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Montserrat" panose="00000500000000000000" pitchFamily="50"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3" d="100"/>
          <a:sy n="163" d="100"/>
        </p:scale>
        <p:origin x="120"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90827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1c8fed3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1c8fed3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05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inos/community/blob/governance/IP-Policy.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mailto:legal@fino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803400" y="445025"/>
            <a:ext cx="702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Standards Project IP Rules</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1803300" y="1152475"/>
            <a:ext cx="702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ontserrat"/>
                <a:ea typeface="Montserrat"/>
                <a:cs typeface="Montserrat"/>
                <a:sym typeface="Montserrat"/>
              </a:rPr>
              <a:t>All project activities are subject to the </a:t>
            </a:r>
            <a:r>
              <a:rPr lang="en" sz="1400" dirty="0">
                <a:latin typeface="Montserrat"/>
                <a:ea typeface="Montserrat"/>
                <a:cs typeface="Montserrat"/>
                <a:sym typeface="Montserrat"/>
                <a:hlinkClick r:id="rId3"/>
              </a:rPr>
              <a:t>FINOS IP </a:t>
            </a:r>
            <a:r>
              <a:rPr lang="en" sz="1400" dirty="0" smtClean="0">
                <a:latin typeface="Montserrat"/>
                <a:ea typeface="Montserrat"/>
                <a:cs typeface="Montserrat"/>
                <a:sym typeface="Montserrat"/>
                <a:hlinkClick r:id="rId3"/>
              </a:rPr>
              <a:t>Policy</a:t>
            </a:r>
            <a:r>
              <a:rPr lang="en" sz="1400" dirty="0" smtClean="0">
                <a:latin typeface="Montserrat"/>
                <a:ea typeface="Montserrat"/>
                <a:cs typeface="Montserrat"/>
                <a:sym typeface="Montserrat"/>
              </a:rPr>
              <a:t>. </a:t>
            </a:r>
            <a:r>
              <a:rPr lang="en" sz="1400" dirty="0">
                <a:latin typeface="Montserrat"/>
                <a:ea typeface="Montserrat"/>
                <a:cs typeface="Montserrat"/>
                <a:sym typeface="Montserrat"/>
              </a:rPr>
              <a:t>This includes the following:</a:t>
            </a:r>
            <a:endParaRPr sz="1400" dirty="0">
              <a:latin typeface="Montserrat"/>
              <a:ea typeface="Montserrat"/>
              <a:cs typeface="Montserrat"/>
              <a:sym typeface="Montserrat"/>
            </a:endParaRPr>
          </a:p>
          <a:p>
            <a:pPr marL="457200" lvl="0" indent="-311150" algn="l" rtl="0">
              <a:spcBef>
                <a:spcPts val="160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By participating in a standards project, each participant agrees to be bound by the FINOS IP Policy.</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If a participant owns any intellectual property rights necessary to implement the final approved standard, it agrees to license those rights to all implementers on a royalty-free, reasonable, and non-discriminatory basis. </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This license applies to the entire approved standard, including portions contributed by other participants.</a:t>
            </a:r>
            <a:endParaRPr sz="1300" dirty="0">
              <a:solidFill>
                <a:schemeClr val="dk1"/>
              </a:solidFill>
              <a:latin typeface="Montserrat"/>
              <a:ea typeface="Montserrat"/>
              <a:cs typeface="Montserrat"/>
              <a:sym typeface="Montserrat"/>
            </a:endParaRPr>
          </a:p>
          <a:p>
            <a:pPr marL="457200" lvl="0" indent="-311150" algn="l" rtl="0">
              <a:spcBef>
                <a:spcPts val="0"/>
              </a:spcBef>
              <a:spcAft>
                <a:spcPts val="0"/>
              </a:spcAft>
              <a:buClr>
                <a:schemeClr val="dk1"/>
              </a:buClr>
              <a:buSzPts val="1300"/>
              <a:buFont typeface="Montserrat"/>
              <a:buChar char="●"/>
            </a:pPr>
            <a:r>
              <a:rPr lang="en" sz="1300" dirty="0">
                <a:solidFill>
                  <a:schemeClr val="dk1"/>
                </a:solidFill>
                <a:latin typeface="Montserrat"/>
                <a:ea typeface="Montserrat"/>
                <a:cs typeface="Montserrat"/>
                <a:sym typeface="Montserrat"/>
              </a:rPr>
              <a:t>Upon joining the project, participants have 60 days to withdraw from the project and its licensing obligations. Withdrawal does not affect the license to any intentional submission made by the participant that is incorporated into a final specification.</a:t>
            </a:r>
            <a:endParaRPr sz="1300" dirty="0">
              <a:solidFill>
                <a:schemeClr val="dk1"/>
              </a:solidFill>
              <a:latin typeface="Montserrat"/>
              <a:ea typeface="Montserrat"/>
              <a:cs typeface="Montserrat"/>
              <a:sym typeface="Montserrat"/>
            </a:endParaRPr>
          </a:p>
          <a:p>
            <a:pPr marL="0" lvl="0" indent="0" algn="l" rtl="0">
              <a:spcBef>
                <a:spcPts val="1600"/>
              </a:spcBef>
              <a:spcAft>
                <a:spcPts val="0"/>
              </a:spcAft>
              <a:buNone/>
            </a:pPr>
            <a:r>
              <a:rPr lang="en" sz="1300" dirty="0">
                <a:solidFill>
                  <a:schemeClr val="dk1"/>
                </a:solidFill>
                <a:latin typeface="Montserrat"/>
                <a:ea typeface="Montserrat"/>
                <a:cs typeface="Montserrat"/>
                <a:sym typeface="Montserrat"/>
              </a:rPr>
              <a:t>If you have questions, please contact </a:t>
            </a:r>
            <a:r>
              <a:rPr lang="en" sz="1300" u="sng" dirty="0">
                <a:solidFill>
                  <a:schemeClr val="accent5"/>
                </a:solidFill>
                <a:latin typeface="Montserrat"/>
                <a:ea typeface="Montserrat"/>
                <a:cs typeface="Montserrat"/>
                <a:sym typeface="Montserrat"/>
                <a:hlinkClick r:id="rId4"/>
              </a:rPr>
              <a:t>legal@finos.org</a:t>
            </a:r>
            <a:r>
              <a:rPr lang="en" sz="1300" dirty="0">
                <a:solidFill>
                  <a:schemeClr val="dk1"/>
                </a:solidFill>
                <a:latin typeface="Montserrat"/>
                <a:ea typeface="Montserrat"/>
                <a:cs typeface="Montserrat"/>
                <a:sym typeface="Montserrat"/>
              </a:rPr>
              <a:t>.</a:t>
            </a:r>
            <a:endParaRPr sz="1300" dirty="0">
              <a:solidFill>
                <a:schemeClr val="dk1"/>
              </a:solidFill>
              <a:latin typeface="Montserrat"/>
              <a:ea typeface="Montserrat"/>
              <a:cs typeface="Montserrat"/>
              <a:sym typeface="Montserrat"/>
            </a:endParaRPr>
          </a:p>
          <a:p>
            <a:pPr marL="0" lvl="0" indent="0" algn="l" rtl="0">
              <a:spcBef>
                <a:spcPts val="1600"/>
              </a:spcBef>
              <a:spcAft>
                <a:spcPts val="1600"/>
              </a:spcAft>
              <a:buNone/>
            </a:pPr>
            <a:endParaRPr sz="1200" dirty="0">
              <a:latin typeface="Montserrat"/>
              <a:ea typeface="Montserrat"/>
              <a:cs typeface="Montserrat"/>
              <a:sym typeface="Montserrat"/>
            </a:endParaRPr>
          </a:p>
        </p:txBody>
      </p:sp>
      <p:pic>
        <p:nvPicPr>
          <p:cNvPr id="63" name="Google Shape;63;p14"/>
          <p:cNvPicPr preferRelativeResize="0"/>
          <p:nvPr/>
        </p:nvPicPr>
        <p:blipFill>
          <a:blip r:embed="rId5">
            <a:alphaModFix/>
          </a:blip>
          <a:stretch>
            <a:fillRect/>
          </a:stretch>
        </p:blipFill>
        <p:spPr>
          <a:xfrm>
            <a:off x="302949" y="445025"/>
            <a:ext cx="1249425" cy="1817576"/>
          </a:xfrm>
          <a:prstGeom prst="rect">
            <a:avLst/>
          </a:prstGeom>
          <a:noFill/>
          <a:ln>
            <a:noFill/>
          </a:ln>
        </p:spPr>
      </p:pic>
    </p:spTree>
    <p:extLst>
      <p:ext uri="{BB962C8B-B14F-4D97-AF65-F5344CB8AC3E}">
        <p14:creationId xmlns:p14="http://schemas.microsoft.com/office/powerpoint/2010/main" val="37255255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Words>
  <Application>Microsoft Office PowerPoint</Application>
  <PresentationFormat>On-screen Show (16:9)</PresentationFormat>
  <Paragraphs>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Simple Light</vt:lpstr>
      <vt:lpstr>Standards Project IP Rules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Antitrust Policy</dc:title>
  <dc:creator>Aaron Williamson</dc:creator>
  <cp:lastModifiedBy>Aaron Williamson</cp:lastModifiedBy>
  <cp:revision>3</cp:revision>
  <dcterms:modified xsi:type="dcterms:W3CDTF">2020-07-06T21:48:39Z</dcterms:modified>
</cp:coreProperties>
</file>