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  <p:embeddedFont>
      <p:font typeface="Poppi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7C3086-3DB5-4419-9E48-E26919337531}">
  <a:tblStyle styleId="{B87C3086-3DB5-4419-9E48-E269193375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747C958-D166-42DE-B78B-103D2A1FD8C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bold.fntdata"/><Relationship Id="rId20" Type="http://schemas.openxmlformats.org/officeDocument/2006/relationships/slide" Target="slides/slide14.xml"/><Relationship Id="rId42" Type="http://schemas.openxmlformats.org/officeDocument/2006/relationships/font" Target="fonts/Poppins-boldItalic.fntdata"/><Relationship Id="rId41" Type="http://schemas.openxmlformats.org/officeDocument/2006/relationships/font" Target="fonts/Poppi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unito-italic.fntdata"/><Relationship Id="rId14" Type="http://schemas.openxmlformats.org/officeDocument/2006/relationships/slide" Target="slides/slide8.xml"/><Relationship Id="rId36" Type="http://schemas.openxmlformats.org/officeDocument/2006/relationships/font" Target="fonts/Nunito-bold.fntdata"/><Relationship Id="rId17" Type="http://schemas.openxmlformats.org/officeDocument/2006/relationships/slide" Target="slides/slide11.xml"/><Relationship Id="rId39" Type="http://schemas.openxmlformats.org/officeDocument/2006/relationships/font" Target="fonts/Poppins-regular.fntdata"/><Relationship Id="rId16" Type="http://schemas.openxmlformats.org/officeDocument/2006/relationships/slide" Target="slides/slide10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371208c3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371208c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371208c3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371208c3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40e9565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40e9565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371208c3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371208c3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371208c3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371208c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371208c3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371208c3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371208c3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371208c3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371208c3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371208c3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371208c3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5371208c3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371208c3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371208c3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371208c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371208c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371208c3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5371208c3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371208c3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371208c3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371208c3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371208c3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371208c3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371208c3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371208c3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371208c3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371208c3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371208c3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371208c3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371208c3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371208c3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371208c3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371208c3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371208c3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371208c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371208c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371208c3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371208c3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371208c3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371208c3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371208c3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371208c3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371208c3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371208c3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371208c3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371208c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371208c3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371208c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9.xm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image" Target="../media/image1.png"/><Relationship Id="rId5" Type="http://schemas.openxmlformats.org/officeDocument/2006/relationships/hyperlink" Target="https://diginamic-cp.atlassian.net/wiki/spaces/BASKAGUILL/pages" TargetMode="External"/><Relationship Id="rId6" Type="http://schemas.openxmlformats.org/officeDocument/2006/relationships/image" Target="../media/image14.png"/><Relationship Id="rId7" Type="http://schemas.openxmlformats.org/officeDocument/2006/relationships/slide" Target="/ppt/slides/slide19.xml"/><Relationship Id="rId8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slide" Target="/ppt/slides/slide14.xml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image" Target="../media/image1.png"/><Relationship Id="rId5" Type="http://schemas.openxmlformats.org/officeDocument/2006/relationships/hyperlink" Target="https://diginamic-cp.atlassian.net/jira/software/c/projects/BGH/boards/171/timeline" TargetMode="External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9.xml"/><Relationship Id="rId5" Type="http://schemas.openxmlformats.org/officeDocument/2006/relationships/slide" Target="/ppt/slides/slide14.xml"/><Relationship Id="rId6" Type="http://schemas.openxmlformats.org/officeDocument/2006/relationships/slide" Target="/ppt/slides/slide19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19.xml"/><Relationship Id="rId4" Type="http://schemas.openxmlformats.org/officeDocument/2006/relationships/image" Target="../media/image2.png"/><Relationship Id="rId5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image" Target="../media/image1.png"/><Relationship Id="rId5" Type="http://schemas.openxmlformats.org/officeDocument/2006/relationships/hyperlink" Target="https://docs.google.com/document/u/1/d/1khWXlbSuFpijbEvAYFVgz6FObT0yYBpIJxjNxSDSU1I/edit" TargetMode="External"/><Relationship Id="rId6" Type="http://schemas.openxmlformats.org/officeDocument/2006/relationships/image" Target="../media/image3.png"/><Relationship Id="rId7" Type="http://schemas.openxmlformats.org/officeDocument/2006/relationships/slide" Target="/ppt/slides/slide9.xml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image" Target="../media/image1.png"/><Relationship Id="rId5" Type="http://schemas.openxmlformats.org/officeDocument/2006/relationships/hyperlink" Target="https://docs.google.com/document/u/1/d/19SlPSv8n1vS7T-F088C2O5rBQ__sM5fp/edit" TargetMode="External"/><Relationship Id="rId6" Type="http://schemas.openxmlformats.org/officeDocument/2006/relationships/image" Target="../media/image3.png"/><Relationship Id="rId7" Type="http://schemas.openxmlformats.org/officeDocument/2006/relationships/slide" Target="/ppt/slides/slide14.xml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DIGICHEES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Rédaction d’un cahier des charges techniques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Rédigé le 09/06/2023 par BASKA Benjamin, GUILLON Antonin et HOTTON Robin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architectures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1559" l="0" r="0" t="1559"/>
          <a:stretch/>
        </p:blipFill>
        <p:spPr>
          <a:xfrm>
            <a:off x="614663" y="2429046"/>
            <a:ext cx="4095075" cy="15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4">
            <a:alphaModFix/>
          </a:blip>
          <a:srcRect b="10506" l="0" r="3938" t="0"/>
          <a:stretch/>
        </p:blipFill>
        <p:spPr>
          <a:xfrm>
            <a:off x="5068075" y="1800200"/>
            <a:ext cx="1119550" cy="114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7666" y="1733112"/>
            <a:ext cx="2128534" cy="12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8079" y="3342575"/>
            <a:ext cx="2467950" cy="12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diagrammes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184300" y="2288100"/>
            <a:ext cx="25215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Use Case Diagram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Class Diagram</a:t>
            </a:r>
            <a:endParaRPr sz="1700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450" y="1511725"/>
            <a:ext cx="4015388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626" y="1170488"/>
            <a:ext cx="4267200" cy="280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25" y="1059150"/>
            <a:ext cx="4207826" cy="302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fonctionnalités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353500" y="1931725"/>
            <a:ext cx="431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Créer une commande Boutique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Lancer mise à jour du stock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Visualiser le stock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Gestion d'objet (CRUD sans le delete)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Gestion de stock (seulement update et read)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Extraire les statistiques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4" name="Google Shape;214;p25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6700" y="381350"/>
            <a:ext cx="421050" cy="4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4475550" y="1931725"/>
            <a:ext cx="431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Créer une commande 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Mailing commande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Impression des donnée (pour chaque </a:t>
            </a: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rôle</a:t>
            </a: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Connexion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Gestion d'utilisateur (CRUD)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Déclencher une newsletter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documents de développement</a:t>
            </a:r>
            <a:endParaRPr/>
          </a:p>
        </p:txBody>
      </p:sp>
      <p:pic>
        <p:nvPicPr>
          <p:cNvPr id="221" name="Google Shape;221;p26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3950" y="208100"/>
            <a:ext cx="376725" cy="3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0350" y="3392200"/>
            <a:ext cx="923282" cy="8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51925" y="208100"/>
            <a:ext cx="376725" cy="3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Definition of Ready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fr" sz="1700"/>
              <a:t>Pré-requis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b="1" lang="fr" sz="1700"/>
              <a:t>À faire → Dev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400" y="1462075"/>
            <a:ext cx="425390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350" y="255700"/>
            <a:ext cx="3315301" cy="46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Definition of Done</a:t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250" y="1567200"/>
            <a:ext cx="4333950" cy="298511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fr" sz="1700"/>
              <a:t>Tests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fr" sz="1700"/>
              <a:t>Validation par les pairs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fr" sz="1700"/>
              <a:t>Intégration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fr" sz="1700"/>
              <a:t>Déploiement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fr" sz="1700"/>
              <a:t>Dev → Terminé</a:t>
            </a:r>
            <a:endParaRPr b="1"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775" y="559713"/>
            <a:ext cx="2856450" cy="40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6700" y="381350"/>
            <a:ext cx="421050" cy="4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planification du projet</a:t>
            </a:r>
            <a:endParaRPr/>
          </a:p>
        </p:txBody>
      </p:sp>
      <p:pic>
        <p:nvPicPr>
          <p:cNvPr id="254" name="Google Shape;254;p31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3950" y="208100"/>
            <a:ext cx="376725" cy="3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0350" y="3392200"/>
            <a:ext cx="923276" cy="92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fr" sz="1400" u="sng">
                <a:solidFill>
                  <a:schemeClr val="hlink"/>
                </a:solidFill>
                <a:hlinkClick action="ppaction://hlinksldjump" r:id="rId3"/>
              </a:rPr>
              <a:t>La mise en contexte du projet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fr" sz="1400" u="sng">
                <a:solidFill>
                  <a:schemeClr val="hlink"/>
                </a:solidFill>
                <a:hlinkClick action="ppaction://hlinksldjump" r:id="rId4"/>
              </a:rPr>
              <a:t>Les détails technique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fr" sz="1400" u="sng">
                <a:solidFill>
                  <a:schemeClr val="hlink"/>
                </a:solidFill>
                <a:hlinkClick action="ppaction://hlinksldjump" r:id="rId5"/>
              </a:rPr>
              <a:t>Les documents de développement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fr" sz="1400" u="sng">
                <a:solidFill>
                  <a:schemeClr val="hlink"/>
                </a:solidFill>
                <a:hlinkClick action="ppaction://hlinksldjump" r:id="rId6"/>
              </a:rPr>
              <a:t>La planification du projet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User story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31" y="2324962"/>
            <a:ext cx="3054443" cy="20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2"/>
          <p:cNvPicPr preferRelativeResize="0"/>
          <p:nvPr/>
        </p:nvPicPr>
        <p:blipFill rotWithShape="1">
          <a:blip r:embed="rId4">
            <a:alphaModFix/>
          </a:blip>
          <a:srcRect b="15810" l="30428" r="30769" t="14478"/>
          <a:stretch/>
        </p:blipFill>
        <p:spPr>
          <a:xfrm>
            <a:off x="3705713" y="2324950"/>
            <a:ext cx="1732566" cy="20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6525" y="2429125"/>
            <a:ext cx="3252824" cy="18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 rotWithShape="1">
          <a:blip r:embed="rId6">
            <a:alphaModFix/>
          </a:blip>
          <a:srcRect b="6996" l="2767" r="2463" t="18337"/>
          <a:stretch/>
        </p:blipFill>
        <p:spPr>
          <a:xfrm>
            <a:off x="2358275" y="1800212"/>
            <a:ext cx="4427445" cy="216263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Backlog</a:t>
            </a:r>
            <a:endParaRPr/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88" y="1623250"/>
            <a:ext cx="7847224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25" y="585950"/>
            <a:ext cx="8402749" cy="39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819150" y="824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versions</a:t>
            </a:r>
            <a:endParaRPr/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150" y="1610650"/>
            <a:ext cx="4801698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tableaux</a:t>
            </a:r>
            <a:endParaRPr/>
          </a:p>
        </p:txBody>
      </p:sp>
      <p:pic>
        <p:nvPicPr>
          <p:cNvPr id="287" name="Google Shape;287;p36"/>
          <p:cNvPicPr preferRelativeResize="0"/>
          <p:nvPr/>
        </p:nvPicPr>
        <p:blipFill rotWithShape="1">
          <a:blip r:embed="rId3">
            <a:alphaModFix/>
          </a:blip>
          <a:srcRect b="0" l="4059" r="24096" t="0"/>
          <a:stretch/>
        </p:blipFill>
        <p:spPr>
          <a:xfrm>
            <a:off x="626900" y="1584550"/>
            <a:ext cx="1196825" cy="13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475" y="1584550"/>
            <a:ext cx="5522876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38" y="420325"/>
            <a:ext cx="8180923" cy="42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38" y="1661775"/>
            <a:ext cx="8265326" cy="19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9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6700" y="381350"/>
            <a:ext cx="421050" cy="4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675" y="1461599"/>
            <a:ext cx="7847801" cy="23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de votre écoute.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Des questions 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mise en contexte du projet</a:t>
            </a:r>
            <a:endParaRPr/>
          </a:p>
        </p:txBody>
      </p:sp>
      <p:pic>
        <p:nvPicPr>
          <p:cNvPr id="141" name="Google Shape;141;p15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3950" y="208100"/>
            <a:ext cx="376725" cy="3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8825" y="3392200"/>
            <a:ext cx="886350" cy="8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51925" y="208100"/>
            <a:ext cx="376725" cy="3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contexte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1694100" y="1721475"/>
            <a:ext cx="5308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</a:rPr>
              <a:t>Entreprise :</a:t>
            </a:r>
            <a:r>
              <a:rPr lang="fr" sz="1700"/>
              <a:t> </a:t>
            </a:r>
            <a:r>
              <a:rPr lang="fr" sz="1500"/>
              <a:t>Digichees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700">
                <a:solidFill>
                  <a:schemeClr val="lt1"/>
                </a:solidFill>
              </a:rPr>
              <a:t>Objectif :</a:t>
            </a:r>
            <a:r>
              <a:rPr lang="fr" sz="1700"/>
              <a:t> </a:t>
            </a:r>
            <a:r>
              <a:rPr lang="fr" sz="1500"/>
              <a:t>Numérisation de la gestion de fidélité des clients</a:t>
            </a:r>
            <a:endParaRPr sz="1500"/>
          </a:p>
        </p:txBody>
      </p:sp>
      <p:sp>
        <p:nvSpPr>
          <p:cNvPr id="150" name="Google Shape;150;p16"/>
          <p:cNvSpPr txBox="1"/>
          <p:nvPr>
            <p:ph idx="2" type="body"/>
          </p:nvPr>
        </p:nvSpPr>
        <p:spPr>
          <a:xfrm>
            <a:off x="5069250" y="2830825"/>
            <a:ext cx="3686100" cy="1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</a:rPr>
              <a:t>Enjeux : </a:t>
            </a:r>
            <a:endParaRPr sz="17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Outil Statistique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Historisation des commandes</a:t>
            </a:r>
            <a:endParaRPr sz="1400"/>
          </a:p>
        </p:txBody>
      </p:sp>
      <p:sp>
        <p:nvSpPr>
          <p:cNvPr id="151" name="Google Shape;151;p16"/>
          <p:cNvSpPr txBox="1"/>
          <p:nvPr/>
        </p:nvSpPr>
        <p:spPr>
          <a:xfrm>
            <a:off x="1147650" y="2834275"/>
            <a:ext cx="35805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Problèmes actuels :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Forte instabilité (bugs réguliers),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Problèmes de maintenance,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Faible possibilité d’évolution de développement,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Manque de fluidité, d’accessibilité et de visibilité pour les utilisateurs.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ressources et la communication</a:t>
            </a:r>
            <a:endParaRPr/>
          </a:p>
        </p:txBody>
      </p:sp>
      <p:sp>
        <p:nvSpPr>
          <p:cNvPr id="157" name="Google Shape;15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b="1" lang="fr" sz="1700"/>
              <a:t>Méthode Agile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b="1" lang="fr" sz="1700"/>
              <a:t>Livraison en continue</a:t>
            </a:r>
            <a:endParaRPr b="1" sz="1700"/>
          </a:p>
        </p:txBody>
      </p:sp>
      <p:graphicFrame>
        <p:nvGraphicFramePr>
          <p:cNvPr id="158" name="Google Shape;158;p17"/>
          <p:cNvGraphicFramePr/>
          <p:nvPr/>
        </p:nvGraphicFramePr>
        <p:xfrm>
          <a:off x="1171538" y="22177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{B87C3086-3DB5-4419-9E48-E26919337531}</a:tableStyleId>
              </a:tblPr>
              <a:tblGrid>
                <a:gridCol w="1352550"/>
                <a:gridCol w="1628775"/>
              </a:tblGrid>
              <a:tr h="4191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rgbClr val="F3F3F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Nom – Prénom</a:t>
                      </a:r>
                      <a:endParaRPr b="1" sz="1000">
                        <a:solidFill>
                          <a:srgbClr val="F3F3F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rgbClr val="F3F3F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Rôle projet</a:t>
                      </a:r>
                      <a:endParaRPr b="1" sz="1000">
                        <a:solidFill>
                          <a:srgbClr val="F3F3F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GUILLON Antonin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Chef de projet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BASKA Benjamin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Développeur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HOTTON Robin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Développeur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MOMIN Valentin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Product Owner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CREVAN Hervé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Product Owner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Planning</a:t>
            </a:r>
            <a:endParaRPr/>
          </a:p>
        </p:txBody>
      </p:sp>
      <p:graphicFrame>
        <p:nvGraphicFramePr>
          <p:cNvPr id="164" name="Google Shape;164;p18"/>
          <p:cNvGraphicFramePr/>
          <p:nvPr/>
        </p:nvGraphicFramePr>
        <p:xfrm>
          <a:off x="1423988" y="214252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{B87C3086-3DB5-4419-9E48-E26919337531}</a:tableStyleId>
              </a:tblPr>
              <a:tblGrid>
                <a:gridCol w="1134975"/>
                <a:gridCol w="1411050"/>
                <a:gridCol w="1296025"/>
                <a:gridCol w="1227000"/>
                <a:gridCol w="1227000"/>
              </a:tblGrid>
              <a:tr h="4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rgbClr val="F3F3F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Pré-requis</a:t>
                      </a:r>
                      <a:endParaRPr b="1" sz="1000">
                        <a:solidFill>
                          <a:srgbClr val="F3F3F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rgbClr val="F3F3F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Sprint 1</a:t>
                      </a:r>
                      <a:endParaRPr b="1" sz="1000">
                        <a:solidFill>
                          <a:srgbClr val="F3F3F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rgbClr val="F3F3F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Sprint 2</a:t>
                      </a:r>
                      <a:endParaRPr b="1" sz="1000">
                        <a:solidFill>
                          <a:srgbClr val="F3F3F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rgbClr val="F3F3F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Sprint 3</a:t>
                      </a:r>
                      <a:endParaRPr b="1" sz="1000">
                        <a:solidFill>
                          <a:srgbClr val="F3F3F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rgbClr val="F3F3F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Sprint 4 et +</a:t>
                      </a:r>
                      <a:endParaRPr b="1" sz="1000">
                        <a:solidFill>
                          <a:srgbClr val="F3F3F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[v1]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[v1]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[v1]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[v1.1]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[v2]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Création de la BDD</a:t>
                      </a:r>
                      <a:endParaRPr i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Gestion d'objet (CRUD sans le delete)</a:t>
                      </a:r>
                      <a:endParaRPr i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Connection</a:t>
                      </a:r>
                      <a:endParaRPr i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Créer une commande Boutique</a:t>
                      </a:r>
                      <a:endParaRPr i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Les fonctionnalités OP-Colis</a:t>
                      </a:r>
                      <a:endParaRPr i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Création du projet</a:t>
                      </a:r>
                      <a:endParaRPr i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Gestion des stocks (CRUD sans le delete et le create)</a:t>
                      </a:r>
                      <a:endParaRPr i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Lancer mise à jour stocks</a:t>
                      </a:r>
                      <a:endParaRPr i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Impression OP-Stock</a:t>
                      </a:r>
                      <a:endParaRPr i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Installation des dépendances</a:t>
                      </a:r>
                      <a:endParaRPr i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Gestion utilisateur (CRUD)</a:t>
                      </a:r>
                      <a:endParaRPr i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Impression Admin</a:t>
                      </a:r>
                      <a:endParaRPr i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budget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25" y="1588650"/>
            <a:ext cx="8191150" cy="286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risques</a:t>
            </a:r>
            <a:endParaRPr/>
          </a:p>
        </p:txBody>
      </p:sp>
      <p:pic>
        <p:nvPicPr>
          <p:cNvPr id="176" name="Google Shape;176;p20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6700" y="381350"/>
            <a:ext cx="421050" cy="421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Google Shape;177;p20"/>
          <p:cNvGraphicFramePr/>
          <p:nvPr/>
        </p:nvGraphicFramePr>
        <p:xfrm>
          <a:off x="1238250" y="18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{C747C958-D166-42DE-B78B-103D2A1FD8C1}</a:tableStyleId>
              </a:tblPr>
              <a:tblGrid>
                <a:gridCol w="257175"/>
                <a:gridCol w="600075"/>
                <a:gridCol w="885825"/>
                <a:gridCol w="952500"/>
                <a:gridCol w="714375"/>
                <a:gridCol w="523875"/>
                <a:gridCol w="990600"/>
                <a:gridCol w="885825"/>
                <a:gridCol w="857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ID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Nature du risque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Description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Gravité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Probabilité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Criticité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Conséquence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Solution Proactive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Solution Réactive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Humain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collaborateurs absents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Moyenne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possible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Risque élevé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ralentissement développement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collaborateurs supplémentaires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modification de la dead line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Humain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collaborateurs pas assez compétents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Grave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peu probable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Risque moyen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ralentissement développement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collaborateurs supplémentaires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modification de la dead line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R3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matériel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pannes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Grave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peu probable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Risque moyen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ralentissement développement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prévoir des périodes tampons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modification de la dead line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R4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Budget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Manque de fond de la part du client pour assurer le projet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Catastrophique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peu probable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Risque élevé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Manque d'une partie des fonctionnalité lors de la livraison finale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prioriser le développement des objectifs principaux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prioriser le développement des objectifs principaux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R5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Sanitaire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pandémie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Catastrophique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improbable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Risque moyen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ralentissement développement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télétravail 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modification de la dead line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détails technique</a:t>
            </a:r>
            <a:endParaRPr/>
          </a:p>
        </p:txBody>
      </p:sp>
      <p:pic>
        <p:nvPicPr>
          <p:cNvPr id="183" name="Google Shape;183;p21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3950" y="208100"/>
            <a:ext cx="376725" cy="3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8825" y="3392200"/>
            <a:ext cx="886350" cy="8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51925" y="208100"/>
            <a:ext cx="376725" cy="3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