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78" r:id="rId3"/>
    <p:sldId id="580" r:id="rId4"/>
    <p:sldId id="582" r:id="rId5"/>
    <p:sldId id="584" r:id="rId6"/>
    <p:sldId id="581" r:id="rId7"/>
    <p:sldId id="583" r:id="rId8"/>
    <p:sldId id="588" r:id="rId9"/>
    <p:sldId id="585" r:id="rId10"/>
    <p:sldId id="586" r:id="rId11"/>
    <p:sldId id="5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isl-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366D-0692-434F-8BC6-D59C16DDF961}" type="datetime1">
              <a:rPr lang="ru-RU" smtClean="0"/>
              <a:t>12.10.2021</a:t>
            </a:fld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724648"/>
            <a:ext cx="1219200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ru-RU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" y="724648"/>
            <a:ext cx="592319" cy="36000"/>
          </a:xfrm>
          <a:prstGeom prst="rect">
            <a:avLst/>
          </a:prstGeom>
          <a:solidFill>
            <a:srgbClr val="D2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ru-RU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1736673" y="6468307"/>
            <a:ext cx="465057" cy="148868"/>
          </a:xfrm>
          <a:prstGeom prst="rect">
            <a:avLst/>
          </a:prstGeom>
          <a:solidFill>
            <a:srgbClr val="D2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ru-RU" dirty="0"/>
          </a:p>
        </p:txBody>
      </p:sp>
      <p:sp>
        <p:nvSpPr>
          <p:cNvPr id="14" name="Нижний колонтитул 18"/>
          <p:cNvSpPr txBox="1">
            <a:spLocks/>
          </p:cNvSpPr>
          <p:nvPr userDrawn="1"/>
        </p:nvSpPr>
        <p:spPr>
          <a:xfrm>
            <a:off x="902889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Газпром нефть</a:t>
            </a:r>
          </a:p>
        </p:txBody>
      </p:sp>
      <p:sp>
        <p:nvSpPr>
          <p:cNvPr id="15" name="Нижний колонтитул 18"/>
          <p:cNvSpPr txBox="1">
            <a:spLocks/>
          </p:cNvSpPr>
          <p:nvPr userDrawn="1"/>
        </p:nvSpPr>
        <p:spPr>
          <a:xfrm>
            <a:off x="11767153" y="6356350"/>
            <a:ext cx="338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924D57-DC1B-446E-818F-9D9B1582D20E}" type="slidenum">
              <a:rPr lang="ru-RU" sz="1000" smtClean="0"/>
              <a:pPr/>
              <a:t>‹#›</a:t>
            </a:fld>
            <a:endParaRPr lang="ru-RU" sz="1000" dirty="0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509713" y="331200"/>
            <a:ext cx="10515600" cy="4253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262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CD7DBE-0A23-4D0E-BA9E-4AE32EAC3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6691CF-F730-4F45-BD80-3B0163243115}"/>
              </a:ext>
            </a:extLst>
          </p:cNvPr>
          <p:cNvSpPr txBox="1"/>
          <p:nvPr/>
        </p:nvSpPr>
        <p:spPr>
          <a:xfrm>
            <a:off x="4661498" y="4881633"/>
            <a:ext cx="771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u="none" strike="noStrike" dirty="0">
                <a:solidFill>
                  <a:srgbClr val="004077"/>
                </a:solidFill>
                <a:effectLst/>
                <a:latin typeface="Microsoft YaHei" panose="020B0503020204020204" pitchFamily="34" charset="-122"/>
              </a:rPr>
              <a:t>Инструмент для краткосрочного прогнозирования </a:t>
            </a:r>
            <a:endParaRPr lang="en-US" sz="2000" b="1" i="0" u="none" strike="noStrike" dirty="0">
              <a:solidFill>
                <a:srgbClr val="004077"/>
              </a:solidFill>
              <a:effectLst/>
              <a:latin typeface="Microsoft YaHei" panose="020B0503020204020204" pitchFamily="34" charset="-122"/>
            </a:endParaRPr>
          </a:p>
          <a:p>
            <a:r>
              <a:rPr lang="ru-RU" sz="2000" b="1" i="0" u="none" strike="noStrike" dirty="0">
                <a:solidFill>
                  <a:srgbClr val="004077"/>
                </a:solidFill>
                <a:effectLst/>
                <a:latin typeface="Microsoft YaHei" panose="020B0503020204020204" pitchFamily="34" charset="-122"/>
              </a:rPr>
              <a:t>добычи (КСП)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8971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E25DDF9-9BB1-4A02-A717-7630A5F81F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57" y="1258625"/>
            <a:ext cx="10207485" cy="461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16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82B62-57CA-43B1-82B1-B0640A9C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Преимущество данного фреймворка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ECFFC631-F1F4-4447-B567-6E605209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32" y="1015999"/>
            <a:ext cx="5743806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8F11E25A-9E77-4511-987F-4A0B2607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17" y="3429000"/>
            <a:ext cx="5498783" cy="29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57CC9-7AA5-4CA1-AAD0-BE627780521D}"/>
              </a:ext>
            </a:extLst>
          </p:cNvPr>
          <p:cNvSpPr txBox="1"/>
          <p:nvPr/>
        </p:nvSpPr>
        <p:spPr>
          <a:xfrm>
            <a:off x="8300720" y="1883513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в большинстве фреймворков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BAE39F4-3503-4D9B-97AD-CB0D982B4C72}"/>
              </a:ext>
            </a:extLst>
          </p:cNvPr>
          <p:cNvCxnSpPr>
            <a:endCxn id="3074" idx="3"/>
          </p:cNvCxnSpPr>
          <p:nvPr/>
        </p:nvCxnSpPr>
        <p:spPr>
          <a:xfrm flipH="1">
            <a:off x="6573838" y="2093911"/>
            <a:ext cx="1598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8C12B7-E80F-458F-B9A1-22D60CE0EB51}"/>
              </a:ext>
            </a:extLst>
          </p:cNvPr>
          <p:cNvSpPr txBox="1"/>
          <p:nvPr/>
        </p:nvSpPr>
        <p:spPr>
          <a:xfrm>
            <a:off x="914400" y="4566981"/>
            <a:ext cx="300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Чего нет в большинстве фреймворков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576E2C2-699F-4BBF-BBE7-188694ED75CF}"/>
              </a:ext>
            </a:extLst>
          </p:cNvPr>
          <p:cNvCxnSpPr>
            <a:stCxn id="7" idx="3"/>
            <a:endCxn id="3076" idx="1"/>
          </p:cNvCxnSpPr>
          <p:nvPr/>
        </p:nvCxnSpPr>
        <p:spPr>
          <a:xfrm>
            <a:off x="3921550" y="4890147"/>
            <a:ext cx="150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7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7507" y="259196"/>
            <a:ext cx="8037520" cy="42536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Краткосрочное прогнозирование (КСП)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25A25-C3EF-4958-AADB-7E8E2CC944B9}"/>
              </a:ext>
            </a:extLst>
          </p:cNvPr>
          <p:cNvSpPr txBox="1"/>
          <p:nvPr/>
        </p:nvSpPr>
        <p:spPr>
          <a:xfrm>
            <a:off x="2298827" y="756568"/>
            <a:ext cx="6937372" cy="5416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Решаемая задача:</a:t>
            </a:r>
          </a:p>
          <a:p>
            <a:pPr algn="just"/>
            <a:r>
              <a:rPr lang="ru-RU" sz="1400" dirty="0"/>
              <a:t>КСП позволяет оперативно осуществить ансамблевое прогнозирование добычи для каждой скважины на месторождении на временном горизонте до 90 суток, который учитывает нестационарные режимы работ скважин, а также произвести факторный анализ для проблемных в прогнозе скважин.</a:t>
            </a:r>
          </a:p>
          <a:p>
            <a:pPr algn="just"/>
            <a:endParaRPr lang="ru-RU" sz="2000" b="1" dirty="0">
              <a:solidFill>
                <a:srgbClr val="004D80"/>
              </a:solidFill>
            </a:endParaRPr>
          </a:p>
          <a:p>
            <a:pPr algn="just"/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Ключевые особенности: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err="1"/>
              <a:t>Поскважинное</a:t>
            </a:r>
            <a:r>
              <a:rPr lang="ru-RU" sz="1400" b="1" dirty="0"/>
              <a:t> </a:t>
            </a:r>
            <a:r>
              <a:rPr lang="ru-RU" sz="1400" dirty="0"/>
              <a:t>прогнозирование дебита жидкости и нефти до 90 суток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Прогнозирование с </a:t>
            </a:r>
            <a:r>
              <a:rPr lang="ru-RU" sz="1400" b="1" dirty="0"/>
              <a:t>любой дискретизацией </a:t>
            </a:r>
            <a:r>
              <a:rPr lang="ru-RU" sz="1400" dirty="0"/>
              <a:t>по времени (минуты-сутки)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Автоматизированное</a:t>
            </a:r>
            <a:r>
              <a:rPr lang="ru-RU" sz="1400" dirty="0"/>
              <a:t> построение моделей для каждой добывающей скважины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Модульность </a:t>
            </a:r>
            <a:r>
              <a:rPr lang="ru-RU" sz="1400" dirty="0"/>
              <a:t>ансамблевого - КСП может использовать модели любой природы (физические, статистические, машинное обучение)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ru-RU" sz="1400" b="1" dirty="0"/>
              <a:t>самообучения</a:t>
            </a:r>
            <a:r>
              <a:rPr lang="ru-RU" sz="1400" dirty="0"/>
              <a:t> – КСП может сам оценивать качество моделей и учитывать их в своём прогнозе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Учёт </a:t>
            </a:r>
            <a:r>
              <a:rPr lang="ru-RU" sz="1400" b="1" dirty="0"/>
              <a:t>нестационарного</a:t>
            </a:r>
            <a:r>
              <a:rPr lang="ru-RU" sz="1400" dirty="0"/>
              <a:t> режима работ скважин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Возможность прогноза как базовой добычи, так и </a:t>
            </a:r>
            <a:r>
              <a:rPr lang="ru-RU" sz="1400" b="1" dirty="0"/>
              <a:t>эффектов от ГТМ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Возможность</a:t>
            </a:r>
            <a:r>
              <a:rPr lang="ru-RU" sz="1400" b="1" dirty="0"/>
              <a:t> факторного </a:t>
            </a:r>
            <a:r>
              <a:rPr lang="ru-RU" sz="1400" dirty="0"/>
              <a:t>анализа отклонений от прогноза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/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Область применения инструмента:</a:t>
            </a:r>
          </a:p>
          <a:p>
            <a:pPr marL="228600" indent="-228600" algn="just">
              <a:buAutoNum type="arabicPeriod"/>
            </a:pPr>
            <a:r>
              <a:rPr lang="ru-RU" sz="1400" dirty="0"/>
              <a:t>Планирование календарно-сетевого графика (интеграция с РГД)</a:t>
            </a:r>
          </a:p>
          <a:p>
            <a:pPr marL="228600" indent="-228600" algn="just">
              <a:buAutoNum type="arabicPeriod"/>
            </a:pPr>
            <a:r>
              <a:rPr lang="ru-RU" sz="1400" dirty="0"/>
              <a:t>Оптимизация технологических режимов скважин (интеграция с ТР 2.0)</a:t>
            </a:r>
          </a:p>
          <a:p>
            <a:pPr marL="228600" indent="-228600" algn="just">
              <a:buAutoNum type="arabicPeriod"/>
            </a:pPr>
            <a:r>
              <a:rPr lang="ru-RU" sz="1400" dirty="0"/>
              <a:t>Планирование ГТМ (интеграция с СПЕКТР+ФОКУС)</a:t>
            </a:r>
          </a:p>
          <a:p>
            <a:pPr marL="228600" indent="-228600" algn="just">
              <a:buAutoNum type="arabicPeriod"/>
            </a:pPr>
            <a:r>
              <a:rPr lang="ru-RU" sz="1400" dirty="0"/>
              <a:t>Факторный анализ отклонений (интеграция с КО)</a:t>
            </a:r>
          </a:p>
        </p:txBody>
      </p:sp>
    </p:spTree>
    <p:extLst>
      <p:ext uri="{BB962C8B-B14F-4D97-AF65-F5344CB8AC3E}">
        <p14:creationId xmlns:p14="http://schemas.microsoft.com/office/powerpoint/2010/main" val="12713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Ансамблевый вероятностный прогноз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918714-1881-4279-924C-63ACE6E311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12" y="962248"/>
            <a:ext cx="3910657" cy="26763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233BA1-FEFC-45DE-AC41-3FABD852B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37" y="1139662"/>
            <a:ext cx="3902668" cy="2492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6692B6-FF24-46D1-9045-4E37B06D86B4}"/>
              </a:ext>
            </a:extLst>
          </p:cNvPr>
          <p:cNvSpPr txBox="1"/>
          <p:nvPr/>
        </p:nvSpPr>
        <p:spPr>
          <a:xfrm>
            <a:off x="1848139" y="3268909"/>
            <a:ext cx="391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Прогноз дебита по нескольким различным моделям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69CC8-F719-4AE8-833E-1F52FD88FCB5}"/>
              </a:ext>
            </a:extLst>
          </p:cNvPr>
          <p:cNvSpPr txBox="1"/>
          <p:nvPr/>
        </p:nvSpPr>
        <p:spPr>
          <a:xfrm>
            <a:off x="6999202" y="3270201"/>
            <a:ext cx="467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 основании оценки точности моделей строится итоговый прогноз</a:t>
            </a:r>
          </a:p>
        </p:txBody>
      </p:sp>
      <p:sp>
        <p:nvSpPr>
          <p:cNvPr id="14" name="Стрелка: вправо 16">
            <a:extLst>
              <a:ext uri="{FF2B5EF4-FFF2-40B4-BE49-F238E27FC236}">
                <a16:creationId xmlns:a16="http://schemas.microsoft.com/office/drawing/2014/main" id="{545FB8BE-86FA-4418-A863-0949FCCDCE75}"/>
              </a:ext>
            </a:extLst>
          </p:cNvPr>
          <p:cNvSpPr/>
          <p:nvPr/>
        </p:nvSpPr>
        <p:spPr>
          <a:xfrm>
            <a:off x="5586269" y="1887770"/>
            <a:ext cx="1622155" cy="52191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B0692EDC-FB89-4B6F-9637-4E36CCFB0223}"/>
              </a:ext>
            </a:extLst>
          </p:cNvPr>
          <p:cNvSpPr txBox="1">
            <a:spLocks/>
          </p:cNvSpPr>
          <p:nvPr/>
        </p:nvSpPr>
        <p:spPr>
          <a:xfrm>
            <a:off x="199597" y="4161103"/>
            <a:ext cx="5783067" cy="206680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Описание подхода:</a:t>
            </a:r>
          </a:p>
          <a:p>
            <a:pPr lvl="1"/>
            <a:r>
              <a:rPr lang="ru-RU" sz="1800" dirty="0"/>
              <a:t>Каждая модель анализирует историю добычи скважин, после чего строится ретроспективный прогноз. После этого происходит оценка качества прогноза для каждой модели</a:t>
            </a:r>
          </a:p>
          <a:p>
            <a:pPr lvl="1"/>
            <a:r>
              <a:rPr lang="ru-RU" sz="1800" dirty="0"/>
              <a:t>Веса каждой модели в общем ансамбле задаются в виде распределения вероятности, параметры которого оцениваются по достоверности ретроспективного прогноза. </a:t>
            </a:r>
          </a:p>
          <a:p>
            <a:pPr lvl="1"/>
            <a:r>
              <a:rPr lang="ru-RU" sz="1800" dirty="0"/>
              <a:t>По полученным прогнозам моделей и оценки их качества строится итоговый прогноз всего ансамбля КСП</a:t>
            </a:r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507CAD0-B9B6-43B0-9671-847E5CDA0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18683"/>
              </p:ext>
            </p:extLst>
          </p:nvPr>
        </p:nvGraphicFramePr>
        <p:xfrm>
          <a:off x="6209337" y="4161103"/>
          <a:ext cx="5712728" cy="1996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3547">
                  <a:extLst>
                    <a:ext uri="{9D8B030D-6E8A-4147-A177-3AD203B41FA5}">
                      <a16:colId xmlns:a16="http://schemas.microsoft.com/office/drawing/2014/main" val="3577568958"/>
                    </a:ext>
                  </a:extLst>
                </a:gridCol>
                <a:gridCol w="882713">
                  <a:extLst>
                    <a:ext uri="{9D8B030D-6E8A-4147-A177-3AD203B41FA5}">
                      <a16:colId xmlns:a16="http://schemas.microsoft.com/office/drawing/2014/main" val="3353583667"/>
                    </a:ext>
                  </a:extLst>
                </a:gridCol>
                <a:gridCol w="882713">
                  <a:extLst>
                    <a:ext uri="{9D8B030D-6E8A-4147-A177-3AD203B41FA5}">
                      <a16:colId xmlns:a16="http://schemas.microsoft.com/office/drawing/2014/main" val="1092756816"/>
                    </a:ext>
                  </a:extLst>
                </a:gridCol>
                <a:gridCol w="1119539">
                  <a:extLst>
                    <a:ext uri="{9D8B030D-6E8A-4147-A177-3AD203B41FA5}">
                      <a16:colId xmlns:a16="http://schemas.microsoft.com/office/drawing/2014/main" val="2399952742"/>
                    </a:ext>
                  </a:extLst>
                </a:gridCol>
                <a:gridCol w="974216">
                  <a:extLst>
                    <a:ext uri="{9D8B030D-6E8A-4147-A177-3AD203B41FA5}">
                      <a16:colId xmlns:a16="http://schemas.microsoft.com/office/drawing/2014/main" val="699707647"/>
                    </a:ext>
                  </a:extLst>
                </a:gridCol>
              </a:tblGrid>
              <a:tr h="5198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Физика процесса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Скорость расчета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Учёт взаимовлияния</a:t>
                      </a:r>
                      <a:r>
                        <a:rPr lang="ru-RU" sz="1100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скважин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Учёт геометрии</a:t>
                      </a:r>
                      <a:r>
                        <a:rPr lang="ru-RU" sz="1100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скважины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964081"/>
                  </a:ext>
                </a:extLst>
              </a:tr>
              <a:tr h="258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C00000"/>
                          </a:solidFill>
                        </a:rPr>
                        <a:t>Модель пьезопроводности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197633"/>
                  </a:ext>
                </a:extLst>
              </a:tr>
              <a:tr h="310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C00000"/>
                          </a:solidFill>
                        </a:rPr>
                        <a:t>CRM (Capacitance Resistance Model)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65414"/>
                  </a:ext>
                </a:extLst>
              </a:tr>
              <a:tr h="229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C00000"/>
                          </a:solidFill>
                        </a:rPr>
                        <a:t>ElasticNet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231140"/>
                  </a:ext>
                </a:extLst>
              </a:tr>
              <a:tr h="223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C00000"/>
                          </a:solidFill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3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32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9B7E0-19AB-494C-A25F-7FFCC112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65" y="350054"/>
            <a:ext cx="3893270" cy="425368"/>
          </a:xfrm>
        </p:spPr>
        <p:txBody>
          <a:bodyPr>
            <a:normAutofit fontScale="90000"/>
          </a:bodyPr>
          <a:lstStyle/>
          <a:p>
            <a:r>
              <a:rPr lang="ru-RU" dirty="0"/>
              <a:t>Немного о графах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E6F3A-BA52-4430-B9FA-4433B1E34F07}"/>
              </a:ext>
            </a:extLst>
          </p:cNvPr>
          <p:cNvSpPr txBox="1"/>
          <p:nvPr/>
        </p:nvSpPr>
        <p:spPr>
          <a:xfrm>
            <a:off x="2422165" y="1114384"/>
            <a:ext cx="3134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ru-RU" sz="18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конечное множество точек, называемых вершинами, и линий, соединяющих некоторые из вершин, называемых ребрами или дугами в зависимости от вида </a:t>
            </a:r>
            <a:r>
              <a:rPr lang="ru-RU" sz="180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графа.</a:t>
            </a:r>
            <a:endParaRPr lang="ru-RU" sz="1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14B39A-661A-4F2A-A0AB-96220D09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282" y="979518"/>
            <a:ext cx="2891515" cy="2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2EBF9D-DE17-4C32-A177-F460CE685B98}"/>
              </a:ext>
            </a:extLst>
          </p:cNvPr>
          <p:cNvSpPr txBox="1"/>
          <p:nvPr/>
        </p:nvSpPr>
        <p:spPr>
          <a:xfrm>
            <a:off x="2422165" y="3699707"/>
            <a:ext cx="2976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Направленный ациклический граф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в котором отсутствуют направленные циклы, но могут быть «параллельные» пути, выходящие из одного узла и разными путями приходящие в конечный узел. </a:t>
            </a:r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05DE8DD-24CE-4D21-8B36-9A5044426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415" y="3988044"/>
            <a:ext cx="23812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3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4EA7D-1828-4002-8618-3CD883FC9430}"/>
              </a:ext>
            </a:extLst>
          </p:cNvPr>
          <p:cNvSpPr txBox="1"/>
          <p:nvPr/>
        </p:nvSpPr>
        <p:spPr>
          <a:xfrm>
            <a:off x="2648932" y="3075057"/>
            <a:ext cx="724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КСП</a:t>
            </a:r>
          </a:p>
        </p:txBody>
      </p:sp>
    </p:spTree>
    <p:extLst>
      <p:ext uri="{BB962C8B-B14F-4D97-AF65-F5344CB8AC3E}">
        <p14:creationId xmlns:p14="http://schemas.microsoft.com/office/powerpoint/2010/main" val="41701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F4D0A13-674A-4BCE-B6BB-1F2AB1CC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49" y="875161"/>
            <a:ext cx="7605557" cy="528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867A4F-2246-4741-B6E9-4B6219022107}"/>
              </a:ext>
            </a:extLst>
          </p:cNvPr>
          <p:cNvSpPr txBox="1"/>
          <p:nvPr/>
        </p:nvSpPr>
        <p:spPr>
          <a:xfrm>
            <a:off x="9084857" y="970762"/>
            <a:ext cx="2441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</a:t>
            </a:r>
            <a:r>
              <a:rPr lang="ru-RU" sz="20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 это последовательность стадий, внутри которых расположены задачи.</a:t>
            </a:r>
            <a:endParaRPr lang="ru-RU" sz="20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DF866-15A7-4357-B22E-19969F6EE616}"/>
              </a:ext>
            </a:extLst>
          </p:cNvPr>
          <p:cNvSpPr txBox="1"/>
          <p:nvPr/>
        </p:nvSpPr>
        <p:spPr>
          <a:xfrm>
            <a:off x="4931258" y="159660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DF04B-31BA-4F61-A52D-41B80944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35" y="255786"/>
            <a:ext cx="9256456" cy="425368"/>
          </a:xfrm>
        </p:spPr>
        <p:txBody>
          <a:bodyPr>
            <a:normAutofit fontScale="90000"/>
          </a:bodyPr>
          <a:lstStyle/>
          <a:p>
            <a:r>
              <a:rPr lang="ru-RU" i="0" dirty="0">
                <a:effectLst/>
                <a:latin typeface="-apple-system"/>
              </a:rPr>
              <a:t>Автоматизированная</a:t>
            </a:r>
            <a:r>
              <a:rPr lang="ru-RU" dirty="0"/>
              <a:t> подготовка </a:t>
            </a:r>
            <a:r>
              <a:rPr lang="ru-RU" dirty="0" err="1"/>
              <a:t>пайплайна</a:t>
            </a:r>
            <a:endParaRPr lang="ru-RU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2E1D1042-6F05-4713-93D7-704AF3C70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48" y="1134586"/>
            <a:ext cx="9652752" cy="45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6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0488-A045-4B72-BEB5-0F210C1B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А что внутри?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DD885D-34FB-4B0A-860B-4C765BEC0A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00" y="937669"/>
            <a:ext cx="6569234" cy="48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1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DFBF7-0175-4E2A-9D08-5365B5A6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4639"/>
            <a:ext cx="10515600" cy="42536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Прогноз временных рядов с помощью </a:t>
            </a:r>
            <a:r>
              <a:rPr lang="en-US" dirty="0" err="1"/>
              <a:t>automl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70FEB-BF08-4612-98B5-FCE8D9D8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22" y="1005999"/>
            <a:ext cx="10312355" cy="48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38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{94A4ECB7-CBCE-453E-AE38-FB1A37E31C7B}tf04033919</Template>
  <TotalTime>664</TotalTime>
  <Words>390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Microsoft YaHei</vt:lpstr>
      <vt:lpstr>-apple-system</vt:lpstr>
      <vt:lpstr>Arial</vt:lpstr>
      <vt:lpstr>Times New Roman</vt:lpstr>
      <vt:lpstr>Tw Cen MT</vt:lpstr>
      <vt:lpstr>Контур</vt:lpstr>
      <vt:lpstr>Презентация PowerPoint</vt:lpstr>
      <vt:lpstr>Краткосрочное прогнозирование (КСП)</vt:lpstr>
      <vt:lpstr>Ансамблевый вероятностный прогноз</vt:lpstr>
      <vt:lpstr>Немного о графах</vt:lpstr>
      <vt:lpstr>Презентация PowerPoint</vt:lpstr>
      <vt:lpstr>Презентация PowerPoint</vt:lpstr>
      <vt:lpstr>Автоматизированная подготовка пайплайна</vt:lpstr>
      <vt:lpstr>А что внутри?</vt:lpstr>
      <vt:lpstr>Прогноз временных рядов с помощью automl</vt:lpstr>
      <vt:lpstr>Презентация PowerPoint</vt:lpstr>
      <vt:lpstr>Преимущество данного фреймворка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Шпетный</dc:creator>
  <cp:lastModifiedBy>Даниил Шпетный</cp:lastModifiedBy>
  <cp:revision>2</cp:revision>
  <dcterms:created xsi:type="dcterms:W3CDTF">2021-10-09T14:50:12Z</dcterms:created>
  <dcterms:modified xsi:type="dcterms:W3CDTF">2021-10-12T14:46:52Z</dcterms:modified>
</cp:coreProperties>
</file>