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3" r:id="rId5"/>
    <p:sldId id="264" r:id="rId6"/>
    <p:sldId id="265" r:id="rId7"/>
    <p:sldId id="274" r:id="rId8"/>
    <p:sldId id="275" r:id="rId9"/>
    <p:sldId id="270" r:id="rId10"/>
    <p:sldId id="276" r:id="rId11"/>
    <p:sldId id="271" r:id="rId12"/>
    <p:sldId id="272" r:id="rId13"/>
    <p:sldId id="273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8" r:id="rId2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3529" autoAdjust="0"/>
  </p:normalViewPr>
  <p:slideViewPr>
    <p:cSldViewPr snapToGrid="0">
      <p:cViewPr varScale="1">
        <p:scale>
          <a:sx n="81" d="100"/>
          <a:sy n="81" d="100"/>
        </p:scale>
        <p:origin x="83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D5BFF2-36B0-40CE-983F-64CA5BF905E6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74801A-CACC-46E2-B8AA-437C9E8A750C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sz="1200" i="1" dirty="0">
                <a:latin typeface="Arial" pitchFamily="34" charset="0"/>
                <a:cs typeface="Arial" pitchFamily="34" charset="0"/>
              </a:rPr>
              <a:t>Чтобы изменить изображение на этом слайде, выберите рисунок и удалите его. Затем нажмите значок «Рисунки» в заполнителе, чтобы вставить изображение.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461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12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565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501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188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424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478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466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941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03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745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043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26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19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20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08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70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299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74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76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 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ru-RU" sz="1800" dirty="0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0575E8-20DE-4252-9577-F47C50C1B37A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Два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B2D27-AFF1-4B8F-B8A4-E700F781D02D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80CA05-2CA9-48C2-A2A2-F70EC9B7976F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58D3D-3011-410D-B5E8-9AA1758E7836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CF8B90-C5EE-4840-9D92-1C12066C774B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sz="1800" dirty="0"/>
          </a:p>
        </p:txBody>
      </p:sp>
      <p:sp>
        <p:nvSpPr>
          <p:cNvPr id="11" name="Полилиния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12" name="Полилиния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Рисунок 14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sz="1800" dirty="0"/>
          </a:p>
        </p:txBody>
      </p:sp>
      <p:sp>
        <p:nvSpPr>
          <p:cNvPr id="8" name="Полилиния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9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10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65557-1451-43E1-9AE5-4BF1475D4D1F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58E16-40AA-41E4-A4FF-9BEA6A78A973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D3081-5B82-4D9C-864E-0FF48C8922DF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F1F8F-3FA7-4DE2-BFC3-204A60A31AF6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4496B-DA29-42D1-8823-4C2E233F6E2C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9BD460F-BF29-45B1-9B3A-A20D54FADEC1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6814" y="1906635"/>
            <a:ext cx="6316889" cy="2560320"/>
          </a:xfrm>
        </p:spPr>
        <p:txBody>
          <a:bodyPr rtlCol="0">
            <a:normAutofit/>
          </a:bodyPr>
          <a:lstStyle/>
          <a:p>
            <a:pPr rtl="0"/>
            <a:r>
              <a:rPr lang="ru-RU" sz="3600" dirty="0"/>
              <a:t>Моделирование упруго-деформируемого состояния плотины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9865" y="1828800"/>
            <a:ext cx="5120640" cy="1600200"/>
          </a:xfrm>
        </p:spPr>
        <p:txBody>
          <a:bodyPr rtlCol="0">
            <a:normAutofit/>
          </a:bodyPr>
          <a:lstStyle/>
          <a:p>
            <a:pPr rtl="0"/>
            <a:r>
              <a:rPr lang="ru-RU" sz="2000" dirty="0"/>
              <a:t>Курсовой проект по вычислительной механике</a:t>
            </a:r>
          </a:p>
        </p:txBody>
      </p:sp>
      <p:pic>
        <p:nvPicPr>
          <p:cNvPr id="11" name="Рисунок 10" descr="Изображение выглядит как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67B9FFD2-64AB-5271-6F0B-D150C81C0A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0517" t="1619" r="36625" b="-1619"/>
          <a:stretch/>
        </p:blipFill>
        <p:spPr>
          <a:xfrm>
            <a:off x="6743703" y="0"/>
            <a:ext cx="5448297" cy="6858000"/>
          </a:xfrm>
        </p:spPr>
      </p:pic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36EBC365-2648-4C4A-EEA5-8E3EF35ED7E1}"/>
              </a:ext>
            </a:extLst>
          </p:cNvPr>
          <p:cNvSpPr txBox="1">
            <a:spLocks/>
          </p:cNvSpPr>
          <p:nvPr/>
        </p:nvSpPr>
        <p:spPr>
          <a:xfrm>
            <a:off x="426814" y="4606292"/>
            <a:ext cx="512064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Подготовил студент гр. 5030103/90301</a:t>
            </a:r>
            <a:br>
              <a:rPr lang="ru-RU" sz="2000" dirty="0"/>
            </a:br>
            <a:r>
              <a:rPr lang="ru-RU" sz="2000" dirty="0"/>
              <a:t>Бенюх Максим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деформаций, </a:t>
            </a:r>
            <a:r>
              <a:rPr lang="en-US" dirty="0"/>
              <a:t>E</a:t>
            </a:r>
            <a:r>
              <a:rPr lang="ru-RU" sz="2400" dirty="0"/>
              <a:t>23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7914879" y="3760676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Рис.7. Поле деформаций</a:t>
            </a:r>
            <a:r>
              <a:rPr lang="en-US" sz="1600" dirty="0">
                <a:cs typeface="Arial" panose="020B0604020202020204" pitchFamily="34" charset="0"/>
              </a:rPr>
              <a:t> E</a:t>
            </a:r>
            <a:r>
              <a:rPr lang="ru-RU" sz="1400" dirty="0">
                <a:cs typeface="Arial" panose="020B0604020202020204" pitchFamily="34" charset="0"/>
              </a:rPr>
              <a:t>23</a:t>
            </a:r>
            <a:endParaRPr lang="ru-RU" sz="1600" dirty="0"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466131-90CC-7259-DE8F-528047418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945" r="19234" b="1531"/>
          <a:stretch/>
        </p:blipFill>
        <p:spPr bwMode="auto">
          <a:xfrm>
            <a:off x="473726" y="2028533"/>
            <a:ext cx="6753340" cy="425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деформаций, </a:t>
            </a:r>
            <a:r>
              <a:rPr lang="en-US" dirty="0"/>
              <a:t>E</a:t>
            </a:r>
            <a:r>
              <a:rPr lang="ru-RU" sz="2400" dirty="0"/>
              <a:t>33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7914879" y="3760676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Рис.8. Поле деформаций</a:t>
            </a:r>
            <a:r>
              <a:rPr lang="en-US" sz="1600" dirty="0">
                <a:cs typeface="Arial" panose="020B0604020202020204" pitchFamily="34" charset="0"/>
              </a:rPr>
              <a:t> E</a:t>
            </a:r>
            <a:r>
              <a:rPr lang="ru-RU" sz="1400" dirty="0">
                <a:cs typeface="Arial" panose="020B0604020202020204" pitchFamily="34" charset="0"/>
              </a:rPr>
              <a:t>33</a:t>
            </a:r>
            <a:endParaRPr lang="ru-RU" sz="1600" dirty="0"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466131-90CC-7259-DE8F-528047418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57" b="1414"/>
          <a:stretch/>
        </p:blipFill>
        <p:spPr bwMode="auto">
          <a:xfrm>
            <a:off x="666205" y="2006498"/>
            <a:ext cx="6962504" cy="441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0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напряжений </a:t>
            </a:r>
            <a:r>
              <a:rPr lang="en-US" dirty="0"/>
              <a:t>S</a:t>
            </a:r>
            <a:r>
              <a:rPr lang="en-US" sz="2400" dirty="0"/>
              <a:t>11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Па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8113183" y="3672541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Рис.9. </a:t>
            </a:r>
            <a:r>
              <a:rPr lang="ru-RU" sz="1600" dirty="0"/>
              <a:t>Поле напряжений </a:t>
            </a:r>
            <a:r>
              <a:rPr lang="en-US" sz="1600" dirty="0"/>
              <a:t>S</a:t>
            </a:r>
            <a:r>
              <a:rPr lang="en-US" sz="1400" dirty="0"/>
              <a:t>11</a:t>
            </a:r>
            <a:r>
              <a:rPr lang="ru-RU" sz="1600" dirty="0"/>
              <a:t>,</a:t>
            </a:r>
            <a:r>
              <a:rPr lang="en-US" sz="1600" dirty="0"/>
              <a:t> </a:t>
            </a:r>
            <a:r>
              <a:rPr lang="ru-RU" sz="1600" dirty="0"/>
              <a:t>Па</a:t>
            </a:r>
            <a:endParaRPr lang="ru-RU" sz="1600" dirty="0"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3D07DE-ED43-8DA4-0C67-1A8D96B52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93" b="1807"/>
          <a:stretch/>
        </p:blipFill>
        <p:spPr bwMode="auto">
          <a:xfrm>
            <a:off x="799298" y="1841981"/>
            <a:ext cx="7022678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напряжений </a:t>
            </a:r>
            <a:r>
              <a:rPr lang="en-US" dirty="0"/>
              <a:t>S</a:t>
            </a:r>
            <a:r>
              <a:rPr lang="en-US" sz="2400" dirty="0"/>
              <a:t>1</a:t>
            </a:r>
            <a:r>
              <a:rPr lang="ru-RU" sz="2400" dirty="0"/>
              <a:t>2,</a:t>
            </a:r>
            <a:r>
              <a:rPr lang="en-US" sz="2400" dirty="0"/>
              <a:t> </a:t>
            </a:r>
            <a:r>
              <a:rPr lang="ru-RU" sz="2400" dirty="0"/>
              <a:t>Па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8113183" y="3672541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Рис.10. </a:t>
            </a:r>
            <a:r>
              <a:rPr lang="ru-RU" sz="1600" dirty="0"/>
              <a:t>Поле напряжений </a:t>
            </a:r>
            <a:r>
              <a:rPr lang="en-US" sz="1600" dirty="0"/>
              <a:t>S</a:t>
            </a:r>
            <a:r>
              <a:rPr lang="en-US" sz="1400" dirty="0"/>
              <a:t>1</a:t>
            </a:r>
            <a:r>
              <a:rPr lang="ru-RU" sz="1400" dirty="0"/>
              <a:t>2</a:t>
            </a:r>
            <a:r>
              <a:rPr lang="ru-RU" sz="1600" dirty="0"/>
              <a:t>,</a:t>
            </a:r>
            <a:r>
              <a:rPr lang="en-US" sz="1600" dirty="0"/>
              <a:t> </a:t>
            </a:r>
            <a:r>
              <a:rPr lang="ru-RU" sz="1600" dirty="0"/>
              <a:t>Па</a:t>
            </a:r>
            <a:endParaRPr lang="ru-RU" sz="1600" dirty="0"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3D07DE-ED43-8DA4-0C67-1A8D96B52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322" r="16988" b="1677"/>
          <a:stretch/>
        </p:blipFill>
        <p:spPr bwMode="auto">
          <a:xfrm>
            <a:off x="709847" y="1916154"/>
            <a:ext cx="6822169" cy="41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68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напряжений </a:t>
            </a:r>
            <a:r>
              <a:rPr lang="en-US" dirty="0"/>
              <a:t>S</a:t>
            </a:r>
            <a:r>
              <a:rPr lang="en-US" sz="2400" dirty="0"/>
              <a:t>1</a:t>
            </a:r>
            <a:r>
              <a:rPr lang="ru-RU" sz="2400" dirty="0"/>
              <a:t>3,</a:t>
            </a:r>
            <a:r>
              <a:rPr lang="en-US" sz="2400" dirty="0"/>
              <a:t> </a:t>
            </a:r>
            <a:r>
              <a:rPr lang="ru-RU" sz="2400" dirty="0"/>
              <a:t>Па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8113183" y="3672541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Рис.11. </a:t>
            </a:r>
            <a:r>
              <a:rPr lang="ru-RU" sz="1600" dirty="0"/>
              <a:t>Поле напряжений </a:t>
            </a:r>
            <a:r>
              <a:rPr lang="en-US" sz="1600" dirty="0"/>
              <a:t>S</a:t>
            </a:r>
            <a:r>
              <a:rPr lang="en-US" sz="1400" dirty="0"/>
              <a:t>1</a:t>
            </a:r>
            <a:r>
              <a:rPr lang="ru-RU" sz="1400" dirty="0"/>
              <a:t>3</a:t>
            </a:r>
            <a:r>
              <a:rPr lang="ru-RU" sz="1600" dirty="0"/>
              <a:t>,</a:t>
            </a:r>
            <a:r>
              <a:rPr lang="en-US" sz="1600" dirty="0"/>
              <a:t> </a:t>
            </a:r>
            <a:r>
              <a:rPr lang="ru-RU" sz="1600" dirty="0"/>
              <a:t>Па</a:t>
            </a:r>
            <a:endParaRPr lang="ru-RU" sz="1600" dirty="0"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3D07DE-ED43-8DA4-0C67-1A8D96B52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105" r="17724" b="1642"/>
          <a:stretch/>
        </p:blipFill>
        <p:spPr bwMode="auto">
          <a:xfrm>
            <a:off x="903383" y="1994618"/>
            <a:ext cx="6921243" cy="427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9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напряжений </a:t>
            </a:r>
            <a:r>
              <a:rPr lang="en-US" dirty="0"/>
              <a:t>S</a:t>
            </a:r>
            <a:r>
              <a:rPr lang="ru-RU" sz="2400" dirty="0"/>
              <a:t>22,</a:t>
            </a:r>
            <a:r>
              <a:rPr lang="en-US" sz="2400" dirty="0"/>
              <a:t> </a:t>
            </a:r>
            <a:r>
              <a:rPr lang="ru-RU" sz="2400" dirty="0"/>
              <a:t>Па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8113183" y="3672541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Рис.12. </a:t>
            </a:r>
            <a:r>
              <a:rPr lang="ru-RU" sz="1600" dirty="0"/>
              <a:t>Поле напряжений </a:t>
            </a:r>
            <a:r>
              <a:rPr lang="en-US" sz="1600" dirty="0"/>
              <a:t>S</a:t>
            </a:r>
            <a:r>
              <a:rPr lang="ru-RU" sz="1400" dirty="0"/>
              <a:t>22</a:t>
            </a:r>
            <a:r>
              <a:rPr lang="ru-RU" sz="1600" dirty="0"/>
              <a:t>,</a:t>
            </a:r>
            <a:r>
              <a:rPr lang="en-US" sz="1600" dirty="0"/>
              <a:t> </a:t>
            </a:r>
            <a:r>
              <a:rPr lang="ru-RU" sz="1600" dirty="0"/>
              <a:t>Па</a:t>
            </a:r>
            <a:endParaRPr lang="ru-RU" sz="1600" dirty="0"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3D07DE-ED43-8DA4-0C67-1A8D96B52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986" r="19803" b="2186"/>
          <a:stretch/>
        </p:blipFill>
        <p:spPr bwMode="auto">
          <a:xfrm>
            <a:off x="925417" y="2027668"/>
            <a:ext cx="6643172" cy="418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напряжений </a:t>
            </a:r>
            <a:r>
              <a:rPr lang="en-US" dirty="0"/>
              <a:t>S</a:t>
            </a:r>
            <a:r>
              <a:rPr lang="ru-RU" sz="2400" dirty="0"/>
              <a:t>23,</a:t>
            </a:r>
            <a:r>
              <a:rPr lang="en-US" sz="2400" dirty="0"/>
              <a:t> </a:t>
            </a:r>
            <a:r>
              <a:rPr lang="ru-RU" sz="2400" dirty="0"/>
              <a:t>Па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8113183" y="3672541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Рис.1</a:t>
            </a:r>
            <a:r>
              <a:rPr lang="en-US" sz="1600" dirty="0">
                <a:cs typeface="Arial" panose="020B0604020202020204" pitchFamily="34" charset="0"/>
              </a:rPr>
              <a:t>3</a:t>
            </a:r>
            <a:r>
              <a:rPr lang="ru-RU" sz="1600" dirty="0">
                <a:cs typeface="Arial" panose="020B0604020202020204" pitchFamily="34" charset="0"/>
              </a:rPr>
              <a:t>. </a:t>
            </a:r>
            <a:r>
              <a:rPr lang="ru-RU" sz="1600" dirty="0"/>
              <a:t>Поле напряжений </a:t>
            </a:r>
            <a:r>
              <a:rPr lang="en-US" sz="1600" dirty="0"/>
              <a:t>S</a:t>
            </a:r>
            <a:r>
              <a:rPr lang="ru-RU" sz="1400" dirty="0"/>
              <a:t>23</a:t>
            </a:r>
            <a:r>
              <a:rPr lang="ru-RU" sz="1600" dirty="0"/>
              <a:t>,</a:t>
            </a:r>
            <a:r>
              <a:rPr lang="en-US" sz="1600" dirty="0"/>
              <a:t> </a:t>
            </a:r>
            <a:r>
              <a:rPr lang="ru-RU" sz="1600" dirty="0"/>
              <a:t>Па</a:t>
            </a:r>
            <a:endParaRPr lang="ru-RU" sz="1600" dirty="0"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3D07DE-ED43-8DA4-0C67-1A8D96B52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645" r="20791" b="1859"/>
          <a:stretch/>
        </p:blipFill>
        <p:spPr bwMode="auto">
          <a:xfrm>
            <a:off x="747681" y="1887778"/>
            <a:ext cx="6662273" cy="42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0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напряжений </a:t>
            </a:r>
            <a:r>
              <a:rPr lang="en-US" dirty="0"/>
              <a:t>S</a:t>
            </a:r>
            <a:r>
              <a:rPr lang="ru-RU" sz="2400" dirty="0"/>
              <a:t>33,</a:t>
            </a:r>
            <a:r>
              <a:rPr lang="en-US" sz="2400" dirty="0"/>
              <a:t> </a:t>
            </a:r>
            <a:r>
              <a:rPr lang="ru-RU" sz="2400" dirty="0"/>
              <a:t>Па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8113183" y="3672541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Рис.14. </a:t>
            </a:r>
            <a:r>
              <a:rPr lang="ru-RU" sz="1600" dirty="0"/>
              <a:t>Поле напряжений </a:t>
            </a:r>
            <a:r>
              <a:rPr lang="en-US" sz="1600" dirty="0"/>
              <a:t>S</a:t>
            </a:r>
            <a:r>
              <a:rPr lang="ru-RU" sz="1400" dirty="0"/>
              <a:t>33</a:t>
            </a:r>
            <a:r>
              <a:rPr lang="ru-RU" sz="1600" dirty="0"/>
              <a:t>,</a:t>
            </a:r>
            <a:r>
              <a:rPr lang="en-US" sz="1600" dirty="0"/>
              <a:t> </a:t>
            </a:r>
            <a:r>
              <a:rPr lang="ru-RU" sz="1600" dirty="0"/>
              <a:t>Па</a:t>
            </a:r>
            <a:endParaRPr lang="ru-RU" sz="1600" dirty="0"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3D07DE-ED43-8DA4-0C67-1A8D96B52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991" r="18791" b="1250"/>
          <a:stretch/>
        </p:blipFill>
        <p:spPr bwMode="auto">
          <a:xfrm>
            <a:off x="694063" y="1914328"/>
            <a:ext cx="7042427" cy="442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перемещений </a:t>
            </a:r>
            <a:r>
              <a:rPr lang="en-US" dirty="0"/>
              <a:t>U</a:t>
            </a:r>
            <a:r>
              <a:rPr lang="en-US" sz="2800" dirty="0"/>
              <a:t>1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м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8113183" y="3672541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Рис.15. </a:t>
            </a:r>
            <a:r>
              <a:rPr lang="ru-RU" sz="1600" dirty="0"/>
              <a:t>Поле перемещений </a:t>
            </a:r>
            <a:r>
              <a:rPr lang="en-US" sz="1600" dirty="0"/>
              <a:t>U</a:t>
            </a:r>
            <a:r>
              <a:rPr lang="en-US" sz="1400" dirty="0"/>
              <a:t>1</a:t>
            </a:r>
            <a:r>
              <a:rPr lang="ru-RU" sz="1600" dirty="0"/>
              <a:t>,</a:t>
            </a:r>
            <a:r>
              <a:rPr lang="en-US" sz="1600" dirty="0"/>
              <a:t> </a:t>
            </a:r>
            <a:r>
              <a:rPr lang="ru-RU" sz="1600" dirty="0"/>
              <a:t>м</a:t>
            </a:r>
            <a:endParaRPr lang="ru-RU" sz="1600" dirty="0"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3D07DE-ED43-8DA4-0C67-1A8D96B52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377" t="1" r="20215" b="1317"/>
          <a:stretch/>
        </p:blipFill>
        <p:spPr bwMode="auto">
          <a:xfrm>
            <a:off x="716097" y="1859243"/>
            <a:ext cx="7225471" cy="464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31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перемещений </a:t>
            </a:r>
            <a:r>
              <a:rPr lang="en-US" dirty="0"/>
              <a:t>U</a:t>
            </a:r>
            <a:r>
              <a:rPr lang="ru-RU" sz="2800" dirty="0"/>
              <a:t>2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м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8113183" y="3672541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Рис.16. </a:t>
            </a:r>
            <a:r>
              <a:rPr lang="ru-RU" sz="1600" dirty="0"/>
              <a:t>Поле перемещений </a:t>
            </a:r>
            <a:r>
              <a:rPr lang="en-US" sz="1600" dirty="0"/>
              <a:t>U</a:t>
            </a:r>
            <a:r>
              <a:rPr lang="ru-RU" sz="1400" dirty="0"/>
              <a:t>2</a:t>
            </a:r>
            <a:r>
              <a:rPr lang="ru-RU" sz="1600" dirty="0"/>
              <a:t>,</a:t>
            </a:r>
            <a:r>
              <a:rPr lang="en-US" sz="1600" dirty="0"/>
              <a:t> </a:t>
            </a:r>
            <a:r>
              <a:rPr lang="ru-RU" sz="1600" dirty="0"/>
              <a:t>м</a:t>
            </a:r>
            <a:endParaRPr lang="ru-RU" sz="1600" dirty="0"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3D07DE-ED43-8DA4-0C67-1A8D96B52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703" r="19705" b="1888"/>
          <a:stretch/>
        </p:blipFill>
        <p:spPr bwMode="auto">
          <a:xfrm>
            <a:off x="627962" y="1837211"/>
            <a:ext cx="7238081" cy="455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64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197" y="4089"/>
            <a:ext cx="9601200" cy="1036850"/>
          </a:xfrm>
        </p:spPr>
        <p:txBody>
          <a:bodyPr rtlCol="0"/>
          <a:lstStyle/>
          <a:p>
            <a:pPr algn="ctr" rtl="0"/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0152" y="1972020"/>
            <a:ext cx="4640488" cy="436346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000" dirty="0"/>
              <a:t>Требуется построить</a:t>
            </a:r>
            <a:r>
              <a:rPr lang="ru-RU" sz="2000" b="0" i="0" dirty="0">
                <a:effectLst/>
              </a:rPr>
              <a:t> трёхмерну</a:t>
            </a:r>
            <a:r>
              <a:rPr lang="ru-RU" sz="2000" dirty="0"/>
              <a:t>ю </a:t>
            </a:r>
            <a:r>
              <a:rPr lang="ru-RU" sz="2000" b="0" i="0" dirty="0">
                <a:effectLst/>
              </a:rPr>
              <a:t>модель бетонной плотины </a:t>
            </a:r>
            <a:r>
              <a:rPr lang="en-US" sz="2000" dirty="0"/>
              <a:t>Buffalo Bill</a:t>
            </a:r>
            <a:r>
              <a:rPr lang="ru-RU" sz="2000" b="0" i="0" dirty="0">
                <a:effectLst/>
              </a:rPr>
              <a:t>. Нагрузить объекты собственным весом и гидростатическим давлением, создаваемым водой. </a:t>
            </a:r>
          </a:p>
          <a:p>
            <a:pPr marL="0" indent="0" rtl="0">
              <a:buNone/>
            </a:pPr>
            <a:r>
              <a:rPr lang="ru-RU" sz="2000" dirty="0"/>
              <a:t>П</a:t>
            </a:r>
            <a:r>
              <a:rPr lang="ru-RU" sz="2000" b="0" i="0" dirty="0">
                <a:effectLst/>
              </a:rPr>
              <a:t>олучить поля распределения перемещений, напряжений и деформаций, возникающих в плотине и рельефе. </a:t>
            </a:r>
            <a:r>
              <a:rPr lang="ru-RU" sz="2000" dirty="0"/>
              <a:t>В качестве исходных данных взять чертеж рельефа и водохранилища (Рис.1)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1C211E-52E0-1AC0-14BE-A48109A7B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18" y="1946907"/>
            <a:ext cx="6214430" cy="4227618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B57014-CB45-72B8-4A56-E5A26999EB04}"/>
              </a:ext>
            </a:extLst>
          </p:cNvPr>
          <p:cNvSpPr txBox="1"/>
          <p:nvPr/>
        </p:nvSpPr>
        <p:spPr>
          <a:xfrm>
            <a:off x="7629922" y="6166209"/>
            <a:ext cx="3243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Рис.1. Чертеж плотины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перемещений </a:t>
            </a:r>
            <a:r>
              <a:rPr lang="en-US" dirty="0"/>
              <a:t>U</a:t>
            </a:r>
            <a:r>
              <a:rPr lang="ru-RU" sz="2800" dirty="0"/>
              <a:t>3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м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8113183" y="3672541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Рис.17. </a:t>
            </a:r>
            <a:r>
              <a:rPr lang="ru-RU" sz="1600" dirty="0"/>
              <a:t>Поле перемещений </a:t>
            </a:r>
            <a:r>
              <a:rPr lang="en-US" sz="1600" dirty="0"/>
              <a:t>U</a:t>
            </a:r>
            <a:r>
              <a:rPr lang="ru-RU" sz="1400" dirty="0"/>
              <a:t>3</a:t>
            </a:r>
            <a:r>
              <a:rPr lang="ru-RU" sz="1600" dirty="0"/>
              <a:t>,</a:t>
            </a:r>
            <a:r>
              <a:rPr lang="en-US" sz="1600" dirty="0"/>
              <a:t> </a:t>
            </a:r>
            <a:r>
              <a:rPr lang="ru-RU" sz="1600" dirty="0"/>
              <a:t>м</a:t>
            </a:r>
            <a:endParaRPr lang="ru-RU" sz="1600" dirty="0"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3D07DE-ED43-8DA4-0C67-1A8D96B52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040" r="16845" b="1936"/>
          <a:stretch/>
        </p:blipFill>
        <p:spPr bwMode="auto">
          <a:xfrm>
            <a:off x="786966" y="1778876"/>
            <a:ext cx="7326217" cy="446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6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036850"/>
          </a:xfrm>
        </p:spPr>
        <p:txBody>
          <a:bodyPr rtlCol="0"/>
          <a:lstStyle/>
          <a:p>
            <a:pPr algn="ctr" rtl="0"/>
            <a:r>
              <a:rPr lang="ru-RU" dirty="0"/>
              <a:t>Вывод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1295400" y="2199242"/>
            <a:ext cx="8608764" cy="2459516"/>
          </a:xfrm>
        </p:spPr>
        <p:txBody>
          <a:bodyPr rtlCol="0"/>
          <a:lstStyle/>
          <a:p>
            <a:pPr rtl="0"/>
            <a:r>
              <a:rPr lang="ru-RU" dirty="0"/>
              <a:t>По Рис.3-17 видно, что численные результаты находятся в близком к реальности диапазоне. За счет влияния гидростатического давления, нагруженные части плотины и рельефа испытали перемещения по оси</a:t>
            </a:r>
            <a:r>
              <a:rPr lang="en-US" dirty="0"/>
              <a:t> OY</a:t>
            </a:r>
            <a:r>
              <a:rPr lang="ru-RU" dirty="0"/>
              <a:t> (рис.16), в результате чего плотина получила деформации в соответствующем направлении (рис 6.). Влияние силы тяжести особенно ощущается на рельефе (рис. 14).</a:t>
            </a:r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036850"/>
          </a:xfrm>
        </p:spPr>
        <p:txBody>
          <a:bodyPr rtlCol="0"/>
          <a:lstStyle/>
          <a:p>
            <a:pPr algn="ctr" rtl="0"/>
            <a:r>
              <a:rPr lang="ru-RU" dirty="0"/>
              <a:t>Алгоритм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9C2A62-C946-D714-B78F-391AAB4C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82188"/>
            <a:ext cx="9601200" cy="4343400"/>
          </a:xfrm>
        </p:spPr>
        <p:txBody>
          <a:bodyPr/>
          <a:lstStyle/>
          <a:p>
            <a:r>
              <a:rPr lang="ru-RU" noProof="1"/>
              <a:t>В программном пакете </a:t>
            </a:r>
            <a:r>
              <a:rPr lang="en-US" noProof="1"/>
              <a:t>AutoCAD Autodesk </a:t>
            </a:r>
            <a:r>
              <a:rPr lang="ru-RU" noProof="1"/>
              <a:t>восстановить рельеф по горизонталям и смоделировать плотину.</a:t>
            </a:r>
          </a:p>
          <a:p>
            <a:r>
              <a:rPr lang="ru-RU" noProof="1"/>
              <a:t>Импортировать трехмерную модель в </a:t>
            </a:r>
            <a:r>
              <a:rPr lang="en-US" noProof="1"/>
              <a:t>ABAQUS</a:t>
            </a:r>
            <a:r>
              <a:rPr lang="ru-RU" noProof="1"/>
              <a:t>. Задать материалы объектам. Определить НПУ, задать граничные условия и нагрузки. </a:t>
            </a:r>
            <a:r>
              <a:rPr lang="ru-RU" sz="2400" dirty="0"/>
              <a:t>П</a:t>
            </a:r>
            <a:r>
              <a:rPr lang="ru-RU" sz="2400" b="0" i="0" dirty="0">
                <a:effectLst/>
              </a:rPr>
              <a:t>олучить поля распределения перемещений, напряжений и деформаций, возникающих в плотине и рельефе.</a:t>
            </a:r>
          </a:p>
          <a:p>
            <a:r>
              <a:rPr lang="ru-RU" noProof="1"/>
              <a:t>Провести анализ результатов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6752" y="-522611"/>
            <a:ext cx="8046720" cy="1557338"/>
          </a:xfrm>
        </p:spPr>
        <p:txBody>
          <a:bodyPr rtlCol="0"/>
          <a:lstStyle/>
          <a:p>
            <a:pPr algn="ctr" rtl="0"/>
            <a:r>
              <a:rPr lang="ru-RU" dirty="0"/>
              <a:t>Параметры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75060" y="1740666"/>
                <a:ext cx="8046718" cy="3749866"/>
              </a:xfrm>
            </p:spPr>
            <p:txBody>
              <a:bodyPr rtlCol="0">
                <a:normAutofit/>
              </a:bodyPr>
              <a:lstStyle/>
              <a:p>
                <a:r>
                  <a:rPr lang="ru-RU" sz="2000" dirty="0"/>
                  <a:t>Плотность плотины (бетон) – 2</a:t>
                </a:r>
                <a:r>
                  <a:rPr lang="en-US" sz="2000" dirty="0"/>
                  <a:t>700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кг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ru-RU" sz="2000" b="0" dirty="0"/>
              </a:p>
              <a:p>
                <a:r>
                  <a:rPr lang="ru-RU" sz="2000" dirty="0"/>
                  <a:t>Модуль упругости плотины – 19000 Мпа</a:t>
                </a:r>
              </a:p>
              <a:p>
                <a:r>
                  <a:rPr lang="ru-RU" sz="2000" dirty="0"/>
                  <a:t>Коэффициент Пуассона плотины – 0.2</a:t>
                </a:r>
              </a:p>
              <a:p>
                <a:r>
                  <a:rPr lang="ru-RU" sz="2000" dirty="0"/>
                  <a:t>Плотность участка рельефа (Камень) – 2</a:t>
                </a:r>
                <a:r>
                  <a:rPr lang="en-US" sz="2000" dirty="0"/>
                  <a:t>5</a:t>
                </a:r>
                <a:r>
                  <a:rPr lang="ru-RU" sz="2000" dirty="0"/>
                  <a:t>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кг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ru-RU" sz="2000" b="0" dirty="0"/>
              </a:p>
              <a:p>
                <a:r>
                  <a:rPr lang="ru-RU" sz="2000" dirty="0"/>
                  <a:t>Модуль упругости плотины – 22000 Мпа</a:t>
                </a:r>
              </a:p>
              <a:p>
                <a:r>
                  <a:rPr lang="ru-RU" sz="2000" dirty="0"/>
                  <a:t>Коэффициент Пуассона плотины – 0.2</a:t>
                </a:r>
                <a:endParaRPr lang="en-US" sz="2000" dirty="0"/>
              </a:p>
              <a:p>
                <a:r>
                  <a:rPr lang="ru-RU" sz="2000" dirty="0"/>
                  <a:t>Ускорение свободного падения – 9.8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ru-RU" sz="2000" dirty="0"/>
              </a:p>
              <a:p>
                <a:r>
                  <a:rPr lang="ru-RU" sz="2000" dirty="0"/>
                  <a:t>Плотность воды - 1000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кг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ru-RU" sz="2000" b="0" dirty="0"/>
              </a:p>
            </p:txBody>
          </p:sp>
        </mc:Choice>
        <mc:Fallback xmlns=""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60" y="1740666"/>
                <a:ext cx="8046718" cy="3749866"/>
              </a:xfrm>
              <a:blipFill>
                <a:blip r:embed="rId3"/>
                <a:stretch>
                  <a:fillRect l="-758" t="-650" b="-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9462" y="0"/>
            <a:ext cx="9601200" cy="1036850"/>
          </a:xfrm>
        </p:spPr>
        <p:txBody>
          <a:bodyPr rtlCol="0"/>
          <a:lstStyle/>
          <a:p>
            <a:pPr rtl="0"/>
            <a:r>
              <a:rPr lang="ru-RU" dirty="0"/>
              <a:t>Задание нагрузок и граничных условий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3865" y="2116358"/>
                <a:ext cx="4543540" cy="3847064"/>
              </a:xfrm>
            </p:spPr>
            <p:txBody>
              <a:bodyPr rtlCol="0"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Запрещаем перемещения по оси </a:t>
                </a:r>
                <a:r>
                  <a:rPr lang="en-US" dirty="0"/>
                  <a:t>Ox</a:t>
                </a:r>
                <a:r>
                  <a:rPr lang="ru-RU" dirty="0"/>
                  <a:t> и вращательные степени свободы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Запрещаем перемещения по оси </a:t>
                </a:r>
                <a:r>
                  <a:rPr lang="en-US" dirty="0"/>
                  <a:t>Oy</a:t>
                </a:r>
                <a:r>
                  <a:rPr lang="ru-RU" dirty="0"/>
                  <a:t> и вращательные степени свободы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Запрещаем перемещения по оси </a:t>
                </a:r>
                <a:r>
                  <a:rPr lang="en-US" dirty="0"/>
                  <a:t>Oz</a:t>
                </a:r>
                <a:r>
                  <a:rPr lang="ru-RU" dirty="0"/>
                  <a:t> и вращательные степени свободы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>
                    <a:ea typeface="Cambria Math" panose="02040503050406030204" pitchFamily="18" charset="0"/>
                  </a:rPr>
                  <a:t>Гидростатическое давление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ru-RU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действующее на сторону плотины и окружающий рельеф</a:t>
                </a:r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b="0" dirty="0">
                    <a:ea typeface="Cambria Math" panose="02040503050406030204" pitchFamily="18" charset="0"/>
                  </a:rPr>
                  <a:t>Сила тяжести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𝑚𝑔</m:t>
                    </m:r>
                  </m:oMath>
                </a14:m>
                <a:r>
                  <a:rPr lang="en-US" i="1" dirty="0"/>
                  <a:t>, g=9.8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ru-RU" i="1" dirty="0"/>
              </a:p>
              <a:p>
                <a:pPr rtl="0"/>
                <a:endParaRPr lang="ru-RU" dirty="0"/>
              </a:p>
            </p:txBody>
          </p:sp>
        </mc:Choice>
        <mc:Fallback xmlns="">
          <p:sp>
            <p:nvSpPr>
              <p:cNvPr id="12" name="Объект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3865" y="2116358"/>
                <a:ext cx="4543540" cy="3847064"/>
              </a:xfrm>
              <a:blipFill>
                <a:blip r:embed="rId3"/>
                <a:stretch>
                  <a:fillRect l="-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3D34AE9-C8E9-B571-15A2-687A22423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57"/>
          <a:stretch/>
        </p:blipFill>
        <p:spPr bwMode="auto">
          <a:xfrm>
            <a:off x="5221995" y="1831840"/>
            <a:ext cx="6614484" cy="44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293AEC-1F58-7458-B5CB-576856A11CDF}"/>
              </a:ext>
            </a:extLst>
          </p:cNvPr>
          <p:cNvSpPr txBox="1"/>
          <p:nvPr/>
        </p:nvSpPr>
        <p:spPr>
          <a:xfrm>
            <a:off x="6400800" y="6247940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Рис.2. Граничные условия и нагрузки</a:t>
            </a: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деформаций, </a:t>
            </a:r>
            <a:r>
              <a:rPr lang="en-US" dirty="0"/>
              <a:t>E</a:t>
            </a:r>
            <a:r>
              <a:rPr lang="en-US" sz="2400" dirty="0"/>
              <a:t>11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EEBDEA-3100-5B44-93A7-1DF261B6F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6" b="2367"/>
          <a:stretch/>
        </p:blipFill>
        <p:spPr bwMode="auto">
          <a:xfrm>
            <a:off x="782058" y="1942433"/>
            <a:ext cx="7042189" cy="432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7914879" y="3760676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</a:t>
            </a:r>
            <a:r>
              <a:rPr lang="en-US" sz="1600" dirty="0">
                <a:cs typeface="Arial" panose="020B0604020202020204" pitchFamily="34" charset="0"/>
              </a:rPr>
              <a:t>3</a:t>
            </a:r>
            <a:r>
              <a:rPr lang="ru-RU" sz="1600" dirty="0">
                <a:cs typeface="Arial" panose="020B0604020202020204" pitchFamily="34" charset="0"/>
              </a:rPr>
              <a:t>. Поле деформаций</a:t>
            </a:r>
            <a:r>
              <a:rPr lang="en-US" sz="1600" dirty="0">
                <a:cs typeface="Arial" panose="020B0604020202020204" pitchFamily="34" charset="0"/>
              </a:rPr>
              <a:t> E</a:t>
            </a:r>
            <a:r>
              <a:rPr lang="en-US" sz="1400" dirty="0">
                <a:cs typeface="Arial" panose="020B0604020202020204" pitchFamily="34" charset="0"/>
              </a:rPr>
              <a:t>11</a:t>
            </a:r>
            <a:endParaRPr lang="ru-RU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деформаций, </a:t>
            </a:r>
            <a:r>
              <a:rPr lang="en-US" dirty="0"/>
              <a:t>E</a:t>
            </a:r>
            <a:r>
              <a:rPr lang="en-US" sz="2400" dirty="0"/>
              <a:t>1</a:t>
            </a:r>
            <a:r>
              <a:rPr lang="ru-RU" sz="2400" dirty="0"/>
              <a:t>2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EEBDEA-3100-5B44-93A7-1DF261B6F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1184" r="18913" b="1833"/>
          <a:stretch/>
        </p:blipFill>
        <p:spPr bwMode="auto">
          <a:xfrm>
            <a:off x="782058" y="1942434"/>
            <a:ext cx="7034587" cy="429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7914879" y="3760676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Рис.4. Поле деформаций</a:t>
            </a:r>
            <a:r>
              <a:rPr lang="en-US" sz="1600" dirty="0">
                <a:cs typeface="Arial" panose="020B0604020202020204" pitchFamily="34" charset="0"/>
              </a:rPr>
              <a:t> E</a:t>
            </a:r>
            <a:r>
              <a:rPr lang="en-US" sz="1400" dirty="0">
                <a:cs typeface="Arial" panose="020B0604020202020204" pitchFamily="34" charset="0"/>
              </a:rPr>
              <a:t>1</a:t>
            </a:r>
            <a:r>
              <a:rPr lang="ru-RU" sz="1400" dirty="0">
                <a:cs typeface="Arial" panose="020B0604020202020204" pitchFamily="34" charset="0"/>
              </a:rPr>
              <a:t>2</a:t>
            </a:r>
            <a:endParaRPr lang="ru-RU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F25A0FE-5887-E47E-AA63-996A80634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814" r="15629" b="1557"/>
          <a:stretch/>
        </p:blipFill>
        <p:spPr bwMode="auto">
          <a:xfrm>
            <a:off x="782198" y="2096982"/>
            <a:ext cx="6985286" cy="41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деформаций, </a:t>
            </a:r>
            <a:r>
              <a:rPr lang="en-US" dirty="0"/>
              <a:t>E</a:t>
            </a:r>
            <a:r>
              <a:rPr lang="ru-RU" sz="2400" dirty="0"/>
              <a:t>13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7914879" y="3760676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Рис.5. Поле деформаций</a:t>
            </a:r>
            <a:r>
              <a:rPr lang="en-US" sz="1600" dirty="0">
                <a:cs typeface="Arial" panose="020B0604020202020204" pitchFamily="34" charset="0"/>
              </a:rPr>
              <a:t> E</a:t>
            </a:r>
            <a:r>
              <a:rPr lang="ru-RU" sz="1400" dirty="0">
                <a:cs typeface="Arial" panose="020B0604020202020204" pitchFamily="34" charset="0"/>
              </a:rPr>
              <a:t>13</a:t>
            </a:r>
            <a:endParaRPr lang="ru-RU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269" y="189820"/>
            <a:ext cx="9601200" cy="1036850"/>
          </a:xfrm>
        </p:spPr>
        <p:txBody>
          <a:bodyPr rtlCol="0"/>
          <a:lstStyle/>
          <a:p>
            <a:r>
              <a:rPr lang="ru-RU" dirty="0"/>
              <a:t>Результаты.</a:t>
            </a:r>
            <a:br>
              <a:rPr lang="en-US" dirty="0"/>
            </a:br>
            <a:r>
              <a:rPr lang="ru-RU" dirty="0"/>
              <a:t>Поле деформаций, </a:t>
            </a:r>
            <a:r>
              <a:rPr lang="en-US" dirty="0"/>
              <a:t>E</a:t>
            </a:r>
            <a:r>
              <a:rPr lang="ru-RU" sz="2400" dirty="0"/>
              <a:t>22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271F-7C62-DDD1-D3B8-7776FEC56FEA}"/>
              </a:ext>
            </a:extLst>
          </p:cNvPr>
          <p:cNvSpPr txBox="1"/>
          <p:nvPr/>
        </p:nvSpPr>
        <p:spPr>
          <a:xfrm>
            <a:off x="7914879" y="3760676"/>
            <a:ext cx="447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Arial" panose="020B0604020202020204" pitchFamily="34" charset="0"/>
              </a:rPr>
              <a:t>Рис.6. Поле деформаций</a:t>
            </a:r>
            <a:r>
              <a:rPr lang="en-US" sz="1600" dirty="0">
                <a:cs typeface="Arial" panose="020B0604020202020204" pitchFamily="34" charset="0"/>
              </a:rPr>
              <a:t> E</a:t>
            </a:r>
            <a:r>
              <a:rPr lang="ru-RU" sz="1400" dirty="0">
                <a:cs typeface="Arial" panose="020B0604020202020204" pitchFamily="34" charset="0"/>
              </a:rPr>
              <a:t>22</a:t>
            </a:r>
            <a:endParaRPr lang="ru-RU" sz="1600" dirty="0"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25A0FE-5887-E47E-AA63-996A80634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62" b="1414"/>
          <a:stretch/>
        </p:blipFill>
        <p:spPr bwMode="auto">
          <a:xfrm>
            <a:off x="858080" y="2096982"/>
            <a:ext cx="6838083" cy="426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6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Направление продаж 16 x 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0_TF03431374.potx" id="{FAFEA233-2573-41A0-B13A-6D9284E8AB2B}" vid="{B0871358-B438-44A4-A68A-E84A84342D98}"/>
    </a:ext>
  </a:extLst>
</a:theme>
</file>

<file path=ppt/theme/theme2.xml><?xml version="1.0" encoding="utf-8"?>
<a:theme xmlns:a="http://schemas.openxmlformats.org/drawingml/2006/main" name="Тема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648</Words>
  <Application>Microsoft Office PowerPoint</Application>
  <PresentationFormat>Широкоэкранный</PresentationFormat>
  <Paragraphs>81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Book Antiqua</vt:lpstr>
      <vt:lpstr>Cambria Math</vt:lpstr>
      <vt:lpstr>Направление продаж 16 x 9</vt:lpstr>
      <vt:lpstr>Моделирование упруго-деформируемого состояния плотины</vt:lpstr>
      <vt:lpstr>Постановка задачи</vt:lpstr>
      <vt:lpstr>Алгоритм работы</vt:lpstr>
      <vt:lpstr>Параметры задачи</vt:lpstr>
      <vt:lpstr>Задание нагрузок и граничных условий</vt:lpstr>
      <vt:lpstr>Результаты. Поле деформаций, E11</vt:lpstr>
      <vt:lpstr>Результаты. Поле деформаций, E12</vt:lpstr>
      <vt:lpstr>Результаты. Поле деформаций, E13</vt:lpstr>
      <vt:lpstr>Результаты. Поле деформаций, E22</vt:lpstr>
      <vt:lpstr>Результаты. Поле деформаций, E23</vt:lpstr>
      <vt:lpstr>Результаты. Поле деформаций, E33</vt:lpstr>
      <vt:lpstr>Результаты. Поле напряжений S11, Па</vt:lpstr>
      <vt:lpstr>Результаты. Поле напряжений S12, Па</vt:lpstr>
      <vt:lpstr>Результаты. Поле напряжений S13, Па</vt:lpstr>
      <vt:lpstr>Результаты. Поле напряжений S22, Па</vt:lpstr>
      <vt:lpstr>Результаты. Поле напряжений S23, Па</vt:lpstr>
      <vt:lpstr>Результаты. Поле напряжений S33, Па</vt:lpstr>
      <vt:lpstr>Результаты. Поле перемещений U1, м</vt:lpstr>
      <vt:lpstr>Результаты. Поле перемещений U2, м</vt:lpstr>
      <vt:lpstr>Результаты. Поле перемещений U3, м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упруго-деформируемого состояния плотины</dc:title>
  <dc:creator>Ольга</dc:creator>
  <cp:lastModifiedBy>Бенюх Максим Александрович</cp:lastModifiedBy>
  <cp:revision>5</cp:revision>
  <dcterms:created xsi:type="dcterms:W3CDTF">2022-05-22T08:43:45Z</dcterms:created>
  <dcterms:modified xsi:type="dcterms:W3CDTF">2022-05-23T09:32:40Z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