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578" r:id="rId3"/>
    <p:sldId id="580" r:id="rId4"/>
    <p:sldId id="584" r:id="rId5"/>
    <p:sldId id="581" r:id="rId6"/>
    <p:sldId id="587" r:id="rId7"/>
    <p:sldId id="588" r:id="rId8"/>
    <p:sldId id="589" r:id="rId9"/>
    <p:sldId id="590" r:id="rId10"/>
    <p:sldId id="59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isl-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366D-0692-434F-8BC6-D59C16DDF961}" type="datetime1">
              <a:rPr lang="ru-RU" smtClean="0"/>
              <a:t>06.12.2021</a:t>
            </a:fld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0" y="724648"/>
            <a:ext cx="12192000" cy="36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ru-RU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2" y="724648"/>
            <a:ext cx="592319" cy="36000"/>
          </a:xfrm>
          <a:prstGeom prst="rect">
            <a:avLst/>
          </a:prstGeom>
          <a:solidFill>
            <a:srgbClr val="D2EC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ru-RU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11736673" y="6468307"/>
            <a:ext cx="465057" cy="148868"/>
          </a:xfrm>
          <a:prstGeom prst="rect">
            <a:avLst/>
          </a:prstGeom>
          <a:solidFill>
            <a:srgbClr val="D2EC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ru-RU" dirty="0"/>
          </a:p>
        </p:txBody>
      </p:sp>
      <p:sp>
        <p:nvSpPr>
          <p:cNvPr id="14" name="Нижний колонтитул 18"/>
          <p:cNvSpPr txBox="1">
            <a:spLocks/>
          </p:cNvSpPr>
          <p:nvPr userDrawn="1"/>
        </p:nvSpPr>
        <p:spPr>
          <a:xfrm>
            <a:off x="902889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Газпром нефть</a:t>
            </a:r>
          </a:p>
        </p:txBody>
      </p:sp>
      <p:sp>
        <p:nvSpPr>
          <p:cNvPr id="15" name="Нижний колонтитул 18"/>
          <p:cNvSpPr txBox="1">
            <a:spLocks/>
          </p:cNvSpPr>
          <p:nvPr userDrawn="1"/>
        </p:nvSpPr>
        <p:spPr>
          <a:xfrm>
            <a:off x="11767153" y="6356350"/>
            <a:ext cx="3386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924D57-DC1B-446E-818F-9D9B1582D20E}" type="slidenum">
              <a:rPr lang="ru-RU" sz="1000" smtClean="0"/>
              <a:pPr/>
              <a:t>‹#›</a:t>
            </a:fld>
            <a:endParaRPr lang="ru-RU" sz="1000" dirty="0"/>
          </a:p>
        </p:txBody>
      </p:sp>
      <p:sp>
        <p:nvSpPr>
          <p:cNvPr id="16" name="Заголовок 1"/>
          <p:cNvSpPr>
            <a:spLocks noGrp="1"/>
          </p:cNvSpPr>
          <p:nvPr>
            <p:ph type="title"/>
          </p:nvPr>
        </p:nvSpPr>
        <p:spPr>
          <a:xfrm>
            <a:off x="509713" y="331200"/>
            <a:ext cx="10515600" cy="42536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726272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  <p:sldLayoutId id="214748366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2">
            <a:extLst>
              <a:ext uri="{FF2B5EF4-FFF2-40B4-BE49-F238E27FC236}">
                <a16:creationId xmlns:a16="http://schemas.microsoft.com/office/drawing/2014/main" id="{6551C300-1D7A-46C3-9EF6-0EAC9B1E1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8EC1EDC6-1B42-4FCD-BC53-B1D05BFF2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633EFBCB-98A2-4F16-B3BB-BF9EC17846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86" name="Rectangle 5">
                <a:extLst>
                  <a:ext uri="{FF2B5EF4-FFF2-40B4-BE49-F238E27FC236}">
                    <a16:creationId xmlns:a16="http://schemas.microsoft.com/office/drawing/2014/main" id="{B399E29C-9CF8-4BD1-8750-949BA21268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6">
                <a:extLst>
                  <a:ext uri="{FF2B5EF4-FFF2-40B4-BE49-F238E27FC236}">
                    <a16:creationId xmlns:a16="http://schemas.microsoft.com/office/drawing/2014/main" id="{CB02DFF7-56DA-42B6-B49A-C8926B841A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7">
                <a:extLst>
                  <a:ext uri="{FF2B5EF4-FFF2-40B4-BE49-F238E27FC236}">
                    <a16:creationId xmlns:a16="http://schemas.microsoft.com/office/drawing/2014/main" id="{07F77B45-21CD-43DB-AD58-24F8145021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8">
                <a:extLst>
                  <a:ext uri="{FF2B5EF4-FFF2-40B4-BE49-F238E27FC236}">
                    <a16:creationId xmlns:a16="http://schemas.microsoft.com/office/drawing/2014/main" id="{F0151C40-12A4-4A09-A8B6-179A062EF6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9">
                <a:extLst>
                  <a:ext uri="{FF2B5EF4-FFF2-40B4-BE49-F238E27FC236}">
                    <a16:creationId xmlns:a16="http://schemas.microsoft.com/office/drawing/2014/main" id="{F0146EA7-EB82-410D-A6ED-7C10C525AD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10">
                <a:extLst>
                  <a:ext uri="{FF2B5EF4-FFF2-40B4-BE49-F238E27FC236}">
                    <a16:creationId xmlns:a16="http://schemas.microsoft.com/office/drawing/2014/main" id="{20DD5C02-0C86-4FA9-B82A-254EF58D37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11">
                <a:extLst>
                  <a:ext uri="{FF2B5EF4-FFF2-40B4-BE49-F238E27FC236}">
                    <a16:creationId xmlns:a16="http://schemas.microsoft.com/office/drawing/2014/main" id="{19ED9FD5-1147-400A-8A32-82A74F7AD8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12">
                <a:extLst>
                  <a:ext uri="{FF2B5EF4-FFF2-40B4-BE49-F238E27FC236}">
                    <a16:creationId xmlns:a16="http://schemas.microsoft.com/office/drawing/2014/main" id="{E79E6A0D-4D79-4788-8769-B98948801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13">
                <a:extLst>
                  <a:ext uri="{FF2B5EF4-FFF2-40B4-BE49-F238E27FC236}">
                    <a16:creationId xmlns:a16="http://schemas.microsoft.com/office/drawing/2014/main" id="{A6F42038-BF59-409A-902B-AD7799149A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14">
                <a:extLst>
                  <a:ext uri="{FF2B5EF4-FFF2-40B4-BE49-F238E27FC236}">
                    <a16:creationId xmlns:a16="http://schemas.microsoft.com/office/drawing/2014/main" id="{D8B0BD48-5982-4C95-A7C8-E0D2306453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15">
                <a:extLst>
                  <a:ext uri="{FF2B5EF4-FFF2-40B4-BE49-F238E27FC236}">
                    <a16:creationId xmlns:a16="http://schemas.microsoft.com/office/drawing/2014/main" id="{F6C539D3-C6BD-4FB0-AA91-5AF1BF14C5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Line 16">
                <a:extLst>
                  <a:ext uri="{FF2B5EF4-FFF2-40B4-BE49-F238E27FC236}">
                    <a16:creationId xmlns:a16="http://schemas.microsoft.com/office/drawing/2014/main" id="{34F70AD6-B8F4-4F9D-8593-D4047107BD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98" name="Freeform 17">
                <a:extLst>
                  <a:ext uri="{FF2B5EF4-FFF2-40B4-BE49-F238E27FC236}">
                    <a16:creationId xmlns:a16="http://schemas.microsoft.com/office/drawing/2014/main" id="{51EAB0E0-5DE2-4906-80B0-211A624789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18">
                <a:extLst>
                  <a:ext uri="{FF2B5EF4-FFF2-40B4-BE49-F238E27FC236}">
                    <a16:creationId xmlns:a16="http://schemas.microsoft.com/office/drawing/2014/main" id="{38E8B65E-526B-458D-85A5-21C0A1A74F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19">
                <a:extLst>
                  <a:ext uri="{FF2B5EF4-FFF2-40B4-BE49-F238E27FC236}">
                    <a16:creationId xmlns:a16="http://schemas.microsoft.com/office/drawing/2014/main" id="{CCE331A2-5388-42F4-A175-69310C1BEF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20">
                <a:extLst>
                  <a:ext uri="{FF2B5EF4-FFF2-40B4-BE49-F238E27FC236}">
                    <a16:creationId xmlns:a16="http://schemas.microsoft.com/office/drawing/2014/main" id="{4E758D69-ACA2-4888-84BB-B05B1FAF2A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Rectangle 21">
                <a:extLst>
                  <a:ext uri="{FF2B5EF4-FFF2-40B4-BE49-F238E27FC236}">
                    <a16:creationId xmlns:a16="http://schemas.microsoft.com/office/drawing/2014/main" id="{078AAA22-796B-4F0E-85DA-B8B0E81115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22">
                <a:extLst>
                  <a:ext uri="{FF2B5EF4-FFF2-40B4-BE49-F238E27FC236}">
                    <a16:creationId xmlns:a16="http://schemas.microsoft.com/office/drawing/2014/main" id="{D1254A9A-3E31-4A25-9A91-F9BC6CF6A3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Freeform 23">
                <a:extLst>
                  <a:ext uri="{FF2B5EF4-FFF2-40B4-BE49-F238E27FC236}">
                    <a16:creationId xmlns:a16="http://schemas.microsoft.com/office/drawing/2014/main" id="{18CADB3C-936C-476A-A261-28DD5ABA73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24">
                <a:extLst>
                  <a:ext uri="{FF2B5EF4-FFF2-40B4-BE49-F238E27FC236}">
                    <a16:creationId xmlns:a16="http://schemas.microsoft.com/office/drawing/2014/main" id="{771961D1-28D7-4CC1-A720-2933E8B913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" name="Freeform 25">
                <a:extLst>
                  <a:ext uri="{FF2B5EF4-FFF2-40B4-BE49-F238E27FC236}">
                    <a16:creationId xmlns:a16="http://schemas.microsoft.com/office/drawing/2014/main" id="{E7B8B616-B89E-4A1C-98DE-13B8B93947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" name="Freeform 26">
                <a:extLst>
                  <a:ext uri="{FF2B5EF4-FFF2-40B4-BE49-F238E27FC236}">
                    <a16:creationId xmlns:a16="http://schemas.microsoft.com/office/drawing/2014/main" id="{5D6CC1A1-D003-44BA-87E4-B3A7F3D300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8" name="Freeform 27">
                <a:extLst>
                  <a:ext uri="{FF2B5EF4-FFF2-40B4-BE49-F238E27FC236}">
                    <a16:creationId xmlns:a16="http://schemas.microsoft.com/office/drawing/2014/main" id="{FF32749B-B34C-4FCB-A33A-0478844A93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9" name="Freeform 28">
                <a:extLst>
                  <a:ext uri="{FF2B5EF4-FFF2-40B4-BE49-F238E27FC236}">
                    <a16:creationId xmlns:a16="http://schemas.microsoft.com/office/drawing/2014/main" id="{4455F261-AC57-4085-8989-4DBED747F1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" name="Freeform 29">
                <a:extLst>
                  <a:ext uri="{FF2B5EF4-FFF2-40B4-BE49-F238E27FC236}">
                    <a16:creationId xmlns:a16="http://schemas.microsoft.com/office/drawing/2014/main" id="{57CEA90D-DB58-4EC0-A55C-15FAF59E04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" name="Freeform 30">
                <a:extLst>
                  <a:ext uri="{FF2B5EF4-FFF2-40B4-BE49-F238E27FC236}">
                    <a16:creationId xmlns:a16="http://schemas.microsoft.com/office/drawing/2014/main" id="{66BBB005-2E38-496A-A46C-FD2B0605C1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31">
                <a:extLst>
                  <a:ext uri="{FF2B5EF4-FFF2-40B4-BE49-F238E27FC236}">
                    <a16:creationId xmlns:a16="http://schemas.microsoft.com/office/drawing/2014/main" id="{E1A7618C-DE9D-401A-AD7A-784F19DA85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5E441C57-A0CF-4D49-9609-55CB4646B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6" name="Freeform 32">
                <a:extLst>
                  <a:ext uri="{FF2B5EF4-FFF2-40B4-BE49-F238E27FC236}">
                    <a16:creationId xmlns:a16="http://schemas.microsoft.com/office/drawing/2014/main" id="{2D3240AD-75B9-452B-9967-D05B40DE5F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33">
                <a:extLst>
                  <a:ext uri="{FF2B5EF4-FFF2-40B4-BE49-F238E27FC236}">
                    <a16:creationId xmlns:a16="http://schemas.microsoft.com/office/drawing/2014/main" id="{6A557EE5-4777-4655-A433-05006D8410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Freeform 34">
                <a:extLst>
                  <a:ext uri="{FF2B5EF4-FFF2-40B4-BE49-F238E27FC236}">
                    <a16:creationId xmlns:a16="http://schemas.microsoft.com/office/drawing/2014/main" id="{6B721B6E-8FF2-470B-A180-C594E82718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35">
                <a:extLst>
                  <a:ext uri="{FF2B5EF4-FFF2-40B4-BE49-F238E27FC236}">
                    <a16:creationId xmlns:a16="http://schemas.microsoft.com/office/drawing/2014/main" id="{23E045A6-2D54-488D-B5F0-6885184308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36">
                <a:extLst>
                  <a:ext uri="{FF2B5EF4-FFF2-40B4-BE49-F238E27FC236}">
                    <a16:creationId xmlns:a16="http://schemas.microsoft.com/office/drawing/2014/main" id="{2A4F07ED-57C7-4FF7-ABF8-793FC03A24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37">
                <a:extLst>
                  <a:ext uri="{FF2B5EF4-FFF2-40B4-BE49-F238E27FC236}">
                    <a16:creationId xmlns:a16="http://schemas.microsoft.com/office/drawing/2014/main" id="{8829D0E6-D04F-4297-A784-6837F13ECA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38">
                <a:extLst>
                  <a:ext uri="{FF2B5EF4-FFF2-40B4-BE49-F238E27FC236}">
                    <a16:creationId xmlns:a16="http://schemas.microsoft.com/office/drawing/2014/main" id="{9477D3D3-AA00-446F-B05D-EBBA25D3C9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39">
                <a:extLst>
                  <a:ext uri="{FF2B5EF4-FFF2-40B4-BE49-F238E27FC236}">
                    <a16:creationId xmlns:a16="http://schemas.microsoft.com/office/drawing/2014/main" id="{5AC450AD-A350-42FA-B7EA-103D4416B4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40">
                <a:extLst>
                  <a:ext uri="{FF2B5EF4-FFF2-40B4-BE49-F238E27FC236}">
                    <a16:creationId xmlns:a16="http://schemas.microsoft.com/office/drawing/2014/main" id="{A10F783A-EC27-47BE-A21D-3531A036FA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Rectangle 41">
                <a:extLst>
                  <a:ext uri="{FF2B5EF4-FFF2-40B4-BE49-F238E27FC236}">
                    <a16:creationId xmlns:a16="http://schemas.microsoft.com/office/drawing/2014/main" id="{A2CBE444-D00C-4C80-9F29-42A250C500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17CD7DBE-0A23-4D0E-BA9E-4AE32EAC3F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95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6691CF-F730-4F45-BD80-3B0163243115}"/>
              </a:ext>
            </a:extLst>
          </p:cNvPr>
          <p:cNvSpPr txBox="1"/>
          <p:nvPr/>
        </p:nvSpPr>
        <p:spPr>
          <a:xfrm>
            <a:off x="4661498" y="4881633"/>
            <a:ext cx="7715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i="0" u="none" strike="noStrike" dirty="0">
                <a:solidFill>
                  <a:srgbClr val="004077"/>
                </a:solidFill>
                <a:effectLst/>
                <a:latin typeface="Microsoft YaHei" panose="020B0503020204020204" pitchFamily="34" charset="-122"/>
              </a:rPr>
              <a:t>Инструмент для краткосрочного прогнозирования </a:t>
            </a:r>
            <a:endParaRPr lang="en-US" sz="2000" b="1" i="0" u="none" strike="noStrike" dirty="0">
              <a:solidFill>
                <a:srgbClr val="004077"/>
              </a:solidFill>
              <a:effectLst/>
              <a:latin typeface="Microsoft YaHei" panose="020B0503020204020204" pitchFamily="34" charset="-122"/>
            </a:endParaRPr>
          </a:p>
          <a:p>
            <a:r>
              <a:rPr lang="ru-RU" sz="2000" b="1" i="0" u="none" strike="noStrike" dirty="0">
                <a:solidFill>
                  <a:srgbClr val="004077"/>
                </a:solidFill>
                <a:effectLst/>
                <a:latin typeface="Microsoft YaHei" panose="020B0503020204020204" pitchFamily="34" charset="-122"/>
              </a:rPr>
              <a:t>добычи (КСП)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789713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C4EA7D-1828-4002-8618-3CD883FC9430}"/>
              </a:ext>
            </a:extLst>
          </p:cNvPr>
          <p:cNvSpPr txBox="1"/>
          <p:nvPr/>
        </p:nvSpPr>
        <p:spPr>
          <a:xfrm>
            <a:off x="1435593" y="15334"/>
            <a:ext cx="72492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55FFB21-EC5D-4FF6-AF98-9596A3869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154043"/>
            <a:ext cx="10257692" cy="504111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950E99E-CA77-4D78-B00A-EE97364A3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308" y="954426"/>
            <a:ext cx="10756407" cy="5440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919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07507" y="259196"/>
            <a:ext cx="8037520" cy="425368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Краткосрочное прогнозирование (КСП)</a:t>
            </a:r>
            <a:endParaRPr lang="ru-RU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225A25-C3EF-4958-AADB-7E8E2CC944B9}"/>
              </a:ext>
            </a:extLst>
          </p:cNvPr>
          <p:cNvSpPr txBox="1"/>
          <p:nvPr/>
        </p:nvSpPr>
        <p:spPr>
          <a:xfrm>
            <a:off x="2298827" y="756568"/>
            <a:ext cx="6937372" cy="54168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/>
            <a:r>
              <a:rPr lang="ru-RU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Решаемая задача:</a:t>
            </a:r>
          </a:p>
          <a:p>
            <a:pPr algn="just"/>
            <a:r>
              <a:rPr lang="ru-RU" sz="1400" dirty="0"/>
              <a:t>КСП позволяет оперативно осуществить ансамблевое прогнозирование добычи для каждой скважины на месторождении на временном горизонте до 90 суток, который учитывает нестационарные режимы работ скважин, а также произвести факторный анализ для проблемных в прогнозе скважин.</a:t>
            </a:r>
          </a:p>
          <a:p>
            <a:pPr algn="just"/>
            <a:endParaRPr lang="ru-RU" sz="2000" b="1" dirty="0">
              <a:solidFill>
                <a:srgbClr val="004D80"/>
              </a:solidFill>
            </a:endParaRPr>
          </a:p>
          <a:p>
            <a:pPr algn="just"/>
            <a:r>
              <a:rPr lang="ru-RU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Ключевые особенности: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b="1" dirty="0" err="1"/>
              <a:t>Поскважинное</a:t>
            </a:r>
            <a:r>
              <a:rPr lang="ru-RU" sz="1400" b="1" dirty="0"/>
              <a:t> </a:t>
            </a:r>
            <a:r>
              <a:rPr lang="ru-RU" sz="1400" dirty="0"/>
              <a:t>прогнозирование дебита жидкости и нефти до 90 суток</a:t>
            </a:r>
            <a:endParaRPr lang="ru-RU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Прогнозирование с </a:t>
            </a:r>
            <a:r>
              <a:rPr lang="ru-RU" sz="1400" b="1" dirty="0"/>
              <a:t>любой дискретизацией </a:t>
            </a:r>
            <a:r>
              <a:rPr lang="ru-RU" sz="1400" dirty="0"/>
              <a:t>по времени (минуты-сутки)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b="1" dirty="0"/>
              <a:t>Автоматизированное</a:t>
            </a:r>
            <a:r>
              <a:rPr lang="ru-RU" sz="1400" dirty="0"/>
              <a:t> построение моделей для каждой добывающей скважины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b="1" dirty="0"/>
              <a:t>Модульность </a:t>
            </a:r>
            <a:r>
              <a:rPr lang="ru-RU" sz="1400" dirty="0"/>
              <a:t>ансамблевого - КСП может использовать модели любой природы (физические, статистические, машинное обучение)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Функция </a:t>
            </a:r>
            <a:r>
              <a:rPr lang="ru-RU" sz="1400" b="1" dirty="0"/>
              <a:t>самообучения</a:t>
            </a:r>
            <a:r>
              <a:rPr lang="ru-RU" sz="1400" dirty="0"/>
              <a:t> – КСП может сам оценивать качество моделей и учитывать их в своём прогнозе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Учёт </a:t>
            </a:r>
            <a:r>
              <a:rPr lang="ru-RU" sz="1400" b="1" dirty="0"/>
              <a:t>нестационарного</a:t>
            </a:r>
            <a:r>
              <a:rPr lang="ru-RU" sz="1400" dirty="0"/>
              <a:t> режима работ скважин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Возможность прогноза как базовой добычи, так и </a:t>
            </a:r>
            <a:r>
              <a:rPr lang="ru-RU" sz="1400" b="1" dirty="0"/>
              <a:t>эффектов от ГТМ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Возможность</a:t>
            </a:r>
            <a:r>
              <a:rPr lang="ru-RU" sz="1400" b="1" dirty="0"/>
              <a:t> факторного </a:t>
            </a:r>
            <a:r>
              <a:rPr lang="ru-RU" sz="1400" dirty="0"/>
              <a:t>анализа отклонений от прогноза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400" dirty="0"/>
          </a:p>
          <a:p>
            <a:pPr algn="just"/>
            <a:r>
              <a:rPr lang="ru-RU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Область применения инструмента:</a:t>
            </a:r>
          </a:p>
          <a:p>
            <a:pPr marL="228600" indent="-228600" algn="just">
              <a:buAutoNum type="arabicPeriod"/>
            </a:pPr>
            <a:r>
              <a:rPr lang="ru-RU" sz="1400" dirty="0"/>
              <a:t>Планирование календарно-сетевого графика (интеграция с РГД)</a:t>
            </a:r>
          </a:p>
          <a:p>
            <a:pPr marL="228600" indent="-228600" algn="just">
              <a:buAutoNum type="arabicPeriod"/>
            </a:pPr>
            <a:r>
              <a:rPr lang="ru-RU" sz="1400" dirty="0"/>
              <a:t>Оптимизация технологических режимов скважин (интеграция с ТР 2.0)</a:t>
            </a:r>
          </a:p>
          <a:p>
            <a:pPr marL="228600" indent="-228600" algn="just">
              <a:buAutoNum type="arabicPeriod"/>
            </a:pPr>
            <a:r>
              <a:rPr lang="ru-RU" sz="1400" dirty="0"/>
              <a:t>Планирование ГТМ (интеграция с СПЕКТР+ФОКУС)</a:t>
            </a:r>
          </a:p>
          <a:p>
            <a:pPr marL="228600" indent="-228600" algn="just">
              <a:buAutoNum type="arabicPeriod"/>
            </a:pPr>
            <a:r>
              <a:rPr lang="ru-RU" sz="1400" dirty="0"/>
              <a:t>Факторный анализ отклонений (интеграция с КО)</a:t>
            </a:r>
          </a:p>
        </p:txBody>
      </p:sp>
    </p:spTree>
    <p:extLst>
      <p:ext uri="{BB962C8B-B14F-4D97-AF65-F5344CB8AC3E}">
        <p14:creationId xmlns:p14="http://schemas.microsoft.com/office/powerpoint/2010/main" val="1271396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Ансамблевый вероятностный прогноз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9918714-1881-4279-924C-63ACE6E311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612" y="962248"/>
            <a:ext cx="3910657" cy="267634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4233BA1-FEFC-45DE-AC41-3FABD852B1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237" y="1139662"/>
            <a:ext cx="3902668" cy="249259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D6692B6-FF24-46D1-9045-4E37B06D86B4}"/>
              </a:ext>
            </a:extLst>
          </p:cNvPr>
          <p:cNvSpPr txBox="1"/>
          <p:nvPr/>
        </p:nvSpPr>
        <p:spPr>
          <a:xfrm>
            <a:off x="1848139" y="3268909"/>
            <a:ext cx="3910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Прогноз дебита по нескольким различным моделям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C69CC8-F719-4AE8-833E-1F52FD88FCB5}"/>
              </a:ext>
            </a:extLst>
          </p:cNvPr>
          <p:cNvSpPr txBox="1"/>
          <p:nvPr/>
        </p:nvSpPr>
        <p:spPr>
          <a:xfrm>
            <a:off x="6999202" y="3270201"/>
            <a:ext cx="4673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На основании оценки точности моделей строится итоговый прогноз</a:t>
            </a:r>
          </a:p>
        </p:txBody>
      </p:sp>
      <p:sp>
        <p:nvSpPr>
          <p:cNvPr id="14" name="Стрелка: вправо 16">
            <a:extLst>
              <a:ext uri="{FF2B5EF4-FFF2-40B4-BE49-F238E27FC236}">
                <a16:creationId xmlns:a16="http://schemas.microsoft.com/office/drawing/2014/main" id="{545FB8BE-86FA-4418-A863-0949FCCDCE75}"/>
              </a:ext>
            </a:extLst>
          </p:cNvPr>
          <p:cNvSpPr/>
          <p:nvPr/>
        </p:nvSpPr>
        <p:spPr>
          <a:xfrm>
            <a:off x="5586269" y="1887770"/>
            <a:ext cx="1622155" cy="52191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бъект 2">
            <a:extLst>
              <a:ext uri="{FF2B5EF4-FFF2-40B4-BE49-F238E27FC236}">
                <a16:creationId xmlns:a16="http://schemas.microsoft.com/office/drawing/2014/main" id="{B0692EDC-FB89-4B6F-9637-4E36CCFB0223}"/>
              </a:ext>
            </a:extLst>
          </p:cNvPr>
          <p:cNvSpPr txBox="1">
            <a:spLocks/>
          </p:cNvSpPr>
          <p:nvPr/>
        </p:nvSpPr>
        <p:spPr>
          <a:xfrm>
            <a:off x="199597" y="4161103"/>
            <a:ext cx="5783067" cy="2066808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000" b="1" dirty="0"/>
              <a:t>Описание подхода:</a:t>
            </a:r>
          </a:p>
          <a:p>
            <a:pPr lvl="1"/>
            <a:r>
              <a:rPr lang="ru-RU" sz="1800" dirty="0"/>
              <a:t>Каждая модель анализирует историю добычи скважин, после чего строится ретроспективный прогноз. После этого происходит оценка качества прогноза для каждой модели</a:t>
            </a:r>
          </a:p>
          <a:p>
            <a:pPr lvl="1"/>
            <a:r>
              <a:rPr lang="ru-RU" sz="1800" dirty="0"/>
              <a:t>Веса каждой модели в общем ансамбле задаются в виде распределения вероятности, параметры которого оцениваются по достоверности ретроспективного прогноза. </a:t>
            </a:r>
          </a:p>
          <a:p>
            <a:pPr lvl="1"/>
            <a:r>
              <a:rPr lang="ru-RU" sz="1800" dirty="0"/>
              <a:t>По полученным прогнозам моделей и оценки их качества строится итоговый прогноз всего ансамбля КСП</a:t>
            </a:r>
          </a:p>
          <a:p>
            <a:pPr lvl="1"/>
            <a:endParaRPr lang="ru-RU" sz="1800" dirty="0"/>
          </a:p>
          <a:p>
            <a:pPr lvl="1"/>
            <a:endParaRPr lang="ru-RU" sz="18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/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7507CAD0-B9B6-43B0-9671-847E5CDA09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618683"/>
              </p:ext>
            </p:extLst>
          </p:nvPr>
        </p:nvGraphicFramePr>
        <p:xfrm>
          <a:off x="6209337" y="4161103"/>
          <a:ext cx="5712728" cy="19964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853547">
                  <a:extLst>
                    <a:ext uri="{9D8B030D-6E8A-4147-A177-3AD203B41FA5}">
                      <a16:colId xmlns:a16="http://schemas.microsoft.com/office/drawing/2014/main" val="3577568958"/>
                    </a:ext>
                  </a:extLst>
                </a:gridCol>
                <a:gridCol w="882713">
                  <a:extLst>
                    <a:ext uri="{9D8B030D-6E8A-4147-A177-3AD203B41FA5}">
                      <a16:colId xmlns:a16="http://schemas.microsoft.com/office/drawing/2014/main" val="3353583667"/>
                    </a:ext>
                  </a:extLst>
                </a:gridCol>
                <a:gridCol w="882713">
                  <a:extLst>
                    <a:ext uri="{9D8B030D-6E8A-4147-A177-3AD203B41FA5}">
                      <a16:colId xmlns:a16="http://schemas.microsoft.com/office/drawing/2014/main" val="1092756816"/>
                    </a:ext>
                  </a:extLst>
                </a:gridCol>
                <a:gridCol w="1119539">
                  <a:extLst>
                    <a:ext uri="{9D8B030D-6E8A-4147-A177-3AD203B41FA5}">
                      <a16:colId xmlns:a16="http://schemas.microsoft.com/office/drawing/2014/main" val="2399952742"/>
                    </a:ext>
                  </a:extLst>
                </a:gridCol>
                <a:gridCol w="974216">
                  <a:extLst>
                    <a:ext uri="{9D8B030D-6E8A-4147-A177-3AD203B41FA5}">
                      <a16:colId xmlns:a16="http://schemas.microsoft.com/office/drawing/2014/main" val="699707647"/>
                    </a:ext>
                  </a:extLst>
                </a:gridCol>
              </a:tblGrid>
              <a:tr h="519845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Модель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Физика процесса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Скорость расчета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Учёт взаимовлияния</a:t>
                      </a:r>
                      <a:r>
                        <a:rPr lang="ru-RU" sz="1100" baseline="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ru-RU" sz="11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скважин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Учёт геометрии</a:t>
                      </a:r>
                      <a:r>
                        <a:rPr lang="ru-RU" sz="1100" baseline="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ru-RU" sz="11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скважины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7964081"/>
                  </a:ext>
                </a:extLst>
              </a:tr>
              <a:tr h="2584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 dirty="0">
                          <a:solidFill>
                            <a:srgbClr val="C00000"/>
                          </a:solidFill>
                        </a:rPr>
                        <a:t>Модель пьезопроводности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/>
                        <a:t>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3197633"/>
                  </a:ext>
                </a:extLst>
              </a:tr>
              <a:tr h="310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 dirty="0">
                          <a:solidFill>
                            <a:srgbClr val="C00000"/>
                          </a:solidFill>
                        </a:rPr>
                        <a:t>CRM (Capacitance Resistance Model)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265414"/>
                  </a:ext>
                </a:extLst>
              </a:tr>
              <a:tr h="2297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 dirty="0">
                          <a:solidFill>
                            <a:srgbClr val="C00000"/>
                          </a:solidFill>
                        </a:rPr>
                        <a:t>ElasticNet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8231140"/>
                  </a:ext>
                </a:extLst>
              </a:tr>
              <a:tr h="2234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 dirty="0">
                          <a:solidFill>
                            <a:srgbClr val="C00000"/>
                          </a:solidFill>
                        </a:rPr>
                        <a:t>XGBoost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8431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3329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C4EA7D-1828-4002-8618-3CD883FC9430}"/>
              </a:ext>
            </a:extLst>
          </p:cNvPr>
          <p:cNvSpPr txBox="1"/>
          <p:nvPr/>
        </p:nvSpPr>
        <p:spPr>
          <a:xfrm>
            <a:off x="2648932" y="3075057"/>
            <a:ext cx="72492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AutoML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рамках проекта КСП</a:t>
            </a:r>
          </a:p>
        </p:txBody>
      </p:sp>
    </p:spTree>
    <p:extLst>
      <p:ext uri="{BB962C8B-B14F-4D97-AF65-F5344CB8AC3E}">
        <p14:creationId xmlns:p14="http://schemas.microsoft.com/office/powerpoint/2010/main" val="4170162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1F4D0A13-674A-4BCE-B6BB-1F2AB1CCF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949" y="875161"/>
            <a:ext cx="7605557" cy="5289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867A4F-2246-4741-B6E9-4B6219022107}"/>
              </a:ext>
            </a:extLst>
          </p:cNvPr>
          <p:cNvSpPr txBox="1"/>
          <p:nvPr/>
        </p:nvSpPr>
        <p:spPr>
          <a:xfrm>
            <a:off x="9084857" y="970762"/>
            <a:ext cx="24415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i="0" dirty="0" err="1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Пайплайн</a:t>
            </a:r>
            <a:r>
              <a:rPr lang="ru-RU" sz="2000" b="0" i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 это последовательность стадий, внутри которых расположены задачи.</a:t>
            </a:r>
            <a:endParaRPr lang="ru-RU" sz="2000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2DF866-15A7-4357-B22E-19969F6EE616}"/>
              </a:ext>
            </a:extLst>
          </p:cNvPr>
          <p:cNvSpPr txBox="1"/>
          <p:nvPr/>
        </p:nvSpPr>
        <p:spPr>
          <a:xfrm>
            <a:off x="4931258" y="159660"/>
            <a:ext cx="2329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Пайплайн</a:t>
            </a:r>
            <a:endParaRPr lang="ru-RU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519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082B62-57CA-43B1-82B1-B0640A9C4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Преимущество данного фреймворка</a:t>
            </a:r>
          </a:p>
        </p:txBody>
      </p:sp>
      <p:pic>
        <p:nvPicPr>
          <p:cNvPr id="3074" name="Picture 2" descr="image">
            <a:extLst>
              <a:ext uri="{FF2B5EF4-FFF2-40B4-BE49-F238E27FC236}">
                <a16:creationId xmlns:a16="http://schemas.microsoft.com/office/drawing/2014/main" id="{ECFFC631-F1F4-4447-B567-6E605209F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032" y="1015999"/>
            <a:ext cx="5743806" cy="215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">
            <a:extLst>
              <a:ext uri="{FF2B5EF4-FFF2-40B4-BE49-F238E27FC236}">
                <a16:creationId xmlns:a16="http://schemas.microsoft.com/office/drawing/2014/main" id="{8F11E25A-9E77-4511-987F-4A0B26072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217" y="3429000"/>
            <a:ext cx="5498783" cy="292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357CC9-7AA5-4CA1-AAD0-BE627780521D}"/>
              </a:ext>
            </a:extLst>
          </p:cNvPr>
          <p:cNvSpPr txBox="1"/>
          <p:nvPr/>
        </p:nvSpPr>
        <p:spPr>
          <a:xfrm>
            <a:off x="8300720" y="1883513"/>
            <a:ext cx="356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Есть в большинстве фреймворков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6BAE39F4-3503-4D9B-97AD-CB0D982B4C72}"/>
              </a:ext>
            </a:extLst>
          </p:cNvPr>
          <p:cNvCxnSpPr>
            <a:endCxn id="3074" idx="3"/>
          </p:cNvCxnSpPr>
          <p:nvPr/>
        </p:nvCxnSpPr>
        <p:spPr>
          <a:xfrm flipH="1">
            <a:off x="6573838" y="2093911"/>
            <a:ext cx="15987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28C12B7-E80F-458F-B9A1-22D60CE0EB51}"/>
              </a:ext>
            </a:extLst>
          </p:cNvPr>
          <p:cNvSpPr txBox="1"/>
          <p:nvPr/>
        </p:nvSpPr>
        <p:spPr>
          <a:xfrm>
            <a:off x="914400" y="4566981"/>
            <a:ext cx="3007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Чего нет в большинстве фреймворков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0576E2C2-699F-4BBF-BBE7-188694ED75CF}"/>
              </a:ext>
            </a:extLst>
          </p:cNvPr>
          <p:cNvCxnSpPr>
            <a:stCxn id="7" idx="3"/>
            <a:endCxn id="3076" idx="1"/>
          </p:cNvCxnSpPr>
          <p:nvPr/>
        </p:nvCxnSpPr>
        <p:spPr>
          <a:xfrm>
            <a:off x="3921550" y="4890147"/>
            <a:ext cx="15016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473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C4EA7D-1828-4002-8618-3CD883FC9430}"/>
              </a:ext>
            </a:extLst>
          </p:cNvPr>
          <p:cNvSpPr txBox="1"/>
          <p:nvPr/>
        </p:nvSpPr>
        <p:spPr>
          <a:xfrm>
            <a:off x="1435593" y="15334"/>
            <a:ext cx="72492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Series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68CC277-DD6F-4E53-9ADB-82D9E419D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192" y="1083559"/>
            <a:ext cx="8229616" cy="469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063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C4EA7D-1828-4002-8618-3CD883FC9430}"/>
              </a:ext>
            </a:extLst>
          </p:cNvPr>
          <p:cNvSpPr txBox="1"/>
          <p:nvPr/>
        </p:nvSpPr>
        <p:spPr>
          <a:xfrm>
            <a:off x="1435593" y="15334"/>
            <a:ext cx="72492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Series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55FFB21-EC5D-4FF6-AF98-9596A3869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154043"/>
            <a:ext cx="10257692" cy="504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698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C4EA7D-1828-4002-8618-3CD883FC9430}"/>
              </a:ext>
            </a:extLst>
          </p:cNvPr>
          <p:cNvSpPr txBox="1"/>
          <p:nvPr/>
        </p:nvSpPr>
        <p:spPr>
          <a:xfrm>
            <a:off x="1435593" y="15334"/>
            <a:ext cx="72492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68CC277-DD6F-4E53-9ADB-82D9E419D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192" y="1083559"/>
            <a:ext cx="8229616" cy="4690881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08CA756-0EF7-4C46-B2E2-DF76B61EA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0" y="956894"/>
            <a:ext cx="9438904" cy="544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4016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{94A4ECB7-CBCE-453E-AE38-FB1A37E31C7B}tf04033919</Template>
  <TotalTime>671</TotalTime>
  <Words>322</Words>
  <Application>Microsoft Office PowerPoint</Application>
  <PresentationFormat>Широкоэкранный</PresentationFormat>
  <Paragraphs>64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Microsoft YaHei</vt:lpstr>
      <vt:lpstr>Arial</vt:lpstr>
      <vt:lpstr>Times New Roman</vt:lpstr>
      <vt:lpstr>Tw Cen MT</vt:lpstr>
      <vt:lpstr>Контур</vt:lpstr>
      <vt:lpstr>Презентация PowerPoint</vt:lpstr>
      <vt:lpstr>Краткосрочное прогнозирование (КСП)</vt:lpstr>
      <vt:lpstr>Ансамблевый вероятностный прогноз</vt:lpstr>
      <vt:lpstr>Презентация PowerPoint</vt:lpstr>
      <vt:lpstr>Презентация PowerPoint</vt:lpstr>
      <vt:lpstr>Преимущество данного фреймворка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Даниил Шпетный</dc:creator>
  <cp:lastModifiedBy>bobo max</cp:lastModifiedBy>
  <cp:revision>3</cp:revision>
  <dcterms:created xsi:type="dcterms:W3CDTF">2021-10-09T14:50:12Z</dcterms:created>
  <dcterms:modified xsi:type="dcterms:W3CDTF">2021-12-06T15:01:17Z</dcterms:modified>
</cp:coreProperties>
</file>