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0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2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3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4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35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69" r:id="rId10"/>
    <p:sldId id="292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93" r:id="rId21"/>
    <p:sldId id="261" r:id="rId22"/>
    <p:sldId id="25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4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2" autoAdjust="0"/>
  </p:normalViewPr>
  <p:slideViewPr>
    <p:cSldViewPr snapToGrid="0">
      <p:cViewPr varScale="1">
        <p:scale>
          <a:sx n="131" d="100"/>
          <a:sy n="131" d="100"/>
        </p:scale>
        <p:origin x="96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501D9A0A-8C08-4851-8435-F8CE90BF2121}">
      <dgm:prSet/>
      <dgm:spPr/>
      <dgm:t>
        <a:bodyPr/>
        <a:lstStyle/>
        <a:p>
          <a:endParaRPr lang="en-SG" dirty="0">
            <a:solidFill>
              <a:schemeClr val="tx1"/>
            </a:solidFill>
          </a:endParaRPr>
        </a:p>
      </dgm:t>
    </dgm:pt>
    <dgm:pt modelId="{73762564-EC0E-4FC3-8C65-6D2D2B6B2E37}" type="parTrans" cxnId="{5D8C3284-3CD5-4786-A0CD-752711882154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D2A9D75-D845-402E-9A5D-5248CBE7DDE6}" type="sibTrans" cxnId="{5D8C3284-3CD5-4786-A0CD-752711882154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12734F-7692-4D31-97CB-4FFD22190D0D}" type="pres">
      <dgm:prSet presAssocID="{FC51F4C4-32AB-4A1D-B3CA-DF67ED389A65}" presName="parTxOnlySpace" presStyleCnt="0"/>
      <dgm:spPr/>
    </dgm:pt>
    <dgm:pt modelId="{28807248-0B69-4CBE-A15F-6796E1FD4A0F}" type="pres">
      <dgm:prSet presAssocID="{501D9A0A-8C08-4851-8435-F8CE90BF212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D65400-3440-42A6-91B3-36B7DF8CCCFC}" type="presOf" srcId="{501D9A0A-8C08-4851-8435-F8CE90BF2121}" destId="{28807248-0B69-4CBE-A15F-6796E1FD4A0F}" srcOrd="0" destOrd="0" presId="urn:microsoft.com/office/officeart/2005/8/layout/chevron1"/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5D8C3284-3CD5-4786-A0CD-752711882154}" srcId="{17D47AB4-FDD3-4F03-9664-14B3582639F9}" destId="{501D9A0A-8C08-4851-8435-F8CE90BF2121}" srcOrd="3" destOrd="0" parTransId="{73762564-EC0E-4FC3-8C65-6D2D2B6B2E37}" sibTransId="{BD2A9D75-D845-402E-9A5D-5248CBE7DD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  <dgm:cxn modelId="{452A4FFC-B296-40FF-BA32-8FAA4F62ACC1}" type="presParOf" srcId="{B5291BC6-6E1E-4E61-9E1F-9F3F9DF06129}" destId="{2512734F-7692-4D31-97CB-4FFD22190D0D}" srcOrd="5" destOrd="0" presId="urn:microsoft.com/office/officeart/2005/8/layout/chevron1"/>
    <dgm:cxn modelId="{D8E2C9A6-04EC-4562-B555-1C49CB812775}" type="presParOf" srcId="{B5291BC6-6E1E-4E61-9E1F-9F3F9DF06129}" destId="{28807248-0B69-4CBE-A15F-6796E1FD4A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501D9A0A-8C08-4851-8435-F8CE90BF2121}">
      <dgm:prSet/>
      <dgm:spPr/>
      <dgm:t>
        <a:bodyPr/>
        <a:lstStyle/>
        <a:p>
          <a:endParaRPr lang="en-SG" dirty="0">
            <a:solidFill>
              <a:schemeClr val="tx1"/>
            </a:solidFill>
          </a:endParaRPr>
        </a:p>
      </dgm:t>
    </dgm:pt>
    <dgm:pt modelId="{BD2A9D75-D845-402E-9A5D-5248CBE7DDE6}" type="sibTrans" cxnId="{5D8C3284-3CD5-4786-A0CD-752711882154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3762564-EC0E-4FC3-8C65-6D2D2B6B2E37}" type="parTrans" cxnId="{5D8C3284-3CD5-4786-A0CD-752711882154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12734F-7692-4D31-97CB-4FFD22190D0D}" type="pres">
      <dgm:prSet presAssocID="{FC51F4C4-32AB-4A1D-B3CA-DF67ED389A65}" presName="parTxOnlySpace" presStyleCnt="0"/>
      <dgm:spPr/>
    </dgm:pt>
    <dgm:pt modelId="{28807248-0B69-4CBE-A15F-6796E1FD4A0F}" type="pres">
      <dgm:prSet presAssocID="{501D9A0A-8C08-4851-8435-F8CE90BF212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D65400-3440-42A6-91B3-36B7DF8CCCFC}" type="presOf" srcId="{501D9A0A-8C08-4851-8435-F8CE90BF2121}" destId="{28807248-0B69-4CBE-A15F-6796E1FD4A0F}" srcOrd="0" destOrd="0" presId="urn:microsoft.com/office/officeart/2005/8/layout/chevron1"/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5D8C3284-3CD5-4786-A0CD-752711882154}" srcId="{17D47AB4-FDD3-4F03-9664-14B3582639F9}" destId="{501D9A0A-8C08-4851-8435-F8CE90BF2121}" srcOrd="3" destOrd="0" parTransId="{73762564-EC0E-4FC3-8C65-6D2D2B6B2E37}" sibTransId="{BD2A9D75-D845-402E-9A5D-5248CBE7DD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  <dgm:cxn modelId="{452A4FFC-B296-40FF-BA32-8FAA4F62ACC1}" type="presParOf" srcId="{B5291BC6-6E1E-4E61-9E1F-9F3F9DF06129}" destId="{2512734F-7692-4D31-97CB-4FFD22190D0D}" srcOrd="5" destOrd="0" presId="urn:microsoft.com/office/officeart/2005/8/layout/chevron1"/>
    <dgm:cxn modelId="{D8E2C9A6-04EC-4562-B555-1C49CB812775}" type="presParOf" srcId="{B5291BC6-6E1E-4E61-9E1F-9F3F9DF06129}" destId="{28807248-0B69-4CBE-A15F-6796E1FD4A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4241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9573" y="0"/>
        <a:ext cx="2198394" cy="270664"/>
      </dsp:txXfrm>
    </dsp:sp>
    <dsp:sp modelId="{04BC1B5C-4F53-456F-9B40-CC771C8084CF}">
      <dsp:nvSpPr>
        <dsp:cNvPr id="0" name=""/>
        <dsp:cNvSpPr/>
      </dsp:nvSpPr>
      <dsp:spPr>
        <a:xfrm>
          <a:off x="2226394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2361726" y="0"/>
        <a:ext cx="2198394" cy="270664"/>
      </dsp:txXfrm>
    </dsp:sp>
    <dsp:sp modelId="{64AE2CE3-7F9E-46E1-8ECA-AFDFBB06143C}">
      <dsp:nvSpPr>
        <dsp:cNvPr id="0" name=""/>
        <dsp:cNvSpPr/>
      </dsp:nvSpPr>
      <dsp:spPr>
        <a:xfrm>
          <a:off x="4448547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4583879" y="0"/>
        <a:ext cx="2198394" cy="270664"/>
      </dsp:txXfrm>
    </dsp:sp>
    <dsp:sp modelId="{28807248-0B69-4CBE-A15F-6796E1FD4A0F}">
      <dsp:nvSpPr>
        <dsp:cNvPr id="0" name=""/>
        <dsp:cNvSpPr/>
      </dsp:nvSpPr>
      <dsp:spPr>
        <a:xfrm>
          <a:off x="6670699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 dirty="0">
            <a:solidFill>
              <a:schemeClr val="tx1"/>
            </a:solidFill>
          </a:endParaRPr>
        </a:p>
      </dsp:txBody>
      <dsp:txXfrm>
        <a:off x="6806031" y="0"/>
        <a:ext cx="2198394" cy="2706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4241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9573" y="0"/>
        <a:ext cx="2198394" cy="270664"/>
      </dsp:txXfrm>
    </dsp:sp>
    <dsp:sp modelId="{04BC1B5C-4F53-456F-9B40-CC771C8084CF}">
      <dsp:nvSpPr>
        <dsp:cNvPr id="0" name=""/>
        <dsp:cNvSpPr/>
      </dsp:nvSpPr>
      <dsp:spPr>
        <a:xfrm>
          <a:off x="2226394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2361726" y="0"/>
        <a:ext cx="2198394" cy="270664"/>
      </dsp:txXfrm>
    </dsp:sp>
    <dsp:sp modelId="{64AE2CE3-7F9E-46E1-8ECA-AFDFBB06143C}">
      <dsp:nvSpPr>
        <dsp:cNvPr id="0" name=""/>
        <dsp:cNvSpPr/>
      </dsp:nvSpPr>
      <dsp:spPr>
        <a:xfrm>
          <a:off x="4448547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4583879" y="0"/>
        <a:ext cx="2198394" cy="270664"/>
      </dsp:txXfrm>
    </dsp:sp>
    <dsp:sp modelId="{28807248-0B69-4CBE-A15F-6796E1FD4A0F}">
      <dsp:nvSpPr>
        <dsp:cNvPr id="0" name=""/>
        <dsp:cNvSpPr/>
      </dsp:nvSpPr>
      <dsp:spPr>
        <a:xfrm>
          <a:off x="6670699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 dirty="0">
            <a:solidFill>
              <a:schemeClr val="tx1"/>
            </a:solidFill>
          </a:endParaRPr>
        </a:p>
      </dsp:txBody>
      <dsp:txXfrm>
        <a:off x="6806031" y="0"/>
        <a:ext cx="2198394" cy="27066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BF272-EDFB-406E-AB7B-1252F2A5D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7E48-A378-46BD-A28E-44368CE5A4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F1B3-D6CB-45CD-A97E-1CD65B8482FB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192D-D7C8-44F5-9356-0951875D8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AAEB-F5CE-4E1B-B87C-9217E8078E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A7B3-F321-4A76-9509-C707CC213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9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849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419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7064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1606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0644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254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9473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586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4449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77519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Uni – 45 min, multi – 30min, break (15min), statistic – 1.5hr</a:t>
            </a:r>
          </a:p>
        </p:txBody>
      </p:sp>
    </p:spTree>
    <p:extLst>
      <p:ext uri="{BB962C8B-B14F-4D97-AF65-F5344CB8AC3E}">
        <p14:creationId xmlns:p14="http://schemas.microsoft.com/office/powerpoint/2010/main" val="394501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155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3249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8984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772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8253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3561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8296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7111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5325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559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491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9678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6143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5971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050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0947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071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992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860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43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817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236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5363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146;p27">
            <a:extLst>
              <a:ext uri="{FF2B5EF4-FFF2-40B4-BE49-F238E27FC236}">
                <a16:creationId xmlns:a16="http://schemas.microsoft.com/office/drawing/2014/main" id="{85920486-24E9-4B8F-8953-AEAE273FF6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41565" y="-106878"/>
            <a:ext cx="9280567" cy="131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9.xml"/><Relationship Id="rId5" Type="http://schemas.openxmlformats.org/officeDocument/2006/relationships/image" Target="../media/image23.png"/><Relationship Id="rId10" Type="http://schemas.microsoft.com/office/2007/relationships/diagramDrawing" Target="../diagrams/drawing9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5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6.png"/><Relationship Id="rId9" Type="http://schemas.microsoft.com/office/2007/relationships/diagramDrawing" Target="../diagrams/drawing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9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30.png"/><Relationship Id="rId9" Type="http://schemas.microsoft.com/office/2007/relationships/diagramDrawing" Target="../diagrams/drawin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31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5.xml"/><Relationship Id="rId5" Type="http://schemas.openxmlformats.org/officeDocument/2006/relationships/image" Target="../media/image33.png"/><Relationship Id="rId10" Type="http://schemas.microsoft.com/office/2007/relationships/diagramDrawing" Target="../diagrams/drawing15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1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37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38.png"/><Relationship Id="rId9" Type="http://schemas.microsoft.com/office/2007/relationships/diagramDrawing" Target="../diagrams/drawing20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40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41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43.png"/><Relationship Id="rId7" Type="http://schemas.openxmlformats.org/officeDocument/2006/relationships/diagramQuickStyle" Target="../diagrams/quickStyle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4" Type="http://schemas.openxmlformats.org/officeDocument/2006/relationships/image" Target="../media/image44.png"/><Relationship Id="rId9" Type="http://schemas.microsoft.com/office/2007/relationships/diagramDrawing" Target="../diagrams/drawin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6.xml"/><Relationship Id="rId3" Type="http://schemas.openxmlformats.org/officeDocument/2006/relationships/image" Target="../media/image45.png"/><Relationship Id="rId7" Type="http://schemas.openxmlformats.org/officeDocument/2006/relationships/diagramLayout" Target="../diagrams/layout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6.xml"/><Relationship Id="rId5" Type="http://schemas.openxmlformats.org/officeDocument/2006/relationships/image" Target="../media/image47.png"/><Relationship Id="rId10" Type="http://schemas.microsoft.com/office/2007/relationships/diagramDrawing" Target="../diagrams/drawing26.xml"/><Relationship Id="rId4" Type="http://schemas.openxmlformats.org/officeDocument/2006/relationships/image" Target="../media/image46.png"/><Relationship Id="rId9" Type="http://schemas.openxmlformats.org/officeDocument/2006/relationships/diagramColors" Target="../diagrams/colors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microsoft.com/office/2007/relationships/diagramDrawing" Target="../diagrams/drawing27.xml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diagramColors" Target="../diagrams/colors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diagramQuickStyle" Target="../diagrams/quickStyle27.xml"/><Relationship Id="rId5" Type="http://schemas.openxmlformats.org/officeDocument/2006/relationships/image" Target="../media/image50.png"/><Relationship Id="rId10" Type="http://schemas.openxmlformats.org/officeDocument/2006/relationships/diagramLayout" Target="../diagrams/layout27.xml"/><Relationship Id="rId4" Type="http://schemas.openxmlformats.org/officeDocument/2006/relationships/image" Target="../media/image49.png"/><Relationship Id="rId9" Type="http://schemas.openxmlformats.org/officeDocument/2006/relationships/diagramData" Target="../diagrams/data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54.png"/><Relationship Id="rId7" Type="http://schemas.openxmlformats.org/officeDocument/2006/relationships/diagramColors" Target="../diagrams/colors2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image" Target="../media/image56.png"/><Relationship Id="rId7" Type="http://schemas.openxmlformats.org/officeDocument/2006/relationships/diagramColors" Target="../diagrams/colors3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1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1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2.xml"/><Relationship Id="rId3" Type="http://schemas.openxmlformats.org/officeDocument/2006/relationships/image" Target="../media/image56.png"/><Relationship Id="rId7" Type="http://schemas.openxmlformats.org/officeDocument/2006/relationships/diagramColors" Target="../diagrams/colors3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2.xml"/><Relationship Id="rId5" Type="http://schemas.openxmlformats.org/officeDocument/2006/relationships/diagramLayout" Target="../diagrams/layout32.xml"/><Relationship Id="rId4" Type="http://schemas.openxmlformats.org/officeDocument/2006/relationships/diagramData" Target="../diagrams/data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1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6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18.png"/><Relationship Id="rId10" Type="http://schemas.microsoft.com/office/2007/relationships/diagramDrawing" Target="../diagrams/drawing5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SG" sz="3600" b="0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Chapter 2 – </a:t>
            </a:r>
            <a:r>
              <a:rPr lang="en-SG" sz="3600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Foundation</a:t>
            </a:r>
            <a:endParaRPr lang="en-SG" sz="1100" dirty="0">
              <a:latin typeface="+mj-l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13012" y="342661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Prepared by: Shier Nee, SAW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Based on: </a:t>
            </a:r>
            <a:r>
              <a:rPr lang="en-SG" sz="21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Probabilistic Machine Learning by</a:t>
            </a:r>
            <a:r>
              <a:rPr lang="en" sz="21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 Kevin Murphy</a:t>
            </a:r>
            <a:endParaRPr sz="11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5056"/>
            <a:ext cx="7886700" cy="994200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>
                <a:solidFill>
                  <a:schemeClr val="tx1"/>
                </a:solidFill>
                <a:latin typeface="+mj-lt"/>
              </a:rPr>
              <a:t>Let’s move to </a:t>
            </a:r>
            <a:r>
              <a:rPr lang="en-SG" sz="3600" b="1" dirty="0" err="1">
                <a:solidFill>
                  <a:schemeClr val="tx1"/>
                </a:solidFill>
                <a:latin typeface="+mj-lt"/>
              </a:rPr>
              <a:t>Colab</a:t>
            </a:r>
            <a:endParaRPr lang="en-SG" sz="36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59A77E3-D606-4872-BFBF-493F8C72B158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25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- Gaussian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0076-5D3A-455E-BBE0-E97310E5F833}"/>
              </a:ext>
            </a:extLst>
          </p:cNvPr>
          <p:cNvSpPr txBox="1"/>
          <p:nvPr/>
        </p:nvSpPr>
        <p:spPr>
          <a:xfrm>
            <a:off x="498762" y="1268044"/>
            <a:ext cx="82379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The most widely used joint probability distribution for continuous random variable is the multivariate Gaussian or multivariate normal (MVN).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1400" b="0" i="0" u="none" strike="noStrike" baseline="0" dirty="0">
                <a:latin typeface="+mj-lt"/>
              </a:rPr>
              <a:t>MVN density is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61231-4DFC-4941-9A31-9E9F23B4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3" y="2262244"/>
            <a:ext cx="6004447" cy="725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E4BF38-6A51-4FD0-BD51-CC48C1C7732C}"/>
              </a:ext>
            </a:extLst>
          </p:cNvPr>
          <p:cNvSpPr txBox="1"/>
          <p:nvPr/>
        </p:nvSpPr>
        <p:spPr>
          <a:xfrm>
            <a:off x="1288909" y="3067177"/>
            <a:ext cx="68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Mean vector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6FFDBD-0986-4D6F-8610-26D0E324C337}"/>
              </a:ext>
            </a:extLst>
          </p:cNvPr>
          <p:cNvCxnSpPr/>
          <p:nvPr/>
        </p:nvCxnSpPr>
        <p:spPr>
          <a:xfrm flipV="1">
            <a:off x="1631290" y="2757830"/>
            <a:ext cx="365760" cy="35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BFEF6C-0B96-4D7D-8B24-442CCA7FCC11}"/>
              </a:ext>
            </a:extLst>
          </p:cNvPr>
          <p:cNvSpPr txBox="1"/>
          <p:nvPr/>
        </p:nvSpPr>
        <p:spPr>
          <a:xfrm>
            <a:off x="2130158" y="3174797"/>
            <a:ext cx="110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Covariance matrix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BEE753-DB79-4B6A-8965-38C4D927BF54}"/>
              </a:ext>
            </a:extLst>
          </p:cNvPr>
          <p:cNvCxnSpPr/>
          <p:nvPr/>
        </p:nvCxnSpPr>
        <p:spPr>
          <a:xfrm flipH="1" flipV="1">
            <a:off x="2355494" y="2757830"/>
            <a:ext cx="109728" cy="41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CA7ACEA-CADF-4B8C-9C77-DF8D4181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76" y="3174797"/>
            <a:ext cx="3360669" cy="49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9C5B9B-088A-459D-8466-A0FA78574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427" y="3659557"/>
            <a:ext cx="1846440" cy="581150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0F9AEDE-B87A-461F-9FB3-F2E0E2E28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680392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2431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- Gaussian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E6D7-A085-43B9-B4B7-7A38739E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5" y="1268044"/>
            <a:ext cx="7532688" cy="201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28F7B-1187-4E84-A6AD-C8C2A566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86" y="3286236"/>
            <a:ext cx="6582192" cy="1756434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7958985-FE76-4DB5-AC53-AA789E683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814281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8990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b="1" dirty="0" err="1">
                <a:solidFill>
                  <a:schemeClr val="bg1"/>
                </a:solidFill>
                <a:latin typeface="+mj-lt"/>
              </a:rPr>
              <a:t>Imputate</a:t>
            </a:r>
            <a:r>
              <a:rPr lang="en-SG" sz="3600" b="1" dirty="0">
                <a:solidFill>
                  <a:schemeClr val="bg1"/>
                </a:solidFill>
                <a:latin typeface="+mj-lt"/>
              </a:rPr>
              <a:t> missing value from Gaussian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28F7B-1187-4E84-A6AD-C8C2A5669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59"/>
          <a:stretch/>
        </p:blipFill>
        <p:spPr>
          <a:xfrm>
            <a:off x="504748" y="1362338"/>
            <a:ext cx="3234364" cy="2573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F1640-2C27-4B30-B1AD-E828A6AB49B5}"/>
              </a:ext>
            </a:extLst>
          </p:cNvPr>
          <p:cNvSpPr txBox="1"/>
          <p:nvPr/>
        </p:nvSpPr>
        <p:spPr>
          <a:xfrm>
            <a:off x="1367942" y="300654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DA9C-4E91-41F0-96EF-D4D2DF11B67E}"/>
              </a:ext>
            </a:extLst>
          </p:cNvPr>
          <p:cNvSpPr txBox="1"/>
          <p:nvPr/>
        </p:nvSpPr>
        <p:spPr>
          <a:xfrm>
            <a:off x="1569110" y="3254729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A5381-1472-413E-AF52-C4CFC3E5C525}"/>
              </a:ext>
            </a:extLst>
          </p:cNvPr>
          <p:cNvSpPr txBox="1"/>
          <p:nvPr/>
        </p:nvSpPr>
        <p:spPr>
          <a:xfrm>
            <a:off x="1669694" y="3144735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2DF09-5F7A-4264-A345-02ACAB59839B}"/>
              </a:ext>
            </a:extLst>
          </p:cNvPr>
          <p:cNvSpPr txBox="1"/>
          <p:nvPr/>
        </p:nvSpPr>
        <p:spPr>
          <a:xfrm>
            <a:off x="1788566" y="2946952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67CEC-464B-42A7-98B7-B05B6ED3C43F}"/>
              </a:ext>
            </a:extLst>
          </p:cNvPr>
          <p:cNvSpPr txBox="1"/>
          <p:nvPr/>
        </p:nvSpPr>
        <p:spPr>
          <a:xfrm>
            <a:off x="1946365" y="3073499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08722-97C2-4DE8-8D60-5EA493C3949D}"/>
              </a:ext>
            </a:extLst>
          </p:cNvPr>
          <p:cNvSpPr txBox="1"/>
          <p:nvPr/>
        </p:nvSpPr>
        <p:spPr>
          <a:xfrm>
            <a:off x="2028661" y="292661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CA1F4-17C2-4F06-AFC7-3E11A8BE4CE6}"/>
              </a:ext>
            </a:extLst>
          </p:cNvPr>
          <p:cNvSpPr txBox="1"/>
          <p:nvPr/>
        </p:nvSpPr>
        <p:spPr>
          <a:xfrm>
            <a:off x="1989734" y="2801340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02911-006C-4EDA-9C92-B418E36BBE88}"/>
              </a:ext>
            </a:extLst>
          </p:cNvPr>
          <p:cNvSpPr txBox="1"/>
          <p:nvPr/>
        </p:nvSpPr>
        <p:spPr>
          <a:xfrm>
            <a:off x="1971446" y="2582152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2F7B7-6831-42E5-9D8E-75132EE7FB71}"/>
              </a:ext>
            </a:extLst>
          </p:cNvPr>
          <p:cNvSpPr txBox="1"/>
          <p:nvPr/>
        </p:nvSpPr>
        <p:spPr>
          <a:xfrm>
            <a:off x="2115790" y="2736040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E38EF-3715-4D79-900F-D636DD949962}"/>
              </a:ext>
            </a:extLst>
          </p:cNvPr>
          <p:cNvSpPr txBox="1"/>
          <p:nvPr/>
        </p:nvSpPr>
        <p:spPr>
          <a:xfrm>
            <a:off x="2298670" y="293678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CF67A-1392-4C0C-B054-785FDDF1DE07}"/>
              </a:ext>
            </a:extLst>
          </p:cNvPr>
          <p:cNvSpPr txBox="1"/>
          <p:nvPr/>
        </p:nvSpPr>
        <p:spPr>
          <a:xfrm>
            <a:off x="2260134" y="3073499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F116C-160E-465D-8BFC-6214E32F0C09}"/>
              </a:ext>
            </a:extLst>
          </p:cNvPr>
          <p:cNvSpPr txBox="1"/>
          <p:nvPr/>
        </p:nvSpPr>
        <p:spPr>
          <a:xfrm>
            <a:off x="2072030" y="3167793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1988A-73BE-443D-8259-15EC50D562BC}"/>
              </a:ext>
            </a:extLst>
          </p:cNvPr>
          <p:cNvSpPr txBox="1"/>
          <p:nvPr/>
        </p:nvSpPr>
        <p:spPr>
          <a:xfrm>
            <a:off x="2409183" y="310911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8CC80-BD04-49A1-84F6-119D1AFBBB4E}"/>
              </a:ext>
            </a:extLst>
          </p:cNvPr>
          <p:cNvSpPr txBox="1"/>
          <p:nvPr/>
        </p:nvSpPr>
        <p:spPr>
          <a:xfrm>
            <a:off x="2542096" y="3085432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B09B4-EEC8-432D-8C1D-8FE2966A9226}"/>
              </a:ext>
            </a:extLst>
          </p:cNvPr>
          <p:cNvSpPr txBox="1"/>
          <p:nvPr/>
        </p:nvSpPr>
        <p:spPr>
          <a:xfrm>
            <a:off x="2644182" y="3026756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A0021-8E22-4603-8B44-F734D8B9091C}"/>
              </a:ext>
            </a:extLst>
          </p:cNvPr>
          <p:cNvSpPr txBox="1"/>
          <p:nvPr/>
        </p:nvSpPr>
        <p:spPr>
          <a:xfrm>
            <a:off x="2410291" y="282848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2E81D-B8CB-4E38-BA0F-12DE93E027AC}"/>
              </a:ext>
            </a:extLst>
          </p:cNvPr>
          <p:cNvSpPr txBox="1"/>
          <p:nvPr/>
        </p:nvSpPr>
        <p:spPr>
          <a:xfrm>
            <a:off x="2877976" y="310534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5BA0D-EC47-49B7-B675-10B99F6EDD4F}"/>
              </a:ext>
            </a:extLst>
          </p:cNvPr>
          <p:cNvSpPr txBox="1"/>
          <p:nvPr/>
        </p:nvSpPr>
        <p:spPr>
          <a:xfrm>
            <a:off x="1860083" y="329539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E0671B-C97E-4B08-A083-1530D236E30E}"/>
              </a:ext>
            </a:extLst>
          </p:cNvPr>
          <p:cNvGrpSpPr/>
          <p:nvPr/>
        </p:nvGrpSpPr>
        <p:grpSpPr>
          <a:xfrm>
            <a:off x="871083" y="1868299"/>
            <a:ext cx="2563360" cy="1631828"/>
            <a:chOff x="871083" y="1868299"/>
            <a:chExt cx="2563360" cy="1631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D6FA1-B176-450A-8862-2A9F44349DC9}"/>
                </a:ext>
              </a:extLst>
            </p:cNvPr>
            <p:cNvSpPr/>
            <p:nvPr/>
          </p:nvSpPr>
          <p:spPr>
            <a:xfrm>
              <a:off x="871083" y="1868299"/>
              <a:ext cx="2409229" cy="1514250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scene3d>
              <a:camera prst="isometricRightUp">
                <a:rot lat="2100000" lon="201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F3734-D66D-4E04-83E8-7DE773DD926B}"/>
                </a:ext>
              </a:extLst>
            </p:cNvPr>
            <p:cNvSpPr/>
            <p:nvPr/>
          </p:nvSpPr>
          <p:spPr>
            <a:xfrm>
              <a:off x="1025214" y="1985877"/>
              <a:ext cx="2409229" cy="1514250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scene3d>
              <a:camera prst="isometricRightUp">
                <a:rot lat="2100000" lon="13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EC01D9D-63F8-48AF-9484-C40839033459}"/>
              </a:ext>
            </a:extLst>
          </p:cNvPr>
          <p:cNvSpPr txBox="1"/>
          <p:nvPr/>
        </p:nvSpPr>
        <p:spPr>
          <a:xfrm>
            <a:off x="4242817" y="1451868"/>
            <a:ext cx="327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Guess the probability at y</a:t>
            </a:r>
            <a:r>
              <a:rPr lang="en-SG" baseline="-25000" dirty="0"/>
              <a:t>1</a:t>
            </a:r>
            <a:r>
              <a:rPr lang="en-SG" dirty="0"/>
              <a:t> = 0, y</a:t>
            </a:r>
            <a:r>
              <a:rPr lang="en-SG" baseline="-25000" dirty="0"/>
              <a:t>2</a:t>
            </a:r>
            <a:r>
              <a:rPr lang="en-SG" dirty="0"/>
              <a:t> = -1</a:t>
            </a:r>
          </a:p>
          <a:p>
            <a:r>
              <a:rPr lang="en-SG" dirty="0"/>
              <a:t>p(y</a:t>
            </a:r>
            <a:r>
              <a:rPr lang="en-SG" baseline="-25000" dirty="0"/>
              <a:t>1</a:t>
            </a:r>
            <a:r>
              <a:rPr lang="en-SG" dirty="0"/>
              <a:t>=0|y</a:t>
            </a:r>
            <a:r>
              <a:rPr lang="en-SG" baseline="-25000" dirty="0"/>
              <a:t>2</a:t>
            </a:r>
            <a:r>
              <a:rPr lang="en-SG" dirty="0"/>
              <a:t>=-1)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E6E9AF-2A31-4D6A-93FB-EE20F4E37775}"/>
              </a:ext>
            </a:extLst>
          </p:cNvPr>
          <p:cNvGrpSpPr/>
          <p:nvPr/>
        </p:nvGrpSpPr>
        <p:grpSpPr>
          <a:xfrm>
            <a:off x="4242817" y="2221244"/>
            <a:ext cx="3665063" cy="2024458"/>
            <a:chOff x="4242817" y="2221244"/>
            <a:chExt cx="3665063" cy="20244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23D275C-C515-4B4E-B329-EB7BAA9DB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5647" y="2516850"/>
              <a:ext cx="3272233" cy="17288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BA1836-28CC-40CF-815C-12A8400FD4FC}"/>
                </a:ext>
              </a:extLst>
            </p:cNvPr>
            <p:cNvSpPr txBox="1"/>
            <p:nvPr/>
          </p:nvSpPr>
          <p:spPr>
            <a:xfrm>
              <a:off x="4242817" y="2221244"/>
              <a:ext cx="2939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Posterior Conditional Formula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1D26DB1-AEF4-4FEF-9318-7B31825DAA1D}"/>
              </a:ext>
            </a:extLst>
          </p:cNvPr>
          <p:cNvSpPr txBox="1"/>
          <p:nvPr/>
        </p:nvSpPr>
        <p:spPr>
          <a:xfrm>
            <a:off x="977550" y="3580733"/>
            <a:ext cx="51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</a:t>
            </a:r>
            <a:r>
              <a:rPr lang="en-SG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75978A-9B0C-4BDA-8EC0-19904AC16C01}"/>
              </a:ext>
            </a:extLst>
          </p:cNvPr>
          <p:cNvSpPr txBox="1"/>
          <p:nvPr/>
        </p:nvSpPr>
        <p:spPr>
          <a:xfrm>
            <a:off x="2516951" y="3698311"/>
            <a:ext cx="51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</a:t>
            </a:r>
            <a:r>
              <a:rPr lang="en-SG" baseline="-25000" dirty="0"/>
              <a:t>2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FA61BAB-6917-4098-8974-B97AB69C7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843751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845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- Gaussian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FF8417-5EDC-4B9D-B5E4-E3EB915C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233487"/>
            <a:ext cx="8905875" cy="2676525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E4A13C5-A53B-4855-B65C-267A73939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923486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94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Probabilistic graphical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36C9F-B609-44B6-A822-E57013ABB020}"/>
              </a:ext>
            </a:extLst>
          </p:cNvPr>
          <p:cNvSpPr txBox="1"/>
          <p:nvPr/>
        </p:nvSpPr>
        <p:spPr>
          <a:xfrm>
            <a:off x="433424" y="1317397"/>
            <a:ext cx="8183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A probabilistic graphical model or PGM is a </a:t>
            </a:r>
            <a:r>
              <a:rPr lang="en-US" sz="1400" b="0" i="0" u="sng" strike="noStrike" baseline="0" dirty="0">
                <a:latin typeface="+mj-lt"/>
              </a:rPr>
              <a:t>joint probability distribution </a:t>
            </a:r>
            <a:r>
              <a:rPr lang="en-US" sz="1400" b="0" i="0" u="none" strike="noStrike" baseline="0" dirty="0">
                <a:latin typeface="+mj-lt"/>
              </a:rPr>
              <a:t>that uses a </a:t>
            </a:r>
            <a:r>
              <a:rPr lang="en-US" sz="1400" b="0" i="0" u="sng" strike="noStrike" baseline="0" dirty="0">
                <a:latin typeface="+mj-lt"/>
              </a:rPr>
              <a:t>graph</a:t>
            </a:r>
          </a:p>
          <a:p>
            <a:pPr algn="l"/>
            <a:r>
              <a:rPr lang="en-SG" sz="1400" b="0" i="0" u="sng" strike="noStrike" baseline="0" dirty="0">
                <a:latin typeface="+mj-lt"/>
              </a:rPr>
              <a:t>structure</a:t>
            </a:r>
            <a:r>
              <a:rPr lang="en-SG" sz="1400" b="0" i="0" u="none" strike="noStrike" baseline="0" dirty="0">
                <a:latin typeface="+mj-lt"/>
              </a:rPr>
              <a:t> to </a:t>
            </a:r>
            <a:r>
              <a:rPr lang="en-SG" sz="1400" b="0" i="0" u="sng" strike="noStrike" baseline="0" dirty="0">
                <a:latin typeface="+mj-lt"/>
              </a:rPr>
              <a:t>encode conditional independence assumptions. </a:t>
            </a:r>
            <a:endParaRPr lang="en-SG" u="sn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11ECB-FFF8-4664-80B2-DA6A47306F27}"/>
              </a:ext>
            </a:extLst>
          </p:cNvPr>
          <p:cNvSpPr txBox="1"/>
          <p:nvPr/>
        </p:nvSpPr>
        <p:spPr>
          <a:xfrm>
            <a:off x="433425" y="2031450"/>
            <a:ext cx="4641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400" b="0" i="0" u="none" strike="noStrike" baseline="0" dirty="0">
                <a:latin typeface="+mj-lt"/>
              </a:rPr>
              <a:t>Node = Random variable</a:t>
            </a:r>
          </a:p>
          <a:p>
            <a:pPr algn="l"/>
            <a:r>
              <a:rPr lang="en-SG" dirty="0">
                <a:latin typeface="+mj-lt"/>
              </a:rPr>
              <a:t>Edge = Direct dependency</a:t>
            </a:r>
            <a:endParaRPr lang="en-SG" u="sng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FFA9D-2A3B-43A9-AF55-BFA7434B2E7D}"/>
              </a:ext>
            </a:extLst>
          </p:cNvPr>
          <p:cNvSpPr txBox="1"/>
          <p:nvPr/>
        </p:nvSpPr>
        <p:spPr>
          <a:xfrm>
            <a:off x="433425" y="2803478"/>
            <a:ext cx="8081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Connect them such that each node is conditionally independent of all its predecessors given its parents</a:t>
            </a:r>
            <a:endParaRPr lang="en-SG" u="sng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FED5A-4810-4007-B47E-09E2D7B4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4" y="3231601"/>
            <a:ext cx="6319162" cy="176812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0566D4E-09E6-4693-BF95-54FC7FBE6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59084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029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789CF-C92A-4D3C-A928-265446C41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0" t="6057" r="8189" b="1529"/>
          <a:stretch/>
        </p:blipFill>
        <p:spPr>
          <a:xfrm>
            <a:off x="4736362" y="1759874"/>
            <a:ext cx="4235501" cy="3109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 PGM: Water sprinkler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7EBA2-2C28-41B3-8F24-40C5BEA1EA52}"/>
              </a:ext>
            </a:extLst>
          </p:cNvPr>
          <p:cNvSpPr txBox="1"/>
          <p:nvPr/>
        </p:nvSpPr>
        <p:spPr>
          <a:xfrm>
            <a:off x="628649" y="1268044"/>
            <a:ext cx="82154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Suppose we want to model the dependencies between 4 random variables: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C (whether it is cloudy season or not),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R (whether it is raining or not),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S (whether the water sprinkler is on or not), 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W (whether the grass is wet or not).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Joint distribution</a:t>
            </a:r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0E533-8264-4F2D-94B8-6A9FBD00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59" y="2906173"/>
            <a:ext cx="3342894" cy="31865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1504FFA-2593-40C5-8690-96F25AE2321D}"/>
              </a:ext>
            </a:extLst>
          </p:cNvPr>
          <p:cNvGrpSpPr/>
          <p:nvPr/>
        </p:nvGrpSpPr>
        <p:grpSpPr>
          <a:xfrm>
            <a:off x="3213389" y="3167463"/>
            <a:ext cx="3886413" cy="898809"/>
            <a:chOff x="3103661" y="3123572"/>
            <a:chExt cx="3886413" cy="8988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99997C-2F85-4503-90EB-02DDA3E9D038}"/>
                </a:ext>
              </a:extLst>
            </p:cNvPr>
            <p:cNvSpPr txBox="1"/>
            <p:nvPr/>
          </p:nvSpPr>
          <p:spPr>
            <a:xfrm>
              <a:off x="3103661" y="3591494"/>
              <a:ext cx="213078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b="0" i="0" u="none" strike="noStrike" baseline="0" dirty="0">
                  <a:latin typeface="+mj-lt"/>
                </a:rPr>
                <a:t>Conditional probability distribution (CPD) for node </a:t>
              </a:r>
              <a:r>
                <a:rPr lang="en-SG" sz="1100" b="0" i="1" u="none" strike="noStrike" baseline="0" dirty="0" err="1">
                  <a:latin typeface="+mj-lt"/>
                </a:rPr>
                <a:t>i</a:t>
              </a:r>
              <a:endParaRPr lang="en-SG" sz="1100" i="1" dirty="0">
                <a:latin typeface="+mj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D617F6-B867-439C-BFA7-E576FA239B5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234444" y="3153412"/>
              <a:ext cx="976161" cy="65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302471-852F-4B09-BA57-F9018078B09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234444" y="3123572"/>
              <a:ext cx="1755630" cy="68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5D31E5-5780-4CAD-B642-836A10BBE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444" y="3591496"/>
              <a:ext cx="1254138" cy="240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C76E3CC1-D89C-43A5-928D-57B9A2EB3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60582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7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 PGM: Markov Chain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F72DF-403B-4D23-BAC1-13862A1C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98" y="2234279"/>
            <a:ext cx="5727802" cy="1359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443A3-2BF7-4D1E-8A4C-A7D01616704C}"/>
              </a:ext>
            </a:extLst>
          </p:cNvPr>
          <p:cNvSpPr txBox="1"/>
          <p:nvPr/>
        </p:nvSpPr>
        <p:spPr>
          <a:xfrm>
            <a:off x="628649" y="1286657"/>
            <a:ext cx="7886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Suppose we want to create a joint probability distribution over variable-length sequences, p(y</a:t>
            </a:r>
            <a:r>
              <a:rPr lang="en-US" sz="800" b="0" i="0" u="none" strike="noStrike" baseline="0" dirty="0">
                <a:latin typeface="+mj-lt"/>
              </a:rPr>
              <a:t>1:T </a:t>
            </a:r>
            <a:r>
              <a:rPr lang="en-US" sz="1400" b="0" i="0" u="none" strike="noStrike" baseline="0" dirty="0">
                <a:latin typeface="+mj-lt"/>
              </a:rPr>
              <a:t>). MC model is a </a:t>
            </a:r>
            <a:r>
              <a:rPr lang="en-US" sz="1400" b="0" i="0" u="sng" strike="noStrike" baseline="0" dirty="0">
                <a:latin typeface="+mj-lt"/>
              </a:rPr>
              <a:t>stochastic model </a:t>
            </a:r>
            <a:r>
              <a:rPr lang="en-US" sz="1400" b="0" i="0" u="none" strike="noStrike" baseline="0" dirty="0">
                <a:latin typeface="+mj-lt"/>
              </a:rPr>
              <a:t>describing a </a:t>
            </a:r>
            <a:r>
              <a:rPr lang="en-US" sz="1400" b="0" i="0" u="sng" strike="noStrike" baseline="0" dirty="0">
                <a:latin typeface="+mj-lt"/>
              </a:rPr>
              <a:t>sequence of possible events</a:t>
            </a:r>
            <a:r>
              <a:rPr lang="en-US" sz="1400" b="0" i="0" strike="noStrike" baseline="0" dirty="0">
                <a:latin typeface="+mj-lt"/>
              </a:rPr>
              <a:t> </a:t>
            </a:r>
            <a:r>
              <a:rPr lang="en-US" sz="1400" b="0" i="0" u="none" strike="noStrike" baseline="0" dirty="0">
                <a:latin typeface="+mj-lt"/>
              </a:rPr>
              <a:t>in which the </a:t>
            </a:r>
            <a:r>
              <a:rPr lang="en-US" sz="1400" b="0" u="sng" strike="noStrike" baseline="0" dirty="0">
                <a:latin typeface="+mj-lt"/>
              </a:rPr>
              <a:t>probability of each event depends only on the state attained in the previous event</a:t>
            </a:r>
            <a:r>
              <a:rPr lang="en-US" sz="1400" b="0" i="0" u="none" strike="noStrike" baseline="0" dirty="0">
                <a:latin typeface="+mj-lt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3F4E7-E568-468D-8806-442692C2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378" y="3676128"/>
            <a:ext cx="4897365" cy="637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917378-4BFD-4614-9619-95C93B7F967C}"/>
              </a:ext>
            </a:extLst>
          </p:cNvPr>
          <p:cNvSpPr txBox="1"/>
          <p:nvPr/>
        </p:nvSpPr>
        <p:spPr>
          <a:xfrm>
            <a:off x="89004" y="3841154"/>
            <a:ext cx="24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First order Markov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205EDE-BBB3-4393-9FD0-DD019ECC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312" y="4278968"/>
            <a:ext cx="3349912" cy="7249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8554D2-323E-4031-B2C4-31B5BA7ED834}"/>
              </a:ext>
            </a:extLst>
          </p:cNvPr>
          <p:cNvSpPr txBox="1"/>
          <p:nvPr/>
        </p:nvSpPr>
        <p:spPr>
          <a:xfrm>
            <a:off x="89004" y="4478984"/>
            <a:ext cx="24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 err="1">
                <a:latin typeface="+mj-lt"/>
              </a:rPr>
              <a:t>M</a:t>
            </a:r>
            <a:r>
              <a:rPr lang="en-US" sz="1400" b="0" i="0" u="none" strike="noStrike" baseline="30000" dirty="0" err="1">
                <a:latin typeface="+mj-lt"/>
              </a:rPr>
              <a:t>th</a:t>
            </a:r>
            <a:r>
              <a:rPr lang="en-US" sz="1400" b="0" i="0" u="none" strike="noStrike" baseline="0" dirty="0">
                <a:latin typeface="+mj-lt"/>
              </a:rPr>
              <a:t> order Markov Model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BF27D05-5871-455B-8C92-7DF60A68B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86712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9618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DA71-60F4-43AB-AC3D-EC9D826E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875629"/>
            <a:ext cx="3718447" cy="1392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BCD996-24DB-46B7-B2AF-F85D7B9306B1}"/>
              </a:ext>
            </a:extLst>
          </p:cNvPr>
          <p:cNvSpPr txBox="1"/>
          <p:nvPr/>
        </p:nvSpPr>
        <p:spPr>
          <a:xfrm>
            <a:off x="628649" y="1286657"/>
            <a:ext cx="7886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Given this PGM, the adjacent matrix is 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CA66BB-93F3-46F1-9197-E8A1F3AAC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0427"/>
              </p:ext>
            </p:extLst>
          </p:nvPr>
        </p:nvGraphicFramePr>
        <p:xfrm>
          <a:off x="5050385" y="1657350"/>
          <a:ext cx="3464964" cy="1828800"/>
        </p:xfrm>
        <a:graphic>
          <a:graphicData uri="http://schemas.openxmlformats.org/drawingml/2006/table">
            <a:tbl>
              <a:tblPr firstRow="1" bandRow="1">
                <a:tableStyleId>{A978B726-2AFE-4137-B943-8604406FCCEC}</a:tableStyleId>
              </a:tblPr>
              <a:tblGrid>
                <a:gridCol w="577494">
                  <a:extLst>
                    <a:ext uri="{9D8B030D-6E8A-4147-A177-3AD203B41FA5}">
                      <a16:colId xmlns:a16="http://schemas.microsoft.com/office/drawing/2014/main" val="3725548599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2279983419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2269106815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2182148472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83117289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796868327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3795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72833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50970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8403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967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59311"/>
                  </a:ext>
                </a:extLst>
              </a:tr>
            </a:tbl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445F5FC-983D-487E-8D1E-C56B4809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80129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228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8B12A-12FE-4D22-9B21-5347DE1F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53" y="1357397"/>
            <a:ext cx="6308293" cy="351225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6D59A20-FFF7-4F43-A638-7621A0FDF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518813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717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Probability: Univariate Model</a:t>
            </a:r>
          </a:p>
          <a:p>
            <a:r>
              <a:rPr lang="en-SG" dirty="0"/>
              <a:t>Probability: Multivariate Model</a:t>
            </a:r>
          </a:p>
          <a:p>
            <a:r>
              <a:rPr lang="en-SG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31587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5056"/>
            <a:ext cx="7886700" cy="994200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>
                <a:solidFill>
                  <a:schemeClr val="tx1"/>
                </a:solidFill>
                <a:latin typeface="+mj-lt"/>
              </a:rPr>
              <a:t>Let’s move to </a:t>
            </a:r>
            <a:r>
              <a:rPr lang="en-SG" sz="3600" b="1" dirty="0" err="1">
                <a:solidFill>
                  <a:schemeClr val="tx1"/>
                </a:solidFill>
                <a:latin typeface="+mj-lt"/>
              </a:rPr>
              <a:t>Colab</a:t>
            </a:r>
            <a:endParaRPr lang="en-SG" sz="36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545635-A502-4049-89CD-BDD532611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61918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76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Model Fitting /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76DB8-8FCA-4CC8-BB47-7164C91D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8" y="1352204"/>
            <a:ext cx="1914005" cy="667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566EB-CC3D-4438-9878-B93B1260D185}"/>
              </a:ext>
            </a:extLst>
          </p:cNvPr>
          <p:cNvSpPr txBox="1"/>
          <p:nvPr/>
        </p:nvSpPr>
        <p:spPr>
          <a:xfrm>
            <a:off x="4572000" y="2186246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Loss function  / objective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EBAF9-454F-4453-9531-B694B1FBEF7F}"/>
              </a:ext>
            </a:extLst>
          </p:cNvPr>
          <p:cNvSpPr/>
          <p:nvPr/>
        </p:nvSpPr>
        <p:spPr>
          <a:xfrm>
            <a:off x="4729942" y="1463040"/>
            <a:ext cx="673331" cy="440575"/>
          </a:xfrm>
          <a:prstGeom prst="rect">
            <a:avLst/>
          </a:prstGeom>
          <a:solidFill>
            <a:schemeClr val="tx2">
              <a:lumMod val="9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47800C-2310-41C2-9EC2-59D07C9708BD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5066608" y="1903615"/>
            <a:ext cx="78970" cy="282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3FEC8B-E693-44FE-921C-E52C39CD8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74328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33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Maximum likelihood estimation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617E1A-03FB-4FF3-AFFF-0F2CA2374B1D}"/>
              </a:ext>
            </a:extLst>
          </p:cNvPr>
          <p:cNvGrpSpPr/>
          <p:nvPr/>
        </p:nvGrpSpPr>
        <p:grpSpPr>
          <a:xfrm>
            <a:off x="1557556" y="1268044"/>
            <a:ext cx="5187140" cy="1757835"/>
            <a:chOff x="1381992" y="1462049"/>
            <a:chExt cx="5187140" cy="17578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D26F327-B547-4047-8D74-DBF0B00D2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032" y="1462049"/>
              <a:ext cx="4610100" cy="10382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39389-A12E-48E2-A3F0-03613FFE177D}"/>
                </a:ext>
              </a:extLst>
            </p:cNvPr>
            <p:cNvSpPr txBox="1"/>
            <p:nvPr/>
          </p:nvSpPr>
          <p:spPr>
            <a:xfrm>
              <a:off x="1381992" y="2573553"/>
              <a:ext cx="11513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Estimated Parameter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2DFE9-BFC1-4D62-A371-4C36FD5343A2}"/>
                </a:ext>
              </a:extLst>
            </p:cNvPr>
            <p:cNvSpPr txBox="1"/>
            <p:nvPr/>
          </p:nvSpPr>
          <p:spPr>
            <a:xfrm>
              <a:off x="3996343" y="2573553"/>
              <a:ext cx="1151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Probability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EA033A-E255-4A5D-A65E-B63C01AADCA3}"/>
                </a:ext>
              </a:extLst>
            </p:cNvPr>
            <p:cNvSpPr txBox="1"/>
            <p:nvPr/>
          </p:nvSpPr>
          <p:spPr>
            <a:xfrm>
              <a:off x="5417819" y="2881330"/>
              <a:ext cx="1151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Model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91E936-A8F9-46C6-BF83-AC7E7A54ADAC}"/>
                </a:ext>
              </a:extLst>
            </p:cNvPr>
            <p:cNvCxnSpPr/>
            <p:nvPr/>
          </p:nvCxnSpPr>
          <p:spPr>
            <a:xfrm flipH="1" flipV="1">
              <a:off x="5417819" y="2128058"/>
              <a:ext cx="367839" cy="75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A65201-2E88-48CE-AAC1-ACF64E3C8B14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4572000" y="2142641"/>
              <a:ext cx="349135" cy="43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37FA7F-1EA0-48EF-A662-706115AC95EC}"/>
                </a:ext>
              </a:extLst>
            </p:cNvPr>
            <p:cNvCxnSpPr/>
            <p:nvPr/>
          </p:nvCxnSpPr>
          <p:spPr>
            <a:xfrm flipV="1">
              <a:off x="2103120" y="2142641"/>
              <a:ext cx="349135" cy="43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5A34FE-DA5F-4CEA-BD08-F4C001AED78B}"/>
              </a:ext>
            </a:extLst>
          </p:cNvPr>
          <p:cNvGrpSpPr/>
          <p:nvPr/>
        </p:nvGrpSpPr>
        <p:grpSpPr>
          <a:xfrm>
            <a:off x="473168" y="3202658"/>
            <a:ext cx="8305072" cy="1681877"/>
            <a:chOff x="473168" y="3202658"/>
            <a:chExt cx="8305072" cy="16818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46A5A-14CA-4AD8-B390-94534447CFF0}"/>
                </a:ext>
              </a:extLst>
            </p:cNvPr>
            <p:cNvSpPr txBox="1"/>
            <p:nvPr/>
          </p:nvSpPr>
          <p:spPr>
            <a:xfrm>
              <a:off x="473168" y="3202658"/>
              <a:ext cx="8305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Since most optimization algorithms are designed to minimize cost functions, we redefine the objective function to be the (conditional) negative log likelihood or NLL and we minimize NLL</a:t>
              </a:r>
              <a:endParaRPr lang="en-SG" sz="16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C26C0FF-D83D-4C4A-9B9C-2F34931B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0796" y="4101463"/>
              <a:ext cx="4731405" cy="783072"/>
            </a:xfrm>
            <a:prstGeom prst="rect">
              <a:avLst/>
            </a:prstGeom>
          </p:spPr>
        </p:pic>
      </p:grp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36D5166C-D42A-48E9-841A-0FCBA7521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819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10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MLE for the Bernoulli distribution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+mj-lt"/>
              </a:rPr>
              <a:t>Suppose Y is a random variable representing a coin toss, where the event Y = 1 corresponds to heads and Y = 0 corresponds to tails. </a:t>
            </a:r>
          </a:p>
          <a:p>
            <a:r>
              <a:rPr lang="en-US" sz="1600" b="0" i="0" u="none" strike="noStrike" baseline="0" dirty="0">
                <a:latin typeface="+mj-lt"/>
              </a:rPr>
              <a:t>Let </a:t>
            </a:r>
            <a:r>
              <a:rPr lang="el-GR" sz="1600" b="0" i="0" u="none" strike="noStrike" baseline="0" dirty="0">
                <a:latin typeface="+mj-lt"/>
              </a:rPr>
              <a:t>θ</a:t>
            </a:r>
            <a:r>
              <a:rPr lang="en-US" sz="1600" b="0" i="0" u="none" strike="noStrike" baseline="0" dirty="0">
                <a:latin typeface="+mj-lt"/>
              </a:rPr>
              <a:t> = p(Y = 1) be the probability of heads. The probability distribution for this </a:t>
            </a:r>
            <a:r>
              <a:rPr lang="en-US" sz="1600" b="0" i="0" u="none" strike="noStrike" baseline="0" dirty="0" err="1">
                <a:latin typeface="+mj-lt"/>
              </a:rPr>
              <a:t>rv</a:t>
            </a:r>
            <a:r>
              <a:rPr lang="en-US" sz="1600" b="0" i="0" u="none" strike="noStrike" baseline="0" dirty="0">
                <a:latin typeface="+mj-lt"/>
              </a:rPr>
              <a:t> is the Bernoulli. </a:t>
            </a:r>
          </a:p>
          <a:p>
            <a:endParaRPr lang="en-US" sz="1600" b="0" i="0" u="none" strike="noStrike" baseline="0" dirty="0">
              <a:latin typeface="+mj-lt"/>
            </a:endParaRPr>
          </a:p>
          <a:p>
            <a:r>
              <a:rPr lang="en-US" sz="1600" b="0" i="0" u="none" strike="noStrike" baseline="0" dirty="0">
                <a:latin typeface="+mj-lt"/>
              </a:rPr>
              <a:t>The NLL for the Bernoulli distribution is given by</a:t>
            </a:r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E531-77A0-420B-B659-B56C2660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83" y="2837704"/>
            <a:ext cx="4765433" cy="2210510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8D9D3EF-FA91-4415-A905-89FF8B84C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84847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247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MLE for the Bernoulli distribution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2E805-64EB-46B1-B1B8-6F1E1F5D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21932"/>
            <a:ext cx="7999020" cy="2145748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C0E6A05-5F9D-45BA-9C10-2F9D8AFE4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05923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571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Empirical Risk Minimization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3A651-F4AA-4530-B846-D23932AB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15" y="1613706"/>
            <a:ext cx="2610969" cy="840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52A140-B825-453A-987B-9C0BD6380A97}"/>
              </a:ext>
            </a:extLst>
          </p:cNvPr>
          <p:cNvSpPr txBox="1"/>
          <p:nvPr/>
        </p:nvSpPr>
        <p:spPr>
          <a:xfrm>
            <a:off x="769925" y="1275195"/>
            <a:ext cx="7759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We can generalize MLE by replacing the (conditional) log loss term, with any other loss function.</a:t>
            </a:r>
            <a:endParaRPr lang="en-SG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9E70E-A60E-4D4F-8F82-F5FA6BCC8D92}"/>
              </a:ext>
            </a:extLst>
          </p:cNvPr>
          <p:cNvSpPr txBox="1"/>
          <p:nvPr/>
        </p:nvSpPr>
        <p:spPr>
          <a:xfrm>
            <a:off x="769925" y="3044460"/>
            <a:ext cx="8015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This is known as empirical risk minimization or ERM, since it is the expected loss where the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expectation is taken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+mj-lt"/>
              </a:rPr>
              <a:t>wrt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 the empirical distribution.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See Decision Theory Section for more details.</a:t>
            </a:r>
            <a:endParaRPr lang="en-SG" dirty="0">
              <a:latin typeface="+mj-lt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FDF2DB6-F60F-4DBE-9150-671A65587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5624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71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3074" name="Picture 2" descr="Underfitting and Overfitting in Machine Learning">
            <a:extLst>
              <a:ext uri="{FF2B5EF4-FFF2-40B4-BE49-F238E27FC236}">
                <a16:creationId xmlns:a16="http://schemas.microsoft.com/office/drawing/2014/main" id="{F751461F-0D9C-42E6-A444-A7036BA8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43589"/>
            <a:ext cx="6654156" cy="27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2F83E-B471-4937-9933-CB16F1B01040}"/>
              </a:ext>
            </a:extLst>
          </p:cNvPr>
          <p:cNvSpPr txBox="1"/>
          <p:nvPr/>
        </p:nvSpPr>
        <p:spPr>
          <a:xfrm>
            <a:off x="628649" y="4155034"/>
            <a:ext cx="5472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Enough parameters to perfectly fit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Most of the time, empirical distribution ≠ true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Model unable to predict novel future data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E9A123D-EB70-4213-BC7E-A52187A96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899652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646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2F83E-B471-4937-9933-CB16F1B01040}"/>
              </a:ext>
            </a:extLst>
          </p:cNvPr>
          <p:cNvSpPr txBox="1"/>
          <p:nvPr/>
        </p:nvSpPr>
        <p:spPr>
          <a:xfrm>
            <a:off x="628649" y="1308137"/>
            <a:ext cx="547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Add penalty term to loss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986FC-5152-406E-9802-E3534C32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99" y="1656007"/>
            <a:ext cx="3467978" cy="73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95A41-CC08-4517-8CC6-5F659848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94" y="2570021"/>
            <a:ext cx="7176211" cy="122159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5B62176-56DC-4959-834A-6727F8F54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29403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4897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-  How to choose?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C53A5-E3EA-404E-8E04-27C6C900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1" y="1424583"/>
            <a:ext cx="2440989" cy="327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ECB48-9404-4927-81F7-0EC3228FF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1" y="1356095"/>
            <a:ext cx="2575102" cy="3416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DF0BA-7584-4597-8D46-18EC0186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252" y="1413309"/>
            <a:ext cx="2463456" cy="335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63ADD-9FA9-4E5F-8541-9FCC86834DA3}"/>
              </a:ext>
            </a:extLst>
          </p:cNvPr>
          <p:cNvSpPr txBox="1"/>
          <p:nvPr/>
        </p:nvSpPr>
        <p:spPr>
          <a:xfrm>
            <a:off x="1497725" y="1732360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704A8-C63B-46EF-857F-213D868F94AC}"/>
              </a:ext>
            </a:extLst>
          </p:cNvPr>
          <p:cNvSpPr txBox="1"/>
          <p:nvPr/>
        </p:nvSpPr>
        <p:spPr>
          <a:xfrm>
            <a:off x="1501326" y="3356335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FDA24-85C2-4B78-B6B8-1398E18150A8}"/>
              </a:ext>
            </a:extLst>
          </p:cNvPr>
          <p:cNvSpPr txBox="1"/>
          <p:nvPr/>
        </p:nvSpPr>
        <p:spPr>
          <a:xfrm>
            <a:off x="4443984" y="1650606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EDE0F-7584-4D31-82B0-4F4DC4E96FA7}"/>
              </a:ext>
            </a:extLst>
          </p:cNvPr>
          <p:cNvSpPr txBox="1"/>
          <p:nvPr/>
        </p:nvSpPr>
        <p:spPr>
          <a:xfrm>
            <a:off x="4468427" y="3362577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C1419-F140-42D1-B5B2-F73182819438}"/>
              </a:ext>
            </a:extLst>
          </p:cNvPr>
          <p:cNvSpPr txBox="1"/>
          <p:nvPr/>
        </p:nvSpPr>
        <p:spPr>
          <a:xfrm>
            <a:off x="7326745" y="15784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F9858-5C05-4D1C-90E7-A1547D0B143E}"/>
              </a:ext>
            </a:extLst>
          </p:cNvPr>
          <p:cNvSpPr txBox="1"/>
          <p:nvPr/>
        </p:nvSpPr>
        <p:spPr>
          <a:xfrm>
            <a:off x="7386642" y="3356335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F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71FF9D6-56FF-4707-867C-B14C60A1B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115700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1098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Validation Set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415AF-B767-4187-909F-19B89CFC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8" b="74654"/>
          <a:stretch/>
        </p:blipFill>
        <p:spPr>
          <a:xfrm>
            <a:off x="2577389" y="1193484"/>
            <a:ext cx="3830726" cy="4427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59D5B55-E962-4CAF-893C-2AFC13BEFF31}"/>
              </a:ext>
            </a:extLst>
          </p:cNvPr>
          <p:cNvGrpSpPr/>
          <p:nvPr/>
        </p:nvGrpSpPr>
        <p:grpSpPr>
          <a:xfrm>
            <a:off x="0" y="1865376"/>
            <a:ext cx="6547106" cy="3233660"/>
            <a:chOff x="0" y="1865376"/>
            <a:chExt cx="6547106" cy="3233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930078-9797-4BE0-9280-95ADD58A10A7}"/>
                </a:ext>
              </a:extLst>
            </p:cNvPr>
            <p:cNvSpPr txBox="1"/>
            <p:nvPr/>
          </p:nvSpPr>
          <p:spPr>
            <a:xfrm>
              <a:off x="0" y="1865376"/>
              <a:ext cx="6547106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Fit the model on </a:t>
              </a:r>
              <a:r>
                <a:rPr lang="en-US" dirty="0" err="1"/>
                <a:t>D</a:t>
              </a:r>
              <a:r>
                <a:rPr lang="en-US" baseline="-25000" dirty="0" err="1"/>
                <a:t>train</a:t>
              </a:r>
              <a:r>
                <a:rPr lang="en-US" dirty="0"/>
                <a:t> (for each setting of </a:t>
              </a:r>
              <a:r>
                <a:rPr lang="el-GR" dirty="0"/>
                <a:t>λ</a:t>
              </a:r>
              <a:r>
                <a:rPr lang="en-SG" dirty="0"/>
                <a:t>) with loss function</a:t>
              </a:r>
            </a:p>
            <a:p>
              <a:pPr marL="342900" indent="-342900">
                <a:buAutoNum type="arabicPeriod"/>
              </a:pPr>
              <a:endParaRPr lang="en-SG" dirty="0"/>
            </a:p>
            <a:p>
              <a:pPr marL="342900" indent="-342900">
                <a:buAutoNum type="arabicPeriod"/>
              </a:pPr>
              <a:endParaRPr lang="en-SG" dirty="0"/>
            </a:p>
            <a:p>
              <a:pPr marL="342900" indent="-342900">
                <a:buAutoNum type="arabicPeriod"/>
              </a:pPr>
              <a:endParaRPr lang="en-SG" dirty="0"/>
            </a:p>
            <a:p>
              <a:pPr marL="342900" indent="-342900">
                <a:buAutoNum type="arabicPeriod"/>
              </a:pPr>
              <a:r>
                <a:rPr lang="en-US" dirty="0"/>
                <a:t>For each </a:t>
              </a:r>
              <a:r>
                <a:rPr lang="el-GR" dirty="0"/>
                <a:t>λ</a:t>
              </a:r>
              <a:r>
                <a:rPr lang="en-US" dirty="0"/>
                <a:t>, we compute </a:t>
              </a:r>
              <a:r>
                <a:rPr lang="en-SG" dirty="0"/>
                <a:t>parameter estimate</a:t>
              </a: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Then evaluate its performance on </a:t>
              </a:r>
              <a:r>
                <a:rPr lang="en-US" dirty="0" err="1"/>
                <a:t>D</a:t>
              </a:r>
              <a:r>
                <a:rPr lang="en-US" baseline="-25000" dirty="0" err="1"/>
                <a:t>valid</a:t>
              </a:r>
              <a:r>
                <a:rPr lang="en-US" baseline="-25000" dirty="0"/>
                <a:t> </a:t>
              </a:r>
              <a:r>
                <a:rPr lang="en-US" dirty="0"/>
                <a:t>using validation data. 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We then pick the value of </a:t>
              </a:r>
              <a:r>
                <a:rPr lang="el-GR" dirty="0"/>
                <a:t>λ </a:t>
              </a:r>
              <a:r>
                <a:rPr lang="en-US" dirty="0"/>
                <a:t>that results in the best validation performance.</a:t>
              </a:r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96CCFC-D9B8-4660-8FC0-0C625D1A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062" y="2177318"/>
              <a:ext cx="3410097" cy="59599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728351-8F51-4258-A24D-D7AC5EEB8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10268"/>
            <a:stretch/>
          </p:blipFill>
          <p:spPr>
            <a:xfrm>
              <a:off x="2539403" y="2942806"/>
              <a:ext cx="2631416" cy="4441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8F7EEE-E845-4754-8B82-44C75ECDC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2368" y="3927877"/>
              <a:ext cx="2264855" cy="42014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176BCFB-D4C7-47B6-84ED-1EA06FF28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208" y="4678889"/>
              <a:ext cx="1451416" cy="42014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7CDB27C-CB18-47AF-8C16-DCEF4DCFEC3E}"/>
              </a:ext>
            </a:extLst>
          </p:cNvPr>
          <p:cNvSpPr txBox="1"/>
          <p:nvPr/>
        </p:nvSpPr>
        <p:spPr>
          <a:xfrm>
            <a:off x="6430561" y="1909840"/>
            <a:ext cx="2596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Fit the model on with </a:t>
            </a:r>
            <a:r>
              <a:rPr lang="en-US" dirty="0" err="1"/>
              <a:t>D</a:t>
            </a:r>
            <a:r>
              <a:rPr lang="en-US" baseline="-25000" dirty="0" err="1"/>
              <a:t>train</a:t>
            </a:r>
            <a:r>
              <a:rPr lang="en-US" dirty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valid</a:t>
            </a:r>
            <a:r>
              <a:rPr lang="en-US" baseline="-25000" dirty="0"/>
              <a:t> </a:t>
            </a:r>
            <a:r>
              <a:rPr lang="en-US" dirty="0"/>
              <a:t>using </a:t>
            </a:r>
            <a:r>
              <a:rPr lang="el-GR" dirty="0"/>
              <a:t>λ</a:t>
            </a:r>
            <a:r>
              <a:rPr lang="en-SG" dirty="0"/>
              <a:t>*</a:t>
            </a:r>
          </a:p>
          <a:p>
            <a:pPr marL="342900" indent="-342900">
              <a:buAutoNum type="arabicPeriod" startAt="5"/>
            </a:pPr>
            <a:endParaRPr lang="en-SG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EA710D-ACE0-4180-A1EB-4F452BC6C6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1113" y="2475317"/>
            <a:ext cx="1697889" cy="41865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5DEF49-4935-44D9-8106-0E0F9746F75D}"/>
              </a:ext>
            </a:extLst>
          </p:cNvPr>
          <p:cNvCxnSpPr/>
          <p:nvPr/>
        </p:nvCxnSpPr>
        <p:spPr>
          <a:xfrm>
            <a:off x="6408115" y="1909840"/>
            <a:ext cx="0" cy="310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A89444-2C59-4E19-BF80-8F30B349B95C}"/>
              </a:ext>
            </a:extLst>
          </p:cNvPr>
          <p:cNvSpPr txBox="1"/>
          <p:nvPr/>
        </p:nvSpPr>
        <p:spPr>
          <a:xfrm>
            <a:off x="6715354" y="3290300"/>
            <a:ext cx="226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If training data sample size is very small, will have problem.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CA82FCF3-060D-41CC-9954-70C82227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958464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782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Univariate Gaussian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379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The most widely used distribution of real-valued random variables is the Gaussian distribution,</a:t>
            </a:r>
          </a:p>
          <a:p>
            <a:pPr algn="l"/>
            <a:r>
              <a:rPr lang="en-US" sz="1400" b="0" i="0" u="none" strike="noStrike" baseline="0" dirty="0">
                <a:latin typeface="+mj-lt"/>
              </a:rPr>
              <a:t>also called the normal distribution.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The following shows the cumulative distribution function of a continuous random variable Y.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The following shows the probability of Y between a and b is given as following.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 err="1">
                <a:latin typeface="+mj-lt"/>
              </a:rPr>
              <a:t>Cdf</a:t>
            </a:r>
            <a:r>
              <a:rPr lang="en-US" dirty="0">
                <a:latin typeface="+mj-lt"/>
              </a:rPr>
              <a:t> of Gaussian is defined as </a:t>
            </a: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ADF537-22EB-4ED7-B343-A0DF9F15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13" y="2222151"/>
            <a:ext cx="2152998" cy="5341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7E2A10-E1DB-4C6F-A42F-F4795B5F3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13" y="3252179"/>
            <a:ext cx="2829445" cy="525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6536C1-143F-4C17-9F29-13F9456C4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915" y="4190792"/>
            <a:ext cx="5156316" cy="678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920283-9915-4789-A238-63699B3E2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098" y="4321032"/>
            <a:ext cx="1817661" cy="5486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C96EE6-785D-4714-B5A5-29F9754A01EB}"/>
              </a:ext>
            </a:extLst>
          </p:cNvPr>
          <p:cNvSpPr txBox="1"/>
          <p:nvPr/>
        </p:nvSpPr>
        <p:spPr>
          <a:xfrm>
            <a:off x="6278881" y="4250901"/>
            <a:ext cx="30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FD47A-E1FD-4035-8545-E548BE37AE12}"/>
              </a:ext>
            </a:extLst>
          </p:cNvPr>
          <p:cNvSpPr txBox="1"/>
          <p:nvPr/>
        </p:nvSpPr>
        <p:spPr>
          <a:xfrm>
            <a:off x="1027661" y="4740427"/>
            <a:ext cx="684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7BD430-667B-42E4-9A7D-9C3F45DC6BBD}"/>
              </a:ext>
            </a:extLst>
          </p:cNvPr>
          <p:cNvSpPr txBox="1"/>
          <p:nvPr/>
        </p:nvSpPr>
        <p:spPr>
          <a:xfrm>
            <a:off x="1942061" y="4740427"/>
            <a:ext cx="93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F7DE2B-C2C7-4836-9921-EA9785E4F357}"/>
              </a:ext>
            </a:extLst>
          </p:cNvPr>
          <p:cNvCxnSpPr/>
          <p:nvPr/>
        </p:nvCxnSpPr>
        <p:spPr>
          <a:xfrm flipV="1">
            <a:off x="1488153" y="4649256"/>
            <a:ext cx="254056" cy="18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6A52B8-15E8-4E8A-93F6-046889B26AA2}"/>
              </a:ext>
            </a:extLst>
          </p:cNvPr>
          <p:cNvCxnSpPr>
            <a:cxnSpLocks/>
          </p:cNvCxnSpPr>
          <p:nvPr/>
        </p:nvCxnSpPr>
        <p:spPr>
          <a:xfrm flipH="1" flipV="1">
            <a:off x="2048568" y="4606748"/>
            <a:ext cx="189634" cy="21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4F8FE32-88E0-4789-9CCC-ECBC1284B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107" y="4040813"/>
            <a:ext cx="1297686" cy="345129"/>
          </a:xfrm>
          <a:prstGeom prst="rect">
            <a:avLst/>
          </a:prstGeom>
        </p:spPr>
      </p:pic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834E762-533C-40C8-AA57-E8A4095B3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595003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1078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Validation Set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415AF-B767-4187-909F-19B89CFC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6" t="6520" b="4613"/>
          <a:stretch/>
        </p:blipFill>
        <p:spPr>
          <a:xfrm>
            <a:off x="95098" y="1202207"/>
            <a:ext cx="3533242" cy="2089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171300-A6E8-42C8-B9C9-801638D7B28A}"/>
              </a:ext>
            </a:extLst>
          </p:cNvPr>
          <p:cNvSpPr txBox="1"/>
          <p:nvPr/>
        </p:nvSpPr>
        <p:spPr>
          <a:xfrm>
            <a:off x="3467405" y="1327103"/>
            <a:ext cx="59253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first CV, </a:t>
            </a:r>
          </a:p>
          <a:p>
            <a:pPr marL="342900" indent="-342900">
              <a:buAutoNum type="arabicPeriod"/>
            </a:pPr>
            <a:r>
              <a:rPr lang="en-US" dirty="0"/>
              <a:t>Fit the model on </a:t>
            </a:r>
            <a:r>
              <a:rPr lang="en-US" dirty="0" err="1"/>
              <a:t>D</a:t>
            </a:r>
            <a:r>
              <a:rPr lang="en-US" baseline="-25000" dirty="0" err="1"/>
              <a:t>train</a:t>
            </a:r>
            <a:r>
              <a:rPr lang="en-US" dirty="0"/>
              <a:t> (for each setting of </a:t>
            </a:r>
            <a:r>
              <a:rPr lang="el-GR" dirty="0"/>
              <a:t>λ</a:t>
            </a:r>
            <a:r>
              <a:rPr lang="en-SG" dirty="0"/>
              <a:t>) with loss function</a:t>
            </a:r>
          </a:p>
          <a:p>
            <a:pPr marL="342900" indent="-342900">
              <a:buAutoNum type="arabicPeriod"/>
            </a:pPr>
            <a:r>
              <a:rPr lang="en-US" dirty="0"/>
              <a:t>For each </a:t>
            </a:r>
            <a:r>
              <a:rPr lang="el-GR" dirty="0"/>
              <a:t>λ</a:t>
            </a:r>
            <a:r>
              <a:rPr lang="en-US" dirty="0"/>
              <a:t>, we compute </a:t>
            </a:r>
            <a:r>
              <a:rPr lang="en-SG" dirty="0"/>
              <a:t>parameter estimate, </a:t>
            </a:r>
            <a:r>
              <a:rPr lang="el-GR" dirty="0"/>
              <a:t>θ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Then evaluate its performance on </a:t>
            </a:r>
            <a:r>
              <a:rPr lang="en-US" dirty="0" err="1"/>
              <a:t>D</a:t>
            </a:r>
            <a:r>
              <a:rPr lang="en-US" baseline="-25000" dirty="0" err="1"/>
              <a:t>valid</a:t>
            </a:r>
            <a:r>
              <a:rPr lang="en-US" baseline="-25000" dirty="0"/>
              <a:t> </a:t>
            </a:r>
            <a:r>
              <a:rPr lang="en-US" dirty="0"/>
              <a:t>(red) using validation data. </a:t>
            </a:r>
          </a:p>
          <a:p>
            <a:pPr marL="342900" indent="-342900">
              <a:buAutoNum type="arabicPeriod"/>
            </a:pPr>
            <a:r>
              <a:rPr lang="en-US" dirty="0"/>
              <a:t>We then pick the value of </a:t>
            </a:r>
            <a:r>
              <a:rPr lang="el-GR" dirty="0"/>
              <a:t>λ </a:t>
            </a:r>
            <a:r>
              <a:rPr lang="en-US" dirty="0"/>
              <a:t>that results in the best validation performance.</a:t>
            </a:r>
          </a:p>
          <a:p>
            <a:pPr marL="342900" indent="-342900">
              <a:buAutoNum type="arabicPeriod"/>
            </a:pPr>
            <a:r>
              <a:rPr lang="en-SG" dirty="0"/>
              <a:t>We have </a:t>
            </a:r>
            <a:r>
              <a:rPr lang="el-GR" dirty="0"/>
              <a:t>λ</a:t>
            </a:r>
            <a:r>
              <a:rPr lang="en-SG" baseline="-25000" dirty="0"/>
              <a:t>1</a:t>
            </a:r>
          </a:p>
          <a:p>
            <a:pPr marL="342900" indent="-342900">
              <a:buAutoNum type="arabicPeriod"/>
            </a:pPr>
            <a:endParaRPr lang="en-SG" baseline="-25000" dirty="0"/>
          </a:p>
          <a:p>
            <a:r>
              <a:rPr lang="en-SG" dirty="0"/>
              <a:t>6. Repeat five times. </a:t>
            </a:r>
          </a:p>
          <a:p>
            <a:r>
              <a:rPr lang="en-SG" dirty="0"/>
              <a:t>We will have</a:t>
            </a:r>
          </a:p>
          <a:p>
            <a:r>
              <a:rPr lang="en-SG" b="1" dirty="0"/>
              <a:t>CV1: </a:t>
            </a:r>
            <a:r>
              <a:rPr lang="el-GR" dirty="0"/>
              <a:t>λ</a:t>
            </a:r>
            <a:r>
              <a:rPr lang="en-SG" baseline="-25000" dirty="0"/>
              <a:t>1, </a:t>
            </a:r>
            <a:r>
              <a:rPr lang="en-SG" dirty="0"/>
              <a:t>Loss</a:t>
            </a:r>
            <a:r>
              <a:rPr lang="en-SG" baseline="-25000" dirty="0"/>
              <a:t>1</a:t>
            </a:r>
            <a:r>
              <a:rPr lang="en-SG" dirty="0"/>
              <a:t>; </a:t>
            </a:r>
            <a:r>
              <a:rPr lang="en-SG" b="1" dirty="0"/>
              <a:t>CV2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2, </a:t>
            </a:r>
            <a:r>
              <a:rPr lang="en-SG" dirty="0"/>
              <a:t>Loss</a:t>
            </a:r>
            <a:r>
              <a:rPr lang="en-SG" baseline="-25000" dirty="0"/>
              <a:t>2</a:t>
            </a:r>
            <a:r>
              <a:rPr lang="en-SG" dirty="0"/>
              <a:t>; </a:t>
            </a:r>
            <a:r>
              <a:rPr lang="en-SG" b="1" dirty="0"/>
              <a:t>CV3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3, </a:t>
            </a:r>
            <a:r>
              <a:rPr lang="en-SG" dirty="0"/>
              <a:t>Loss</a:t>
            </a:r>
            <a:r>
              <a:rPr lang="en-SG" baseline="-25000" dirty="0"/>
              <a:t>3 </a:t>
            </a:r>
            <a:r>
              <a:rPr lang="en-SG" dirty="0"/>
              <a:t>; </a:t>
            </a:r>
            <a:r>
              <a:rPr lang="en-SG" b="1" dirty="0"/>
              <a:t>CV4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4, </a:t>
            </a:r>
            <a:r>
              <a:rPr lang="en-SG" dirty="0"/>
              <a:t>Loss</a:t>
            </a:r>
            <a:r>
              <a:rPr lang="en-SG" baseline="-25000" dirty="0"/>
              <a:t>4</a:t>
            </a:r>
            <a:r>
              <a:rPr lang="en-SG" dirty="0"/>
              <a:t>; </a:t>
            </a:r>
          </a:p>
          <a:p>
            <a:r>
              <a:rPr lang="en-SG" b="1" dirty="0"/>
              <a:t>CV5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5, </a:t>
            </a:r>
            <a:r>
              <a:rPr lang="en-SG" dirty="0"/>
              <a:t>Loss</a:t>
            </a:r>
            <a:r>
              <a:rPr lang="en-SG" baseline="-25000" dirty="0"/>
              <a:t>5</a:t>
            </a:r>
          </a:p>
          <a:p>
            <a:endParaRPr lang="en-SG" baseline="-25000" dirty="0"/>
          </a:p>
          <a:p>
            <a:r>
              <a:rPr lang="en-US" dirty="0"/>
              <a:t>7. We then pick the value of </a:t>
            </a:r>
            <a:r>
              <a:rPr lang="el-GR" dirty="0"/>
              <a:t>λ</a:t>
            </a:r>
            <a:r>
              <a:rPr lang="en-SG" dirty="0"/>
              <a:t>*</a:t>
            </a:r>
            <a:r>
              <a:rPr lang="el-GR" dirty="0"/>
              <a:t> </a:t>
            </a:r>
            <a:r>
              <a:rPr lang="en-US" dirty="0"/>
              <a:t>that results in the best validation performance (lowest loss). </a:t>
            </a:r>
          </a:p>
          <a:p>
            <a:endParaRPr lang="en-US" dirty="0"/>
          </a:p>
          <a:p>
            <a:r>
              <a:rPr lang="en-US" dirty="0"/>
              <a:t>8. Fit the model on with </a:t>
            </a:r>
            <a:r>
              <a:rPr lang="en-US" dirty="0" err="1"/>
              <a:t>D</a:t>
            </a:r>
            <a:r>
              <a:rPr lang="en-US" baseline="-25000" dirty="0" err="1"/>
              <a:t>train</a:t>
            </a:r>
            <a:r>
              <a:rPr lang="en-US" dirty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valid</a:t>
            </a:r>
            <a:r>
              <a:rPr lang="en-US" baseline="-25000" dirty="0"/>
              <a:t> </a:t>
            </a:r>
            <a:r>
              <a:rPr lang="en-US" dirty="0"/>
              <a:t>using </a:t>
            </a:r>
            <a:r>
              <a:rPr lang="el-GR" dirty="0"/>
              <a:t>λ</a:t>
            </a:r>
            <a:r>
              <a:rPr lang="en-SG" dirty="0"/>
              <a:t>*</a:t>
            </a:r>
            <a:endParaRPr lang="en-SG" baseline="-250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A029E8C-E940-4A2B-8CB9-39267520C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01844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995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Validation Set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0AB96-DA6C-404F-B2B8-976E4ED2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41" y="1496416"/>
            <a:ext cx="6649517" cy="2401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9D60E-73B3-4996-BD68-AF5FAF09DDAD}"/>
              </a:ext>
            </a:extLst>
          </p:cNvPr>
          <p:cNvSpPr txBox="1"/>
          <p:nvPr/>
        </p:nvSpPr>
        <p:spPr>
          <a:xfrm>
            <a:off x="872336" y="4126361"/>
            <a:ext cx="6186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Vertical line is the point chosen by the one standard error rule</a:t>
            </a:r>
            <a:endParaRPr lang="en-SG" dirty="0">
              <a:latin typeface="+mj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287082D-1FCE-40B9-8597-C911F9AF9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8442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33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Early Stopping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01A4-EB22-480A-A939-36180041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358490"/>
            <a:ext cx="7585862" cy="281411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28667-ED9A-412D-AEE2-C8C22E55D36F}"/>
              </a:ext>
            </a:extLst>
          </p:cNvPr>
          <p:cNvCxnSpPr/>
          <p:nvPr/>
        </p:nvCxnSpPr>
        <p:spPr>
          <a:xfrm>
            <a:off x="2860243" y="1470355"/>
            <a:ext cx="0" cy="270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689C429-6B1D-4B63-943D-9CB5A4982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647284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63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More Data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401E-D08A-4B3F-9AED-98F11D81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2" y="1296210"/>
            <a:ext cx="5370918" cy="380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CC89F-0B75-49CE-8032-F32DF5D2AED1}"/>
              </a:ext>
            </a:extLst>
          </p:cNvPr>
          <p:cNvSpPr txBox="1"/>
          <p:nvPr/>
        </p:nvSpPr>
        <p:spPr>
          <a:xfrm>
            <a:off x="5742432" y="1616659"/>
            <a:ext cx="297229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Simple model </a:t>
            </a:r>
            <a:r>
              <a:rPr lang="en-SG" dirty="0">
                <a:sym typeface="Wingdings" panose="05000000000000000000" pitchFamily="2" charset="2"/>
              </a:rPr>
              <a:t> underfitting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Model complexity increases, train and test approaches true error (black line)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Complex model  overfitting (big gap between train and test), but gap reduces as N increases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Optimal model (degree 2) – best  converges fastest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CBA215-2D5B-4877-9AA2-31E84C850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526876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0144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More Data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401E-D08A-4B3F-9AED-98F11D81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2" y="1296210"/>
            <a:ext cx="5370918" cy="380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CC89F-0B75-49CE-8032-F32DF5D2AED1}"/>
              </a:ext>
            </a:extLst>
          </p:cNvPr>
          <p:cNvSpPr txBox="1"/>
          <p:nvPr/>
        </p:nvSpPr>
        <p:spPr>
          <a:xfrm>
            <a:off x="5742432" y="1616659"/>
            <a:ext cx="297229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Simple model </a:t>
            </a:r>
            <a:r>
              <a:rPr lang="en-SG" dirty="0">
                <a:sym typeface="Wingdings" panose="05000000000000000000" pitchFamily="2" charset="2"/>
              </a:rPr>
              <a:t> underfitting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Model complexity increases, train and test approaches true error (black line)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Complex model  overfitting (big gap between train and test), but gap reduces as N increases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Optimal model (degree 2) – best  converges fastest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CBA215-2D5B-4877-9AA2-31E84C850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08390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185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05056"/>
            <a:ext cx="7886700" cy="994200"/>
          </a:xfrm>
        </p:spPr>
        <p:txBody>
          <a:bodyPr>
            <a:normAutofit/>
          </a:bodyPr>
          <a:lstStyle/>
          <a:p>
            <a:pPr algn="ctr"/>
            <a:r>
              <a:rPr lang="en-SG" sz="3600" b="1" dirty="0">
                <a:solidFill>
                  <a:schemeClr val="tx1"/>
                </a:solidFill>
                <a:latin typeface="+mj-lt"/>
              </a:rPr>
              <a:t>Let’s move to </a:t>
            </a:r>
            <a:r>
              <a:rPr lang="en-SG" sz="3600" b="1" dirty="0" err="1">
                <a:solidFill>
                  <a:schemeClr val="tx1"/>
                </a:solidFill>
                <a:latin typeface="+mj-lt"/>
              </a:rPr>
              <a:t>Colab</a:t>
            </a:r>
            <a:endParaRPr lang="en-SG" sz="36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545635-A502-4049-89CD-BDD5326114EE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Gaussian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379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The most widely used distribution of real-valued random variables is the Gaussian distribution,</a:t>
            </a:r>
          </a:p>
          <a:p>
            <a:pPr algn="l"/>
            <a:r>
              <a:rPr lang="en-US" sz="1400" b="0" i="0" u="none" strike="noStrike" baseline="0" dirty="0">
                <a:latin typeface="+mj-lt"/>
              </a:rPr>
              <a:t>also called the normal distribution.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1400" b="0" i="0" u="none" strike="noStrike" baseline="0" dirty="0">
                <a:latin typeface="+mj-lt"/>
              </a:rPr>
              <a:t>Probability distribution function of Gaussian is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5625D-B87D-4AD1-AEBD-3F92A6089FF9}"/>
              </a:ext>
            </a:extLst>
          </p:cNvPr>
          <p:cNvGrpSpPr/>
          <p:nvPr/>
        </p:nvGrpSpPr>
        <p:grpSpPr>
          <a:xfrm>
            <a:off x="2512647" y="2170846"/>
            <a:ext cx="5731584" cy="1173212"/>
            <a:chOff x="2081050" y="2371285"/>
            <a:chExt cx="5731584" cy="1173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A9984A-BCC8-4E1D-ACBB-228413A2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061" y="2371285"/>
              <a:ext cx="3560404" cy="79455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D28246-B99F-4DC9-8421-EA70E854FD9E}"/>
                </a:ext>
              </a:extLst>
            </p:cNvPr>
            <p:cNvSpPr txBox="1"/>
            <p:nvPr/>
          </p:nvSpPr>
          <p:spPr>
            <a:xfrm>
              <a:off x="2081050" y="3013264"/>
              <a:ext cx="68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mean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F2410F-FF8F-4C67-8AE8-916796E69F9E}"/>
                </a:ext>
              </a:extLst>
            </p:cNvPr>
            <p:cNvSpPr txBox="1"/>
            <p:nvPr/>
          </p:nvSpPr>
          <p:spPr>
            <a:xfrm>
              <a:off x="2995450" y="3013264"/>
              <a:ext cx="932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variance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381E6E-053B-4693-ADE1-828F97161AFB}"/>
                </a:ext>
              </a:extLst>
            </p:cNvPr>
            <p:cNvCxnSpPr/>
            <p:nvPr/>
          </p:nvCxnSpPr>
          <p:spPr>
            <a:xfrm flipV="1">
              <a:off x="2541542" y="2922093"/>
              <a:ext cx="254056" cy="18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BE293B-3821-44CF-9715-2B103DF5C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1957" y="2879585"/>
              <a:ext cx="189634" cy="210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E85F66-20DF-47F8-9807-5A5D567A3123}"/>
                </a:ext>
              </a:extLst>
            </p:cNvPr>
            <p:cNvSpPr txBox="1"/>
            <p:nvPr/>
          </p:nvSpPr>
          <p:spPr>
            <a:xfrm>
              <a:off x="4019578" y="3236720"/>
              <a:ext cx="37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Normalization – ensure area under curve = 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9353AB-40BB-421D-8D71-A26DD7D2C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6085" y="3103041"/>
              <a:ext cx="189634" cy="210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5C0544A1-52C4-4607-88D6-7CD8E6722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75" r="1749" b="11272"/>
          <a:stretch/>
        </p:blipFill>
        <p:spPr>
          <a:xfrm>
            <a:off x="3632553" y="3280388"/>
            <a:ext cx="2039892" cy="1749054"/>
          </a:xfrm>
          <a:prstGeom prst="rect">
            <a:avLst/>
          </a:prstGeom>
        </p:spPr>
      </p:pic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4E1D4F17-3739-4C33-9B14-A04A38F85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78737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7710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Gaussian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379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Mean of </a:t>
            </a:r>
            <a:r>
              <a:rPr lang="en-US" dirty="0">
                <a:latin typeface="+mj-lt"/>
              </a:rPr>
              <a:t>pdf </a:t>
            </a:r>
            <a:r>
              <a:rPr lang="en-US" sz="1400" b="0" i="0" u="none" strike="noStrike" baseline="0" dirty="0">
                <a:latin typeface="+mj-lt"/>
              </a:rPr>
              <a:t>of Gaussian is = 0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57241-B5FD-4C7D-9D2D-8B6F9FE7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45" y="1606340"/>
            <a:ext cx="2423655" cy="800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39FE0B-E570-45F2-9D8E-287605F6952F}"/>
              </a:ext>
            </a:extLst>
          </p:cNvPr>
          <p:cNvSpPr txBox="1"/>
          <p:nvPr/>
        </p:nvSpPr>
        <p:spPr>
          <a:xfrm>
            <a:off x="498762" y="2662612"/>
            <a:ext cx="82379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Variance of </a:t>
            </a:r>
            <a:r>
              <a:rPr lang="en-US" dirty="0">
                <a:latin typeface="+mj-lt"/>
              </a:rPr>
              <a:t>pdf </a:t>
            </a:r>
            <a:r>
              <a:rPr lang="en-US" sz="1400" b="0" i="0" u="none" strike="noStrike" baseline="0" dirty="0">
                <a:latin typeface="+mj-lt"/>
              </a:rPr>
              <a:t>of Gaussian is = Spread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72B61-D214-4038-B154-6ED836FF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2" y="3192127"/>
            <a:ext cx="5659282" cy="96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716B7-81E3-4328-B5AC-57396D41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2" y="4310194"/>
            <a:ext cx="1749328" cy="431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8492C2-F2B3-4876-B9FD-893CA5529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036" y="1291050"/>
            <a:ext cx="2577202" cy="16363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33E57A-6A19-4F90-B0E3-6DC303F7D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57" y="3302374"/>
            <a:ext cx="2447004" cy="15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955BE8B-66CB-483C-A5C8-441292B02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643434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3256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Fun Facts of Gaussian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209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The fundamental nature of this distribution and its main properties were noted by Laplac</a:t>
            </a:r>
            <a:r>
              <a:rPr lang="en-US" sz="1800" dirty="0">
                <a:latin typeface="+mj-lt"/>
              </a:rPr>
              <a:t>e </a:t>
            </a:r>
            <a:r>
              <a:rPr lang="en-US" sz="1800" b="0" i="0" u="none" strike="noStrike" baseline="0" dirty="0">
                <a:latin typeface="+mj-lt"/>
              </a:rPr>
              <a:t>when Gauss was six years old</a:t>
            </a:r>
            <a:r>
              <a:rPr lang="en-US" sz="1800" dirty="0">
                <a:latin typeface="+mj-lt"/>
              </a:rPr>
              <a:t>. </a:t>
            </a: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Gauss popularized the use of the </a:t>
            </a:r>
            <a:r>
              <a:rPr lang="en-SG" sz="1800" b="0" i="0" u="none" strike="noStrike" baseline="0" dirty="0">
                <a:latin typeface="+mj-lt"/>
              </a:rPr>
              <a:t>distribution in the 1800s, </a:t>
            </a:r>
            <a:r>
              <a:rPr lang="en-US" sz="1800" b="0" i="0" u="none" strike="noStrike" baseline="0" dirty="0">
                <a:latin typeface="+mj-lt"/>
              </a:rPr>
              <a:t>and the term “Gaussian” is now widely used in science and engineering</a:t>
            </a:r>
            <a:endParaRPr lang="en-S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98052-0237-4CD5-9450-9480FBA7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9" y="3058386"/>
            <a:ext cx="1384101" cy="1621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651D6-B8B3-46F5-B9F4-4DD144D2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81" y="3058386"/>
            <a:ext cx="1274423" cy="16219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49EAAA-5971-4F16-9536-D8893F1C99A9}"/>
              </a:ext>
            </a:extLst>
          </p:cNvPr>
          <p:cNvSpPr txBox="1"/>
          <p:nvPr/>
        </p:nvSpPr>
        <p:spPr>
          <a:xfrm>
            <a:off x="1869243" y="4680379"/>
            <a:ext cx="976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u="none" strike="noStrike" baseline="0" dirty="0">
                <a:latin typeface="+mj-lt"/>
              </a:rPr>
              <a:t>Laplace</a:t>
            </a:r>
            <a:endParaRPr lang="en-SG" sz="1050" i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961EE-FAFA-4E86-8C2D-3ADEB046B160}"/>
              </a:ext>
            </a:extLst>
          </p:cNvPr>
          <p:cNvSpPr txBox="1"/>
          <p:nvPr/>
        </p:nvSpPr>
        <p:spPr>
          <a:xfrm>
            <a:off x="4979086" y="4680379"/>
            <a:ext cx="883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u="none" strike="noStrike" baseline="0" dirty="0">
                <a:latin typeface="+mj-lt"/>
              </a:rPr>
              <a:t>Gauss</a:t>
            </a:r>
            <a:endParaRPr lang="en-SG" sz="1050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84455-A89C-4873-A5FE-112C7539C643}"/>
              </a:ext>
            </a:extLst>
          </p:cNvPr>
          <p:cNvSpPr txBox="1"/>
          <p:nvPr/>
        </p:nvSpPr>
        <p:spPr>
          <a:xfrm>
            <a:off x="0" y="4928056"/>
            <a:ext cx="1543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Image taken from Wikipedia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59A77E3-D606-4872-BFBF-493F8C72B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71470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77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Dirac delta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2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800" b="0" i="0" u="none" strike="noStrike" baseline="0" dirty="0">
                <a:latin typeface="+mj-lt"/>
              </a:rPr>
              <a:t>When variance of Gaussian goe</a:t>
            </a:r>
            <a:r>
              <a:rPr lang="en-SG" sz="1800" dirty="0">
                <a:latin typeface="+mj-lt"/>
              </a:rPr>
              <a:t>s to zero, the distribution becomes </a:t>
            </a:r>
            <a:r>
              <a:rPr lang="en-SG" sz="1800" dirty="0" err="1">
                <a:latin typeface="+mj-lt"/>
              </a:rPr>
              <a:t>narrorwer</a:t>
            </a:r>
            <a:r>
              <a:rPr lang="en-SG" sz="1800" dirty="0">
                <a:latin typeface="+mj-lt"/>
              </a:rPr>
              <a:t>.  </a:t>
            </a:r>
            <a:endParaRPr lang="en-SG" dirty="0">
              <a:latin typeface="+mj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41A54B1-E9BA-4662-9623-61222BA3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0" y="1805644"/>
            <a:ext cx="3834310" cy="247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5D978-85F0-4720-B9C7-FB9C57F2A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20" y="1636169"/>
            <a:ext cx="3912563" cy="2422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A821C-9397-4640-960D-CE4122E1C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429" y="4422590"/>
            <a:ext cx="2523744" cy="711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959635-F979-4D5A-A267-4541D45E6D08}"/>
              </a:ext>
            </a:extLst>
          </p:cNvPr>
          <p:cNvSpPr txBox="1"/>
          <p:nvPr/>
        </p:nvSpPr>
        <p:spPr>
          <a:xfrm>
            <a:off x="4609240" y="4169664"/>
            <a:ext cx="1790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800" b="0" i="0" u="none" strike="noStrike" baseline="0" dirty="0">
                <a:latin typeface="+mj-lt"/>
              </a:rPr>
              <a:t>Sifting Property</a:t>
            </a:r>
            <a:endParaRPr lang="en-SG" dirty="0">
              <a:latin typeface="+mj-lt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BAB5AA-66CB-4695-8C2A-84E084FAA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90443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449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Central Limit Theorem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3D61B-F0FC-4A85-BAEE-7772C06B0AD8}"/>
              </a:ext>
            </a:extLst>
          </p:cNvPr>
          <p:cNvSpPr txBox="1"/>
          <p:nvPr/>
        </p:nvSpPr>
        <p:spPr>
          <a:xfrm>
            <a:off x="628650" y="1268044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independent random variables are summed up, the distribution converges to a normal distribution even if the original distribution themselves are not normally distributed. </a:t>
            </a:r>
            <a:endParaRPr lang="en-SG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17CD91-FF52-46D8-87D9-B9C8CAA6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5" y="1838170"/>
            <a:ext cx="6970426" cy="2430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1FC06E-D8C7-4724-A912-16A3D3684247}"/>
              </a:ext>
            </a:extLst>
          </p:cNvPr>
          <p:cNvSpPr txBox="1"/>
          <p:nvPr/>
        </p:nvSpPr>
        <p:spPr>
          <a:xfrm>
            <a:off x="1234815" y="4561879"/>
            <a:ext cx="4643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sims = RV(Beta(a=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b=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)).sim(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100E349-44AC-4EF5-ADDC-436CC889B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9830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084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Monte Carlo Approximation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3D61B-F0FC-4A85-BAEE-7772C06B0AD8}"/>
              </a:ext>
            </a:extLst>
          </p:cNvPr>
          <p:cNvSpPr txBox="1"/>
          <p:nvPr/>
        </p:nvSpPr>
        <p:spPr>
          <a:xfrm>
            <a:off x="628650" y="1268044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It is often difficult to compute the induced distribution p(y) analytically.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One simple but powerful alternative is to draw a large number of samples from the x’s distribution, and then to use these samples (instead of the distribution) to approximate p(y).</a:t>
            </a:r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03B25-BAF8-4B8D-837D-D0643E8F4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2" y="2272747"/>
            <a:ext cx="6295869" cy="2628423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5949762-E843-48DE-A5C1-A35487D3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87254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3869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1430</Words>
  <Application>Microsoft Office PowerPoint</Application>
  <PresentationFormat>On-screen Show (16:9)</PresentationFormat>
  <Paragraphs>331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Calibri</vt:lpstr>
      <vt:lpstr>Office Theme</vt:lpstr>
      <vt:lpstr>PowerPoint Presentation</vt:lpstr>
      <vt:lpstr>Outline</vt:lpstr>
      <vt:lpstr>Univariate Gaussian Distribution</vt:lpstr>
      <vt:lpstr>Gaussian Distribution</vt:lpstr>
      <vt:lpstr>Gaussian Distribution</vt:lpstr>
      <vt:lpstr>Fun Facts of Gaussian</vt:lpstr>
      <vt:lpstr>Dirac delta function</vt:lpstr>
      <vt:lpstr>Central Limit Theorem  </vt:lpstr>
      <vt:lpstr>Monte Carlo Approximation</vt:lpstr>
      <vt:lpstr>Let’s move to Colab</vt:lpstr>
      <vt:lpstr>Multivariate - Gaussian</vt:lpstr>
      <vt:lpstr>Multivariate - Gaussian</vt:lpstr>
      <vt:lpstr>Imputate missing value from Gaussian</vt:lpstr>
      <vt:lpstr>Multivariate - Gaussian</vt:lpstr>
      <vt:lpstr>Probabilistic graphical models</vt:lpstr>
      <vt:lpstr>Example PGM: Water sprinkler network</vt:lpstr>
      <vt:lpstr>Example PGM: Markov Chain Network</vt:lpstr>
      <vt:lpstr>Example</vt:lpstr>
      <vt:lpstr>Example</vt:lpstr>
      <vt:lpstr>Let’s move to Colab</vt:lpstr>
      <vt:lpstr>Model Fitting / Training</vt:lpstr>
      <vt:lpstr>Maximum likelihood estimation</vt:lpstr>
      <vt:lpstr>MLE for the Bernoulli distribution</vt:lpstr>
      <vt:lpstr>MLE for the Bernoulli distribution</vt:lpstr>
      <vt:lpstr>Empirical Risk Minimization</vt:lpstr>
      <vt:lpstr>Regularization</vt:lpstr>
      <vt:lpstr>Regularization</vt:lpstr>
      <vt:lpstr>Regularization -  How to choose? </vt:lpstr>
      <vt:lpstr>Regularization – Validation Set </vt:lpstr>
      <vt:lpstr>Regularization – Validation Set </vt:lpstr>
      <vt:lpstr>Regularization – Validation Set </vt:lpstr>
      <vt:lpstr>Regularization – Early Stopping</vt:lpstr>
      <vt:lpstr>Regularization – More Data</vt:lpstr>
      <vt:lpstr>Regularization – More Data</vt:lpstr>
      <vt:lpstr>Let’s move to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SAW SHIER NEE</cp:lastModifiedBy>
  <cp:revision>321</cp:revision>
  <dcterms:modified xsi:type="dcterms:W3CDTF">2021-09-18T15:53:56Z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