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74" r:id="rId3"/>
    <p:sldMasterId id="2147483686" r:id="rId4"/>
  </p:sldMasterIdLst>
  <p:notesMasterIdLst>
    <p:notesMasterId r:id="rId29"/>
  </p:notesMasterIdLst>
  <p:sldIdLst>
    <p:sldId id="257" r:id="rId5"/>
    <p:sldId id="302" r:id="rId6"/>
    <p:sldId id="310" r:id="rId7"/>
    <p:sldId id="288" r:id="rId8"/>
    <p:sldId id="327" r:id="rId9"/>
    <p:sldId id="329" r:id="rId10"/>
    <p:sldId id="293" r:id="rId11"/>
    <p:sldId id="304" r:id="rId12"/>
    <p:sldId id="307" r:id="rId13"/>
    <p:sldId id="308" r:id="rId14"/>
    <p:sldId id="311" r:id="rId15"/>
    <p:sldId id="319" r:id="rId16"/>
    <p:sldId id="312" r:id="rId17"/>
    <p:sldId id="320" r:id="rId18"/>
    <p:sldId id="321" r:id="rId19"/>
    <p:sldId id="322" r:id="rId20"/>
    <p:sldId id="315" r:id="rId21"/>
    <p:sldId id="323" r:id="rId22"/>
    <p:sldId id="305" r:id="rId23"/>
    <p:sldId id="306" r:id="rId24"/>
    <p:sldId id="309" r:id="rId25"/>
    <p:sldId id="328" r:id="rId26"/>
    <p:sldId id="325" r:id="rId27"/>
    <p:sldId id="330" r:id="rId28"/>
  </p:sldIdLst>
  <p:sldSz cx="9144000" cy="6858000" type="screen4x3"/>
  <p:notesSz cx="6788150" cy="9923463"/>
  <p:custShowLst>
    <p:custShow name="Compra Conjunta" id="0">
      <p:sldLst>
        <p:sld r:id="rId7"/>
        <p:sld r:id="rId8"/>
        <p:sld r:id="rId9"/>
        <p:sld r:id="rId11"/>
      </p:sldLst>
    </p:custShow>
    <p:custShow name="Cadastro Positivo" id="1">
      <p:sldLst>
        <p:sld r:id="rId12"/>
        <p:sld r:id="rId13"/>
        <p:sld r:id="rId14"/>
      </p:sldLst>
    </p:custShow>
    <p:custShow name="IQVIA" id="2">
      <p:sldLst>
        <p:sld r:id="rId15"/>
        <p:sld r:id="rId16"/>
      </p:sldLst>
    </p:custShow>
    <p:custShow name="Close-up" id="3">
      <p:sldLst>
        <p:sld r:id="rId17"/>
        <p:sld r:id="rId18"/>
      </p:sldLst>
    </p:custShow>
    <p:custShow name="Periódicos" id="4">
      <p:sldLst>
        <p:sld r:id="rId19"/>
        <p:sld r:id="rId20"/>
      </p:sldLst>
    </p:custShow>
    <p:custShow name="Nova Sede" id="5">
      <p:sldLst/>
    </p:custShow>
    <p:custShow name="Rastreabilidade" id="6">
      <p:sldLst>
        <p:sld r:id="rId21"/>
        <p:sld r:id="rId22"/>
      </p:sldLst>
    </p:custShow>
    <p:custShow name="Laudo Técnico" id="7">
      <p:sldLst>
        <p:sld r:id="rId23"/>
        <p:sld r:id="rId24"/>
      </p:sldLst>
    </p:custShow>
    <p:custShow name="Plano de Saude" id="8">
      <p:sldLst>
        <p:sld r:id="rId26"/>
        <p:sld r:id="rId27"/>
      </p:sldLst>
    </p:custShow>
    <p:custShow name="Fórum de Roubo de Carga" id="9">
      <p:sldLst/>
    </p:custShow>
    <p:custShow name="Concluidas" id="1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6699"/>
    <a:srgbClr val="D17B1D"/>
    <a:srgbClr val="5D7430"/>
    <a:srgbClr val="782C2A"/>
    <a:srgbClr val="624B7D"/>
    <a:srgbClr val="678034"/>
    <a:srgbClr val="006600"/>
    <a:srgbClr val="003300"/>
    <a:srgbClr val="001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2" autoAdjust="0"/>
    <p:restoredTop sz="88745" autoAdjust="0"/>
  </p:normalViewPr>
  <p:slideViewPr>
    <p:cSldViewPr>
      <p:cViewPr varScale="1">
        <p:scale>
          <a:sx n="72" d="100"/>
          <a:sy n="72" d="100"/>
        </p:scale>
        <p:origin x="12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586" y="-78"/>
      </p:cViewPr>
      <p:guideLst>
        <p:guide orient="horz" pos="3126"/>
        <p:guide pos="213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Bensemana" userId="dd1a81c44c8eafcf" providerId="LiveId" clId="{D4C130A9-9758-4C9C-9672-E6CB84A226DB}"/>
    <pc:docChg chg="undo custSel modSld modNotesMaster">
      <pc:chgData name="Andre Bensemana" userId="dd1a81c44c8eafcf" providerId="LiveId" clId="{D4C130A9-9758-4C9C-9672-E6CB84A226DB}" dt="2018-12-18T19:20:29.389" v="2512" actId="14734"/>
      <pc:docMkLst>
        <pc:docMk/>
      </pc:docMkLst>
      <pc:sldChg chg="modSp">
        <pc:chgData name="Andre Bensemana" userId="dd1a81c44c8eafcf" providerId="LiveId" clId="{D4C130A9-9758-4C9C-9672-E6CB84A226DB}" dt="2018-12-18T16:44:43.215" v="1275" actId="6549"/>
        <pc:sldMkLst>
          <pc:docMk/>
          <pc:sldMk cId="0" sldId="257"/>
        </pc:sldMkLst>
        <pc:spChg chg="mod">
          <ac:chgData name="Andre Bensemana" userId="dd1a81c44c8eafcf" providerId="LiveId" clId="{D4C130A9-9758-4C9C-9672-E6CB84A226DB}" dt="2018-12-18T16:44:43.215" v="1275" actId="6549"/>
          <ac:spMkLst>
            <pc:docMk/>
            <pc:sldMk cId="0" sldId="257"/>
            <ac:spMk id="10" creationId="{C7BA2CB2-54E5-4B64-B0B9-6D3C225B2DE8}"/>
          </ac:spMkLst>
        </pc:spChg>
      </pc:sldChg>
      <pc:sldChg chg="modSp">
        <pc:chgData name="Andre Bensemana" userId="dd1a81c44c8eafcf" providerId="LiveId" clId="{D4C130A9-9758-4C9C-9672-E6CB84A226DB}" dt="2018-12-03T17:36:39.859" v="1252" actId="20577"/>
        <pc:sldMkLst>
          <pc:docMk/>
          <pc:sldMk cId="1615257068" sldId="293"/>
        </pc:sldMkLst>
        <pc:graphicFrameChg chg="modGraphic">
          <ac:chgData name="Andre Bensemana" userId="dd1a81c44c8eafcf" providerId="LiveId" clId="{D4C130A9-9758-4C9C-9672-E6CB84A226DB}" dt="2018-12-03T17:36:39.859" v="1252" actId="20577"/>
          <ac:graphicFrameMkLst>
            <pc:docMk/>
            <pc:sldMk cId="1615257068" sldId="293"/>
            <ac:graphicFrameMk id="9" creationId="{00000000-0000-0000-0000-000000000000}"/>
          </ac:graphicFrameMkLst>
        </pc:graphicFrameChg>
      </pc:sldChg>
      <pc:sldChg chg="addSp modSp">
        <pc:chgData name="Andre Bensemana" userId="dd1a81c44c8eafcf" providerId="LiveId" clId="{D4C130A9-9758-4C9C-9672-E6CB84A226DB}" dt="2018-11-22T17:23:16.843" v="78" actId="20577"/>
        <pc:sldMkLst>
          <pc:docMk/>
          <pc:sldMk cId="184514451" sldId="304"/>
        </pc:sldMkLst>
        <pc:graphicFrameChg chg="mod modGraphic">
          <ac:chgData name="Andre Bensemana" userId="dd1a81c44c8eafcf" providerId="LiveId" clId="{D4C130A9-9758-4C9C-9672-E6CB84A226DB}" dt="2018-11-22T17:23:16.843" v="78" actId="20577"/>
          <ac:graphicFrameMkLst>
            <pc:docMk/>
            <pc:sldMk cId="184514451" sldId="304"/>
            <ac:graphicFrameMk id="43" creationId="{00000000-0000-0000-0000-000000000000}"/>
          </ac:graphicFrameMkLst>
        </pc:graphicFrameChg>
        <pc:picChg chg="add mod">
          <ac:chgData name="Andre Bensemana" userId="dd1a81c44c8eafcf" providerId="LiveId" clId="{D4C130A9-9758-4C9C-9672-E6CB84A226DB}" dt="2018-11-22T17:23:08.603" v="76" actId="571"/>
          <ac:picMkLst>
            <pc:docMk/>
            <pc:sldMk cId="184514451" sldId="304"/>
            <ac:picMk id="20" creationId="{55327F3B-5265-42F5-9D37-54AFC23632C1}"/>
          </ac:picMkLst>
        </pc:picChg>
        <pc:picChg chg="mod">
          <ac:chgData name="Andre Bensemana" userId="dd1a81c44c8eafcf" providerId="LiveId" clId="{D4C130A9-9758-4C9C-9672-E6CB84A226DB}" dt="2018-11-22T17:23:04.264" v="75" actId="1076"/>
          <ac:picMkLst>
            <pc:docMk/>
            <pc:sldMk cId="184514451" sldId="304"/>
            <ac:picMk id="25" creationId="{8AD164BA-9B6D-4317-A4EC-7136BF8E89B5}"/>
          </ac:picMkLst>
        </pc:picChg>
      </pc:sldChg>
      <pc:sldChg chg="modSp">
        <pc:chgData name="Andre Bensemana" userId="dd1a81c44c8eafcf" providerId="LiveId" clId="{D4C130A9-9758-4C9C-9672-E6CB84A226DB}" dt="2018-12-18T19:19:17.021" v="2433" actId="20577"/>
        <pc:sldMkLst>
          <pc:docMk/>
          <pc:sldMk cId="4260760086" sldId="306"/>
        </pc:sldMkLst>
        <pc:graphicFrameChg chg="modGraphic">
          <ac:chgData name="Andre Bensemana" userId="dd1a81c44c8eafcf" providerId="LiveId" clId="{D4C130A9-9758-4C9C-9672-E6CB84A226DB}" dt="2018-12-18T19:19:17.021" v="2433" actId="20577"/>
          <ac:graphicFrameMkLst>
            <pc:docMk/>
            <pc:sldMk cId="4260760086" sldId="306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D4C130A9-9758-4C9C-9672-E6CB84A226DB}" dt="2018-12-18T18:11:46.401" v="1876" actId="207"/>
        <pc:sldMkLst>
          <pc:docMk/>
          <pc:sldMk cId="2738804307" sldId="307"/>
        </pc:sldMkLst>
        <pc:graphicFrameChg chg="modGraphic">
          <ac:chgData name="Andre Bensemana" userId="dd1a81c44c8eafcf" providerId="LiveId" clId="{D4C130A9-9758-4C9C-9672-E6CB84A226DB}" dt="2018-12-18T18:11:46.401" v="1876" actId="207"/>
          <ac:graphicFrameMkLst>
            <pc:docMk/>
            <pc:sldMk cId="2738804307" sldId="307"/>
            <ac:graphicFrameMk id="10" creationId="{00000000-0000-0000-0000-000000000000}"/>
          </ac:graphicFrameMkLst>
        </pc:graphicFrameChg>
      </pc:sldChg>
      <pc:sldChg chg="addSp delSp modSp">
        <pc:chgData name="Andre Bensemana" userId="dd1a81c44c8eafcf" providerId="LiveId" clId="{D4C130A9-9758-4C9C-9672-E6CB84A226DB}" dt="2018-12-18T17:45:32.707" v="1696" actId="1076"/>
        <pc:sldMkLst>
          <pc:docMk/>
          <pc:sldMk cId="2591488758" sldId="310"/>
        </pc:sldMkLst>
        <pc:spChg chg="mod">
          <ac:chgData name="Andre Bensemana" userId="dd1a81c44c8eafcf" providerId="LiveId" clId="{D4C130A9-9758-4C9C-9672-E6CB84A226DB}" dt="2018-12-18T16:45:54.729" v="1283" actId="20577"/>
          <ac:spMkLst>
            <pc:docMk/>
            <pc:sldMk cId="2591488758" sldId="310"/>
            <ac:spMk id="12" creationId="{00000000-0000-0000-0000-000000000000}"/>
          </ac:spMkLst>
        </pc:spChg>
        <pc:spChg chg="add mod">
          <ac:chgData name="Andre Bensemana" userId="dd1a81c44c8eafcf" providerId="LiveId" clId="{D4C130A9-9758-4C9C-9672-E6CB84A226DB}" dt="2018-12-18T17:45:32.707" v="1696" actId="1076"/>
          <ac:spMkLst>
            <pc:docMk/>
            <pc:sldMk cId="2591488758" sldId="310"/>
            <ac:spMk id="24" creationId="{3E549021-FE8C-444E-B3D6-1BE22012FD4A}"/>
          </ac:spMkLst>
        </pc:spChg>
        <pc:picChg chg="add mod">
          <ac:chgData name="Andre Bensemana" userId="dd1a81c44c8eafcf" providerId="LiveId" clId="{D4C130A9-9758-4C9C-9672-E6CB84A226DB}" dt="2018-11-22T17:19:34.027" v="1" actId="571"/>
          <ac:picMkLst>
            <pc:docMk/>
            <pc:sldMk cId="2591488758" sldId="310"/>
            <ac:picMk id="22" creationId="{4C90B944-DE3A-4E3A-871F-53446E4201F2}"/>
          </ac:picMkLst>
        </pc:picChg>
        <pc:picChg chg="del">
          <ac:chgData name="Andre Bensemana" userId="dd1a81c44c8eafcf" providerId="LiveId" clId="{D4C130A9-9758-4C9C-9672-E6CB84A226DB}" dt="2018-11-22T17:19:26.983" v="0" actId="478"/>
          <ac:picMkLst>
            <pc:docMk/>
            <pc:sldMk cId="2591488758" sldId="310"/>
            <ac:picMk id="24" creationId="{43F7D5E7-9A5C-4F71-B78C-B8C813C31B4D}"/>
          </ac:picMkLst>
        </pc:picChg>
        <pc:picChg chg="del">
          <ac:chgData name="Andre Bensemana" userId="dd1a81c44c8eafcf" providerId="LiveId" clId="{D4C130A9-9758-4C9C-9672-E6CB84A226DB}" dt="2018-11-22T17:19:41.183" v="2" actId="478"/>
          <ac:picMkLst>
            <pc:docMk/>
            <pc:sldMk cId="2591488758" sldId="310"/>
            <ac:picMk id="25" creationId="{9FDF23B6-1A64-43D9-81BB-8E6A61562E95}"/>
          </ac:picMkLst>
        </pc:picChg>
        <pc:picChg chg="add mod">
          <ac:chgData name="Andre Bensemana" userId="dd1a81c44c8eafcf" providerId="LiveId" clId="{D4C130A9-9758-4C9C-9672-E6CB84A226DB}" dt="2018-11-22T17:19:50.855" v="6" actId="1035"/>
          <ac:picMkLst>
            <pc:docMk/>
            <pc:sldMk cId="2591488758" sldId="310"/>
            <ac:picMk id="26" creationId="{9EAEF814-F449-4642-B01C-842D88CA1EE2}"/>
          </ac:picMkLst>
        </pc:picChg>
      </pc:sldChg>
      <pc:sldChg chg="modSp mod">
        <pc:chgData name="Andre Bensemana" userId="dd1a81c44c8eafcf" providerId="LiveId" clId="{D4C130A9-9758-4C9C-9672-E6CB84A226DB}" dt="2018-12-18T18:15:39.898" v="1891" actId="27918"/>
        <pc:sldMkLst>
          <pc:docMk/>
          <pc:sldMk cId="1310524729" sldId="311"/>
        </pc:sldMkLst>
        <pc:graphicFrameChg chg="modGraphic">
          <ac:chgData name="Andre Bensemana" userId="dd1a81c44c8eafcf" providerId="LiveId" clId="{D4C130A9-9758-4C9C-9672-E6CB84A226DB}" dt="2018-12-18T18:12:25.162" v="1887" actId="20577"/>
          <ac:graphicFrameMkLst>
            <pc:docMk/>
            <pc:sldMk cId="1310524729" sldId="311"/>
            <ac:graphicFrameMk id="43" creationId="{00000000-0000-0000-0000-000000000000}"/>
          </ac:graphicFrameMkLst>
        </pc:graphicFrameChg>
      </pc:sldChg>
      <pc:sldChg chg="modSp">
        <pc:chgData name="Andre Bensemana" userId="dd1a81c44c8eafcf" providerId="LiveId" clId="{D4C130A9-9758-4C9C-9672-E6CB84A226DB}" dt="2018-11-27T13:37:24.140" v="800" actId="14734"/>
        <pc:sldMkLst>
          <pc:docMk/>
          <pc:sldMk cId="1202944582" sldId="312"/>
        </pc:sldMkLst>
        <pc:spChg chg="mod">
          <ac:chgData name="Andre Bensemana" userId="dd1a81c44c8eafcf" providerId="LiveId" clId="{D4C130A9-9758-4C9C-9672-E6CB84A226DB}" dt="2018-11-27T13:37:18.105" v="797" actId="1076"/>
          <ac:spMkLst>
            <pc:docMk/>
            <pc:sldMk cId="1202944582" sldId="312"/>
            <ac:spMk id="2" creationId="{FB887933-3004-4CEE-BDDB-63906C877D8C}"/>
          </ac:spMkLst>
        </pc:spChg>
        <pc:graphicFrameChg chg="modGraphic">
          <ac:chgData name="Andre Bensemana" userId="dd1a81c44c8eafcf" providerId="LiveId" clId="{D4C130A9-9758-4C9C-9672-E6CB84A226DB}" dt="2018-11-27T13:37:24.140" v="800" actId="14734"/>
          <ac:graphicFrameMkLst>
            <pc:docMk/>
            <pc:sldMk cId="1202944582" sldId="312"/>
            <ac:graphicFrameMk id="43" creationId="{00000000-0000-0000-0000-000000000000}"/>
          </ac:graphicFrameMkLst>
        </pc:graphicFrameChg>
      </pc:sldChg>
      <pc:sldChg chg="modSp">
        <pc:chgData name="Andre Bensemana" userId="dd1a81c44c8eafcf" providerId="LiveId" clId="{D4C130A9-9758-4C9C-9672-E6CB84A226DB}" dt="2018-12-18T18:48:38.068" v="2006" actId="20577"/>
        <pc:sldMkLst>
          <pc:docMk/>
          <pc:sldMk cId="1127376286" sldId="319"/>
        </pc:sldMkLst>
        <pc:graphicFrameChg chg="modGraphic">
          <ac:chgData name="Andre Bensemana" userId="dd1a81c44c8eafcf" providerId="LiveId" clId="{D4C130A9-9758-4C9C-9672-E6CB84A226DB}" dt="2018-12-18T18:48:38.068" v="2006" actId="20577"/>
          <ac:graphicFrameMkLst>
            <pc:docMk/>
            <pc:sldMk cId="1127376286" sldId="319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D4C130A9-9758-4C9C-9672-E6CB84A226DB}" dt="2018-12-18T19:07:12.790" v="2112" actId="20577"/>
        <pc:sldMkLst>
          <pc:docMk/>
          <pc:sldMk cId="1915305187" sldId="320"/>
        </pc:sldMkLst>
        <pc:graphicFrameChg chg="modGraphic">
          <ac:chgData name="Andre Bensemana" userId="dd1a81c44c8eafcf" providerId="LiveId" clId="{D4C130A9-9758-4C9C-9672-E6CB84A226DB}" dt="2018-12-18T19:07:12.790" v="2112" actId="20577"/>
          <ac:graphicFrameMkLst>
            <pc:docMk/>
            <pc:sldMk cId="1915305187" sldId="320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D4C130A9-9758-4C9C-9672-E6CB84A226DB}" dt="2018-12-18T19:11:46.921" v="2360" actId="20577"/>
        <pc:sldMkLst>
          <pc:docMk/>
          <pc:sldMk cId="838639974" sldId="322"/>
        </pc:sldMkLst>
        <pc:graphicFrameChg chg="modGraphic">
          <ac:chgData name="Andre Bensemana" userId="dd1a81c44c8eafcf" providerId="LiveId" clId="{D4C130A9-9758-4C9C-9672-E6CB84A226DB}" dt="2018-12-18T19:11:46.921" v="2360" actId="20577"/>
          <ac:graphicFrameMkLst>
            <pc:docMk/>
            <pc:sldMk cId="838639974" sldId="322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D4C130A9-9758-4C9C-9672-E6CB84A226DB}" dt="2018-11-27T14:12:04.437" v="897" actId="20577"/>
        <pc:sldMkLst>
          <pc:docMk/>
          <pc:sldMk cId="2630542297" sldId="323"/>
        </pc:sldMkLst>
        <pc:graphicFrameChg chg="modGraphic">
          <ac:chgData name="Andre Bensemana" userId="dd1a81c44c8eafcf" providerId="LiveId" clId="{D4C130A9-9758-4C9C-9672-E6CB84A226DB}" dt="2018-11-27T14:12:04.437" v="897" actId="20577"/>
          <ac:graphicFrameMkLst>
            <pc:docMk/>
            <pc:sldMk cId="2630542297" sldId="323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D4C130A9-9758-4C9C-9672-E6CB84A226DB}" dt="2018-12-18T19:20:29.389" v="2512" actId="14734"/>
        <pc:sldMkLst>
          <pc:docMk/>
          <pc:sldMk cId="1251433899" sldId="325"/>
        </pc:sldMkLst>
        <pc:graphicFrameChg chg="modGraphic">
          <ac:chgData name="Andre Bensemana" userId="dd1a81c44c8eafcf" providerId="LiveId" clId="{D4C130A9-9758-4C9C-9672-E6CB84A226DB}" dt="2018-12-18T19:20:29.389" v="2512" actId="14734"/>
          <ac:graphicFrameMkLst>
            <pc:docMk/>
            <pc:sldMk cId="1251433899" sldId="325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D4C130A9-9758-4C9C-9672-E6CB84A226DB}" dt="2018-12-18T17:43:14.360" v="1644" actId="20577"/>
        <pc:sldMkLst>
          <pc:docMk/>
          <pc:sldMk cId="1436317900" sldId="329"/>
        </pc:sldMkLst>
        <pc:spChg chg="mod">
          <ac:chgData name="Andre Bensemana" userId="dd1a81c44c8eafcf" providerId="LiveId" clId="{D4C130A9-9758-4C9C-9672-E6CB84A226DB}" dt="2018-12-18T17:04:37.551" v="1547" actId="14100"/>
          <ac:spMkLst>
            <pc:docMk/>
            <pc:sldMk cId="1436317900" sldId="329"/>
            <ac:spMk id="21" creationId="{00000000-0000-0000-0000-000000000000}"/>
          </ac:spMkLst>
        </pc:spChg>
        <pc:spChg chg="mod">
          <ac:chgData name="Andre Bensemana" userId="dd1a81c44c8eafcf" providerId="LiveId" clId="{D4C130A9-9758-4C9C-9672-E6CB84A226DB}" dt="2018-12-18T17:04:37.551" v="1547" actId="14100"/>
          <ac:spMkLst>
            <pc:docMk/>
            <pc:sldMk cId="1436317900" sldId="329"/>
            <ac:spMk id="24" creationId="{00000000-0000-0000-0000-000000000000}"/>
          </ac:spMkLst>
        </pc:spChg>
        <pc:graphicFrameChg chg="mod modGraphic">
          <ac:chgData name="Andre Bensemana" userId="dd1a81c44c8eafcf" providerId="LiveId" clId="{D4C130A9-9758-4C9C-9672-E6CB84A226DB}" dt="2018-12-18T17:43:14.360" v="1644" actId="20577"/>
          <ac:graphicFrameMkLst>
            <pc:docMk/>
            <pc:sldMk cId="1436317900" sldId="329"/>
            <ac:graphicFrameMk id="10" creationId="{00000000-0000-0000-0000-000000000000}"/>
          </ac:graphicFrameMkLst>
        </pc:graphicFrameChg>
        <pc:picChg chg="mod">
          <ac:chgData name="Andre Bensemana" userId="dd1a81c44c8eafcf" providerId="LiveId" clId="{D4C130A9-9758-4C9C-9672-E6CB84A226DB}" dt="2018-12-18T17:04:37.551" v="1547" actId="14100"/>
          <ac:picMkLst>
            <pc:docMk/>
            <pc:sldMk cId="1436317900" sldId="329"/>
            <ac:picMk id="94212" creationId="{00000000-0000-0000-0000-00000000000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Plan1!$B$2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093-4709-A380-6D9CEF087B7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93-4709-A380-6D9CEF087B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093-4709-A380-6D9CEF087B7D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93-4709-A380-6D9CEF087B7D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93-4709-A380-6D9CEF087B7D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93-4709-A380-6D9CEF087B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Plan1!$A$3:$A$5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Plan1!$B$3:$B$5</c:f>
              <c:numCache>
                <c:formatCode>0%</c:formatCode>
                <c:ptCount val="3"/>
                <c:pt idx="0">
                  <c:v>0.71099999999999997</c:v>
                </c:pt>
                <c:pt idx="1">
                  <c:v>0.69799999999999995</c:v>
                </c:pt>
                <c:pt idx="2">
                  <c:v>-1.3000000000000001E-2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3-4709-A380-6D9CEF087B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093-4709-A380-6D9CEF087B7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93-4709-A380-6D9CEF087B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093-4709-A380-6D9CEF087B7D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93-4709-A380-6D9CEF087B7D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93-4709-A380-6D9CEF087B7D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93-4709-A380-6D9CEF087B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0.9375</c:v>
                </c:pt>
                <c:pt idx="1">
                  <c:v>0.875</c:v>
                </c:pt>
                <c:pt idx="2">
                  <c:v>-0.125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3-4709-A380-6D9CEF087B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A5AD-4141-81D8-122A8B14E606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A5AD-4141-81D8-122A8B14E606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A5AD-4141-81D8-122A8B14E606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5AD-4141-81D8-122A8B14E606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5AD-4141-81D8-122A8B14E606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5AD-4141-81D8-122A8B14E6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5AD-4141-81D8-122A8B14E60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0.8</c:v>
                </c:pt>
                <c:pt idx="1">
                  <c:v>0.8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0.2</c:v>
                </c:pt>
                <c:pt idx="1">
                  <c:v>0.2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0.62</c:v>
                </c:pt>
                <c:pt idx="1">
                  <c:v>0.62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0.42</c:v>
                </c:pt>
                <c:pt idx="1">
                  <c:v>0.42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1532" cy="496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6" tIns="47743" rIns="95486" bIns="47743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5048" y="1"/>
            <a:ext cx="2941532" cy="496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6" tIns="47743" rIns="95486" bIns="47743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42950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815" y="4713646"/>
            <a:ext cx="5430520" cy="4465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6" tIns="47743" rIns="95486" bIns="477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5568"/>
            <a:ext cx="2941532" cy="496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6" tIns="47743" rIns="95486" bIns="47743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5048" y="9425568"/>
            <a:ext cx="2941532" cy="496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6" tIns="47743" rIns="95486" bIns="47743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2A0CC662-5DB5-4754-8FFD-EC2D0D14F1C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163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38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Emerson </a:t>
            </a:r>
            <a:r>
              <a:rPr lang="pt-BR" dirty="0" err="1"/>
              <a:t>Bulcão</a:t>
            </a:r>
            <a:r>
              <a:rPr lang="pt-BR" dirty="0"/>
              <a:t> – cel. (19) 99957-4848</a:t>
            </a:r>
          </a:p>
          <a:p>
            <a:r>
              <a:rPr lang="pt-BR" dirty="0"/>
              <a:t>E-mail – emerson.bulcão@tetraconsulting.com.br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Ronaldo Vinagre – Cel. (19)-999690-4283</a:t>
            </a:r>
          </a:p>
          <a:p>
            <a:r>
              <a:rPr lang="pt-BR" dirty="0"/>
              <a:t>E-mail – ronaldo.vinagre@tetraconsulting.com.br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Marcos </a:t>
            </a:r>
            <a:r>
              <a:rPr lang="pt-BR" dirty="0" err="1"/>
              <a:t>Castanon</a:t>
            </a:r>
            <a:r>
              <a:rPr lang="pt-BR" dirty="0"/>
              <a:t> </a:t>
            </a:r>
            <a:r>
              <a:rPr lang="pt-BR" dirty="0" err="1"/>
              <a:t>Tibiriça</a:t>
            </a:r>
            <a:r>
              <a:rPr lang="pt-BR" dirty="0"/>
              <a:t> – (11) 94327-7484 | (11) 5087-8969</a:t>
            </a:r>
          </a:p>
          <a:p>
            <a:r>
              <a:rPr lang="pt-BR" dirty="0"/>
              <a:t>E-mail: marcos.tibirica@i3g.com.br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74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Alexandre Santos – (11) 97131-1981</a:t>
            </a:r>
          </a:p>
          <a:p>
            <a:r>
              <a:rPr lang="pt-BR" dirty="0"/>
              <a:t>E-mail: alexandre.santos@iqvia.com</a:t>
            </a:r>
          </a:p>
          <a:p>
            <a:r>
              <a:rPr lang="pt-BR" dirty="0"/>
              <a:t>Marcelo Meletti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Paulo Paiva – (11) 98121-2843</a:t>
            </a:r>
          </a:p>
          <a:p>
            <a:r>
              <a:rPr lang="pt-BR" dirty="0"/>
              <a:t>E-mail: ppaiva@close-upinternational.com.br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20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96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Antonielly Garcia Rodrigues – 51</a:t>
            </a:r>
          </a:p>
          <a:p>
            <a:r>
              <a:rPr lang="pt-BR" dirty="0"/>
              <a:t>E-mail: ANTONIELLY.RODRIGUES@anvisa.gov.br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28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464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50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E3211294-B4B1-4E05-AF27-D81B3FA40A9E}" type="datetime1">
              <a:rPr lang="pt-BR"/>
              <a:pPr>
                <a:defRPr/>
              </a:pPr>
              <a:t>18/12/2018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8649B9F-E53F-4DC4-8FAD-B7174501A4D0}" type="datetime1">
              <a:rPr lang="pt-BR"/>
              <a:pPr>
                <a:defRPr/>
              </a:pPr>
              <a:t>18/12/2018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95101D1-4325-4A52-8BAF-72845B344470}" type="datetime1">
              <a:rPr lang="pt-BR"/>
              <a:pPr>
                <a:defRPr/>
              </a:pPr>
              <a:t>18/12/2018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0272E-5E5E-43CC-8459-2EE324BEE39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75DA162-B246-4766-B672-5B2D90B56A2A}" type="datetime1">
              <a:rPr lang="pt-BR"/>
              <a:pPr>
                <a:defRPr/>
              </a:pPr>
              <a:t>18/12/2018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 userDrawn="1"/>
        </p:nvSpPr>
        <p:spPr>
          <a:xfrm>
            <a:off x="0" y="6163294"/>
            <a:ext cx="9144000" cy="95418"/>
          </a:xfrm>
          <a:prstGeom prst="round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endParaRPr lang="pt-BR" b="1" kern="12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1" name="Retângulo de cantos arredondados 10"/>
          <p:cNvSpPr/>
          <p:nvPr userDrawn="1"/>
        </p:nvSpPr>
        <p:spPr>
          <a:xfrm>
            <a:off x="629392" y="129973"/>
            <a:ext cx="8371764" cy="914052"/>
          </a:xfrm>
          <a:prstGeom prst="roundRect">
            <a:avLst>
              <a:gd name="adj" fmla="val 395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13032" y="214290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</a:t>
            </a:r>
            <a:r>
              <a:rPr lang="pt-BR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ABRADIMEX - 2018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710885" y="624267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</a:t>
            </a: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Andre</a:t>
            </a: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Bensemana</a:t>
            </a:r>
            <a:endParaRPr lang="pt-B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tângulo de cantos arredondados 22"/>
          <p:cNvSpPr/>
          <p:nvPr userDrawn="1"/>
        </p:nvSpPr>
        <p:spPr>
          <a:xfrm>
            <a:off x="3466965" y="225022"/>
            <a:ext cx="5458094" cy="740894"/>
          </a:xfrm>
          <a:prstGeom prst="roundRect">
            <a:avLst>
              <a:gd name="adj" fmla="val 470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9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Group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23040922"/>
              </p:ext>
            </p:extLst>
          </p:nvPr>
        </p:nvGraphicFramePr>
        <p:xfrm>
          <a:off x="3546631" y="244698"/>
          <a:ext cx="5352670" cy="650651"/>
        </p:xfrm>
        <a:graphic>
          <a:graphicData uri="http://schemas.openxmlformats.org/drawingml/2006/table">
            <a:tbl>
              <a:tblPr/>
              <a:tblGrid>
                <a:gridCol w="1070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47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Data de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Início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Conclusão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Previsto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Realizado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Status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Atual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19/03/2018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31/12/2018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71%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+mn-cs"/>
                        </a:rPr>
                        <a:t>70%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b="14549"/>
          <a:stretch>
            <a:fillRect/>
          </a:stretch>
        </p:blipFill>
        <p:spPr bwMode="auto">
          <a:xfrm rot="16200000">
            <a:off x="-81240" y="431390"/>
            <a:ext cx="899510" cy="324000"/>
          </a:xfrm>
          <a:prstGeom prst="rect">
            <a:avLst/>
          </a:prstGeom>
          <a:noFill/>
        </p:spPr>
      </p:pic>
      <p:pic>
        <p:nvPicPr>
          <p:cNvPr id="10" name="Picture 4" descr="D:\JrMachado\ID2\ID2\MGP\Imagens\sphereGree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05" y="593685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E46E3-43E9-4364-8218-1D46DC6B781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819A19E-956B-4EA7-A669-9E4071899A6D}" type="datetime1">
              <a:rPr lang="pt-BR"/>
              <a:pPr>
                <a:defRPr/>
              </a:pPr>
              <a:t>18/12/2018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CF0AB-4B51-4215-AB89-2121056E29A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57F75C23-5853-4643-ACCE-A36857E1548D}" type="datetime1">
              <a:rPr lang="pt-BR"/>
              <a:pPr>
                <a:defRPr/>
              </a:pPr>
              <a:t>18/12/2018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85B93-1D1B-424A-B5DD-62CE20ECF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C27BD17-0464-488C-9AB4-C89D24F96805}" type="datetime1">
              <a:rPr lang="pt-BR"/>
              <a:pPr>
                <a:defRPr/>
              </a:pPr>
              <a:t>18/12/2018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76EAA-F55F-47C2-91B3-89E3FF69FD5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74D96BE2-40F6-42B6-9EFF-50C00DBC04EC}" type="datetime1">
              <a:rPr lang="pt-BR"/>
              <a:pPr>
                <a:defRPr/>
              </a:pPr>
              <a:t>18/12/2018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A5CB6-D36F-42B0-A0E3-35438EADF1A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BCD1EEA6-40CC-4C88-B50E-081E67DCCB33}" type="datetime1">
              <a:rPr lang="pt-BR"/>
              <a:pPr>
                <a:defRPr/>
              </a:pPr>
              <a:t>18/12/2018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261C4-C1AF-4855-AC76-AAFC9849898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E5992AA-22C1-42D9-A6B1-D7D4CD3724AB}" type="datetime1">
              <a:rPr lang="pt-BR"/>
              <a:pPr>
                <a:defRPr/>
              </a:pPr>
              <a:t>18/12/2018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C012D602-664E-4F35-B75B-06BDBA89E7E5}" type="datetime1">
              <a:rPr lang="pt-BR"/>
              <a:pPr>
                <a:defRPr/>
              </a:pPr>
              <a:t>18/12/2018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AF38A-EC36-4446-BB5A-4B046E076C5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65CA4F-E638-4CDC-A6CE-7626903B2022}" type="datetime1">
              <a:rPr lang="pt-BR"/>
              <a:pPr>
                <a:defRPr/>
              </a:pPr>
              <a:t>18/12/2018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6D095-76E7-4965-AD64-C0DB87232A6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9F1CD67-39A6-4094-8421-0070A3D352EC}" type="datetime1">
              <a:rPr lang="pt-BR"/>
              <a:pPr>
                <a:defRPr/>
              </a:pPr>
              <a:t>18/12/2018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1C0E4-F420-46DE-84B8-06DC57C0CDB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77B9FC9-B396-490A-9A7F-2CBC779084F9}" type="datetime1">
              <a:rPr lang="pt-BR"/>
              <a:pPr>
                <a:defRPr/>
              </a:pPr>
              <a:t>18/12/2018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18/12/2018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203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18/12/2018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72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18/12/2018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6235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18/12/2018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7402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18/12/2018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7031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18/12/2018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108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18/12/2018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80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01FB13-9EED-4A8F-AAB4-7D89D788BDCB}" type="datetime1">
              <a:rPr lang="pt-BR"/>
              <a:pPr>
                <a:defRPr/>
              </a:pPr>
              <a:t>18/12/2018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18/12/2018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4093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18/12/2018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3541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18/12/2018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0377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18/12/2018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7056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18/12/2018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7233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18/12/2018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874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18/12/2018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5025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18/12/2018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6913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18/12/2018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7098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18/12/2018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3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EC4A627-CDE6-489F-AE1D-A6804D60750C}" type="datetime1">
              <a:rPr lang="pt-BR"/>
              <a:pPr>
                <a:defRPr/>
              </a:pPr>
              <a:t>18/12/2018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18/12/2018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789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18/12/2018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890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18/12/2018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3777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18/12/2018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5071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18/12/2018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63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0B1EA18-801B-4FCB-8AEB-48F1F5312D2B}" type="datetime1">
              <a:rPr lang="pt-BR"/>
              <a:pPr>
                <a:defRPr/>
              </a:pPr>
              <a:t>18/12/2018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D5AE1E1-6FE5-463A-B586-0EE89B08D28B}" type="datetime1">
              <a:rPr lang="pt-BR"/>
              <a:pPr>
                <a:defRPr/>
              </a:pPr>
              <a:t>18/12/2018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4EDEC1B0-5C4B-4E4C-A4A1-28CBD12D5074}" type="datetime1">
              <a:rPr lang="pt-BR"/>
              <a:pPr>
                <a:defRPr/>
              </a:pPr>
              <a:t>18/12/2018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BA613AC-E59B-4C29-92F5-B9FF1B309457}" type="datetime1">
              <a:rPr lang="pt-BR"/>
              <a:pPr>
                <a:defRPr/>
              </a:pPr>
              <a:t>18/12/2018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2C92941C-0257-46B7-A07A-77DA5AA1B969}" type="datetime1">
              <a:rPr lang="pt-BR"/>
              <a:pPr>
                <a:defRPr/>
              </a:pPr>
              <a:t>18/12/2018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2775" y="5715000"/>
            <a:ext cx="2984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6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7F55DACA-CBEB-42B0-B8B1-4E02713EDA3F}" type="datetime1">
              <a:rPr lang="pt-BR"/>
              <a:pPr>
                <a:defRPr/>
              </a:pPr>
              <a:t>18/12/2018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577013"/>
            <a:ext cx="457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FEF07160-BF47-423A-BDD7-234EC6ED5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577013"/>
            <a:ext cx="11430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3D4128FC-F13E-4ED2-ABF8-CDF300E4D58A}" type="datetime1">
              <a:rPr lang="pt-BR"/>
              <a:pPr>
                <a:defRPr/>
              </a:pPr>
              <a:t>18/12/2018</a:t>
            </a:fld>
            <a:endParaRPr lang="en-US" dirty="0"/>
          </a:p>
        </p:txBody>
      </p:sp>
      <p:sp>
        <p:nvSpPr>
          <p:cNvPr id="7175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/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5pPr>
      <a:lvl6pPr marL="4572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6pPr>
      <a:lvl7pPr marL="9144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7pPr>
      <a:lvl8pPr marL="13716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8pPr>
      <a:lvl9pPr marL="18288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Wingdings" pitchFamily="2" charset="2"/>
        <a:buChar char="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169863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2pPr>
      <a:lvl3pPr marL="1092200" indent="-1778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◦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938338" indent="-109538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5pPr>
      <a:lvl6pPr marL="23955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28527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33099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37671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9D346-AC00-4FF5-A4D7-EA7A7E25B927}" type="datetimeFigureOut">
              <a:rPr lang="pt-BR" smtClean="0"/>
              <a:pPr/>
              <a:t>18/12/2018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EB7A6-CB77-406D-831F-2B3E1B743D41}" type="datetimeFigureOut">
              <a:rPr lang="pt-BR" smtClean="0"/>
              <a:pPr/>
              <a:t>18/12/2018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0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de cantos arredondados 16"/>
          <p:cNvSpPr/>
          <p:nvPr/>
        </p:nvSpPr>
        <p:spPr>
          <a:xfrm>
            <a:off x="142844" y="4895850"/>
            <a:ext cx="8858312" cy="1244600"/>
          </a:xfrm>
          <a:prstGeom prst="roundRect">
            <a:avLst>
              <a:gd name="adj" fmla="val 2847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14282" y="4983158"/>
            <a:ext cx="871543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 ABRADIMEX – Status Report</a:t>
            </a: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14282" y="5546797"/>
            <a:ext cx="371477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Período: 19/mar/2018 -  31/dez/2018</a:t>
            </a: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4000496" y="5546797"/>
            <a:ext cx="4929222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 Andre Bensemana</a:t>
            </a: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142844" y="115911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Relatório Executivo 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42844" y="6229144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2018</a:t>
            </a:r>
            <a:endParaRPr lang="pt-BR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m 8" descr="C:\Users\Paulo maia\Pictures\Logos e Imagens da ABRADIMEX  e Associados\Logo_ABRADIMEX_final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288" y="1849043"/>
            <a:ext cx="3825425" cy="184520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tângulo de cantos arredondados 18">
            <a:extLst>
              <a:ext uri="{FF2B5EF4-FFF2-40B4-BE49-F238E27FC236}">
                <a16:creationId xmlns:a16="http://schemas.microsoft.com/office/drawing/2014/main" id="{C7BA2CB2-54E5-4B64-B0B9-6D3C225B2DE8}"/>
              </a:ext>
            </a:extLst>
          </p:cNvPr>
          <p:cNvSpPr/>
          <p:nvPr/>
        </p:nvSpPr>
        <p:spPr>
          <a:xfrm>
            <a:off x="3170754" y="3838558"/>
            <a:ext cx="2802493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Atualização: 17/dez -  21/dez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925930"/>
              </p:ext>
            </p:extLst>
          </p:nvPr>
        </p:nvGraphicFramePr>
        <p:xfrm>
          <a:off x="285750" y="4014065"/>
          <a:ext cx="8572500" cy="19173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Alguns contratos talvez tenham que ser refeitos e outros  talvez tenham que ser tocados diretamente pela Serasa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Daniel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Existe a possibilidade de fornecer ao Associado uma consulta única por meio de um portal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23/08/2018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Serasa não responde as ligações e-mails.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31/09/2018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Estudo de proposta da consultoria 3G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672682"/>
              </p:ext>
            </p:extLst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Aguardando o retorno da ação para formalização de contratos com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14/08/2018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GIC – Abradimex,  (Grupo de Informações Compartilhadas – Abradimex)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de apresentação da proposta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CA65444-A384-452A-B752-0827322910F0}"/>
              </a:ext>
            </a:extLst>
          </p:cNvPr>
          <p:cNvSpPr/>
          <p:nvPr/>
        </p:nvSpPr>
        <p:spPr>
          <a:xfrm>
            <a:off x="3011316" y="3244334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Projeto Compra Conjunta</a:t>
            </a:r>
          </a:p>
        </p:txBody>
      </p:sp>
    </p:spTree>
    <p:extLst>
      <p:ext uri="{BB962C8B-B14F-4D97-AF65-F5344CB8AC3E}">
        <p14:creationId xmlns:p14="http://schemas.microsoft.com/office/powerpoint/2010/main" val="4156632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IQVIA – Pesquisa de Imagem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Projeto de pesquisa de informações sobre indústria farmacêutica em relação aos associados da Abradimex.</a:t>
            </a:r>
          </a:p>
          <a:p>
            <a:pPr>
              <a:spcBef>
                <a:spcPct val="50000"/>
              </a:spcBef>
              <a:defRPr/>
            </a:pP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692682"/>
              </p:ext>
            </p:extLst>
          </p:nvPr>
        </p:nvGraphicFramePr>
        <p:xfrm>
          <a:off x="245773" y="2431541"/>
          <a:ext cx="5516214" cy="310189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Estruturação do modelo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Apresentação do modelo de pesquisa aos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Formalização do contrato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03 – Planejamento de cronograma pela IQVIA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Elaboração do Setup do projeto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188871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04 – Prospecção de Clientes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Período de Captação de Clientes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07/12/2018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8564439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B4D1A35F-22D4-4497-B919-073FB4138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302395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D:\JrMachado\ID2\ID2\MGP\Imagens\sphereGreen.png">
            <a:extLst>
              <a:ext uri="{FF2B5EF4-FFF2-40B4-BE49-F238E27FC236}">
                <a16:creationId xmlns:a16="http://schemas.microsoft.com/office/drawing/2014/main" id="{2FC3449D-0EF1-44A3-9C3D-8B87A2067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35280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742F4A34-4999-40F2-8F77-D05BB92A2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07019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7FCDC3FD-C9F8-4ADA-B145-6E180E748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6002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524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312123"/>
              </p:ext>
            </p:extLst>
          </p:nvPr>
        </p:nvGraphicFramePr>
        <p:xfrm>
          <a:off x="296525" y="1583795"/>
          <a:ext cx="8572500" cy="37424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23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proposta de pesquisa foi votada e aprovada pelos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54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Assinatura de contrato para pesquisa entre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Enviado e-mail solicitando cronograma para Meletti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Solicitado informações ao Meletti do andamento do projeto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54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de e-mail com folder sobre parceria da IQVIA e ABRADIMEX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547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Solicitado pela IQVIA o contato dos representantes de cada empresa para receber informações do questionário.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25/10/2018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844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Enviado e-mail para a IQVIA sobre os contatos dos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844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Enviado informações dos contatos da pesquisa, Comercial/Marketing/</a:t>
                      </a:r>
                      <a:r>
                        <a:rPr lang="pt-BR" sz="1000" dirty="0" err="1">
                          <a:latin typeface="+mn-lt"/>
                        </a:rPr>
                        <a:t>Logistica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13/11/2018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3716553"/>
                  </a:ext>
                </a:extLst>
              </a:tr>
              <a:tr h="332844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Enviado complemento de informações de contatos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23/11/2018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3725401"/>
                  </a:ext>
                </a:extLst>
              </a:tr>
              <a:tr h="332844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Solicitado um posicionamento de quando será incitado a  pesquisa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27/11/2018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8454665"/>
                  </a:ext>
                </a:extLst>
              </a:tr>
              <a:tr h="332844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Os links foram enviados em 14/11/2018 e até o momento apenas uma empresa respondeu.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27/11/2018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8599042"/>
                  </a:ext>
                </a:extLst>
              </a:tr>
              <a:tr h="332844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Rescaldo de questionários e aguardando previsão de quando será fechado o pagamento do serviço.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17/12/2018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4186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376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Close-up – Captação de dados de Prontuários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Captação de informação de prontuários nos hospitais.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580312"/>
              </p:ext>
            </p:extLst>
          </p:nvPr>
        </p:nvGraphicFramePr>
        <p:xfrm>
          <a:off x="245773" y="2431541"/>
          <a:ext cx="5516214" cy="3236687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1" kern="1200" dirty="0"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Apresentação de proposta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Apresentação do modelo de pesquisa aos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1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Sensibilização dos associado</a:t>
                      </a:r>
                      <a:r>
                        <a:rPr kumimoji="0" lang="pt-B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  <a:p>
                      <a:pPr algn="just"/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(reunião de associados)</a:t>
                      </a:r>
                      <a:endParaRPr lang="pt-BR" sz="10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4671236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6" name="Picture 4" descr="D:\JrMachado\ID2\ID2\MGP\Imagens\sphereGreen.png">
            <a:extLst>
              <a:ext uri="{FF2B5EF4-FFF2-40B4-BE49-F238E27FC236}">
                <a16:creationId xmlns:a16="http://schemas.microsoft.com/office/drawing/2014/main" id="{F86592E8-C8D0-4194-B1D7-1B6249A52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306896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9EA95470-BF07-4247-B86F-2EC8AE2B7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B887933-3004-4CEE-BDDB-63906C877D8C}"/>
              </a:ext>
            </a:extLst>
          </p:cNvPr>
          <p:cNvSpPr txBox="1"/>
          <p:nvPr/>
        </p:nvSpPr>
        <p:spPr>
          <a:xfrm rot="19843038">
            <a:off x="2171696" y="4242558"/>
            <a:ext cx="178996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Parado</a:t>
            </a:r>
          </a:p>
        </p:txBody>
      </p:sp>
    </p:spTree>
    <p:extLst>
      <p:ext uri="{BB962C8B-B14F-4D97-AF65-F5344CB8AC3E}">
        <p14:creationId xmlns:p14="http://schemas.microsoft.com/office/powerpoint/2010/main" val="1202944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985666"/>
              </p:ext>
            </p:extLst>
          </p:nvPr>
        </p:nvGraphicFramePr>
        <p:xfrm>
          <a:off x="296525" y="1583795"/>
          <a:ext cx="8572500" cy="22820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na Associação (Paulo Paiva)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08/02/2018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em Assembleia (Paulo Paiva, </a:t>
                      </a:r>
                      <a:r>
                        <a:rPr lang="pt-BR" sz="1000" dirty="0">
                          <a:latin typeface="+mn-lt"/>
                        </a:rPr>
                        <a:t>Daniel </a:t>
                      </a:r>
                      <a:r>
                        <a:rPr lang="pt-BR" sz="1000" dirty="0" err="1">
                          <a:latin typeface="+mn-lt"/>
                        </a:rPr>
                        <a:t>Radulov</a:t>
                      </a:r>
                      <a:r>
                        <a:rPr lang="pt-BR" sz="1000" dirty="0">
                          <a:latin typeface="+mn-lt"/>
                        </a:rPr>
                        <a:t>, Tiago Correa, Mario Monteiro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Reunião com a </a:t>
                      </a:r>
                      <a:r>
                        <a:rPr lang="pt-BR" sz="1000" dirty="0" err="1">
                          <a:latin typeface="+mn-lt"/>
                        </a:rPr>
                        <a:t>Elfa</a:t>
                      </a:r>
                      <a:r>
                        <a:rPr lang="pt-BR" sz="1000" dirty="0">
                          <a:latin typeface="+mn-lt"/>
                        </a:rPr>
                        <a:t> (</a:t>
                      </a:r>
                      <a:r>
                        <a:rPr lang="pt-BR" sz="1000" dirty="0" err="1">
                          <a:latin typeface="+mn-lt"/>
                        </a:rPr>
                        <a:t>Roger,Tiago</a:t>
                      </a:r>
                      <a:r>
                        <a:rPr lang="pt-BR" sz="1000" dirty="0">
                          <a:latin typeface="+mn-lt"/>
                        </a:rPr>
                        <a:t> Correa, Mario Monteiro)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Reunião com Presidência do Conselho (Paulo, Marcos e Paulo Paiva, Tiago Correa, Mario Monteiro)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58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de e-mail para o Paulo Paiva para retomar o assunto.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 contato om o Paulo, o assunto será retomado na reunião dos associados dia 07/11/2018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23/11/2018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Agendamento de reunião para alinhamento do projeto com a Close-up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12/02/2019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305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Periódicos Abradimex</a:t>
            </a:r>
          </a:p>
          <a:p>
            <a:pPr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Revista e Newsletter</a:t>
            </a:r>
            <a:endParaRPr lang="pt-BR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536689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Estruturação do modelo</a:t>
                      </a:r>
                    </a:p>
                    <a:p>
                      <a:pPr algn="just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/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728422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624151"/>
              </p:ext>
            </p:extLst>
          </p:nvPr>
        </p:nvGraphicFramePr>
        <p:xfrm>
          <a:off x="296525" y="1583795"/>
          <a:ext cx="8572500" cy="33321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a Conteúdo Editora Aguardando proposta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Aguardando envio de proposta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17/12/2018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Tiago para discutir futuro da Revista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18/12/2018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639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0" y="1155460"/>
            <a:ext cx="8715437" cy="1259151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Rastreabilidade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O</a:t>
            </a:r>
            <a:r>
              <a:rPr lang="pt-BR" sz="1600" dirty="0"/>
              <a:t> Sistema Nacional de Controle de Medicamentos (SNCM), visa controlar a produção, distribuição, comercialização, dispensação e a prescrição médica, odontológica e medicamento de uso humano, veterinária.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90672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201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Refinamento Especificação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12/06/2018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03 – Refinamento Especificação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04 – Início da fase de avaliação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Fase de avaliação prevista em lei 13.410/2016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05 – Início da fase de avaliação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Implantação do SNCM em produção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9831645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F8268654-FDA5-4EE3-A5F4-62C91D4CF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461718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D:\JrMachado\ID2\ID2\MGP\Imagens\sphereGreen.png">
            <a:extLst>
              <a:ext uri="{FF2B5EF4-FFF2-40B4-BE49-F238E27FC236}">
                <a16:creationId xmlns:a16="http://schemas.microsoft.com/office/drawing/2014/main" id="{1D28A3C3-5AA4-49AC-A478-5E1FF09B4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440" y="51940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745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063935"/>
              </p:ext>
            </p:extLst>
          </p:nvPr>
        </p:nvGraphicFramePr>
        <p:xfrm>
          <a:off x="296525" y="1583795"/>
          <a:ext cx="8572500" cy="28296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processo de licitação está sendo revisto pelo Presidente da Anvisa e será refeito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cada 3 meses uma nova versão do SNCM para teste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Em posicionamento pelo responsável na Anvisa o projeto não está parado estão sendo realizados testes.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07/09/2018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 testes estão em andamento e o relatório de resultados está sendo elaborado. Além disso uma nova versão da especificação está sendo elaborada para complementar o projeto.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18/10/2018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 testes estão sendo realizados e teremos uma reunião em janeiro para posicionamento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27/11/2018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542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Laudo Técnico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Adicionar ao no site da ABRADIMEX funcionalidade para fazer upload e download dos laudos fornecidos pela Industria Farmacêutica.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498726"/>
              </p:ext>
            </p:extLst>
          </p:nvPr>
        </p:nvGraphicFramePr>
        <p:xfrm>
          <a:off x="245773" y="2431541"/>
          <a:ext cx="5617667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Funcionalidades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 das funcionalidades que deve ser incluído no site.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20/03/2018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funcionalidades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Analise pela empresa desenvolvedora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Desenvolvimento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Desenvolvimento e teste das funcionalidades e teste.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para ao Conselho Consultivo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Apresentar as principais funcionalidades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Implantação piloto do processo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Montagem da estratégia de implantação, divulgação com 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5903589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D:\JrMachado\ID2\ID2\MGP\Imagens\sphereGreen.png">
            <a:extLst>
              <a:ext uri="{FF2B5EF4-FFF2-40B4-BE49-F238E27FC236}">
                <a16:creationId xmlns:a16="http://schemas.microsoft.com/office/drawing/2014/main" id="{6EBB8F62-1181-47B0-914C-B871D087F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6441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D:\JrMachado\ID2\ID2\MGP\Imagens\sphereRed.png">
            <a:extLst>
              <a:ext uri="{FF2B5EF4-FFF2-40B4-BE49-F238E27FC236}">
                <a16:creationId xmlns:a16="http://schemas.microsoft.com/office/drawing/2014/main" id="{41DFDFC1-D5F7-4B9B-97DC-EFA101999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519041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37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>
            <a:hlinkClick r:id="" action="ppaction://customshow?id=10&amp;return=true"/>
          </p:cNvPr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projetos geral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1758085631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678019"/>
              </p:ext>
            </p:extLst>
          </p:nvPr>
        </p:nvGraphicFramePr>
        <p:xfrm>
          <a:off x="245773" y="2431541"/>
          <a:ext cx="5516214" cy="3382725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78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714">
                <a:tc gridSpan="3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0&amp;return=true"/>
                        </a:rPr>
                        <a:t>Projeto  01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Projeto de Compra Conjunta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Cadastro Positivo Serasa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Laudo Técnico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IQVIA – Pesquisa de Imagem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Close-up – Pesquisa em Hospitais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 06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Periódicos Abradimex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043586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Nova Sede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705546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Rastreabilidade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28346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 09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Seguros para Associados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7304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 10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Fórum de Roubo de Carga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041377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918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731288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Troca de fornecedor de conteúdo e desenvolvimento.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ROCHE sobre melhorias apontadas.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Solicitação de alterações no site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02/08/2018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Solicitado usuário para administração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Roger solicitou retomar as visitas nos fabricantes em janeiro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27/11/2018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760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669956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Custo do desenvolvimento devido a troca do fornecedor.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Abradimex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/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9240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Estudo de Planos de Saúde para Assegurados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Estudar propostas de planos de saúde visando a redução dos custos atuais.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287812"/>
              </p:ext>
            </p:extLst>
          </p:nvPr>
        </p:nvGraphicFramePr>
        <p:xfrm>
          <a:off x="245773" y="2431541"/>
          <a:ext cx="5617667" cy="282738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330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01 – Identificação de Corretoras de Seguro Saúde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13/6/2018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03/07/2018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Coleta de informações dos Associados 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60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16/11/2018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121578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informações pela Corretora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16/11/2018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30/11/2018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6733397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6" name="Picture 4" descr="D:\JrMachado\ID2\ID2\MGP\Imagens\sphereGreen.png">
            <a:extLst>
              <a:ext uri="{FF2B5EF4-FFF2-40B4-BE49-F238E27FC236}">
                <a16:creationId xmlns:a16="http://schemas.microsoft.com/office/drawing/2014/main" id="{FE256F3B-8040-414C-9CA9-00E78AC46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725" y="302395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C9035BED-1E5F-40B9-B4B6-5E0F9E4B2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347400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340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873301"/>
              </p:ext>
            </p:extLst>
          </p:nvPr>
        </p:nvGraphicFramePr>
        <p:xfrm>
          <a:off x="296525" y="1583795"/>
          <a:ext cx="8572500" cy="28122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Enviado e-mail para agendar reunião com Tiberio da ELFA 26/10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desmarcada pelo Grupo </a:t>
                      </a:r>
                      <a:r>
                        <a:rPr lang="pt-BR" sz="10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Elfa</a:t>
                      </a: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reagendada para dia 29/10.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entre ELFA, AGAS Corretora para levantamento de informações complementares para estudo de proposta mais adequada a ELFA.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0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Elfa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fechou com a AMIL mas vai solicitar estudo com a AGAS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14/11/2018</a:t>
                      </a:r>
                      <a:endParaRPr lang="pt-B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433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215750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não vai participar do projeto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945869"/>
              </p:ext>
            </p:extLst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Estudo iniciar com ELFA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kern="1200" baseline="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26/10/2018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9607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Projeto de Compra Coletiva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Possibilitar a aquisição em conjunto de gelo e embalagens afim de reduzir custos aos associados, porém sem alterar o processo de compra já instituído.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984426211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664094"/>
              </p:ext>
            </p:extLst>
          </p:nvPr>
        </p:nvGraphicFramePr>
        <p:xfrm>
          <a:off x="245773" y="2431541"/>
          <a:ext cx="5516214" cy="3359253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11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5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Planejamento de implantação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Elaboração do planejamento de implantação do projeto.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3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Análise/Avaliação do </a:t>
                      </a:r>
                      <a:r>
                        <a:rPr lang="pt-BR" sz="1000" b="1" i="1" baseline="0" dirty="0" err="1">
                          <a:solidFill>
                            <a:schemeClr val="tx1"/>
                          </a:solidFill>
                        </a:rPr>
                        <a:t>Spend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Revalidação das quantidades e valores de casa associado para terem o valor do </a:t>
                      </a:r>
                      <a:r>
                        <a:rPr kumimoji="0" lang="pt-B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saving</a:t>
                      </a: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atualizado.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9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09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Definição Técnica - Qualificação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Qualificação dos materiais que serão substituídos.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88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17/09/2018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10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Implementação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4069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01/10/2018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30/11/2018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2049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D:\JrMachado\ID2\ID2\MGP\Imagens\sphereGreen.png">
            <a:extLst>
              <a:ext uri="{FF2B5EF4-FFF2-40B4-BE49-F238E27FC236}">
                <a16:creationId xmlns:a16="http://schemas.microsoft.com/office/drawing/2014/main" id="{53F87891-E39A-44B1-A9E4-62D1479D6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706588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D:\JrMachado\ID2\ID2\MGP\Imagens\sphereRed.png">
            <a:extLst>
              <a:ext uri="{FF2B5EF4-FFF2-40B4-BE49-F238E27FC236}">
                <a16:creationId xmlns:a16="http://schemas.microsoft.com/office/drawing/2014/main" id="{D9259F9E-FA9D-49BF-8ADA-8B9409B5B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312" y="4208878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JrMachado\ID2\ID2\MGP\Imagens\sphereRed.png">
            <a:extLst>
              <a:ext uri="{FF2B5EF4-FFF2-40B4-BE49-F238E27FC236}">
                <a16:creationId xmlns:a16="http://schemas.microsoft.com/office/drawing/2014/main" id="{4C90B944-DE3A-4E3A-871F-53446E420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823644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D:\JrMachado\ID2\ID2\MGP\Imagens\sphereRed.png">
            <a:extLst>
              <a:ext uri="{FF2B5EF4-FFF2-40B4-BE49-F238E27FC236}">
                <a16:creationId xmlns:a16="http://schemas.microsoft.com/office/drawing/2014/main" id="{9EAEF814-F449-4642-B01C-842D88CA1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05" y="593685"/>
            <a:ext cx="373232" cy="37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3E549021-FE8C-444E-B3D6-1BE22012FD4A}"/>
              </a:ext>
            </a:extLst>
          </p:cNvPr>
          <p:cNvSpPr txBox="1"/>
          <p:nvPr/>
        </p:nvSpPr>
        <p:spPr>
          <a:xfrm rot="19843038">
            <a:off x="1290287" y="3735712"/>
            <a:ext cx="332135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Formalização de destrato com a Tetra 14/12/2018</a:t>
            </a:r>
          </a:p>
        </p:txBody>
      </p:sp>
    </p:spTree>
    <p:extLst>
      <p:ext uri="{BB962C8B-B14F-4D97-AF65-F5344CB8AC3E}">
        <p14:creationId xmlns:p14="http://schemas.microsoft.com/office/powerpoint/2010/main" val="259148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075414"/>
              </p:ext>
            </p:extLst>
          </p:nvPr>
        </p:nvGraphicFramePr>
        <p:xfrm>
          <a:off x="296525" y="1583795"/>
          <a:ext cx="8572500" cy="423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1ª. Rodada de negociações com os fornecedores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22/03/2018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66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2ª. Rodada de negociação com fornecedores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3ª. Rodada com </a:t>
                      </a:r>
                      <a:r>
                        <a:rPr lang="pt-BR" sz="1000" dirty="0" err="1">
                          <a:latin typeface="+mn-lt"/>
                        </a:rPr>
                        <a:t>Knauf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projeto a Expressa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11/04/2018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a HospFar, participantes Abradimex, Tetra,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farmacêutica da HospFar que ficou de enviar volumes para a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iniciar estudos para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25/06/2018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72287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D-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apresentação com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Tetra, Fabio, Sergio Cabral- sócio ficaram de enviar volumes para estudo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iniciar estudo e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25/06/2018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das tabelas EMBA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8248105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Expressa apresentação com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Tetra, Robson Assis, Diretor de Suporte ao Negócio, Ronaldo farias Gerente de Logística que ficaram de enviar volumes para estudo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iniciar estudo e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11/07/2018/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596892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das tabelas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Knauf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Enviado e-mail a </a:t>
                      </a:r>
                      <a:r>
                        <a:rPr lang="pt-BR" sz="1000" dirty="0" err="1">
                          <a:latin typeface="+mn-lt"/>
                        </a:rPr>
                        <a:t>BIOhosp</a:t>
                      </a:r>
                      <a:r>
                        <a:rPr lang="pt-BR" sz="1000" dirty="0">
                          <a:latin typeface="+mn-lt"/>
                        </a:rPr>
                        <a:t> Sr. Leonardo para envio das informações de volume para estudo da </a:t>
                      </a:r>
                      <a:r>
                        <a:rPr lang="pt-BR" sz="1000" dirty="0" err="1">
                          <a:latin typeface="+mn-lt"/>
                        </a:rPr>
                        <a:t>Emba</a:t>
                      </a:r>
                      <a:r>
                        <a:rPr lang="pt-BR" sz="1000" dirty="0">
                          <a:latin typeface="+mn-lt"/>
                        </a:rPr>
                        <a:t> iniciar projeto. </a:t>
                      </a:r>
                      <a:r>
                        <a:rPr lang="pt-BR" sz="1000" b="1" dirty="0">
                          <a:latin typeface="+mn-lt"/>
                        </a:rPr>
                        <a:t>(enviado)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27/07/2018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44945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Em negociação com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Reunião com a </a:t>
                      </a:r>
                      <a:r>
                        <a:rPr lang="pt-BR" sz="1000" dirty="0" err="1">
                          <a:latin typeface="+mn-lt"/>
                        </a:rPr>
                        <a:t>Profarma</a:t>
                      </a:r>
                      <a:r>
                        <a:rPr lang="pt-BR" sz="1000" dirty="0">
                          <a:latin typeface="+mn-lt"/>
                        </a:rPr>
                        <a:t> com Sr. Patrick Vice </a:t>
                      </a:r>
                      <a:r>
                        <a:rPr lang="pt-BR" sz="1000" dirty="0" err="1">
                          <a:latin typeface="+mn-lt"/>
                        </a:rPr>
                        <a:t>Presitende</a:t>
                      </a:r>
                      <a:r>
                        <a:rPr lang="pt-BR" sz="1000" dirty="0">
                          <a:latin typeface="+mn-lt"/>
                        </a:rPr>
                        <a:t> de estratégia e operações e Sr. Danilo Vacari, Diretor da Unidade de Suporte ao Paciente que ficaram de analisar a proposta e retornar. (sem retorno)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14799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22049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868422"/>
              </p:ext>
            </p:extLst>
          </p:nvPr>
        </p:nvGraphicFramePr>
        <p:xfrm>
          <a:off x="251520" y="1583795"/>
          <a:ext cx="8617505" cy="402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Em reunião dos associados a </a:t>
                      </a:r>
                      <a:r>
                        <a:rPr lang="pt-BR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Elfa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 se mostrou interessada e será feito contado por meio da Tetra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541818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Nova reunião com os Associados para apresentação do projeto visando a colaboração no inicio do projeto. Novo levantamento de volume para validação dos preços apresentados. Será necessário a revalidação do volume dos associados pra renegociação e identificação de mais </a:t>
                      </a:r>
                      <a:r>
                        <a:rPr lang="pt-BR" sz="1000">
                          <a:solidFill>
                            <a:schemeClr val="tx1"/>
                          </a:solidFill>
                          <a:latin typeface="+mn-lt"/>
                        </a:rPr>
                        <a:t>um fornecedor.</a:t>
                      </a:r>
                      <a:endParaRPr lang="pt-BR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99014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Ficou estabelecido que a Tetra vai manter contato com os Associados para execução  do projeto, a Abradimex vai auxiliar no andamento e monitoramento das ações (André)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96505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Nova cobrança a Tetra para obtenção do cronograma para implantação junto aos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81886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Cobrado informações do projeto da ultima semana apenas para o Emerson.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833828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Emerson enviou as informações para os associados, Oncoprod, D-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, BioHosp, Expressa, deixando o restante de fora.</a:t>
                      </a:r>
                    </a:p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Projeto está atrasado em 13%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21/09/2018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082203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Reunião com a Tetra para alinhamento do inicio da vigência do processo de compra coletiva.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5618158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Reunião com Diretor da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para iniciar o processo de compra no modelo do projeto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10/10/2018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396275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Reunião (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call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) com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Biohosp</a:t>
                      </a: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16/10/2018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0045161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Ligação para Emerson e Igor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solicitando informações do projeto.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249932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Informações da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já enviada ao Emerson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18/10/2018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728748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Ligação para Emerson sem retorno 12:30, enviado mensagem ao Ronaldo Vinagre 15:00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767967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Retorno do Rodrigo sobre andamento, aguardando informações da Renata.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6570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32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22049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360728"/>
              </p:ext>
            </p:extLst>
          </p:nvPr>
        </p:nvGraphicFramePr>
        <p:xfrm>
          <a:off x="251520" y="1583795"/>
          <a:ext cx="8617505" cy="42505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Ligação para Emerson sem retorno 14:20, enviado mensagem ao Ronaldo Vinagre 14:20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541818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Contato realizado com Emerson, ficou de enviar hoje a planilha de acompanhamento atualizada e dar foco na </a:t>
                      </a:r>
                      <a:r>
                        <a:rPr lang="pt-BR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Elfa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 para implantação antes do dia 07/11.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24/10/2018</a:t>
                      </a: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99014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Troca de e-mails entre Tetra e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, foi solicitado agendamento com equipe técnica para acertar a questão de qualificação.</a:t>
                      </a:r>
                    </a:p>
                    <a:p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Obj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. é implantar 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até dia 07/11/2018.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96505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Reunião para apresentação da EMBA/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Knauf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com o time técnico da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Hospfar</a:t>
                      </a: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30/10/2018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81886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Ultima atualização do projeto dia 06/11/2018 nenhum mudança, nenhum retorno dos associados nem da Tetra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12/11/2018</a:t>
                      </a: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833828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Hosfar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avançando com nos testes de qualificação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14/11/2018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082203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Biohosp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autorizou a colocação dos pedidos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14/11/2018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396275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 ainda não iniciou a compra pela tabela do projeto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14/11/2018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0045161"/>
                  </a:ext>
                </a:extLst>
              </a:tr>
              <a:tr h="28818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Reunião agendada com TETRA e não realizada devido a compromissos dos consultores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16/11/2018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249932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A Proforma, declinou do projeto devido a exigência de utilizar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Knauf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e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Emba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, Emerson não respondeu ao e-mail do Patrick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728748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Audio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conferencia desmarcada pela Tetra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23/11/2018</a:t>
                      </a: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767967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Tetra anunciou a desistência do projeto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28/11/2018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657035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Em reunião realizada com a EMBA será planejado uma nova abordagem para ofertar aos Associados a parceria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30/11/2018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1455878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Solicitação de destrato solicitada, aprovada e seguiu para assinatura da Tetra, será encaminhada pelo correio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14/12/2018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01289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Replanejamento das atividades do projeto.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18/12/2018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038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31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Negociações em Andamento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457800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Planejamento de implantação nos Associados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Tetra/Abradimex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Sem retorno da D-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HospFar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Profarma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mencionou que teve problema com 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Emba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 7 anos atrás 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Valor praticado da ELFA é muito próximo ao da tabela do projeto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Tetra desiste do projeto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068742"/>
              </p:ext>
            </p:extLst>
          </p:nvPr>
        </p:nvGraphicFramePr>
        <p:xfrm>
          <a:off x="296525" y="1583796"/>
          <a:ext cx="8572499" cy="1982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275">
                  <a:extLst>
                    <a:ext uri="{9D8B030D-6E8A-4147-A177-3AD203B41FA5}">
                      <a16:colId xmlns:a16="http://schemas.microsoft.com/office/drawing/2014/main" val="3908867588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674">
                  <a:extLst>
                    <a:ext uri="{9D8B030D-6E8A-4147-A177-3AD203B41FA5}">
                      <a16:colId xmlns:a16="http://schemas.microsoft.com/office/drawing/2014/main" val="3231722089"/>
                    </a:ext>
                  </a:extLst>
                </a:gridCol>
              </a:tblGrid>
              <a:tr h="1838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Associados para Contato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Associados já Contatados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Associados Implantados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Mafra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D-</a:t>
                      </a: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(25/06/2018)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FGfarma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(não aderiu)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04/10/2018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MedComerce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HospFar (25/06/2018)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Profarma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Specialty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(09/08/2018)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21/11/2018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BioHosp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(27/07/2018)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Victória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Oncoprod (24/10/2018)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Expressa  (11/07/2018)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8129402"/>
                  </a:ext>
                </a:extLst>
              </a:tr>
              <a:tr h="183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Elfa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(24/08/2018)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546050"/>
                  </a:ext>
                </a:extLst>
              </a:tr>
              <a:tr h="24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ProHosp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3922019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EBCFA979-6855-49C1-891A-A0CB08D928BE}"/>
              </a:ext>
            </a:extLst>
          </p:cNvPr>
          <p:cNvSpPr/>
          <p:nvPr/>
        </p:nvSpPr>
        <p:spPr>
          <a:xfrm>
            <a:off x="3011316" y="3644733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Projeto Compra Conjunta</a:t>
            </a:r>
          </a:p>
        </p:txBody>
      </p:sp>
    </p:spTree>
    <p:extLst>
      <p:ext uri="{BB962C8B-B14F-4D97-AF65-F5344CB8AC3E}">
        <p14:creationId xmlns:p14="http://schemas.microsoft.com/office/powerpoint/2010/main" val="161525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Cadastro Positivo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Implantar o produto Relato Analítico da Serasa, que contem informações de mercado e com contra partida de envio de informações.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957696"/>
              </p:ext>
            </p:extLst>
          </p:nvPr>
        </p:nvGraphicFramePr>
        <p:xfrm>
          <a:off x="245773" y="2431541"/>
          <a:ext cx="5516214" cy="3023158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50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06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Aguardar proposta da G3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G3 vai enviar proposta para desenvolvimento de solução própria de consulta de restrições.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75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21986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Entrar em contato com envolvido Serasa e Comercial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7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289161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 proposta enviada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31/10/2018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21666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Tarefa 09 – Apresentação para Conselho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01/11/2018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30/11/2018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211776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4468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537836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tângulo de cantos arredondados 12">
            <a:extLst>
              <a:ext uri="{FF2B5EF4-FFF2-40B4-BE49-F238E27FC236}">
                <a16:creationId xmlns:a16="http://schemas.microsoft.com/office/drawing/2014/main" id="{5B1B666D-B958-4CF7-BC90-1A841ED7F52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2" name="Gráfico 21">
            <a:extLst>
              <a:ext uri="{FF2B5EF4-FFF2-40B4-BE49-F238E27FC236}">
                <a16:creationId xmlns:a16="http://schemas.microsoft.com/office/drawing/2014/main" id="{AAAF8B92-B84D-4996-9B6B-8002EC5C63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0643477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8AD164BA-9B6D-4317-A4EC-7136BF8E8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085069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D:\JrMachado\ID2\ID2\MGP\Imagens\sphereGreen.png">
            <a:extLst>
              <a:ext uri="{FF2B5EF4-FFF2-40B4-BE49-F238E27FC236}">
                <a16:creationId xmlns:a16="http://schemas.microsoft.com/office/drawing/2014/main" id="{55327F3B-5265-42F5-9D37-54AFC2363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579" y="450894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1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502919"/>
              </p:ext>
            </p:extLst>
          </p:nvPr>
        </p:nvGraphicFramePr>
        <p:xfrm>
          <a:off x="296525" y="1583795"/>
          <a:ext cx="8572500" cy="39996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Entendimentos a oportunidades de serviços da Serasa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10/04/2018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01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Apresentação do projeto para 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22/05/201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Levantamento dos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06/06/201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Alinhamento com time Comercial da Serasa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12/06/2018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Pesquisa de contratos com Comercial Serasa e montar estratégia de atendimento.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Aguardando definição Serasa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Vai retornar ligação com posicionamento, (até o momento não retornou a ligação)</a:t>
                      </a:r>
                    </a:p>
                    <a:p>
                      <a:endParaRPr lang="pt-BR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228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Estudo com a G3 indica a possibilidade de desenvolver solução própria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7580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de proposta da G3 para analise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6982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para analise da proposta da 3G Consultoria – solicitado nova proposta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3712401"/>
                  </a:ext>
                </a:extLst>
              </a:tr>
              <a:tr h="116982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Nova proposta enviada aguardando analise.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893392"/>
                  </a:ext>
                </a:extLst>
              </a:tr>
              <a:tr h="116982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Elaboração de PPT para apresentação para o Conselho Diretor.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501591"/>
                  </a:ext>
                </a:extLst>
              </a:tr>
              <a:tr h="116982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Preparação de apresentação para reunião com o Conselho.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53911"/>
                  </a:ext>
                </a:extLst>
              </a:tr>
              <a:tr h="116982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Enviado convocação para a Presidência Executiva para agendamento de reunião com o Conselho Diretivo.</a:t>
                      </a:r>
                    </a:p>
                    <a:p>
                      <a:r>
                        <a:rPr lang="pt-BR" sz="10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Confirmar data e convocar representantes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24/01/2019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7545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80430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r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81567</TotalTime>
  <Words>2657</Words>
  <Application>Microsoft Office PowerPoint</Application>
  <PresentationFormat>Apresentação na tela (4:3)</PresentationFormat>
  <Paragraphs>575</Paragraphs>
  <Slides>24</Slides>
  <Notes>9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24</vt:i4>
      </vt:variant>
      <vt:variant>
        <vt:lpstr>Apresentações personalizadas</vt:lpstr>
      </vt:variant>
      <vt:variant>
        <vt:i4>11</vt:i4>
      </vt:variant>
    </vt:vector>
  </HeadingPairs>
  <TitlesOfParts>
    <vt:vector size="44" baseType="lpstr">
      <vt:lpstr>MS PGothic</vt:lpstr>
      <vt:lpstr>Arial</vt:lpstr>
      <vt:lpstr>Calibri</vt:lpstr>
      <vt:lpstr>Verdana</vt:lpstr>
      <vt:lpstr>Wingdings</vt:lpstr>
      <vt:lpstr>Personalizar design</vt:lpstr>
      <vt:lpstr>Default Design</vt:lpstr>
      <vt:lpstr>1_Personalizar design</vt:lpstr>
      <vt:lpstr>2_Personalizar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Compra Conjunta</vt:lpstr>
      <vt:lpstr>Cadastro Positivo</vt:lpstr>
      <vt:lpstr>IQVIA</vt:lpstr>
      <vt:lpstr>Close-up</vt:lpstr>
      <vt:lpstr>Periódicos</vt:lpstr>
      <vt:lpstr>Nova Sede</vt:lpstr>
      <vt:lpstr>Rastreabilidade</vt:lpstr>
      <vt:lpstr>Laudo Técnico</vt:lpstr>
      <vt:lpstr>Plano de Saude</vt:lpstr>
      <vt:lpstr>Fórum de Roubo de Carga</vt:lpstr>
      <vt:lpstr>Concluidas</vt:lpstr>
    </vt:vector>
  </TitlesOfParts>
  <Company>Vivo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Vivo</dc:creator>
  <cp:lastModifiedBy>Andre Bensemana</cp:lastModifiedBy>
  <cp:revision>630</cp:revision>
  <cp:lastPrinted>2018-12-03T13:14:40Z</cp:lastPrinted>
  <dcterms:created xsi:type="dcterms:W3CDTF">2006-07-25T21:08:26Z</dcterms:created>
  <dcterms:modified xsi:type="dcterms:W3CDTF">2018-12-18T19:20:32Z</dcterms:modified>
</cp:coreProperties>
</file>