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4" r:id="rId3"/>
    <p:sldMasterId id="2147483686" r:id="rId4"/>
  </p:sldMasterIdLst>
  <p:notesMasterIdLst>
    <p:notesMasterId r:id="rId14"/>
  </p:notesMasterIdLst>
  <p:sldIdLst>
    <p:sldId id="257" r:id="rId5"/>
    <p:sldId id="302" r:id="rId6"/>
    <p:sldId id="314" r:id="rId7"/>
    <p:sldId id="326" r:id="rId8"/>
    <p:sldId id="318" r:id="rId9"/>
    <p:sldId id="324" r:id="rId10"/>
    <p:sldId id="329" r:id="rId11"/>
    <p:sldId id="317" r:id="rId12"/>
    <p:sldId id="286" r:id="rId13"/>
  </p:sldIdLst>
  <p:sldSz cx="9144000" cy="6858000" type="screen4x3"/>
  <p:notesSz cx="6888163" cy="10020300"/>
  <p:custShowLst>
    <p:custShow name="Compra Conjunta" id="0">
      <p:sldLst/>
    </p:custShow>
    <p:custShow name="Cadastro Positivo" id="1">
      <p:sldLst/>
    </p:custShow>
    <p:custShow name="IQVIA" id="2">
      <p:sldLst/>
    </p:custShow>
    <p:custShow name="Close-up" id="3">
      <p:sldLst/>
    </p:custShow>
    <p:custShow name="Periódicos" id="4">
      <p:sldLst/>
    </p:custShow>
    <p:custShow name="Nova Sede" id="5">
      <p:sldLst>
        <p:sld r:id="rId7"/>
        <p:sld r:id="rId8"/>
        <p:sld r:id="rId9"/>
      </p:sldLst>
    </p:custShow>
    <p:custShow name="Rastreabilidade" id="6">
      <p:sldLst/>
    </p:custShow>
    <p:custShow name="Laudo Técnico" id="7">
      <p:sldLst/>
    </p:custShow>
    <p:custShow name="Plano de Saude" id="8">
      <p:sldLst/>
    </p:custShow>
    <p:custShow name="Fórum de Roubo de Carga" id="9">
      <p:sldLst>
        <p:sld r:id="rId10"/>
        <p:sld r:id="rId11"/>
      </p:sldLst>
    </p:custShow>
    <p:custShow name="Concluidas" id="10">
      <p:sldLst>
        <p:sld r:id="rId12"/>
        <p:sld r:id="rId13"/>
      </p:sldLst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99"/>
    <a:srgbClr val="D17B1D"/>
    <a:srgbClr val="5D7430"/>
    <a:srgbClr val="782C2A"/>
    <a:srgbClr val="624B7D"/>
    <a:srgbClr val="678034"/>
    <a:srgbClr val="006600"/>
    <a:srgbClr val="003300"/>
    <a:srgbClr val="001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26" autoAdjust="0"/>
    <p:restoredTop sz="81734" autoAdjust="0"/>
  </p:normalViewPr>
  <p:slideViewPr>
    <p:cSldViewPr>
      <p:cViewPr varScale="1">
        <p:scale>
          <a:sx n="59" d="100"/>
          <a:sy n="59" d="100"/>
        </p:scale>
        <p:origin x="12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78"/>
      </p:cViewPr>
      <p:guideLst>
        <p:guide orient="horz" pos="3156"/>
        <p:guide pos="217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Bensemana" userId="dd1a81c44c8eafcf" providerId="LiveId" clId="{D4C130A9-9758-4C9C-9672-E6CB84A226DB}"/>
    <pc:docChg chg="delSld">
      <pc:chgData name="Andre Bensemana" userId="dd1a81c44c8eafcf" providerId="LiveId" clId="{D4C130A9-9758-4C9C-9672-E6CB84A226DB}" dt="2018-10-22T13:08:10.060" v="19" actId="2696"/>
      <pc:docMkLst>
        <pc:docMk/>
      </pc:docMkLst>
      <pc:sldChg chg="del">
        <pc:chgData name="Andre Bensemana" userId="dd1a81c44c8eafcf" providerId="LiveId" clId="{D4C130A9-9758-4C9C-9672-E6CB84A226DB}" dt="2018-10-22T13:07:54.603" v="1" actId="2696"/>
        <pc:sldMkLst>
          <pc:docMk/>
          <pc:sldMk cId="0" sldId="288"/>
        </pc:sldMkLst>
      </pc:sldChg>
      <pc:sldChg chg="del">
        <pc:chgData name="Andre Bensemana" userId="dd1a81c44c8eafcf" providerId="LiveId" clId="{D4C130A9-9758-4C9C-9672-E6CB84A226DB}" dt="2018-10-22T13:07:56.073" v="3" actId="2696"/>
        <pc:sldMkLst>
          <pc:docMk/>
          <pc:sldMk cId="1615257068" sldId="293"/>
        </pc:sldMkLst>
      </pc:sldChg>
      <pc:sldChg chg="del">
        <pc:chgData name="Andre Bensemana" userId="dd1a81c44c8eafcf" providerId="LiveId" clId="{D4C130A9-9758-4C9C-9672-E6CB84A226DB}" dt="2018-10-22T13:07:56.619" v="4" actId="2696"/>
        <pc:sldMkLst>
          <pc:docMk/>
          <pc:sldMk cId="184514451" sldId="304"/>
        </pc:sldMkLst>
      </pc:sldChg>
      <pc:sldChg chg="del">
        <pc:chgData name="Andre Bensemana" userId="dd1a81c44c8eafcf" providerId="LiveId" clId="{D4C130A9-9758-4C9C-9672-E6CB84A226DB}" dt="2018-10-22T13:08:06.344" v="15" actId="2696"/>
        <pc:sldMkLst>
          <pc:docMk/>
          <pc:sldMk cId="666377818" sldId="305"/>
        </pc:sldMkLst>
      </pc:sldChg>
      <pc:sldChg chg="del">
        <pc:chgData name="Andre Bensemana" userId="dd1a81c44c8eafcf" providerId="LiveId" clId="{D4C130A9-9758-4C9C-9672-E6CB84A226DB}" dt="2018-10-22T13:08:07.176" v="16" actId="2696"/>
        <pc:sldMkLst>
          <pc:docMk/>
          <pc:sldMk cId="4260760086" sldId="306"/>
        </pc:sldMkLst>
      </pc:sldChg>
      <pc:sldChg chg="del">
        <pc:chgData name="Andre Bensemana" userId="dd1a81c44c8eafcf" providerId="LiveId" clId="{D4C130A9-9758-4C9C-9672-E6CB84A226DB}" dt="2018-10-22T13:07:57.253" v="5" actId="2696"/>
        <pc:sldMkLst>
          <pc:docMk/>
          <pc:sldMk cId="2738804307" sldId="307"/>
        </pc:sldMkLst>
      </pc:sldChg>
      <pc:sldChg chg="del">
        <pc:chgData name="Andre Bensemana" userId="dd1a81c44c8eafcf" providerId="LiveId" clId="{D4C130A9-9758-4C9C-9672-E6CB84A226DB}" dt="2018-10-22T13:07:57.974" v="6" actId="2696"/>
        <pc:sldMkLst>
          <pc:docMk/>
          <pc:sldMk cId="4156632848" sldId="308"/>
        </pc:sldMkLst>
      </pc:sldChg>
      <pc:sldChg chg="del">
        <pc:chgData name="Andre Bensemana" userId="dd1a81c44c8eafcf" providerId="LiveId" clId="{D4C130A9-9758-4C9C-9672-E6CB84A226DB}" dt="2018-10-22T13:08:08.029" v="17" actId="2696"/>
        <pc:sldMkLst>
          <pc:docMk/>
          <pc:sldMk cId="809240902" sldId="309"/>
        </pc:sldMkLst>
      </pc:sldChg>
      <pc:sldChg chg="del">
        <pc:chgData name="Andre Bensemana" userId="dd1a81c44c8eafcf" providerId="LiveId" clId="{D4C130A9-9758-4C9C-9672-E6CB84A226DB}" dt="2018-10-22T13:07:54.056" v="0" actId="2696"/>
        <pc:sldMkLst>
          <pc:docMk/>
          <pc:sldMk cId="2591488758" sldId="310"/>
        </pc:sldMkLst>
      </pc:sldChg>
      <pc:sldChg chg="del">
        <pc:chgData name="Andre Bensemana" userId="dd1a81c44c8eafcf" providerId="LiveId" clId="{D4C130A9-9758-4C9C-9672-E6CB84A226DB}" dt="2018-10-22T13:07:58.585" v="7" actId="2696"/>
        <pc:sldMkLst>
          <pc:docMk/>
          <pc:sldMk cId="1310524729" sldId="311"/>
        </pc:sldMkLst>
      </pc:sldChg>
      <pc:sldChg chg="del">
        <pc:chgData name="Andre Bensemana" userId="dd1a81c44c8eafcf" providerId="LiveId" clId="{D4C130A9-9758-4C9C-9672-E6CB84A226DB}" dt="2018-10-22T13:08:00.407" v="9" actId="2696"/>
        <pc:sldMkLst>
          <pc:docMk/>
          <pc:sldMk cId="1202944582" sldId="312"/>
        </pc:sldMkLst>
      </pc:sldChg>
      <pc:sldChg chg="del">
        <pc:chgData name="Andre Bensemana" userId="dd1a81c44c8eafcf" providerId="LiveId" clId="{D4C130A9-9758-4C9C-9672-E6CB84A226DB}" dt="2018-10-22T13:08:04.302" v="13" actId="2696"/>
        <pc:sldMkLst>
          <pc:docMk/>
          <pc:sldMk cId="2434745642" sldId="315"/>
        </pc:sldMkLst>
      </pc:sldChg>
      <pc:sldChg chg="del">
        <pc:chgData name="Andre Bensemana" userId="dd1a81c44c8eafcf" providerId="LiveId" clId="{D4C130A9-9758-4C9C-9672-E6CB84A226DB}" dt="2018-10-22T13:07:59.450" v="8" actId="2696"/>
        <pc:sldMkLst>
          <pc:docMk/>
          <pc:sldMk cId="1127376286" sldId="319"/>
        </pc:sldMkLst>
      </pc:sldChg>
      <pc:sldChg chg="del">
        <pc:chgData name="Andre Bensemana" userId="dd1a81c44c8eafcf" providerId="LiveId" clId="{D4C130A9-9758-4C9C-9672-E6CB84A226DB}" dt="2018-10-22T13:08:01.478" v="10" actId="2696"/>
        <pc:sldMkLst>
          <pc:docMk/>
          <pc:sldMk cId="1915305187" sldId="320"/>
        </pc:sldMkLst>
      </pc:sldChg>
      <pc:sldChg chg="del">
        <pc:chgData name="Andre Bensemana" userId="dd1a81c44c8eafcf" providerId="LiveId" clId="{D4C130A9-9758-4C9C-9672-E6CB84A226DB}" dt="2018-10-22T13:08:02.136" v="11" actId="2696"/>
        <pc:sldMkLst>
          <pc:docMk/>
          <pc:sldMk cId="728422934" sldId="321"/>
        </pc:sldMkLst>
      </pc:sldChg>
      <pc:sldChg chg="del">
        <pc:chgData name="Andre Bensemana" userId="dd1a81c44c8eafcf" providerId="LiveId" clId="{D4C130A9-9758-4C9C-9672-E6CB84A226DB}" dt="2018-10-22T13:08:03.337" v="12" actId="2696"/>
        <pc:sldMkLst>
          <pc:docMk/>
          <pc:sldMk cId="838639974" sldId="322"/>
        </pc:sldMkLst>
      </pc:sldChg>
      <pc:sldChg chg="del">
        <pc:chgData name="Andre Bensemana" userId="dd1a81c44c8eafcf" providerId="LiveId" clId="{D4C130A9-9758-4C9C-9672-E6CB84A226DB}" dt="2018-10-22T13:08:05.121" v="14" actId="2696"/>
        <pc:sldMkLst>
          <pc:docMk/>
          <pc:sldMk cId="2630542297" sldId="323"/>
        </pc:sldMkLst>
      </pc:sldChg>
      <pc:sldChg chg="del">
        <pc:chgData name="Andre Bensemana" userId="dd1a81c44c8eafcf" providerId="LiveId" clId="{D4C130A9-9758-4C9C-9672-E6CB84A226DB}" dt="2018-10-22T13:08:10.060" v="19" actId="2696"/>
        <pc:sldMkLst>
          <pc:docMk/>
          <pc:sldMk cId="1251433899" sldId="325"/>
        </pc:sldMkLst>
      </pc:sldChg>
      <pc:sldChg chg="del">
        <pc:chgData name="Andre Bensemana" userId="dd1a81c44c8eafcf" providerId="LiveId" clId="{D4C130A9-9758-4C9C-9672-E6CB84A226DB}" dt="2018-10-22T13:07:55.432" v="2" actId="2696"/>
        <pc:sldMkLst>
          <pc:docMk/>
          <pc:sldMk cId="4039329946" sldId="327"/>
        </pc:sldMkLst>
      </pc:sldChg>
      <pc:sldChg chg="del">
        <pc:chgData name="Andre Bensemana" userId="dd1a81c44c8eafcf" providerId="LiveId" clId="{D4C130A9-9758-4C9C-9672-E6CB84A226DB}" dt="2018-10-22T13:08:08.758" v="18" actId="2696"/>
        <pc:sldMkLst>
          <pc:docMk/>
          <pc:sldMk cId="3028340058" sldId="32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Plan1!$A$3:$A$5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0.71099999999999997</c:v>
                </c:pt>
                <c:pt idx="1">
                  <c:v>0.69799999999999995</c:v>
                </c:pt>
                <c:pt idx="2">
                  <c:v>-1.3000000000000001E-2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-0.12058823529411765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2A0CC662-5DB5-4754-8FFD-EC2D0D14F1C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6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3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29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94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1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E3211294-B4B1-4E05-AF27-D81B3FA40A9E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8649B9F-E53F-4DC4-8FAD-B7174501A4D0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95101D1-4325-4A52-8BAF-72845B344470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0272E-5E5E-43CC-8459-2EE324BEE39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75DA162-B246-4766-B672-5B2D90B56A2A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 userDrawn="1"/>
        </p:nvSpPr>
        <p:spPr>
          <a:xfrm>
            <a:off x="0" y="6163294"/>
            <a:ext cx="9144000" cy="95418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endParaRPr lang="pt-BR" b="1" kern="1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tângulo de cantos arredondados 10"/>
          <p:cNvSpPr/>
          <p:nvPr userDrawn="1"/>
        </p:nvSpPr>
        <p:spPr>
          <a:xfrm>
            <a:off x="629392" y="129973"/>
            <a:ext cx="8371764" cy="914052"/>
          </a:xfrm>
          <a:prstGeom prst="roundRect">
            <a:avLst>
              <a:gd name="adj" fmla="val 395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13032" y="214290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</a:t>
            </a:r>
            <a:r>
              <a:rPr lang="pt-BR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ABRADIMEX - 2018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710885" y="624267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Andre</a:t>
            </a: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Bensemana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de cantos arredondados 22"/>
          <p:cNvSpPr/>
          <p:nvPr userDrawn="1"/>
        </p:nvSpPr>
        <p:spPr>
          <a:xfrm>
            <a:off x="3466965" y="225022"/>
            <a:ext cx="5458094" cy="740894"/>
          </a:xfrm>
          <a:prstGeom prst="roundRect">
            <a:avLst>
              <a:gd name="adj" fmla="val 470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49245535"/>
              </p:ext>
            </p:extLst>
          </p:nvPr>
        </p:nvGraphicFramePr>
        <p:xfrm>
          <a:off x="3546631" y="244698"/>
          <a:ext cx="5352670" cy="650651"/>
        </p:xfrm>
        <a:graphic>
          <a:graphicData uri="http://schemas.openxmlformats.org/drawingml/2006/table">
            <a:tbl>
              <a:tblPr/>
              <a:tblGrid>
                <a:gridCol w="107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7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Início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Conclusão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Previsto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Realizado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Atual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19/03/2018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31/12/2018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38%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+mn-cs"/>
                        </a:rPr>
                        <a:t>36%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14549"/>
          <a:stretch>
            <a:fillRect/>
          </a:stretch>
        </p:blipFill>
        <p:spPr bwMode="auto">
          <a:xfrm rot="16200000">
            <a:off x="-81240" y="431390"/>
            <a:ext cx="899510" cy="324000"/>
          </a:xfrm>
          <a:prstGeom prst="rect">
            <a:avLst/>
          </a:prstGeom>
          <a:noFill/>
        </p:spPr>
      </p:pic>
      <p:pic>
        <p:nvPicPr>
          <p:cNvPr id="10" name="Picture 4" descr="D:\JrMachado\ID2\ID2\MGP\Imagens\sphereGre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E46E3-43E9-4364-8218-1D46DC6B78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819A19E-956B-4EA7-A669-9E4071899A6D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CF0AB-4B51-4215-AB89-2121056E29A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57F75C23-5853-4643-ACCE-A36857E1548D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85B93-1D1B-424A-B5DD-62CE20ECF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C27BD17-0464-488C-9AB4-C89D24F96805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76EAA-F55F-47C2-91B3-89E3FF69FD5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74D96BE2-40F6-42B6-9EFF-50C00DBC04EC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5CB6-D36F-42B0-A0E3-35438EADF1A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BCD1EEA6-40CC-4C88-B50E-081E67DCCB33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61C4-C1AF-4855-AC76-AAFC9849898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E5992AA-22C1-42D9-A6B1-D7D4CD3724AB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C012D602-664E-4F35-B75B-06BDBA89E7E5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AF38A-EC36-4446-BB5A-4B046E076C5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65CA4F-E638-4CDC-A6CE-7626903B2022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D095-76E7-4965-AD64-C0DB87232A6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9F1CD67-39A6-4094-8421-0070A3D352EC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1C0E4-F420-46DE-84B8-06DC57C0CDB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77B9FC9-B396-490A-9A7F-2CBC779084F9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03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2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23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40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0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108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01FB13-9EED-4A8F-AAB4-7D89D788BDCB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09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354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037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705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723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874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02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91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09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EC4A627-CDE6-489F-AE1D-A6804D60750C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78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9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77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5071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3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0B1EA18-801B-4FCB-8AEB-48F1F5312D2B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D5AE1E1-6FE5-463A-B586-0EE89B08D28B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4EDEC1B0-5C4B-4E4C-A4A1-28CBD12D5074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BA613AC-E59B-4C29-92F5-B9FF1B309457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2C92941C-0257-46B7-A07A-77DA5AA1B969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5715000"/>
            <a:ext cx="2984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6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7F55DACA-CBEB-42B0-B8B1-4E02713EDA3F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77013"/>
            <a:ext cx="457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EF07160-BF47-423A-BDD7-234EC6ED5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77013"/>
            <a:ext cx="1143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3D4128FC-F13E-4ED2-ABF8-CDF300E4D58A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  <p:sp>
        <p:nvSpPr>
          <p:cNvPr id="717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69863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◦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938338" indent="-109538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23955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8527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33099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7671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D346-AC00-4FF5-A4D7-EA7A7E25B927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B7A6-CB77-406D-831F-2B3E1B743D41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0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142844" y="4895850"/>
            <a:ext cx="8858312" cy="1244600"/>
          </a:xfrm>
          <a:prstGeom prst="roundRect">
            <a:avLst>
              <a:gd name="adj" fmla="val 2847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4282" y="4983158"/>
            <a:ext cx="871543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 ABRADIMEX – Status Report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4282" y="5546797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Período: 19/mar/2018 -  31/dez/2018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000496" y="5546797"/>
            <a:ext cx="4929222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 Andre Bensemana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42844" y="115911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Relatório Executivo 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2844" y="6229144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pt-B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C:\Users\Paulo maia\Pictures\Logos e Imagens da ABRADIMEX  e Associados\Logo_ABRADIMEX_fi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1849043"/>
            <a:ext cx="3825425" cy="1845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de cantos arredondados 18">
            <a:extLst>
              <a:ext uri="{FF2B5EF4-FFF2-40B4-BE49-F238E27FC236}">
                <a16:creationId xmlns:a16="http://schemas.microsoft.com/office/drawing/2014/main" id="{C7BA2CB2-54E5-4B64-B0B9-6D3C225B2DE8}"/>
              </a:ext>
            </a:extLst>
          </p:cNvPr>
          <p:cNvSpPr/>
          <p:nvPr/>
        </p:nvSpPr>
        <p:spPr>
          <a:xfrm>
            <a:off x="3254672" y="3838558"/>
            <a:ext cx="263465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Atualização: 15 /out -  19/out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>
            <a:hlinkClick r:id="" action="ppaction://customshow?id=10&amp;return=true"/>
          </p:cNvPr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projetos geral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175808563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78019"/>
              </p:ext>
            </p:extLst>
          </p:nvPr>
        </p:nvGraphicFramePr>
        <p:xfrm>
          <a:off x="245773" y="2431541"/>
          <a:ext cx="5516214" cy="338272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78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14">
                <a:tc gridSpan="3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0&amp;return=true"/>
                        </a:rPr>
                        <a:t>Projeto  01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Projeto de Compra Conjunta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Cadastro Positivo Serasa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Laudo Técnico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IQVIA – Pesquisa de Imagem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Close-up – Pesquisa em Hospitais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Periódicos Abradimex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04358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Nova Sede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0554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Rastreabilidade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8346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Seguros para Associados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7304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Fórum de Roubo de Carga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04137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1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Nova Sede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Aumentar a nova sede, proporcionando aos associados uma área nova, visando novas atividades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544416"/>
              </p:ext>
            </p:extLst>
          </p:nvPr>
        </p:nvGraphicFramePr>
        <p:xfrm>
          <a:off x="245773" y="2431541"/>
          <a:ext cx="5516214" cy="36118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426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algn="just"/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01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Instalação da Infraestrutura ar-condicionado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02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Piso elevado, demolição da passagem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03 – Paredes em </a:t>
                      </a:r>
                      <a:r>
                        <a:rPr lang="pt-BR" sz="700" b="1" i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Drywall</a:t>
                      </a: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e demolição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04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Finalização da Infra pra ar-condicionado</a:t>
                      </a:r>
                      <a:endParaRPr lang="pt-BR" sz="700" b="1" i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05 – Infra de elétrica, circuitos + fiação de iluminação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06 – Forro Mineral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10168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07 – Iluminação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02858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08 – Ajustes de Sprinkler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427511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09 – Hidráulica e Instalação da copa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76754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10 – </a:t>
                      </a:r>
                      <a:r>
                        <a:rPr lang="pt-BR" sz="700" b="1" i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Instal</a:t>
                      </a: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. de tomadas, interruptores e tomadas piso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81473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12 – Iniciação da pintura e limpeza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324927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13 – Instalação de portas e retirada de entulhos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6193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14 – Instalação dos revestimentos do piso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632101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15 – instalação do rodapé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8716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16 – Pintura Final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04676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17 – Limpeza Geral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623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18 – Vistoria Final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9119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354452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7" name="Retângulo 16">
            <a:extLst>
              <a:ext uri="{FF2B5EF4-FFF2-40B4-BE49-F238E27FC236}">
                <a16:creationId xmlns:a16="http://schemas.microsoft.com/office/drawing/2014/main" id="{843458F1-8279-486F-815C-587E71EF72BD}"/>
              </a:ext>
            </a:extLst>
          </p:cNvPr>
          <p:cNvSpPr/>
          <p:nvPr/>
        </p:nvSpPr>
        <p:spPr>
          <a:xfrm rot="19638424">
            <a:off x="1478221" y="3541555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Concluído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555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030203"/>
              </p:ext>
            </p:extLst>
          </p:nvPr>
        </p:nvGraphicFramePr>
        <p:xfrm>
          <a:off x="296525" y="1583795"/>
          <a:ext cx="8572500" cy="35045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Trabalhos serão noturnos entrega da sala em 15/09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Entrega das cadeiras sala de reunião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8087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Entrega das mesas dobráveis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Entrega 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balcão, mesa e  gaveteiro.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Vazamento de água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86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Falta de piso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Entrega da sala 207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250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Entrega das mesas André e Cida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r>
                        <a:rPr lang="pt-B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Finalização do cabeamento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5910857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r>
                        <a:rPr lang="pt-B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Ajustes no acabamento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0549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Ajustes no acabamento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09/10/2218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560269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r>
                        <a:rPr lang="pt-BR" sz="10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Ajustes no acabamento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11/10/2018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286903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1256B337-4F56-42CC-B81A-151A971B3DB5}"/>
              </a:ext>
            </a:extLst>
          </p:cNvPr>
          <p:cNvSpPr/>
          <p:nvPr/>
        </p:nvSpPr>
        <p:spPr>
          <a:xfrm rot="19638424">
            <a:off x="1478221" y="3541555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Concluído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68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Planilha de Custo do projeto.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191170"/>
              </p:ext>
            </p:extLst>
          </p:nvPr>
        </p:nvGraphicFramePr>
        <p:xfrm>
          <a:off x="296525" y="1583795"/>
          <a:ext cx="8572500" cy="39782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4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171799909"/>
                    </a:ext>
                  </a:extLst>
                </a:gridCol>
                <a:gridCol w="830350">
                  <a:extLst>
                    <a:ext uri="{9D8B030D-6E8A-4147-A177-3AD203B41FA5}">
                      <a16:colId xmlns:a16="http://schemas.microsoft.com/office/drawing/2014/main" val="149198191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Pgto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Custo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(inicial de 30% do total) + 6 parcelas iguais de 3615,00 acabamentos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9.297,00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511339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(50% ato)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13.900,00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4812109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Seguro do imóvel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Sulamerica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263,54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6814885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Titulo de Capitalização (fiador Santander)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6.600,00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4976258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(adicional, ar condicionado cabeamento e circuito e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drywall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1.160,00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3864732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(50% restante)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13.900,00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4485760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(acabamento) 1/6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3.615,00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(adicional, ar condicionado cabeamento e circuito e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drywall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2/3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1.158,00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7150595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 Condicionado PG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3.700,00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Instalação do ar condicionado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Cadeiras novas 2/2 (prontas)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2.560,80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(9 mesa de reunião 150x50) 1/2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920,00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(9 mesa de reunião 150x50) 2/2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10/10/2018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1380,00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(Mesa Cida + Mesa André) 40%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>
                          <a:latin typeface="+mn-lt"/>
                        </a:rPr>
                        <a:t>pg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05/09/2018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1.360,00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(Mesa Cida + Mesa André) 60%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03/10/2018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2.040,00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1963633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51B63264-9441-44F9-9401-329A4318D953}"/>
              </a:ext>
            </a:extLst>
          </p:cNvPr>
          <p:cNvSpPr/>
          <p:nvPr/>
        </p:nvSpPr>
        <p:spPr>
          <a:xfrm rot="19638424">
            <a:off x="1478221" y="3541555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Concluído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998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Fórum de Discussão Roubo de Carga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Fórum para discussão de ações para minimização de roubo de cargas. (11/10/2018)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49565"/>
              </p:ext>
            </p:extLst>
          </p:nvPr>
        </p:nvGraphicFramePr>
        <p:xfrm>
          <a:off x="245773" y="2431541"/>
          <a:ext cx="5617667" cy="322362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0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Selecionar convidados</a:t>
                      </a:r>
                    </a:p>
                    <a:p>
                      <a:pPr algn="just"/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Associados, Anvisa(Marcel, Adilson, Maria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Angela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Bionexus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, Apoio Cotações, Síntese , PF,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PCivil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, ANAHP, FBH,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Sindusfarma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 Interfarma, alguns hospitais,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interfarma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100 %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Escolher Local, data e hora, buffet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(Hotel, Lanche, bebida, suco café)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100 %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09/10/2018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21578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Enviar convite de convocação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100 %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Execução da reunião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100 %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690421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ACFAD7A7-79B0-48FB-A596-AF4C10F9B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15897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5FB495E4-7AFB-47DE-B55F-CD99460A3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895" y="38273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3FDA6E8F-755E-4576-B647-4F8689838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429907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D:\JrMachado\ID2\ID2\MGP\Imagens\sphereGreen.png">
            <a:extLst>
              <a:ext uri="{FF2B5EF4-FFF2-40B4-BE49-F238E27FC236}">
                <a16:creationId xmlns:a16="http://schemas.microsoft.com/office/drawing/2014/main" id="{413C8005-0AA5-4048-8769-2C848638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4722941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7D6F5B71-E3B2-4EE4-AD76-F0898BE42853}"/>
              </a:ext>
            </a:extLst>
          </p:cNvPr>
          <p:cNvSpPr/>
          <p:nvPr/>
        </p:nvSpPr>
        <p:spPr>
          <a:xfrm rot="19638424">
            <a:off x="1478221" y="3541555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Concluído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429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44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ANAHP para proposição de grupo de trabalho relacionado ao assunto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14/09/2018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38CD8ABC-4D7F-4A97-B1BE-33377B6D2C4B}"/>
              </a:ext>
            </a:extLst>
          </p:cNvPr>
          <p:cNvSpPr/>
          <p:nvPr/>
        </p:nvSpPr>
        <p:spPr>
          <a:xfrm rot="19638424">
            <a:off x="1478221" y="3541555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Concluído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906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Agencia de Viagens 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Alternativa de contratação de passagens aéreas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98709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da Empresa 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de Contrato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Assinatura do Contrato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52E58FE-54C6-4241-A662-685D856E9442}"/>
              </a:ext>
            </a:extLst>
          </p:cNvPr>
          <p:cNvSpPr/>
          <p:nvPr/>
        </p:nvSpPr>
        <p:spPr>
          <a:xfrm rot="19638424">
            <a:off x="1478221" y="3541555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Concluído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341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76972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1250950"/>
            <a:ext cx="8715436" cy="4711700"/>
          </a:xfrm>
          <a:prstGeom prst="roundRect">
            <a:avLst>
              <a:gd name="adj" fmla="val 874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Problemas</a:t>
            </a:r>
          </a:p>
        </p:txBody>
      </p:sp>
      <p:graphicFrame>
        <p:nvGraphicFramePr>
          <p:cNvPr id="5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62756"/>
              </p:ext>
            </p:extLst>
          </p:nvPr>
        </p:nvGraphicFramePr>
        <p:xfrm>
          <a:off x="285750" y="1551704"/>
          <a:ext cx="8572500" cy="43525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6" name="Picture 2" descr="Blue Jelly Signs Bomb (Bombs) Icon Styl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65650"/>
            <a:ext cx="252000" cy="25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70609</TotalTime>
  <Words>836</Words>
  <Application>Microsoft Office PowerPoint</Application>
  <PresentationFormat>Apresentação na tela (4:3)</PresentationFormat>
  <Paragraphs>255</Paragraphs>
  <Slides>9</Slides>
  <Notes>4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9</vt:i4>
      </vt:variant>
      <vt:variant>
        <vt:lpstr>Apresentações personalizadas</vt:lpstr>
      </vt:variant>
      <vt:variant>
        <vt:i4>11</vt:i4>
      </vt:variant>
    </vt:vector>
  </HeadingPairs>
  <TitlesOfParts>
    <vt:vector size="29" baseType="lpstr">
      <vt:lpstr>ＭＳ Ｐゴシック</vt:lpstr>
      <vt:lpstr>Arial</vt:lpstr>
      <vt:lpstr>Calibri</vt:lpstr>
      <vt:lpstr>Verdana</vt:lpstr>
      <vt:lpstr>Wingdings</vt:lpstr>
      <vt:lpstr>Personalizar design</vt:lpstr>
      <vt:lpstr>Default Design</vt:lpstr>
      <vt:lpstr>1_Personalizar design</vt:lpstr>
      <vt:lpstr>2_Personalizar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Compra Conjunta</vt:lpstr>
      <vt:lpstr>Cadastro Positivo</vt:lpstr>
      <vt:lpstr>IQVIA</vt:lpstr>
      <vt:lpstr>Close-up</vt:lpstr>
      <vt:lpstr>Periódicos</vt:lpstr>
      <vt:lpstr>Nova Sede</vt:lpstr>
      <vt:lpstr>Rastreabilidade</vt:lpstr>
      <vt:lpstr>Laudo Técnico</vt:lpstr>
      <vt:lpstr>Plano de Saude</vt:lpstr>
      <vt:lpstr>Fórum de Roubo de Carga</vt:lpstr>
      <vt:lpstr>Concluidas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Vivo</dc:creator>
  <cp:lastModifiedBy>Andre Bensemana</cp:lastModifiedBy>
  <cp:revision>610</cp:revision>
  <cp:lastPrinted>2018-10-22T12:53:54Z</cp:lastPrinted>
  <dcterms:created xsi:type="dcterms:W3CDTF">2006-07-25T21:08:26Z</dcterms:created>
  <dcterms:modified xsi:type="dcterms:W3CDTF">2018-10-22T13:08:15Z</dcterms:modified>
</cp:coreProperties>
</file>