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notesSlides/notesSlide8.xml" ContentType="application/vnd.openxmlformats-officedocument.presentationml.notesSlide+xml"/>
  <Override PartName="/ppt/charts/chart8.xml" ContentType="application/vnd.openxmlformats-officedocument.drawingml.chart+xml"/>
  <Override PartName="/ppt/notesSlides/notesSlide9.xml" ContentType="application/vnd.openxmlformats-officedocument.presentationml.notesSlide+xml"/>
  <Override PartName="/ppt/charts/chart9.xml" ContentType="application/vnd.openxmlformats-officedocument.drawingml.char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  <p:sldMasterId id="2147483674" r:id="rId3"/>
    <p:sldMasterId id="2147483686" r:id="rId4"/>
  </p:sldMasterIdLst>
  <p:notesMasterIdLst>
    <p:notesMasterId r:id="rId29"/>
  </p:notesMasterIdLst>
  <p:sldIdLst>
    <p:sldId id="257" r:id="rId5"/>
    <p:sldId id="302" r:id="rId6"/>
    <p:sldId id="310" r:id="rId7"/>
    <p:sldId id="288" r:id="rId8"/>
    <p:sldId id="327" r:id="rId9"/>
    <p:sldId id="329" r:id="rId10"/>
    <p:sldId id="293" r:id="rId11"/>
    <p:sldId id="304" r:id="rId12"/>
    <p:sldId id="307" r:id="rId13"/>
    <p:sldId id="308" r:id="rId14"/>
    <p:sldId id="311" r:id="rId15"/>
    <p:sldId id="319" r:id="rId16"/>
    <p:sldId id="312" r:id="rId17"/>
    <p:sldId id="320" r:id="rId18"/>
    <p:sldId id="321" r:id="rId19"/>
    <p:sldId id="322" r:id="rId20"/>
    <p:sldId id="315" r:id="rId21"/>
    <p:sldId id="323" r:id="rId22"/>
    <p:sldId id="305" r:id="rId23"/>
    <p:sldId id="306" r:id="rId24"/>
    <p:sldId id="309" r:id="rId25"/>
    <p:sldId id="328" r:id="rId26"/>
    <p:sldId id="325" r:id="rId27"/>
    <p:sldId id="330" r:id="rId28"/>
  </p:sldIdLst>
  <p:sldSz cx="9144000" cy="6858000" type="screen4x3"/>
  <p:notesSz cx="6888163" cy="10020300"/>
  <p:custShowLst>
    <p:custShow name="Compra Conjunta" id="0">
      <p:sldLst>
        <p:sld r:id="rId7"/>
        <p:sld r:id="rId8"/>
        <p:sld r:id="rId9"/>
        <p:sld r:id="rId11"/>
      </p:sldLst>
    </p:custShow>
    <p:custShow name="Cadastro Positivo" id="1">
      <p:sldLst>
        <p:sld r:id="rId12"/>
        <p:sld r:id="rId13"/>
        <p:sld r:id="rId14"/>
      </p:sldLst>
    </p:custShow>
    <p:custShow name="IQVIA" id="2">
      <p:sldLst>
        <p:sld r:id="rId15"/>
        <p:sld r:id="rId16"/>
      </p:sldLst>
    </p:custShow>
    <p:custShow name="Close-up" id="3">
      <p:sldLst>
        <p:sld r:id="rId17"/>
        <p:sld r:id="rId18"/>
      </p:sldLst>
    </p:custShow>
    <p:custShow name="Periódicos" id="4">
      <p:sldLst>
        <p:sld r:id="rId19"/>
        <p:sld r:id="rId20"/>
      </p:sldLst>
    </p:custShow>
    <p:custShow name="Nova Sede" id="5">
      <p:sldLst/>
    </p:custShow>
    <p:custShow name="Rastreabilidade" id="6">
      <p:sldLst>
        <p:sld r:id="rId21"/>
        <p:sld r:id="rId22"/>
      </p:sldLst>
    </p:custShow>
    <p:custShow name="Laudo Técnico" id="7">
      <p:sldLst>
        <p:sld r:id="rId23"/>
        <p:sld r:id="rId24"/>
      </p:sldLst>
    </p:custShow>
    <p:custShow name="Plano de Saude" id="8">
      <p:sldLst>
        <p:sld r:id="rId26"/>
        <p:sld r:id="rId27"/>
      </p:sldLst>
    </p:custShow>
    <p:custShow name="Fórum de Roubo de Carga" id="9">
      <p:sldLst/>
    </p:custShow>
    <p:custShow name="Concluidas" id="10">
      <p:sldLst/>
    </p:custShow>
  </p:custShow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6" userDrawn="1">
          <p15:clr>
            <a:srgbClr val="A4A3A4"/>
          </p15:clr>
        </p15:guide>
        <p15:guide id="2" pos="217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336699"/>
    <a:srgbClr val="D17B1D"/>
    <a:srgbClr val="5D7430"/>
    <a:srgbClr val="782C2A"/>
    <a:srgbClr val="624B7D"/>
    <a:srgbClr val="678034"/>
    <a:srgbClr val="006600"/>
    <a:srgbClr val="003300"/>
    <a:srgbClr val="001C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Estilo Claro 1 - Ênfas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06799F8-075E-4A3A-A7F6-7FBC6576F1A4}" styleName="Estilo com Tema 2 - Ênfase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Estilo Claro 2 - Ênfas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Estilo com Tema 2 - Ênfas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72" autoAdjust="0"/>
    <p:restoredTop sz="88745" autoAdjust="0"/>
  </p:normalViewPr>
  <p:slideViewPr>
    <p:cSldViewPr>
      <p:cViewPr varScale="1">
        <p:scale>
          <a:sx n="72" d="100"/>
          <a:sy n="72" d="100"/>
        </p:scale>
        <p:origin x="122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586" y="-78"/>
      </p:cViewPr>
      <p:guideLst>
        <p:guide orient="horz" pos="3156"/>
        <p:guide pos="217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 Bensemana" userId="dd1a81c44c8eafcf" providerId="LiveId" clId="{D4C130A9-9758-4C9C-9672-E6CB84A226DB}"/>
    <pc:docChg chg="custSel modSld">
      <pc:chgData name="Andre Bensemana" userId="dd1a81c44c8eafcf" providerId="LiveId" clId="{D4C130A9-9758-4C9C-9672-E6CB84A226DB}" dt="2018-11-22T17:19:50.855" v="6" actId="1035"/>
      <pc:docMkLst>
        <pc:docMk/>
      </pc:docMkLst>
      <pc:sldChg chg="addSp delSp modSp">
        <pc:chgData name="Andre Bensemana" userId="dd1a81c44c8eafcf" providerId="LiveId" clId="{D4C130A9-9758-4C9C-9672-E6CB84A226DB}" dt="2018-11-22T17:19:50.855" v="6" actId="1035"/>
        <pc:sldMkLst>
          <pc:docMk/>
          <pc:sldMk cId="2591488758" sldId="310"/>
        </pc:sldMkLst>
        <pc:picChg chg="add mod">
          <ac:chgData name="Andre Bensemana" userId="dd1a81c44c8eafcf" providerId="LiveId" clId="{D4C130A9-9758-4C9C-9672-E6CB84A226DB}" dt="2018-11-22T17:19:34.027" v="1" actId="571"/>
          <ac:picMkLst>
            <pc:docMk/>
            <pc:sldMk cId="2591488758" sldId="310"/>
            <ac:picMk id="22" creationId="{4C90B944-DE3A-4E3A-871F-53446E4201F2}"/>
          </ac:picMkLst>
        </pc:picChg>
        <pc:picChg chg="del">
          <ac:chgData name="Andre Bensemana" userId="dd1a81c44c8eafcf" providerId="LiveId" clId="{D4C130A9-9758-4C9C-9672-E6CB84A226DB}" dt="2018-11-22T17:19:26.983" v="0" actId="478"/>
          <ac:picMkLst>
            <pc:docMk/>
            <pc:sldMk cId="2591488758" sldId="310"/>
            <ac:picMk id="24" creationId="{43F7D5E7-9A5C-4F71-B78C-B8C813C31B4D}"/>
          </ac:picMkLst>
        </pc:picChg>
        <pc:picChg chg="del">
          <ac:chgData name="Andre Bensemana" userId="dd1a81c44c8eafcf" providerId="LiveId" clId="{D4C130A9-9758-4C9C-9672-E6CB84A226DB}" dt="2018-11-22T17:19:41.183" v="2" actId="478"/>
          <ac:picMkLst>
            <pc:docMk/>
            <pc:sldMk cId="2591488758" sldId="310"/>
            <ac:picMk id="25" creationId="{9FDF23B6-1A64-43D9-81BB-8E6A61562E95}"/>
          </ac:picMkLst>
        </pc:picChg>
        <pc:picChg chg="add mod">
          <ac:chgData name="Andre Bensemana" userId="dd1a81c44c8eafcf" providerId="LiveId" clId="{D4C130A9-9758-4C9C-9672-E6CB84A226DB}" dt="2018-11-22T17:19:50.855" v="6" actId="1035"/>
          <ac:picMkLst>
            <pc:docMk/>
            <pc:sldMk cId="2591488758" sldId="310"/>
            <ac:picMk id="26" creationId="{9EAEF814-F449-4642-B01C-842D88CA1EE2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Plan1!$B$2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2093-4709-A380-6D9CEF087B7D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2093-4709-A380-6D9CEF087B7D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2093-4709-A380-6D9CEF087B7D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093-4709-A380-6D9CEF087B7D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093-4709-A380-6D9CEF087B7D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093-4709-A380-6D9CEF087B7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Plan1!$A$3:$A$5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Plan1!$B$3:$B$5</c:f>
              <c:numCache>
                <c:formatCode>0%</c:formatCode>
                <c:ptCount val="3"/>
                <c:pt idx="0">
                  <c:v>0.71099999999999997</c:v>
                </c:pt>
                <c:pt idx="1">
                  <c:v>0.69799999999999995</c:v>
                </c:pt>
                <c:pt idx="2">
                  <c:v>-1.3000000000000001E-2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093-4709-A380-6D9CEF087B7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2093-4709-A380-6D9CEF087B7D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2093-4709-A380-6D9CEF087B7D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2093-4709-A380-6D9CEF087B7D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093-4709-A380-6D9CEF087B7D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093-4709-A380-6D9CEF087B7D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093-4709-A380-6D9CEF087B7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0.9375</c:v>
                </c:pt>
                <c:pt idx="1">
                  <c:v>0.875</c:v>
                </c:pt>
                <c:pt idx="2">
                  <c:v>-0.125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093-4709-A380-6D9CEF087B7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A5AD-4141-81D8-122A8B14E606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A5AD-4141-81D8-122A8B14E606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A5AD-4141-81D8-122A8B14E606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5AD-4141-81D8-122A8B14E606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5AD-4141-81D8-122A8B14E606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5AD-4141-81D8-122A8B14E60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0.3</c:v>
                </c:pt>
                <c:pt idx="1">
                  <c:v>0.3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5AD-4141-81D8-122A8B14E60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0.63</c:v>
                </c:pt>
                <c:pt idx="1">
                  <c:v>0.63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0.2</c:v>
                </c:pt>
                <c:pt idx="1">
                  <c:v>0.2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0.62</c:v>
                </c:pt>
                <c:pt idx="1">
                  <c:v>0.62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1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view3D>
      <c:rotX val="10"/>
      <c:rotY val="10"/>
      <c:depthPercent val="140"/>
      <c:rAngAx val="1"/>
    </c:view3D>
    <c:floor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5400000" scaled="1"/>
          <a:tileRect/>
        </a:gradFill>
        <a:ln>
          <a:noFill/>
        </a:ln>
      </c:spPr>
    </c:floor>
    <c:side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 w="25400">
          <a:noFill/>
        </a:ln>
      </c:spPr>
    </c:sideWall>
    <c:backWall>
      <c:thickness val="0"/>
      <c:spPr>
        <a:gradFill flip="none" rotWithShape="1">
          <a:gsLst>
            <a:gs pos="0">
              <a:srgbClr val="4F81BD">
                <a:lumMod val="20000"/>
                <a:lumOff val="80000"/>
                <a:shade val="30000"/>
                <a:satMod val="115000"/>
              </a:srgbClr>
            </a:gs>
            <a:gs pos="50000">
              <a:srgbClr val="4F81BD">
                <a:lumMod val="20000"/>
                <a:lumOff val="80000"/>
                <a:shade val="67500"/>
                <a:satMod val="115000"/>
              </a:srgbClr>
            </a:gs>
            <a:gs pos="100000">
              <a:srgbClr val="4F81BD">
                <a:lumMod val="20000"/>
                <a:lumOff val="80000"/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</c:spPr>
    </c:backWall>
    <c:plotArea>
      <c:layout>
        <c:manualLayout>
          <c:layoutTarget val="inner"/>
          <c:xMode val="edge"/>
          <c:yMode val="edge"/>
          <c:x val="1.6706147025739481E-2"/>
          <c:y val="1.1278195488721807E-2"/>
          <c:w val="0.97068881095745352"/>
          <c:h val="0.875444615475701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9BBB59">
                      <a:lumMod val="75000"/>
                      <a:shade val="30000"/>
                      <a:satMod val="115000"/>
                    </a:srgbClr>
                  </a:gs>
                  <a:gs pos="50000">
                    <a:srgbClr val="9BBB59">
                      <a:lumMod val="75000"/>
                      <a:shade val="67500"/>
                      <a:satMod val="115000"/>
                    </a:srgbClr>
                  </a:gs>
                  <a:gs pos="100000">
                    <a:srgbClr val="9BBB59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C7B8-4DCE-802F-99FD6FE2A64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4F81BD">
                      <a:lumMod val="75000"/>
                      <a:shade val="30000"/>
                      <a:satMod val="115000"/>
                    </a:srgbClr>
                  </a:gs>
                  <a:gs pos="50000">
                    <a:srgbClr val="4F81BD">
                      <a:lumMod val="75000"/>
                      <a:shade val="67500"/>
                      <a:satMod val="115000"/>
                    </a:srgbClr>
                  </a:gs>
                  <a:gs pos="100000">
                    <a:srgbClr val="4F81B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C7B8-4DCE-802F-99FD6FE2A64E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rgbClr val="D17B1D">
                      <a:shade val="30000"/>
                      <a:satMod val="115000"/>
                    </a:srgbClr>
                  </a:gs>
                  <a:gs pos="50000">
                    <a:srgbClr val="D17B1D">
                      <a:shade val="67500"/>
                      <a:satMod val="115000"/>
                    </a:srgbClr>
                  </a:gs>
                  <a:gs pos="100000">
                    <a:srgbClr val="D17B1D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C7B8-4DCE-802F-99FD6FE2A64E}"/>
              </c:ext>
            </c:extLst>
          </c:dPt>
          <c:dLbls>
            <c:dLbl>
              <c:idx val="0"/>
              <c:layout>
                <c:manualLayout>
                  <c:x val="2.637362637362652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B8-4DCE-802F-99FD6FE2A64E}"/>
                </c:ext>
              </c:extLst>
            </c:dLbl>
            <c:dLbl>
              <c:idx val="1"/>
              <c:layout>
                <c:manualLayout>
                  <c:x val="2.6373626373626512E-2"/>
                  <c:y val="-1.1428571428571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B8-4DCE-802F-99FD6FE2A64E}"/>
                </c:ext>
              </c:extLst>
            </c:dLbl>
            <c:dLbl>
              <c:idx val="2"/>
              <c:layout>
                <c:manualLayout>
                  <c:x val="3.076923076923080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7B8-4DCE-802F-99FD6FE2A6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Plan1!$A$2:$A$4</c:f>
              <c:strCache>
                <c:ptCount val="3"/>
                <c:pt idx="0">
                  <c:v>Previsto</c:v>
                </c:pt>
                <c:pt idx="1">
                  <c:v>Realizado</c:v>
                </c:pt>
                <c:pt idx="2">
                  <c:v>Atraso</c:v>
                </c:pt>
              </c:strCache>
            </c:strRef>
          </c:cat>
          <c:val>
            <c:numRef>
              <c:f>Plan1!$B$2:$B$4</c:f>
              <c:numCache>
                <c:formatCode>0%</c:formatCode>
                <c:ptCount val="3"/>
                <c:pt idx="0">
                  <c:v>0.42</c:v>
                </c:pt>
                <c:pt idx="1">
                  <c:v>0.42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B8-4DCE-802F-99FD6FE2A6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gapDepth val="100"/>
        <c:shape val="cylinder"/>
        <c:axId val="194991432"/>
        <c:axId val="235206440"/>
        <c:axId val="0"/>
      </c:bar3DChart>
      <c:catAx>
        <c:axId val="1949914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235206440"/>
        <c:crosses val="autoZero"/>
        <c:auto val="1"/>
        <c:lblAlgn val="ctr"/>
        <c:lblOffset val="100"/>
        <c:noMultiLvlLbl val="0"/>
      </c:catAx>
      <c:valAx>
        <c:axId val="235206440"/>
        <c:scaling>
          <c:orientation val="minMax"/>
          <c:max val="1"/>
        </c:scaling>
        <c:delete val="0"/>
        <c:axPos val="l"/>
        <c:majorGridlines>
          <c:spPr>
            <a:ln w="3175">
              <a:solidFill>
                <a:schemeClr val="bg1"/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 b="1" u="none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pt-BR"/>
          </a:p>
        </c:txPr>
        <c:crossAx val="194991432"/>
        <c:crosses val="autoZero"/>
        <c:crossBetween val="between"/>
        <c:minorUnit val="0.25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1698" y="0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9800" y="750888"/>
            <a:ext cx="5008563" cy="3757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817" y="4759643"/>
            <a:ext cx="5510530" cy="4509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Clique para editar os estilos do texto mestre</a:t>
            </a:r>
          </a:p>
          <a:p>
            <a:pPr lvl="1"/>
            <a:r>
              <a:rPr lang="en-US" noProof="0"/>
              <a:t>Segundo nível</a:t>
            </a:r>
          </a:p>
          <a:p>
            <a:pPr lvl="2"/>
            <a:r>
              <a:rPr lang="en-US" noProof="0"/>
              <a:t>Terceiro nível</a:t>
            </a:r>
          </a:p>
          <a:p>
            <a:pPr lvl="3"/>
            <a:r>
              <a:rPr lang="en-US" noProof="0"/>
              <a:t>Quarto nível</a:t>
            </a:r>
          </a:p>
          <a:p>
            <a:pPr lvl="4"/>
            <a:r>
              <a:rPr lang="en-US" noProof="0"/>
              <a:t>Quinto nível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17546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1698" y="9517546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fld id="{2A0CC662-5DB5-4754-8FFD-EC2D0D14F1C1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6163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238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Emerson </a:t>
            </a:r>
            <a:r>
              <a:rPr lang="pt-BR" dirty="0" err="1"/>
              <a:t>Bulcão</a:t>
            </a:r>
            <a:r>
              <a:rPr lang="pt-BR" dirty="0"/>
              <a:t> – cel. (19) 99957-4848</a:t>
            </a:r>
          </a:p>
          <a:p>
            <a:r>
              <a:rPr lang="pt-BR" dirty="0"/>
              <a:t>E-mail – emerson.bulcão@tetraconsulting.com.br</a:t>
            </a:r>
          </a:p>
          <a:p>
            <a:r>
              <a:rPr lang="pt-BR" dirty="0"/>
              <a:t> </a:t>
            </a:r>
          </a:p>
          <a:p>
            <a:r>
              <a:rPr lang="pt-BR" dirty="0"/>
              <a:t>Ronaldo Vinagre – Cel. (19)-999690-4283</a:t>
            </a:r>
          </a:p>
          <a:p>
            <a:r>
              <a:rPr lang="pt-BR" dirty="0"/>
              <a:t>E-mail – ronaldo.vinagre@tetraconsulting.com.br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90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Marcos </a:t>
            </a:r>
            <a:r>
              <a:rPr lang="pt-BR" dirty="0" err="1"/>
              <a:t>Castanon</a:t>
            </a:r>
            <a:r>
              <a:rPr lang="pt-BR" dirty="0"/>
              <a:t> </a:t>
            </a:r>
            <a:r>
              <a:rPr lang="pt-BR" dirty="0" err="1"/>
              <a:t>Tibiriça</a:t>
            </a:r>
            <a:r>
              <a:rPr lang="pt-BR" dirty="0"/>
              <a:t> – (11) 94327-7484 | (11) 5087-8969</a:t>
            </a:r>
          </a:p>
          <a:p>
            <a:r>
              <a:rPr lang="pt-BR" dirty="0"/>
              <a:t>E-mail: marcos.tibirica@i3g.com.br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374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Alexandre Santos – (11) 97131-1981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E-mail: alexandre.santos@iqvia.com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Marcelo Meletti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05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Paulo Paiva – (11) 98121-2843</a:t>
            </a:r>
          </a:p>
          <a:p>
            <a:r>
              <a:rPr lang="pt-BR" dirty="0"/>
              <a:t>E-mail: ppaiva@close-upinternational.com.br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820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196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Antonielly Garcia Rodrigues – 51</a:t>
            </a:r>
          </a:p>
          <a:p>
            <a:r>
              <a:rPr lang="pt-BR" dirty="0"/>
              <a:t>E-mail: ANTONIELLY.RODRIGUES@anvisa.gov.br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128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464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0CC662-5DB5-4754-8FFD-EC2D0D14F1C1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450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E3211294-B4B1-4E05-AF27-D81B3FA40A9E}" type="datetime1">
              <a:rPr lang="pt-BR"/>
              <a:pPr>
                <a:defRPr/>
              </a:pPr>
              <a:t>22/11/2018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A8649B9F-E53F-4DC4-8FAD-B7174501A4D0}" type="datetime1">
              <a:rPr lang="pt-BR"/>
              <a:pPr>
                <a:defRPr/>
              </a:pPr>
              <a:t>22/11/2018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A95101D1-4325-4A52-8BAF-72845B344470}" type="datetime1">
              <a:rPr lang="pt-BR"/>
              <a:pPr>
                <a:defRPr/>
              </a:pPr>
              <a:t>22/11/2018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70272E-5E5E-43CC-8459-2EE324BEE39F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975DA162-B246-4766-B672-5B2D90B56A2A}" type="datetime1">
              <a:rPr lang="pt-BR"/>
              <a:pPr>
                <a:defRPr/>
              </a:pPr>
              <a:t>22/11/2018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 userDrawn="1"/>
        </p:nvSpPr>
        <p:spPr>
          <a:xfrm>
            <a:off x="0" y="6163294"/>
            <a:ext cx="9144000" cy="95418"/>
          </a:xfrm>
          <a:prstGeom prst="roundRect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  <a:defRPr/>
            </a:pPr>
            <a:endParaRPr lang="pt-BR" b="1" kern="12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11" name="Retângulo de cantos arredondados 10"/>
          <p:cNvSpPr/>
          <p:nvPr userDrawn="1"/>
        </p:nvSpPr>
        <p:spPr>
          <a:xfrm>
            <a:off x="629392" y="129973"/>
            <a:ext cx="8371764" cy="914052"/>
          </a:xfrm>
          <a:prstGeom prst="roundRect">
            <a:avLst>
              <a:gd name="adj" fmla="val 395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20" name="Retângulo de cantos arredondados 19"/>
          <p:cNvSpPr/>
          <p:nvPr userDrawn="1"/>
        </p:nvSpPr>
        <p:spPr>
          <a:xfrm>
            <a:off x="713032" y="214290"/>
            <a:ext cx="2676259" cy="328770"/>
          </a:xfrm>
          <a:prstGeom prst="roundRect">
            <a:avLst>
              <a:gd name="adj" fmla="val 8182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l"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Projetos</a:t>
            </a:r>
            <a:r>
              <a:rPr lang="pt-BR" sz="12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ABRADIMEX - 2018</a:t>
            </a: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tângulo de cantos arredondados 21"/>
          <p:cNvSpPr/>
          <p:nvPr userDrawn="1"/>
        </p:nvSpPr>
        <p:spPr>
          <a:xfrm>
            <a:off x="710885" y="624267"/>
            <a:ext cx="2676259" cy="328770"/>
          </a:xfrm>
          <a:prstGeom prst="roundRect">
            <a:avLst>
              <a:gd name="adj" fmla="val 8182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l">
              <a:spcBef>
                <a:spcPct val="50000"/>
              </a:spcBef>
              <a:defRPr/>
            </a:pPr>
            <a:r>
              <a:rPr lang="pt-BR" sz="10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Gerente de Projetos:</a:t>
            </a:r>
            <a:r>
              <a:rPr lang="pt-B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Andre</a:t>
            </a:r>
            <a:r>
              <a:rPr lang="pt-BR" sz="10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Bensemana</a:t>
            </a:r>
            <a:endParaRPr lang="pt-BR" sz="10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tângulo de cantos arredondados 22"/>
          <p:cNvSpPr/>
          <p:nvPr userDrawn="1"/>
        </p:nvSpPr>
        <p:spPr>
          <a:xfrm>
            <a:off x="3466965" y="225022"/>
            <a:ext cx="5458094" cy="740894"/>
          </a:xfrm>
          <a:prstGeom prst="roundRect">
            <a:avLst>
              <a:gd name="adj" fmla="val 470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pt-BR" sz="9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4" name="Group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223040922"/>
              </p:ext>
            </p:extLst>
          </p:nvPr>
        </p:nvGraphicFramePr>
        <p:xfrm>
          <a:off x="3546631" y="244698"/>
          <a:ext cx="5352670" cy="650651"/>
        </p:xfrm>
        <a:graphic>
          <a:graphicData uri="http://schemas.openxmlformats.org/drawingml/2006/table">
            <a:tbl>
              <a:tblPr/>
              <a:tblGrid>
                <a:gridCol w="1070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5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0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75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35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475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Data de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Início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Conclusão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% Previsto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% Realizado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Status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Atual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19/03/2018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31/12/2018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71%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cs typeface="+mn-cs"/>
                        </a:rPr>
                        <a:t>70%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6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b="14549"/>
          <a:stretch>
            <a:fillRect/>
          </a:stretch>
        </p:blipFill>
        <p:spPr bwMode="auto">
          <a:xfrm rot="16200000">
            <a:off x="-81240" y="431390"/>
            <a:ext cx="899510" cy="324000"/>
          </a:xfrm>
          <a:prstGeom prst="rect">
            <a:avLst/>
          </a:prstGeom>
          <a:noFill/>
        </p:spPr>
      </p:pic>
      <p:pic>
        <p:nvPicPr>
          <p:cNvPr id="10" name="Picture 4" descr="D:\JrMachado\ID2\ID2\MGP\Imagens\sphereGree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405" y="593685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8E46E3-43E9-4364-8218-1D46DC6B7810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1819A19E-956B-4EA7-A669-9E4071899A6D}" type="datetime1">
              <a:rPr lang="pt-BR"/>
              <a:pPr>
                <a:defRPr/>
              </a:pPr>
              <a:t>22/11/2018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0CF0AB-4B51-4215-AB89-2121056E29AA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57F75C23-5853-4643-ACCE-A36857E1548D}" type="datetime1">
              <a:rPr lang="pt-BR"/>
              <a:pPr>
                <a:defRPr/>
              </a:pPr>
              <a:t>22/11/2018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E85B93-1D1B-424A-B5DD-62CE20ECF734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3C27BD17-0464-488C-9AB4-C89D24F96805}" type="datetime1">
              <a:rPr lang="pt-BR"/>
              <a:pPr>
                <a:defRPr/>
              </a:pPr>
              <a:t>22/11/2018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176EAA-F55F-47C2-91B3-89E3FF69FD54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74D96BE2-40F6-42B6-9EFF-50C00DBC04EC}" type="datetime1">
              <a:rPr lang="pt-BR"/>
              <a:pPr>
                <a:defRPr/>
              </a:pPr>
              <a:t>22/11/2018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DA5CB6-D36F-42B0-A0E3-35438EADF1A8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BCD1EEA6-40CC-4C88-B50E-081E67DCCB33}" type="datetime1">
              <a:rPr lang="pt-BR"/>
              <a:pPr>
                <a:defRPr/>
              </a:pPr>
              <a:t>22/11/2018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F261C4-C1AF-4855-AC76-AAFC9849898F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9E5992AA-22C1-42D9-A6B1-D7D4CD3724AB}" type="datetime1">
              <a:rPr lang="pt-BR"/>
              <a:pPr>
                <a:defRPr/>
              </a:pPr>
              <a:t>22/11/2018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C012D602-664E-4F35-B75B-06BDBA89E7E5}" type="datetime1">
              <a:rPr lang="pt-BR"/>
              <a:pPr>
                <a:defRPr/>
              </a:pPr>
              <a:t>22/11/2018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FAF38A-EC36-4446-BB5A-4B046E076C59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6B65CA4F-E638-4CDC-A6CE-7626903B2022}" type="datetime1">
              <a:rPr lang="pt-BR"/>
              <a:pPr>
                <a:defRPr/>
              </a:pPr>
              <a:t>22/11/2018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F6D095-76E7-4965-AD64-C0DB87232A69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99F1CD67-39A6-4094-8421-0070A3D352EC}" type="datetime1">
              <a:rPr lang="pt-BR"/>
              <a:pPr>
                <a:defRPr/>
              </a:pPr>
              <a:t>22/11/2018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C1C0E4-F420-46DE-84B8-06DC57C0CDBB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676400" y="6577013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Diretoria de Controle Mercadológico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377B9FC9-B396-490A-9A7F-2CBC779084F9}" type="datetime1">
              <a:rPr lang="pt-BR"/>
              <a:pPr>
                <a:defRPr/>
              </a:pPr>
              <a:t>22/11/2018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22/11/2018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22034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22/11/2018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27250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22/11/2018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36235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22/11/2018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07402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22/11/2018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97031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22/11/2018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1087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22/11/2018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2809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6B01FB13-9EED-4A8F-AAB4-7D89D788BDCB}" type="datetime1">
              <a:rPr lang="pt-BR"/>
              <a:pPr>
                <a:defRPr/>
              </a:pPr>
              <a:t>22/11/2018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22/11/2018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14093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22/11/2018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83541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22/11/2018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10377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D346-AC00-4FF5-A4D7-EA7A7E25B927}" type="datetimeFigureOut">
              <a:rPr lang="pt-BR" smtClean="0"/>
              <a:pPr/>
              <a:t>22/11/2018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470566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22/11/2018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072334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22/11/2018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48740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22/11/2018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350254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22/11/2018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069130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22/11/2018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170986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22/11/2018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33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6EC4A627-CDE6-489F-AE1D-A6804D60750C}" type="datetime1">
              <a:rPr lang="pt-BR"/>
              <a:pPr>
                <a:defRPr/>
              </a:pPr>
              <a:t>22/11/2018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22/11/2018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77896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22/11/2018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78905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22/11/2018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837770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22/11/2018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350710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B7A6-CB77-406D-831F-2B3E1B743D41}" type="datetimeFigureOut">
              <a:rPr lang="pt-BR" smtClean="0"/>
              <a:pPr/>
              <a:t>22/11/2018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9634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A0B1EA18-801B-4FCB-8AEB-48F1F5312D2B}" type="datetime1">
              <a:rPr lang="pt-BR"/>
              <a:pPr>
                <a:defRPr/>
              </a:pPr>
              <a:t>22/11/2018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3D5AE1E1-6FE5-463A-B586-0EE89B08D28B}" type="datetime1">
              <a:rPr lang="pt-BR"/>
              <a:pPr>
                <a:defRPr/>
              </a:pPr>
              <a:t>22/11/2018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4EDEC1B0-5C4B-4E4C-A4A1-28CBD12D5074}" type="datetime1">
              <a:rPr lang="pt-BR"/>
              <a:pPr>
                <a:defRPr/>
              </a:pPr>
              <a:t>22/11/2018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1BA613AC-E59B-4C29-92F5-B9FF1B309457}" type="datetime1">
              <a:rPr lang="pt-BR"/>
              <a:pPr>
                <a:defRPr/>
              </a:pPr>
              <a:t>22/11/2018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Data: </a:t>
            </a:r>
            <a:fld id="{2C92941C-0257-46B7-A07A-77DA5AA1B969}" type="datetime1">
              <a:rPr lang="pt-BR"/>
              <a:pPr>
                <a:defRPr/>
              </a:pPr>
              <a:t>22/11/2018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2775" y="5715000"/>
            <a:ext cx="29845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50000"/>
              </a:spcBef>
              <a:defRPr sz="1600" smtClean="0">
                <a:solidFill>
                  <a:srgbClr val="0066CC"/>
                </a:solidFill>
              </a:defRPr>
            </a:lvl1pPr>
          </a:lstStyle>
          <a:p>
            <a:pPr>
              <a:defRPr/>
            </a:pPr>
            <a:r>
              <a:rPr lang="en-US" dirty="0"/>
              <a:t>Data: </a:t>
            </a:r>
            <a:fld id="{7F55DACA-CBEB-42B0-B8B1-4E02713EDA3F}" type="datetime1">
              <a:rPr lang="pt-BR"/>
              <a:pPr>
                <a:defRPr/>
              </a:pPr>
              <a:t>22/11/2018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" y="6577013"/>
            <a:ext cx="457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50000"/>
              </a:spcBef>
              <a:defRPr sz="1000" smtClean="0">
                <a:solidFill>
                  <a:srgbClr val="0066CC"/>
                </a:solidFill>
                <a:ea typeface="ＭＳ Ｐゴシック" charset="-128"/>
              </a:defRPr>
            </a:lvl1pPr>
          </a:lstStyle>
          <a:p>
            <a:pPr>
              <a:defRPr/>
            </a:pPr>
            <a:fld id="{FEF07160-BF47-423A-BDD7-234EC6ED5734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577013"/>
            <a:ext cx="11430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50000"/>
              </a:spcBef>
              <a:defRPr sz="1000" smtClean="0">
                <a:solidFill>
                  <a:srgbClr val="0066CC"/>
                </a:solidFill>
              </a:defRPr>
            </a:lvl1pPr>
          </a:lstStyle>
          <a:p>
            <a:pPr>
              <a:defRPr/>
            </a:pPr>
            <a:r>
              <a:rPr lang="en-US" dirty="0"/>
              <a:t>Data: </a:t>
            </a:r>
            <a:fld id="{3D4128FC-F13E-4ED2-ABF8-CDF300E4D58A}" type="datetime1">
              <a:rPr lang="pt-BR"/>
              <a:pPr>
                <a:defRPr/>
              </a:pPr>
              <a:t>22/11/2018</a:t>
            </a:fld>
            <a:endParaRPr lang="en-US" dirty="0"/>
          </a:p>
        </p:txBody>
      </p:sp>
      <p:sp>
        <p:nvSpPr>
          <p:cNvPr id="7175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 para editar os estilos do texto mestre</a:t>
            </a:r>
          </a:p>
          <a:p>
            <a:pPr lvl="1"/>
            <a:r>
              <a:rPr lang="en-US"/>
              <a:t>Segundo nível</a:t>
            </a:r>
          </a:p>
          <a:p>
            <a:pPr lvl="2"/>
            <a:r>
              <a:rPr lang="en-US"/>
              <a:t>Terceiro nível</a:t>
            </a:r>
          </a:p>
          <a:p>
            <a:pPr lvl="3"/>
            <a:r>
              <a:rPr lang="en-US"/>
              <a:t>Quarto nível</a:t>
            </a:r>
          </a:p>
          <a:p>
            <a:pPr lvl="4"/>
            <a:r>
              <a:rPr lang="en-US"/>
              <a:t>Quinto nível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/>
  <p:txStyles>
    <p:titleStyle>
      <a:lvl1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2pPr>
      <a:lvl3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3pPr>
      <a:lvl4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4pPr>
      <a:lvl5pPr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5pPr>
      <a:lvl6pPr marL="457200"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6pPr>
      <a:lvl7pPr marL="914400"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7pPr>
      <a:lvl8pPr marL="1371600"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8pPr>
      <a:lvl9pPr marL="1828800" algn="l" rtl="0" eaLnBrk="0" fontAlgn="base" hangingPunct="0">
        <a:spcBef>
          <a:spcPct val="50000"/>
        </a:spcBef>
        <a:spcAft>
          <a:spcPct val="0"/>
        </a:spcAft>
        <a:defRPr sz="1200" b="1">
          <a:solidFill>
            <a:srgbClr val="0066CC"/>
          </a:solidFill>
          <a:latin typeface="Arial" charset="0"/>
        </a:defRPr>
      </a:lvl9pPr>
    </p:titleStyle>
    <p:bodyStyle>
      <a:lvl1pPr marL="231775" indent="-231775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Wingdings" pitchFamily="2" charset="2"/>
        <a:buChar char="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169863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•"/>
        <a:defRPr sz="2400">
          <a:solidFill>
            <a:schemeClr val="tx1"/>
          </a:solidFill>
          <a:latin typeface="+mn-lt"/>
        </a:defRPr>
      </a:lvl2pPr>
      <a:lvl3pPr marL="1092200" indent="-177800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◦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938338" indent="-109538" algn="l" rtl="0" eaLnBrk="0" fontAlgn="base" hangingPunct="0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5pPr>
      <a:lvl6pPr marL="2395538" indent="-109538" algn="l" rtl="0" fontAlgn="base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6pPr>
      <a:lvl7pPr marL="2852738" indent="-109538" algn="l" rtl="0" fontAlgn="base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7pPr>
      <a:lvl8pPr marL="3309938" indent="-109538" algn="l" rtl="0" fontAlgn="base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8pPr>
      <a:lvl9pPr marL="3767138" indent="-109538" algn="l" rtl="0" fontAlgn="base">
        <a:spcBef>
          <a:spcPct val="20000"/>
        </a:spcBef>
        <a:spcAft>
          <a:spcPct val="0"/>
        </a:spcAft>
        <a:buClr>
          <a:srgbClr val="0066CC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9D346-AC00-4FF5-A4D7-EA7A7E25B927}" type="datetimeFigureOut">
              <a:rPr lang="pt-BR" smtClean="0"/>
              <a:pPr/>
              <a:t>22/11/2018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7B2CA-BA02-46F7-BA4A-C88250D0FED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21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EB7A6-CB77-406D-831F-2B3E1B743D41}" type="datetimeFigureOut">
              <a:rPr lang="pt-BR" smtClean="0"/>
              <a:pPr/>
              <a:t>22/11/2018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C8238-1D71-45FE-BC8B-0548F268ED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406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de cantos arredondados 16"/>
          <p:cNvSpPr/>
          <p:nvPr/>
        </p:nvSpPr>
        <p:spPr>
          <a:xfrm>
            <a:off x="142844" y="4895850"/>
            <a:ext cx="8858312" cy="1244600"/>
          </a:xfrm>
          <a:prstGeom prst="roundRect">
            <a:avLst>
              <a:gd name="adj" fmla="val 2847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pt-BR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tângulo de cantos arredondados 17"/>
          <p:cNvSpPr/>
          <p:nvPr/>
        </p:nvSpPr>
        <p:spPr>
          <a:xfrm>
            <a:off x="214282" y="4983158"/>
            <a:ext cx="8715436" cy="490542"/>
          </a:xfrm>
          <a:prstGeom prst="roundRect">
            <a:avLst>
              <a:gd name="adj" fmla="val 8182"/>
            </a:avLst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pt-B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Projetos ABRADIMEX – Status Report</a:t>
            </a:r>
          </a:p>
        </p:txBody>
      </p:sp>
      <p:sp>
        <p:nvSpPr>
          <p:cNvPr id="19" name="Retângulo de cantos arredondados 18"/>
          <p:cNvSpPr/>
          <p:nvPr/>
        </p:nvSpPr>
        <p:spPr>
          <a:xfrm>
            <a:off x="214282" y="5546797"/>
            <a:ext cx="3714776" cy="490542"/>
          </a:xfrm>
          <a:prstGeom prst="roundRect">
            <a:avLst>
              <a:gd name="adj" fmla="val 8182"/>
            </a:avLst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Período: 19/mar/2018 -  31/dez/2018</a:t>
            </a:r>
          </a:p>
        </p:txBody>
      </p:sp>
      <p:sp>
        <p:nvSpPr>
          <p:cNvPr id="21" name="Retângulo de cantos arredondados 20"/>
          <p:cNvSpPr/>
          <p:nvPr/>
        </p:nvSpPr>
        <p:spPr>
          <a:xfrm>
            <a:off x="4000496" y="5546797"/>
            <a:ext cx="4929222" cy="490542"/>
          </a:xfrm>
          <a:prstGeom prst="roundRect">
            <a:avLst>
              <a:gd name="adj" fmla="val 8182"/>
            </a:avLst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Gerente de Projetos: Andre Bensemana</a:t>
            </a:r>
          </a:p>
        </p:txBody>
      </p:sp>
      <p:sp>
        <p:nvSpPr>
          <p:cNvPr id="22" name="Retângulo de cantos arredondados 21"/>
          <p:cNvSpPr/>
          <p:nvPr/>
        </p:nvSpPr>
        <p:spPr>
          <a:xfrm>
            <a:off x="142844" y="115911"/>
            <a:ext cx="8858312" cy="500066"/>
          </a:xfrm>
          <a:prstGeom prst="roundRect">
            <a:avLst>
              <a:gd name="adj" fmla="val 8182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pt-BR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Relatório Executivo 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42844" y="6229144"/>
            <a:ext cx="8858312" cy="500066"/>
          </a:xfrm>
          <a:prstGeom prst="roundRect">
            <a:avLst>
              <a:gd name="adj" fmla="val 8182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2018</a:t>
            </a:r>
            <a:endParaRPr lang="pt-BR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Imagem 8" descr="C:\Users\Paulo maia\Pictures\Logos e Imagens da ABRADIMEX  e Associados\Logo_ABRADIMEX_final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288" y="1849043"/>
            <a:ext cx="3825425" cy="184520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tângulo de cantos arredondados 18">
            <a:extLst>
              <a:ext uri="{FF2B5EF4-FFF2-40B4-BE49-F238E27FC236}">
                <a16:creationId xmlns:a16="http://schemas.microsoft.com/office/drawing/2014/main" id="{C7BA2CB2-54E5-4B64-B0B9-6D3C225B2DE8}"/>
              </a:ext>
            </a:extLst>
          </p:cNvPr>
          <p:cNvSpPr/>
          <p:nvPr/>
        </p:nvSpPr>
        <p:spPr>
          <a:xfrm>
            <a:off x="3170754" y="3838558"/>
            <a:ext cx="2802493" cy="490542"/>
          </a:xfrm>
          <a:prstGeom prst="roundRect">
            <a:avLst>
              <a:gd name="adj" fmla="val 8182"/>
            </a:avLst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Atualização: 29 /out -  01/</a:t>
            </a:r>
            <a:r>
              <a:rPr lang="pt-B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nov</a:t>
            </a:r>
            <a:endParaRPr lang="pt-BR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214282" y="3708375"/>
            <a:ext cx="8715436" cy="2285910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Pontos de Atenção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214282" y="1250951"/>
            <a:ext cx="8715436" cy="23525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não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925930"/>
              </p:ext>
            </p:extLst>
          </p:nvPr>
        </p:nvGraphicFramePr>
        <p:xfrm>
          <a:off x="285750" y="4014065"/>
          <a:ext cx="8572500" cy="19173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44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4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Responsável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8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Alguns contratos talvez tenham que ser refeitos e outros  talvez tenham que ser tocados diretamente pela Serasa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Daniel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06/08/2018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Existe a possibilidade de fornecer ao Associado uma consulta única por meio de um portal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23/08/2018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Serasa não responde as ligações e-mails.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31/09/2018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Estudo de proposta da consultoria 3G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23/10/2018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672682"/>
              </p:ext>
            </p:extLst>
          </p:nvPr>
        </p:nvGraphicFramePr>
        <p:xfrm>
          <a:off x="296525" y="1583795"/>
          <a:ext cx="8572500" cy="176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0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Aguardando o retorno da ação para formalização de contratos com os Associados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14/08/2018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GIC – Abradimex,  (Grupo de Informações Compartilhadas – Abradimex)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04/09/2018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de apresentação da proposta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1" name="Picture 8" descr="Blue Jelly Arrows Solid Right Hand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78529"/>
            <a:ext cx="252000" cy="252000"/>
          </a:xfrm>
          <a:prstGeom prst="rect">
            <a:avLst/>
          </a:prstGeom>
          <a:noFill/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DCA65444-A384-452A-B752-0827322910F0}"/>
              </a:ext>
            </a:extLst>
          </p:cNvPr>
          <p:cNvSpPr/>
          <p:nvPr/>
        </p:nvSpPr>
        <p:spPr>
          <a:xfrm>
            <a:off x="3011316" y="3244334"/>
            <a:ext cx="3121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- Projeto Compra Conjunta</a:t>
            </a:r>
          </a:p>
        </p:txBody>
      </p:sp>
    </p:spTree>
    <p:extLst>
      <p:ext uri="{BB962C8B-B14F-4D97-AF65-F5344CB8AC3E}">
        <p14:creationId xmlns:p14="http://schemas.microsoft.com/office/powerpoint/2010/main" val="4156632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IQVIA – Pesquisa de Imagem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Projeto de pesquisa de informações sobre indústria farmacêutica em relação aos associados da Abradimex.</a:t>
            </a:r>
          </a:p>
          <a:p>
            <a:pPr>
              <a:spcBef>
                <a:spcPct val="50000"/>
              </a:spcBef>
              <a:defRPr/>
            </a:pP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940616"/>
              </p:ext>
            </p:extLst>
          </p:nvPr>
        </p:nvGraphicFramePr>
        <p:xfrm>
          <a:off x="245773" y="2431541"/>
          <a:ext cx="5516214" cy="3101899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Estruturação do modelo</a:t>
                      </a:r>
                    </a:p>
                    <a:p>
                      <a:pPr algn="just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Apresentação do modelo de pesquisa aos Associados.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24/08/2018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24/08/2018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02 – Formalização do contrato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1" i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28/08/2018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03 – Planejamento de cronograma pela IQVIA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Elaboração do Setup do projeto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28/09/2018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188871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04 – Prospecção de Clientes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Período de Captação de Clientes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15%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30/10/2018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9260963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17" name="Picture 4" descr="D:\JrMachado\ID2\ID2\MGP\Imagens\sphereGreen.png">
            <a:extLst>
              <a:ext uri="{FF2B5EF4-FFF2-40B4-BE49-F238E27FC236}">
                <a16:creationId xmlns:a16="http://schemas.microsoft.com/office/drawing/2014/main" id="{B4D1A35F-22D4-4497-B919-073FB4138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095" y="302395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D:\JrMachado\ID2\ID2\MGP\Imagens\sphereGreen.png">
            <a:extLst>
              <a:ext uri="{FF2B5EF4-FFF2-40B4-BE49-F238E27FC236}">
                <a16:creationId xmlns:a16="http://schemas.microsoft.com/office/drawing/2014/main" id="{2FC3449D-0EF1-44A3-9C3D-8B87A2067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095" y="352803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D:\JrMachado\ID2\ID2\MGP\Imagens\sphereGreen.png">
            <a:extLst>
              <a:ext uri="{FF2B5EF4-FFF2-40B4-BE49-F238E27FC236}">
                <a16:creationId xmlns:a16="http://schemas.microsoft.com/office/drawing/2014/main" id="{742F4A34-4999-40F2-8F77-D05BB92A2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095" y="407019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D:\JrMachado\ID2\ID2\MGP\Imagens\sphereGreen.png">
            <a:extLst>
              <a:ext uri="{FF2B5EF4-FFF2-40B4-BE49-F238E27FC236}">
                <a16:creationId xmlns:a16="http://schemas.microsoft.com/office/drawing/2014/main" id="{7FCDC3FD-C9F8-4ADA-B145-6E180E748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095" y="460020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524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092595"/>
              </p:ext>
            </p:extLst>
          </p:nvPr>
        </p:nvGraphicFramePr>
        <p:xfrm>
          <a:off x="296525" y="1583795"/>
          <a:ext cx="8572500" cy="207825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23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proposta de pesquisa foi votada e aprovada pelos associados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24/07/2018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547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Assinatura de contrato para pesquisa entre os associados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5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Enviado e-mail solicitando cronograma para Meletti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5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Solicitado informações ao Meletti do andamento do projeto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547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Envio de e-mail com folder sobre parceria da IQVIA e ABRADIMEX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23/10/2018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7547"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Solicitado pela IQVIA o contato dos representantes de cada empresa para receber informações do questionário.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25/10/2018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2844"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Enviado e-mail para a IQVIA sobre os contatos dos Associados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26/10/2018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7376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Close-up – Captação de dados de Prontuários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Captação de informação de prontuários nos hospitais.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025398"/>
              </p:ext>
            </p:extLst>
          </p:nvPr>
        </p:nvGraphicFramePr>
        <p:xfrm>
          <a:off x="245773" y="2431541"/>
          <a:ext cx="5516214" cy="3247709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b="1" kern="1200" dirty="0"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Apresentação de proposta</a:t>
                      </a:r>
                    </a:p>
                    <a:p>
                      <a:pPr algn="just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Apresentação do modelo de pesquisa aos Associados.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22/05/2018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21/06/2018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02 – Sensibilização dos associado</a:t>
                      </a:r>
                      <a:r>
                        <a:rPr kumimoji="0" lang="pt-B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</a:p>
                    <a:p>
                      <a:pPr algn="just"/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(reunião de associados)</a:t>
                      </a:r>
                      <a:endParaRPr lang="pt-BR" sz="1000" b="0" i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24/08/2018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30/09/2018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37441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4671236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16" name="Picture 4" descr="D:\JrMachado\ID2\ID2\MGP\Imagens\sphereGreen.png">
            <a:extLst>
              <a:ext uri="{FF2B5EF4-FFF2-40B4-BE49-F238E27FC236}">
                <a16:creationId xmlns:a16="http://schemas.microsoft.com/office/drawing/2014/main" id="{F86592E8-C8D0-4194-B1D7-1B6249A52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090" y="306896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D:\JrMachado\ID2\ID2\MGP\Imagens\sphereGreen.png">
            <a:extLst>
              <a:ext uri="{FF2B5EF4-FFF2-40B4-BE49-F238E27FC236}">
                <a16:creationId xmlns:a16="http://schemas.microsoft.com/office/drawing/2014/main" id="{9EA95470-BF07-4247-B86F-2EC8AE2B7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090" y="36090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FB887933-3004-4CEE-BDDB-63906C877D8C}"/>
              </a:ext>
            </a:extLst>
          </p:cNvPr>
          <p:cNvSpPr txBox="1"/>
          <p:nvPr/>
        </p:nvSpPr>
        <p:spPr>
          <a:xfrm rot="19400876">
            <a:off x="1730358" y="3927303"/>
            <a:ext cx="108012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Parado</a:t>
            </a:r>
          </a:p>
        </p:txBody>
      </p:sp>
    </p:spTree>
    <p:extLst>
      <p:ext uri="{BB962C8B-B14F-4D97-AF65-F5344CB8AC3E}">
        <p14:creationId xmlns:p14="http://schemas.microsoft.com/office/powerpoint/2010/main" val="1202944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427573"/>
              </p:ext>
            </p:extLst>
          </p:nvPr>
        </p:nvGraphicFramePr>
        <p:xfrm>
          <a:off x="296525" y="1583795"/>
          <a:ext cx="8572500" cy="228201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na Associação (Paulo Paiva)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08/02/2018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em Assembleia (Paulo Paiva, </a:t>
                      </a:r>
                      <a:r>
                        <a:rPr lang="pt-BR" sz="1000" dirty="0">
                          <a:latin typeface="+mn-lt"/>
                        </a:rPr>
                        <a:t>Daniel </a:t>
                      </a:r>
                      <a:r>
                        <a:rPr lang="pt-BR" sz="1000" dirty="0" err="1">
                          <a:latin typeface="+mn-lt"/>
                        </a:rPr>
                        <a:t>Radulov</a:t>
                      </a:r>
                      <a:r>
                        <a:rPr lang="pt-BR" sz="1000" dirty="0">
                          <a:latin typeface="+mn-lt"/>
                        </a:rPr>
                        <a:t>, Tiago Correa, Mario Monteiro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22/05/2018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2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latin typeface="+mn-lt"/>
                        </a:rPr>
                        <a:t>Reunião com a </a:t>
                      </a:r>
                      <a:r>
                        <a:rPr lang="pt-BR" sz="1000" dirty="0" err="1">
                          <a:latin typeface="+mn-lt"/>
                        </a:rPr>
                        <a:t>Elfa</a:t>
                      </a:r>
                      <a:r>
                        <a:rPr lang="pt-BR" sz="1000" dirty="0">
                          <a:latin typeface="+mn-lt"/>
                        </a:rPr>
                        <a:t> (</a:t>
                      </a:r>
                      <a:r>
                        <a:rPr lang="pt-BR" sz="1000" dirty="0" err="1">
                          <a:latin typeface="+mn-lt"/>
                        </a:rPr>
                        <a:t>Roger,Tiago</a:t>
                      </a:r>
                      <a:r>
                        <a:rPr lang="pt-BR" sz="1000" dirty="0">
                          <a:latin typeface="+mn-lt"/>
                        </a:rPr>
                        <a:t> Correa, Mario Monteiro)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24/05/2018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Reunião com Presidência do Conselho (Paulo, Marcos e Paulo Paiva, Tiago Correa, Mario Monteiro)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21/06/2018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58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Envio de e-mail para o Paulo Paiva para retomar o assunto.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17/10/2018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 contato om o Paulo, o assunto será retomado na reunião dos associados dia 07/11/2018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23/11/2018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305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Periódicos Abradimex</a:t>
            </a:r>
          </a:p>
          <a:p>
            <a:pPr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Revista e Newsletter</a:t>
            </a:r>
            <a:endParaRPr lang="pt-BR" sz="2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536689"/>
              </p:ext>
            </p:extLst>
          </p:nvPr>
        </p:nvGraphicFramePr>
        <p:xfrm>
          <a:off x="245773" y="2431541"/>
          <a:ext cx="5516214" cy="323824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50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99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Estruturação do modelo</a:t>
                      </a:r>
                    </a:p>
                    <a:p>
                      <a:pPr algn="just"/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37441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/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728422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/>
          </p:nvPr>
        </p:nvGraphicFramePr>
        <p:xfrm>
          <a:off x="296525" y="1583795"/>
          <a:ext cx="8572500" cy="355889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98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04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8639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0" y="1155460"/>
            <a:ext cx="8715437" cy="1259151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Rastreabilidade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O</a:t>
            </a:r>
            <a:r>
              <a:rPr lang="pt-BR" sz="1600" dirty="0"/>
              <a:t> Sistema Nacional de Controle de Medicamentos (SNCM), visa controlar a produção, distribuição, comercialização, dispensação e a prescrição médica, odontológica e medicamento de uso humano, veterinária.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90672"/>
              </p:ext>
            </p:extLst>
          </p:nvPr>
        </p:nvGraphicFramePr>
        <p:xfrm>
          <a:off x="245773" y="2431541"/>
          <a:ext cx="5516214" cy="323824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201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Especificação das 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Descrição</a:t>
                      </a:r>
                    </a:p>
                    <a:p>
                      <a:pPr algn="just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Analise do conteúdo da especificação.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08/05/2018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08/05/2018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02 – Refinamento Especificação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  <a:p>
                      <a:pPr algn="just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Analise do conteúdo da especificação.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12/06/2018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12/06/2018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03 – Refinamento Especificação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Analise do conteúdo da especificação.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08/05/2018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08/05/2018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37441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04 – Início da fase de avaliação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Fase de avaliação prevista em lei 13.410/2016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28/04/2019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05 – Início da fase de avaliação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Implantação do SNCM em produção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29/04/2019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29/04/2019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48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495" y="311396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D:\JrMachado\ID2\ID2\MGP\Imagens\sphereGreen.png">
            <a:extLst>
              <a:ext uri="{FF2B5EF4-FFF2-40B4-BE49-F238E27FC236}">
                <a16:creationId xmlns:a16="http://schemas.microsoft.com/office/drawing/2014/main" id="{61D57DE0-2E4A-4077-9408-6B73F8048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495" y="36090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9831645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22" name="Picture 4" descr="D:\JrMachado\ID2\ID2\MGP\Imagens\sphereGreen.png">
            <a:extLst>
              <a:ext uri="{FF2B5EF4-FFF2-40B4-BE49-F238E27FC236}">
                <a16:creationId xmlns:a16="http://schemas.microsoft.com/office/drawing/2014/main" id="{A0D92FBE-F460-493B-824C-35B4636C4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495" y="411310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D:\JrMachado\ID2\ID2\MGP\Imagens\sphereGreen.png">
            <a:extLst>
              <a:ext uri="{FF2B5EF4-FFF2-40B4-BE49-F238E27FC236}">
                <a16:creationId xmlns:a16="http://schemas.microsoft.com/office/drawing/2014/main" id="{F8268654-FDA5-4EE3-A5F4-62C91D4CF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495" y="461718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D:\JrMachado\ID2\ID2\MGP\Imagens\sphereGreen.png">
            <a:extLst>
              <a:ext uri="{FF2B5EF4-FFF2-40B4-BE49-F238E27FC236}">
                <a16:creationId xmlns:a16="http://schemas.microsoft.com/office/drawing/2014/main" id="{1D28A3C3-5AA4-49AC-A478-5E1FF09B4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440" y="519400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745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267468"/>
              </p:ext>
            </p:extLst>
          </p:nvPr>
        </p:nvGraphicFramePr>
        <p:xfrm>
          <a:off x="296525" y="1583795"/>
          <a:ext cx="8572500" cy="28296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92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processo de licitação está sendo revisto pelo Presidente da Anvisa e será refeito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16/08/2018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cada 3 meses uma nova versão do SNCM para teste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5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latin typeface="+mn-lt"/>
                        </a:rPr>
                        <a:t>Em posicionamento pelo responsável na Anvisa o projeto não está parado estão sendo realizados testes.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07/09/2018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 testes estão em andamento e o relatório de resultados está sendo elaborado. Além disso uma nova versão da especificação está sendo elaborada para complementar o projeto.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18/10/2018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0542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Laudo Técnico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</a:t>
            </a: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Adicionar ao no site da ABRADIMEX funcionalidade para fazer upload e download dos laudos fornecidos pela Industria Farmacêutica. 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498726"/>
              </p:ext>
            </p:extLst>
          </p:nvPr>
        </p:nvGraphicFramePr>
        <p:xfrm>
          <a:off x="245773" y="2431541"/>
          <a:ext cx="5617667" cy="3247709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1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4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49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 01 – Especificação das Funcionalidades</a:t>
                      </a:r>
                    </a:p>
                    <a:p>
                      <a:pPr algn="just"/>
                      <a:r>
                        <a:rPr lang="pt-BR" sz="1000" dirty="0">
                          <a:solidFill>
                            <a:schemeClr val="tx1"/>
                          </a:solidFill>
                        </a:rPr>
                        <a:t>Descrição das funcionalidades que deve ser incluído no site.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20/03/2018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03/2018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39622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02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Analise das funcionalidades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Analise pela empresa desenvolvedora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16/04/2018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24/04/2018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31213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03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Desenvolvimento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Desenvolvimento e teste das funcionalidades e teste.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25/04/2018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11/05/2018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37441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04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Apresentação para ao Conselho Consultivo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aseline="0" dirty="0">
                          <a:solidFill>
                            <a:schemeClr val="tx1"/>
                          </a:solidFill>
                        </a:rPr>
                        <a:t>Apresentar as principais funcionalidades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04/06/2018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08/06/2018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30609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05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Implantação piloto do processo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Montagem da estratégia de implantação, divulgação com os Associados.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11/06/2018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29/10/2018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48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11396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D:\JrMachado\ID2\ID2\MGP\Imagens\sphereGreen.png">
            <a:extLst>
              <a:ext uri="{FF2B5EF4-FFF2-40B4-BE49-F238E27FC236}">
                <a16:creationId xmlns:a16="http://schemas.microsoft.com/office/drawing/2014/main" id="{61D57DE0-2E4A-4077-9408-6B73F8048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70" y="36090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5903589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22" name="Picture 4" descr="D:\JrMachado\ID2\ID2\MGP\Imagens\sphereGreen.png">
            <a:extLst>
              <a:ext uri="{FF2B5EF4-FFF2-40B4-BE49-F238E27FC236}">
                <a16:creationId xmlns:a16="http://schemas.microsoft.com/office/drawing/2014/main" id="{A0D92FBE-F460-493B-824C-35B4636C4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70" y="411310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D:\JrMachado\ID2\ID2\MGP\Imagens\sphereGreen.png">
            <a:extLst>
              <a:ext uri="{FF2B5EF4-FFF2-40B4-BE49-F238E27FC236}">
                <a16:creationId xmlns:a16="http://schemas.microsoft.com/office/drawing/2014/main" id="{6EBB8F62-1181-47B0-914C-B871D087F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095" y="464413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5" descr="D:\JrMachado\ID2\ID2\MGP\Imagens\sphereRed.png">
            <a:extLst>
              <a:ext uri="{FF2B5EF4-FFF2-40B4-BE49-F238E27FC236}">
                <a16:creationId xmlns:a16="http://schemas.microsoft.com/office/drawing/2014/main" id="{41DFDFC1-D5F7-4B9B-97DC-EFA101999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519041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377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>
            <a:hlinkClick r:id="" action="ppaction://customshow?id=10&amp;return=true"/>
          </p:cNvPr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projetos geral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36" name="Gráfico 35"/>
          <p:cNvGraphicFramePr/>
          <p:nvPr>
            <p:extLst>
              <p:ext uri="{D42A27DB-BD31-4B8C-83A1-F6EECF244321}">
                <p14:modId xmlns:p14="http://schemas.microsoft.com/office/powerpoint/2010/main" val="1758085631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678019"/>
              </p:ext>
            </p:extLst>
          </p:nvPr>
        </p:nvGraphicFramePr>
        <p:xfrm>
          <a:off x="245773" y="2431541"/>
          <a:ext cx="5516214" cy="3382725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786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99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714">
                <a:tc gridSpan="3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0&amp;return=true"/>
                        </a:rPr>
                        <a:t>Projeto  01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Projeto de Compra Conjunta</a:t>
                      </a:r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1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1&amp;return=true"/>
                        </a:rPr>
                        <a:t> 02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1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Cadastro Positivo Serasa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7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7&amp;return=true"/>
                        </a:rPr>
                        <a:t> 03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7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Laudo Técnico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2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2&amp;return=true"/>
                        </a:rPr>
                        <a:t> 04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2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IQVIA – Pesquisa de Imagem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333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3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3&amp;return=true"/>
                        </a:rPr>
                        <a:t> 05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3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Close-up – Pesquisa em Hospitais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2877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4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4&amp;return=true"/>
                        </a:rPr>
                        <a:t> 06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4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Periódicos Abradimex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043586"/>
                  </a:ext>
                </a:extLst>
              </a:tr>
              <a:tr h="2877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5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5&amp;return=true"/>
                        </a:rPr>
                        <a:t> 07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5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Nova Sede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705546"/>
                  </a:ext>
                </a:extLst>
              </a:tr>
              <a:tr h="2877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6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6&amp;return=true"/>
                        </a:rPr>
                        <a:t> 08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6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Rastreabilidade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283465"/>
                  </a:ext>
                </a:extLst>
              </a:tr>
              <a:tr h="2877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8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8&amp;return=true"/>
                        </a:rPr>
                        <a:t> 09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8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Seguros para Associados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773045"/>
                  </a:ext>
                </a:extLst>
              </a:tr>
              <a:tr h="28771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9&amp;return=true"/>
                        </a:rPr>
                        <a:t>Projeto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  <a:hlinkClick r:id="" action="ppaction://customshow?id=9&amp;return=true"/>
                        </a:rPr>
                        <a:t> 10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  <a:hlinkClick r:id="" action="ppaction://customshow?id=9&amp;return=true"/>
                        </a:rPr>
                        <a:t> 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–  </a:t>
                      </a:r>
                      <a:r>
                        <a:rPr lang="pt-B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Fórum de Roubo de Carga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041377"/>
                  </a:ext>
                </a:extLst>
              </a:tr>
            </a:tbl>
          </a:graphicData>
        </a:graphic>
      </p:graphicFrame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918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599140"/>
              </p:ext>
            </p:extLst>
          </p:nvPr>
        </p:nvGraphicFramePr>
        <p:xfrm>
          <a:off x="296525" y="1583795"/>
          <a:ext cx="8572500" cy="28487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Troca de fornecedor de conteúdo e desenvolvimento.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17/04/2018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com ROCHE sobre melhorias apontadas.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05/07/2018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2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latin typeface="+mn-lt"/>
                        </a:rPr>
                        <a:t>Solicitação de alterações no site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02/08/2018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Solicitado usuário para administração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05/09/2018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0760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214282" y="3708375"/>
            <a:ext cx="8715436" cy="2285910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Pontos de Atenção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214282" y="1250951"/>
            <a:ext cx="8715436" cy="23525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não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669956"/>
              </p:ext>
            </p:extLst>
          </p:nvPr>
        </p:nvGraphicFramePr>
        <p:xfrm>
          <a:off x="285750" y="4014065"/>
          <a:ext cx="8572500" cy="189686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44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4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Responsável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8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Custo do desenvolvimento devido a troca do fornecedor.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Abradimex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16/04/2018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58"/>
          <p:cNvGraphicFramePr>
            <a:graphicFrameLocks noGrp="1"/>
          </p:cNvGraphicFramePr>
          <p:nvPr>
            <p:extLst/>
          </p:nvPr>
        </p:nvGraphicFramePr>
        <p:xfrm>
          <a:off x="296525" y="1583795"/>
          <a:ext cx="8572500" cy="176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0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000" b="0" i="0" u="none" strike="noStrike" kern="1200" baseline="0" dirty="0">
                        <a:solidFill>
                          <a:schemeClr val="dk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1" name="Picture 8" descr="Blue Jelly Arrows Solid Right Hand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78529"/>
            <a:ext cx="252000" cy="25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092409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Estudo de Planos de Saúde para Assegurados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</a:t>
            </a: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Estudar propostas de planos de saúde visando a redução dos custos atuais.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287812"/>
              </p:ext>
            </p:extLst>
          </p:nvPr>
        </p:nvGraphicFramePr>
        <p:xfrm>
          <a:off x="245773" y="2431541"/>
          <a:ext cx="5617667" cy="2827389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1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4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0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Ações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330">
                <a:tc rowSpan="2">
                  <a:txBody>
                    <a:bodyPr/>
                    <a:lstStyle/>
                    <a:p>
                      <a:pPr algn="just"/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 01 – Identificação de Corretoras de Seguro Saúde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13/6/2018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03/07/2018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02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Coleta de informações dos Associados 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80%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60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14/06/2018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16/11/2018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121578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03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Analise das informações pela Corretora 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16/11/2018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30/11/2018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129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148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sp>
        <p:nvSpPr>
          <p:cNvPr id="20" name="Retângulo de cantos arredondados 12">
            <a:extLst>
              <a:ext uri="{FF2B5EF4-FFF2-40B4-BE49-F238E27FC236}">
                <a16:creationId xmlns:a16="http://schemas.microsoft.com/office/drawing/2014/main" id="{D2F58995-39CE-415E-A276-F9F338189CE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8EDD880-86A5-4F65-A731-E5E860F4D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6733397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16" name="Picture 4" descr="D:\JrMachado\ID2\ID2\MGP\Imagens\sphereGreen.png">
            <a:extLst>
              <a:ext uri="{FF2B5EF4-FFF2-40B4-BE49-F238E27FC236}">
                <a16:creationId xmlns:a16="http://schemas.microsoft.com/office/drawing/2014/main" id="{FE256F3B-8040-414C-9CA9-00E78AC46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725" y="302395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D:\JrMachado\ID2\ID2\MGP\Imagens\sphereGreen.png">
            <a:extLst>
              <a:ext uri="{FF2B5EF4-FFF2-40B4-BE49-F238E27FC236}">
                <a16:creationId xmlns:a16="http://schemas.microsoft.com/office/drawing/2014/main" id="{C9035BED-1E5F-40B9-B4B6-5E0F9E4B2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00" y="347400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3400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979443"/>
              </p:ext>
            </p:extLst>
          </p:nvPr>
        </p:nvGraphicFramePr>
        <p:xfrm>
          <a:off x="296525" y="1583795"/>
          <a:ext cx="8572500" cy="30011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Enviado e-mail para agendar reunião com Tiberio da ELFA 26/10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22/10/2018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2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desmarcada pelo Grupo </a:t>
                      </a:r>
                      <a:r>
                        <a:rPr lang="pt-BR" sz="1000" b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Elfa</a:t>
                      </a: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reagendada para dia 29/10.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2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entre ELFA, AGAS Corretora para levantamento de informações complementares para estudo de proposta mais adequada a ELFA.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748">
                <a:tc>
                  <a:txBody>
                    <a:bodyPr/>
                    <a:lstStyle/>
                    <a:p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1433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214282" y="3708375"/>
            <a:ext cx="8715436" cy="2285910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Pontos de Atenção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214282" y="1250951"/>
            <a:ext cx="8715436" cy="23525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não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215750"/>
              </p:ext>
            </p:extLst>
          </p:nvPr>
        </p:nvGraphicFramePr>
        <p:xfrm>
          <a:off x="285750" y="4014065"/>
          <a:ext cx="8572500" cy="189686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44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4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Responsável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8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Prohosp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não vai participar do projeto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945869"/>
              </p:ext>
            </p:extLst>
          </p:nvPr>
        </p:nvGraphicFramePr>
        <p:xfrm>
          <a:off x="296525" y="1583795"/>
          <a:ext cx="8572500" cy="176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0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Estudo iniciar com ELFA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000" b="0" i="0" u="none" strike="noStrike" kern="1200" baseline="0" dirty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26/10/2018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44450" marR="44450" marT="0" marB="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1" name="Picture 8" descr="Blue Jelly Arrows Solid Right Hand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78529"/>
            <a:ext cx="252000" cy="25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96075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Projeto de Compra Conjunta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</a:t>
            </a: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Possibilitar a aquisição em conjunto de gelo e embalagens afim de reduzir custos aos associados, porém sem alterar o processo de compra já instituído. 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36" name="Gráfico 35"/>
          <p:cNvGraphicFramePr/>
          <p:nvPr>
            <p:extLst>
              <p:ext uri="{D42A27DB-BD31-4B8C-83A1-F6EECF244321}">
                <p14:modId xmlns:p14="http://schemas.microsoft.com/office/powerpoint/2010/main" val="984426211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664094"/>
              </p:ext>
            </p:extLst>
          </p:nvPr>
        </p:nvGraphicFramePr>
        <p:xfrm>
          <a:off x="245773" y="2431541"/>
          <a:ext cx="5516214" cy="3359253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11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99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25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107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07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Planejamento de implantação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Elaboração do planejamento de implantação do projeto.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45%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35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29/08/2018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05/09/2018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197107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08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Análise/Avaliação do </a:t>
                      </a:r>
                      <a:r>
                        <a:rPr lang="pt-BR" sz="1000" b="1" i="1" baseline="0" dirty="0" err="1">
                          <a:solidFill>
                            <a:schemeClr val="tx1"/>
                          </a:solidFill>
                        </a:rPr>
                        <a:t>Spend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Revalidação das quantidades e valores de casa associado para terem o valor do </a:t>
                      </a:r>
                      <a:r>
                        <a:rPr kumimoji="0" lang="pt-BR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saving</a:t>
                      </a: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atualizado.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25%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95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03/09/2018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28/09/2018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197107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09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Definição Técnica - Qualificação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Qualificação dos materiais que serão substituídos.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88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17/09/2018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28/09/2018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197107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10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Implementação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40695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01/10/2018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30/11/2018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197107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2049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48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11396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D:\JrMachado\ID2\ID2\MGP\Imagens\sphereGreen.png">
            <a:extLst>
              <a:ext uri="{FF2B5EF4-FFF2-40B4-BE49-F238E27FC236}">
                <a16:creationId xmlns:a16="http://schemas.microsoft.com/office/drawing/2014/main" id="{53F87891-E39A-44B1-A9E4-62D1479D6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706588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5" descr="D:\JrMachado\ID2\ID2\MGP\Imagens\sphereRed.png">
            <a:extLst>
              <a:ext uri="{FF2B5EF4-FFF2-40B4-BE49-F238E27FC236}">
                <a16:creationId xmlns:a16="http://schemas.microsoft.com/office/drawing/2014/main" id="{D9259F9E-FA9D-49BF-8ADA-8B9409B5B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312" y="4208878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JrMachado\ID2\ID2\MGP\Imagens\sphereRed.png">
            <a:extLst>
              <a:ext uri="{FF2B5EF4-FFF2-40B4-BE49-F238E27FC236}">
                <a16:creationId xmlns:a16="http://schemas.microsoft.com/office/drawing/2014/main" id="{4C90B944-DE3A-4E3A-871F-53446E420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4823644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5" descr="D:\JrMachado\ID2\ID2\MGP\Imagens\sphereRed.png">
            <a:extLst>
              <a:ext uri="{FF2B5EF4-FFF2-40B4-BE49-F238E27FC236}">
                <a16:creationId xmlns:a16="http://schemas.microsoft.com/office/drawing/2014/main" id="{9EAEF814-F449-4642-B01C-842D88CA1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405" y="593685"/>
            <a:ext cx="373232" cy="373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488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 - Projeto Compra Conjunta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075414"/>
              </p:ext>
            </p:extLst>
          </p:nvPr>
        </p:nvGraphicFramePr>
        <p:xfrm>
          <a:off x="296525" y="1583795"/>
          <a:ext cx="8572500" cy="4236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36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4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1ª. Rodada de negociações com os fornecedores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22/03/2018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662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2ª. Rodada de negociação com fornecedores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05/04/2018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latin typeface="+mn-lt"/>
                        </a:rPr>
                        <a:t>3ª. Rodada com </a:t>
                      </a:r>
                      <a:r>
                        <a:rPr lang="pt-BR" sz="1000" dirty="0" err="1">
                          <a:latin typeface="+mn-lt"/>
                        </a:rPr>
                        <a:t>Knauf</a:t>
                      </a:r>
                      <a:endParaRPr lang="pt-BR" sz="1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17/05/2018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Apresentaçã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 projeto a Expressa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11/04/2018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com a HospFar, participantes Abradimex, Tetra,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Emba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farmacêutica da HospFar que ficou de enviar volumes para a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Emba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iniciar estudos para implantação do projeto. </a:t>
                      </a:r>
                      <a:r>
                        <a:rPr lang="pt-BR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(não enviado)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25/06/2018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2722877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com D-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Hosp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apresentação com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Emba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Tetra, Fabio, Sergio Cabral- sócio ficaram de enviar volumes para estudo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Emba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para iniciar estudo e implantação do projeto. </a:t>
                      </a:r>
                      <a:r>
                        <a:rPr lang="pt-BR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(não enviado)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25/06/2018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Envio das tabelas EMBA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26/06/2018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8248105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com Expressa apresentação com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Emba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Tetra, Robson Assis, Diretor de Suporte ao Negócio, Ronaldo farias Gerente de Logística que ficaram de enviar volumes para estudo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Emba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para iniciar estudo e implantação do projeto. </a:t>
                      </a:r>
                      <a:r>
                        <a:rPr lang="pt-BR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(não enviado)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11/07/2018/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75968922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Envio das tabelas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Knauf</a:t>
                      </a:r>
                      <a:endParaRPr lang="pt-B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20/07/2018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Enviado e-mail a </a:t>
                      </a:r>
                      <a:r>
                        <a:rPr lang="pt-BR" sz="1000" dirty="0" err="1">
                          <a:latin typeface="+mn-lt"/>
                        </a:rPr>
                        <a:t>BIOhosp</a:t>
                      </a:r>
                      <a:r>
                        <a:rPr lang="pt-BR" sz="1000" dirty="0">
                          <a:latin typeface="+mn-lt"/>
                        </a:rPr>
                        <a:t> Sr. Leonardo para envio das informações de volume para estudo da </a:t>
                      </a:r>
                      <a:r>
                        <a:rPr lang="pt-BR" sz="1000" dirty="0" err="1">
                          <a:latin typeface="+mn-lt"/>
                        </a:rPr>
                        <a:t>Emba</a:t>
                      </a:r>
                      <a:r>
                        <a:rPr lang="pt-BR" sz="1000" dirty="0">
                          <a:latin typeface="+mn-lt"/>
                        </a:rPr>
                        <a:t> iniciar projeto. </a:t>
                      </a:r>
                      <a:r>
                        <a:rPr lang="pt-BR" sz="1000" b="1" dirty="0">
                          <a:latin typeface="+mn-lt"/>
                        </a:rPr>
                        <a:t>(enviado)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27/07/2018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7449450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Em negociação com os Associados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06/08/2018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lang="pt-BR" sz="1000" dirty="0">
                          <a:latin typeface="+mn-lt"/>
                        </a:rPr>
                        <a:t>Reunião com a </a:t>
                      </a:r>
                      <a:r>
                        <a:rPr lang="pt-BR" sz="1000" dirty="0" err="1">
                          <a:latin typeface="+mn-lt"/>
                        </a:rPr>
                        <a:t>Profarma</a:t>
                      </a:r>
                      <a:r>
                        <a:rPr lang="pt-BR" sz="1000" dirty="0">
                          <a:latin typeface="+mn-lt"/>
                        </a:rPr>
                        <a:t> com Sr. Patrick Vice </a:t>
                      </a:r>
                      <a:r>
                        <a:rPr lang="pt-BR" sz="1000" dirty="0" err="1">
                          <a:latin typeface="+mn-lt"/>
                        </a:rPr>
                        <a:t>Presitende</a:t>
                      </a:r>
                      <a:r>
                        <a:rPr lang="pt-BR" sz="1000" dirty="0">
                          <a:latin typeface="+mn-lt"/>
                        </a:rPr>
                        <a:t> de estratégia e operações e Sr. Danilo Vacari, Diretor da Unidade de Suporte ao Paciente que ficaram de analisar a proposta e retornar. (sem retorno)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09/08/2018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147998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22049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 - Projeto Compra Conjunta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868422"/>
              </p:ext>
            </p:extLst>
          </p:nvPr>
        </p:nvGraphicFramePr>
        <p:xfrm>
          <a:off x="251520" y="1583795"/>
          <a:ext cx="8617505" cy="402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76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36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+mn-lt"/>
                        </a:rPr>
                        <a:t>Em reunião dos associados a </a:t>
                      </a:r>
                      <a:r>
                        <a:rPr lang="pt-BR" sz="1000" dirty="0" err="1">
                          <a:solidFill>
                            <a:schemeClr val="tx1"/>
                          </a:solidFill>
                          <a:latin typeface="+mn-lt"/>
                        </a:rPr>
                        <a:t>Elfa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  <a:latin typeface="+mn-lt"/>
                        </a:rPr>
                        <a:t> se mostrou interessada e será feito contado por meio da Tetra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24/08/2018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7541818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+mn-lt"/>
                        </a:rPr>
                        <a:t>Nova reunião com os Associados para apresentação do projeto visando a colaboração no inicio do projeto. Novo levantamento de volume para validação dos preços apresentados. Será necessário a revalidação do volume dos associados pra renegociação e identificação de mais </a:t>
                      </a:r>
                      <a:r>
                        <a:rPr lang="pt-BR" sz="1000">
                          <a:solidFill>
                            <a:schemeClr val="tx1"/>
                          </a:solidFill>
                          <a:latin typeface="+mn-lt"/>
                        </a:rPr>
                        <a:t>um fornecedor.</a:t>
                      </a:r>
                      <a:endParaRPr lang="pt-BR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24/08/2018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2990142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Ficou estabelecido que a Tetra vai manter contato com os Associados para execução  do projeto, a Abradimex vai auxiliar no andamento e monitoramento das ações (André)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29/08/2018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9650502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Nova cobrança a Tetra para obtenção do cronograma para implantação junto aos associados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06/09/2018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2818863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Cobrado informações do projeto da ultima semana apenas para o Emerson.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17/09/2018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8338284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Emerson enviou as informações para os associados, Oncoprod, D-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Hosp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, BioHosp, Expressa, deixando o restante de fora.</a:t>
                      </a:r>
                    </a:p>
                    <a:p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Projeto está atrasado em 13%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21/09/2018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0822037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Reunião com a Tetra para alinhamento do inicio da vigência do processo de compra coletiva.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05/09/2018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5618158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Reunião com Diretor da 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Elfa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para iniciar o processo de compra no modelo do projeto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10/10/2018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3962752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Reunião (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call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) com 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Biohosp</a:t>
                      </a: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16/10/2018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0045161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Ligação para Emerson e Igor 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Elfa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solicitando informações do projeto.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17/10/2018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2499324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Informações da 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ELFa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já enviada ao Emerson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18/10/2018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7287484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Ligação para Emerson sem retorno 12:30, enviado mensagem ao Ronaldo Vinagre 15:00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22/10/2018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7679670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Retorno do Rodrigo sobre andamento, aguardando informações da Renata.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23/10/2018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6570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9329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22049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 - Projeto Compra Conjunta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376745"/>
              </p:ext>
            </p:extLst>
          </p:nvPr>
        </p:nvGraphicFramePr>
        <p:xfrm>
          <a:off x="251520" y="1583795"/>
          <a:ext cx="8617505" cy="3474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76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36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Ligação para Emerson sem retorno 14:20, enviado mensagem ao Ronaldo Vinagre 14:20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23/10/2018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7541818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+mn-lt"/>
                        </a:rPr>
                        <a:t>Contato realizado com Emerson, ficou de enviar hoje a planilha de acompanhamento atualizada e dar foco na </a:t>
                      </a:r>
                      <a:r>
                        <a:rPr lang="pt-BR" sz="1000" dirty="0" err="1">
                          <a:solidFill>
                            <a:schemeClr val="tx1"/>
                          </a:solidFill>
                          <a:latin typeface="+mn-lt"/>
                        </a:rPr>
                        <a:t>Elfa</a:t>
                      </a:r>
                      <a:r>
                        <a:rPr lang="pt-BR" sz="1000" dirty="0">
                          <a:solidFill>
                            <a:schemeClr val="tx1"/>
                          </a:solidFill>
                          <a:latin typeface="+mn-lt"/>
                        </a:rPr>
                        <a:t> para implantação antes do dia 07/11.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24/10/2018</a:t>
                      </a: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2990142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Troca de e-mails entre Tetra e 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Elfa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, foi solicitado agendamento com equipe técnica para acertar a questão de qualificação.</a:t>
                      </a:r>
                    </a:p>
                    <a:p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Obj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. é implantar a 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Elfa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até dia 07/11/2018.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26/10/2018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9650502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Reunião para apresentação da EMBA/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Knauf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com o time técnico da 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Hospfar</a:t>
                      </a: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30/10/2018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2818863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Ultima atualização do projeto dia 06/11/2018 nenhum mudança, nenhum retorno dos associados nem da Tetra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12/11/2018</a:t>
                      </a: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8338284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Hosfar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avançando com nos testes de qualificação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14/11/2018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0822037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Biohosp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autorizou a colocação dos pedidos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14/11/2018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3962752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ELFA ainda não iniciou a compra pela tabela do projeto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14/11/2018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0045161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A Proforma, declinou do projeto devido a exigência de utilizar 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Knauf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e 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Emba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, Emerson não respondeu ao e-mail do Patrick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22/11/2018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2499324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7287484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7679670"/>
                  </a:ext>
                </a:extLst>
              </a:tr>
              <a:tr h="1510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6570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6317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214282" y="3708375"/>
            <a:ext cx="8715436" cy="2285910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Pontos de Atenção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214282" y="1250951"/>
            <a:ext cx="8715436" cy="23525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Negociações em Andamento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949120"/>
              </p:ext>
            </p:extLst>
          </p:nvPr>
        </p:nvGraphicFramePr>
        <p:xfrm>
          <a:off x="285750" y="4014065"/>
          <a:ext cx="8572500" cy="189686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44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4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Responsável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8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Planejamento de implantação nos Associados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Tetra/Abradimex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Sem retorno da D-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Hosp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HospFar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13/08/2018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 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Profarma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mencionou que teve problema com a </a:t>
                      </a:r>
                      <a:r>
                        <a:rPr kumimoji="0" lang="pt-BR" sz="1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Emba</a:t>
                      </a: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a 7 anos atrás 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24/08/2018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Valor praticado da ELFA é muito próximo ao da tabela do projeto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068742"/>
              </p:ext>
            </p:extLst>
          </p:nvPr>
        </p:nvGraphicFramePr>
        <p:xfrm>
          <a:off x="296525" y="1583796"/>
          <a:ext cx="8572499" cy="1982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5275">
                  <a:extLst>
                    <a:ext uri="{9D8B030D-6E8A-4147-A177-3AD203B41FA5}">
                      <a16:colId xmlns:a16="http://schemas.microsoft.com/office/drawing/2014/main" val="3908867588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0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6674">
                  <a:extLst>
                    <a:ext uri="{9D8B030D-6E8A-4147-A177-3AD203B41FA5}">
                      <a16:colId xmlns:a16="http://schemas.microsoft.com/office/drawing/2014/main" val="3231722089"/>
                    </a:ext>
                  </a:extLst>
                </a:gridCol>
              </a:tblGrid>
              <a:tr h="1838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Associados para Contato</a:t>
                      </a: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Associados já Contatados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Associados Implantados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8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Mafra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D-</a:t>
                      </a: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Hosp</a:t>
                      </a: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(25/06/2018)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FGfarma</a:t>
                      </a: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(não aderiu)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04/10/2018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8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MedComerce</a:t>
                      </a: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HospFar (25/06/2018)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Profarma</a:t>
                      </a: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Specialty</a:t>
                      </a: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(09/08/2018)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21/11/2018</a:t>
                      </a: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8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BioHosp</a:t>
                      </a: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(27/07/2018)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8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Victória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Oncoprod (24/10/2018)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Expressa  (11/07/2018)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8129402"/>
                  </a:ext>
                </a:extLst>
              </a:tr>
              <a:tr h="1838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Elfa</a:t>
                      </a: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(24/08/2018)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546050"/>
                  </a:ext>
                </a:extLst>
              </a:tr>
              <a:tr h="24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ProHosp</a:t>
                      </a: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3922019"/>
                  </a:ext>
                </a:extLst>
              </a:tr>
            </a:tbl>
          </a:graphicData>
        </a:graphic>
      </p:graphicFrame>
      <p:pic>
        <p:nvPicPr>
          <p:cNvPr id="11" name="Picture 8" descr="Blue Jelly Arrows Solid Right Hand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78529"/>
            <a:ext cx="252000" cy="252000"/>
          </a:xfrm>
          <a:prstGeom prst="rect">
            <a:avLst/>
          </a:prstGeom>
          <a:noFill/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EBCFA979-6855-49C1-891A-A0CB08D928BE}"/>
              </a:ext>
            </a:extLst>
          </p:cNvPr>
          <p:cNvSpPr/>
          <p:nvPr/>
        </p:nvSpPr>
        <p:spPr>
          <a:xfrm>
            <a:off x="3011316" y="3644733"/>
            <a:ext cx="3121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- Projeto Compra Conjunta</a:t>
            </a:r>
          </a:p>
        </p:txBody>
      </p:sp>
    </p:spTree>
    <p:extLst>
      <p:ext uri="{BB962C8B-B14F-4D97-AF65-F5344CB8AC3E}">
        <p14:creationId xmlns:p14="http://schemas.microsoft.com/office/powerpoint/2010/main" val="1615257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42843" y="1096097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14281" y="1250950"/>
            <a:ext cx="8715437" cy="1054368"/>
          </a:xfrm>
          <a:prstGeom prst="roundRect">
            <a:avLst>
              <a:gd name="adj" fmla="val 371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spcBef>
                <a:spcPct val="50000"/>
              </a:spcBef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Cadastro Positivo</a:t>
            </a:r>
          </a:p>
          <a:p>
            <a:pPr>
              <a:spcBef>
                <a:spcPct val="50000"/>
              </a:spcBef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Objetivo – </a:t>
            </a: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Implantar o produto Relato Analítico da Serasa, que contem informações de mercado e com contra partida de envio de informações.</a:t>
            </a:r>
            <a:endParaRPr lang="pt-BR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 bwMode="auto">
          <a:xfrm>
            <a:off x="2733675" y="6309444"/>
            <a:ext cx="13430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Algum atraso identificado</a:t>
            </a:r>
          </a:p>
        </p:txBody>
      </p:sp>
      <p:sp>
        <p:nvSpPr>
          <p:cNvPr id="34" name="CaixaDeTexto 33"/>
          <p:cNvSpPr txBox="1"/>
          <p:nvPr/>
        </p:nvSpPr>
        <p:spPr bwMode="auto">
          <a:xfrm>
            <a:off x="459011" y="6595888"/>
            <a:ext cx="1736725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dia ou sem atraso significativo</a:t>
            </a:r>
          </a:p>
        </p:txBody>
      </p:sp>
      <p:sp>
        <p:nvSpPr>
          <p:cNvPr id="35" name="CaixaDeTexto 34"/>
          <p:cNvSpPr txBox="1"/>
          <p:nvPr/>
        </p:nvSpPr>
        <p:spPr bwMode="auto">
          <a:xfrm>
            <a:off x="2733675" y="6595888"/>
            <a:ext cx="1624013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Atraso significativo identificado</a:t>
            </a:r>
          </a:p>
        </p:txBody>
      </p:sp>
      <p:sp>
        <p:nvSpPr>
          <p:cNvPr id="38" name="CaixaDeTexto 37"/>
          <p:cNvSpPr txBox="1"/>
          <p:nvPr/>
        </p:nvSpPr>
        <p:spPr bwMode="auto">
          <a:xfrm>
            <a:off x="444724" y="6309444"/>
            <a:ext cx="649287" cy="215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Concluído</a:t>
            </a:r>
          </a:p>
        </p:txBody>
      </p:sp>
      <p:pic>
        <p:nvPicPr>
          <p:cNvPr id="39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5973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D:\JrMachado\ID2\ID2\MGP\Imagens\sphere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60615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3093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:\JrMachado\ID2\ID2\MGP\Imagens\confir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309320"/>
            <a:ext cx="252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de cantos arredondados 43"/>
          <p:cNvSpPr/>
          <p:nvPr/>
        </p:nvSpPr>
        <p:spPr>
          <a:xfrm>
            <a:off x="218942" y="2392245"/>
            <a:ext cx="5638943" cy="3571900"/>
          </a:xfrm>
          <a:prstGeom prst="roundRect">
            <a:avLst>
              <a:gd name="adj" fmla="val 1966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934960"/>
              </p:ext>
            </p:extLst>
          </p:nvPr>
        </p:nvGraphicFramePr>
        <p:xfrm>
          <a:off x="245773" y="2431541"/>
          <a:ext cx="5516214" cy="3023158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1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baseline="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kern="1200" dirty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Aval</a:t>
                      </a:r>
                      <a:endParaRPr lang="pt-BR" sz="1000" b="1" kern="1200" dirty="0"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50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06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Aguardar proposta da G3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G3 vai enviar proposta para desenvolvimento de solução própria de consulta de restrições.</a:t>
                      </a: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75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28/04/2018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04/09/2018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920787"/>
                  </a:ext>
                </a:extLst>
              </a:tr>
              <a:tr h="221986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07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Entrar em contato com envolvido Serasa e Comercial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27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03/09/2018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06/09/2018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2711"/>
                  </a:ext>
                </a:extLst>
              </a:tr>
              <a:tr h="289161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Tarefa</a:t>
                      </a:r>
                      <a:r>
                        <a:rPr lang="pt-BR" sz="1000" b="1" i="1" dirty="0">
                          <a:solidFill>
                            <a:schemeClr val="tx1"/>
                          </a:solidFill>
                        </a:rPr>
                        <a:t> 08</a:t>
                      </a:r>
                      <a:r>
                        <a:rPr lang="pt-BR" sz="1000" b="1" i="1" baseline="0" dirty="0">
                          <a:solidFill>
                            <a:schemeClr val="tx1"/>
                          </a:solidFill>
                        </a:rPr>
                        <a:t> – Analise da proposta enviada </a:t>
                      </a:r>
                      <a:endParaRPr lang="pt-B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06/09/2018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31/10/2018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7658"/>
                  </a:ext>
                </a:extLst>
              </a:tr>
              <a:tr h="21666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9746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39030"/>
                  </a:ext>
                </a:extLst>
              </a:tr>
              <a:tr h="211776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6575"/>
                  </a:ext>
                </a:extLst>
              </a:tr>
              <a:tr h="34468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80023"/>
                  </a:ext>
                </a:extLst>
              </a:tr>
            </a:tbl>
          </a:graphicData>
        </a:graphic>
      </p:graphicFrame>
      <p:pic>
        <p:nvPicPr>
          <p:cNvPr id="48" name="Picture 4" descr="D:\JrMachado\ID2\ID2\MGP\Imagens\sphereG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11396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9" descr="D:\JrMachado\ID2\ID2\MGP\Imagens\sphereYello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000" y="5409220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D:\JrMachado\ID2\ID2\MGP\Imagens\sphereGreen.png">
            <a:extLst>
              <a:ext uri="{FF2B5EF4-FFF2-40B4-BE49-F238E27FC236}">
                <a16:creationId xmlns:a16="http://schemas.microsoft.com/office/drawing/2014/main" id="{61D57DE0-2E4A-4077-9408-6B73F8048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3537836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tângulo de cantos arredondados 12">
            <a:extLst>
              <a:ext uri="{FF2B5EF4-FFF2-40B4-BE49-F238E27FC236}">
                <a16:creationId xmlns:a16="http://schemas.microsoft.com/office/drawing/2014/main" id="{5B1B666D-B958-4CF7-BC90-1A841ED7F52C}"/>
              </a:ext>
            </a:extLst>
          </p:cNvPr>
          <p:cNvSpPr/>
          <p:nvPr/>
        </p:nvSpPr>
        <p:spPr>
          <a:xfrm>
            <a:off x="5929322" y="2381981"/>
            <a:ext cx="3000396" cy="3571900"/>
          </a:xfrm>
          <a:prstGeom prst="roundRect">
            <a:avLst>
              <a:gd name="adj" fmla="val 1967"/>
            </a:avLst>
          </a:prstGeom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Gráfico de Acompanhamento</a:t>
            </a:r>
          </a:p>
        </p:txBody>
      </p:sp>
      <p:graphicFrame>
        <p:nvGraphicFramePr>
          <p:cNvPr id="22" name="Gráfico 21">
            <a:extLst>
              <a:ext uri="{FF2B5EF4-FFF2-40B4-BE49-F238E27FC236}">
                <a16:creationId xmlns:a16="http://schemas.microsoft.com/office/drawing/2014/main" id="{AAAF8B92-B84D-4996-9B6B-8002EC5C63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0643477"/>
              </p:ext>
            </p:extLst>
          </p:nvPr>
        </p:nvGraphicFramePr>
        <p:xfrm>
          <a:off x="5962650" y="2654300"/>
          <a:ext cx="288925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25" name="Picture 4" descr="D:\JrMachado\ID2\ID2\MGP\Imagens\sphereGreen.png">
            <a:extLst>
              <a:ext uri="{FF2B5EF4-FFF2-40B4-BE49-F238E27FC236}">
                <a16:creationId xmlns:a16="http://schemas.microsoft.com/office/drawing/2014/main" id="{8AD164BA-9B6D-4317-A4EC-7136BF8E8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20" y="407019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14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de cantos arredondados 20"/>
          <p:cNvSpPr/>
          <p:nvPr/>
        </p:nvSpPr>
        <p:spPr>
          <a:xfrm>
            <a:off x="142844" y="1174578"/>
            <a:ext cx="8858312" cy="4857784"/>
          </a:xfrm>
          <a:prstGeom prst="roundRect">
            <a:avLst>
              <a:gd name="adj" fmla="val 1765"/>
            </a:avLst>
          </a:prstGeom>
          <a:solidFill>
            <a:schemeClr val="bg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14282" y="1250950"/>
            <a:ext cx="8715436" cy="4608319"/>
          </a:xfrm>
          <a:prstGeom prst="roundRect">
            <a:avLst>
              <a:gd name="adj" fmla="val 1967"/>
            </a:avLst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>
              <a:spcBef>
                <a:spcPct val="50000"/>
              </a:spcBef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   Principais Ações Realizadas</a:t>
            </a:r>
          </a:p>
          <a:p>
            <a:pPr>
              <a:spcBef>
                <a:spcPct val="50000"/>
              </a:spcBef>
              <a:defRPr/>
            </a:pP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4212" name="Picture 4" descr="Blue Jelly Sports Hobbies Bullseye Target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050" y="1282521"/>
            <a:ext cx="252000" cy="252000"/>
          </a:xfrm>
          <a:prstGeom prst="rect">
            <a:avLst/>
          </a:prstGeom>
          <a:noFill/>
        </p:spPr>
      </p:pic>
      <p:graphicFrame>
        <p:nvGraphicFramePr>
          <p:cNvPr id="10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279750"/>
              </p:ext>
            </p:extLst>
          </p:nvPr>
        </p:nvGraphicFramePr>
        <p:xfrm>
          <a:off x="296525" y="1583795"/>
          <a:ext cx="8572500" cy="373869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3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Descrição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Data</a:t>
                      </a:r>
                      <a:endParaRPr kumimoji="0" lang="pt-B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98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Entendimentos a oportunidades de serviços da Serasa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10/04/2018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01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Apresentação do projeto para os Associados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22/05/201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Levantamento dos Associados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06/06/201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Alinhamento com time Comercial da Serasa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12/06/2018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Pesquisa de contratos com Comercial Serasa e montar estratégia de atendimento.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Aguardando definição Serasa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Vai retornar ligação com posicionamento, (até o momento não retornou a ligação)</a:t>
                      </a:r>
                    </a:p>
                    <a:p>
                      <a:endParaRPr lang="pt-BR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20/08/2018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9228">
                <a:tc>
                  <a:txBody>
                    <a:bodyPr/>
                    <a:lstStyle/>
                    <a:p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Estudo com a G3 indica a possibilidade de desenvolver solução própria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28/08/2018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7580406"/>
                  </a:ext>
                </a:extLst>
              </a:tr>
              <a:tr h="116982">
                <a:tc>
                  <a:txBody>
                    <a:bodyPr/>
                    <a:lstStyle/>
                    <a:p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Envio de proposta da G3 para analise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11/09/2018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6982">
                <a:tc>
                  <a:txBody>
                    <a:bodyPr/>
                    <a:lstStyle/>
                    <a:p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Reunião para analise da proposta da 3G Consultoria – solicitado nova proposta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3712401"/>
                  </a:ext>
                </a:extLst>
              </a:tr>
              <a:tr h="116982">
                <a:tc>
                  <a:txBody>
                    <a:bodyPr/>
                    <a:lstStyle/>
                    <a:p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Nova proposta enviada aguardando analise.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25/10/2018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893392"/>
                  </a:ext>
                </a:extLst>
              </a:tr>
              <a:tr h="116982">
                <a:tc>
                  <a:txBody>
                    <a:bodyPr/>
                    <a:lstStyle/>
                    <a:p>
                      <a:r>
                        <a:rPr lang="pt-B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Elaboração de PPT para apresentação para o Conselho Diretor.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0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01/11/2018</a:t>
                      </a:r>
                      <a:endParaRPr lang="pt-BR" sz="1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7501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8804307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ar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ersonalizar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FF99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FFCC81"/>
        </a:hlink>
        <a:folHlink>
          <a:srgbClr val="FFE9C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FF99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FFCC81"/>
        </a:hlink>
        <a:folHlink>
          <a:srgbClr val="FFE9C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74133</TotalTime>
  <Words>2378</Words>
  <Application>Microsoft Office PowerPoint</Application>
  <PresentationFormat>Apresentação na tela (4:3)</PresentationFormat>
  <Paragraphs>503</Paragraphs>
  <Slides>24</Slides>
  <Notes>9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24</vt:i4>
      </vt:variant>
      <vt:variant>
        <vt:lpstr>Apresentações personalizadas</vt:lpstr>
      </vt:variant>
      <vt:variant>
        <vt:i4>11</vt:i4>
      </vt:variant>
    </vt:vector>
  </HeadingPairs>
  <TitlesOfParts>
    <vt:vector size="44" baseType="lpstr">
      <vt:lpstr>ＭＳ Ｐゴシック</vt:lpstr>
      <vt:lpstr>Arial</vt:lpstr>
      <vt:lpstr>Calibri</vt:lpstr>
      <vt:lpstr>Verdana</vt:lpstr>
      <vt:lpstr>Wingdings</vt:lpstr>
      <vt:lpstr>Personalizar design</vt:lpstr>
      <vt:lpstr>Default Design</vt:lpstr>
      <vt:lpstr>1_Personalizar design</vt:lpstr>
      <vt:lpstr>2_Personalizar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Compra Conjunta</vt:lpstr>
      <vt:lpstr>Cadastro Positivo</vt:lpstr>
      <vt:lpstr>IQVIA</vt:lpstr>
      <vt:lpstr>Close-up</vt:lpstr>
      <vt:lpstr>Periódicos</vt:lpstr>
      <vt:lpstr>Nova Sede</vt:lpstr>
      <vt:lpstr>Rastreabilidade</vt:lpstr>
      <vt:lpstr>Laudo Técnico</vt:lpstr>
      <vt:lpstr>Plano de Saude</vt:lpstr>
      <vt:lpstr>Fórum de Roubo de Carga</vt:lpstr>
      <vt:lpstr>Concluidas</vt:lpstr>
    </vt:vector>
  </TitlesOfParts>
  <Company>Vivo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Vivo</dc:creator>
  <cp:lastModifiedBy>Andre Bensemana</cp:lastModifiedBy>
  <cp:revision>620</cp:revision>
  <cp:lastPrinted>2018-10-15T18:22:21Z</cp:lastPrinted>
  <dcterms:created xsi:type="dcterms:W3CDTF">2006-07-25T21:08:26Z</dcterms:created>
  <dcterms:modified xsi:type="dcterms:W3CDTF">2018-11-22T17:19:56Z</dcterms:modified>
</cp:coreProperties>
</file>