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4"/>
  </p:notesMasterIdLst>
  <p:handoutMasterIdLst>
    <p:handoutMasterId r:id="rId15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06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8" autoAdjust="0"/>
    <p:restoredTop sz="94619" autoAdjust="0"/>
  </p:normalViewPr>
  <p:slideViewPr>
    <p:cSldViewPr snapToGrid="0">
      <p:cViewPr varScale="1">
        <p:scale>
          <a:sx n="81" d="100"/>
          <a:sy n="81" d="100"/>
        </p:scale>
        <p:origin x="75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FDF52EF-30DC-45CA-976A-F75739C762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D70440-776F-41FE-B445-044367EC11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F065DC3E-7474-4685-B1D2-331128C33D58}" type="datetimeFigureOut">
              <a:rPr lang="he-IL" smtClean="0"/>
              <a:t>ג'/שבט/תשפ"ב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0824D3-D43D-488B-91C1-59933A6CE4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A64F32-E725-4443-B855-2CDB37B312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AF4A167D-8A7D-48FE-9003-EF3AC2047B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87504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0FDC120F-C766-4990-91E0-3B4F6D3FACB3}" type="datetimeFigureOut">
              <a:rPr lang="he-IL" smtClean="0"/>
              <a:t>ג'/שבט/תשפ"ב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F77A971-CF55-4284-A774-9C281BF9502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9002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581188" y="2962486"/>
            <a:ext cx="11029620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88" y="785040"/>
            <a:ext cx="10993549" cy="1475013"/>
          </a:xfrm>
          <a:effectLst/>
        </p:spPr>
        <p:txBody>
          <a:bodyPr anchor="b">
            <a:normAutofit/>
          </a:bodyPr>
          <a:lstStyle>
            <a:lvl1pPr algn="ctr">
              <a:defRPr sz="3600" cap="non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1188" y="2260053"/>
            <a:ext cx="10993546" cy="59032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none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 Introduction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1715956"/>
            <a:ext cx="11029616" cy="4528360"/>
          </a:xfrm>
        </p:spPr>
        <p:txBody>
          <a:bodyPr vert="horz" anchor="t"/>
          <a:lstStyle>
            <a:lvl1pPr algn="r">
              <a:defRPr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7922642" y="622730"/>
            <a:ext cx="3687316" cy="561253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horz" anchor="t" anchorCtr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041" y="622730"/>
            <a:ext cx="7161625" cy="5589534"/>
          </a:xfrm>
        </p:spPr>
        <p:txBody>
          <a:bodyPr vert="horz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 Introduction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69797"/>
            <a:ext cx="11165417" cy="472249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484768"/>
            <a:ext cx="11029615" cy="47802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 Introduction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6F2D9E-0B84-4089-AB14-71424015F10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3269" y="1175829"/>
            <a:ext cx="11505460" cy="24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581190" y="5033218"/>
            <a:ext cx="11029615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1191" y="2186561"/>
            <a:ext cx="11029615" cy="2147467"/>
          </a:xfrm>
        </p:spPr>
        <p:txBody>
          <a:bodyPr anchor="b">
            <a:normAutofit/>
          </a:bodyPr>
          <a:lstStyle>
            <a:lvl1pPr algn="ctr">
              <a:defRPr sz="3600" b="0" cap="non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81190" y="4437723"/>
            <a:ext cx="11029615" cy="60055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 Introduction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1" y="597529"/>
            <a:ext cx="11161153" cy="5783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575303"/>
            <a:ext cx="5194767" cy="45978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575303"/>
            <a:ext cx="5194769" cy="4597811"/>
          </a:xfrm>
        </p:spPr>
        <p:txBody>
          <a:bodyPr>
            <a:normAutofit/>
          </a:bodyPr>
          <a:lstStyle>
            <a:lvl1pPr algn="r">
              <a:defRPr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 Introduction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85D438-36B5-462E-A210-B893764843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3269" y="1175829"/>
            <a:ext cx="11505460" cy="24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98888" y="619798"/>
            <a:ext cx="11029616" cy="5439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41356"/>
            <a:ext cx="5291488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118512"/>
            <a:ext cx="5291488" cy="404338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319" y="1441356"/>
            <a:ext cx="5291488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319" y="2118512"/>
            <a:ext cx="5291489" cy="404338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 Introduction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2A9FAB-6C7B-4D23-946F-EC8193AFD0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3270" y="1175829"/>
            <a:ext cx="11505460" cy="24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10959" y="644965"/>
            <a:ext cx="11029616" cy="5308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 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89E446-1B84-415C-919B-501F78B78D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3269" y="1175829"/>
            <a:ext cx="11505460" cy="24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 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8E82E0-AF1E-445A-9592-A7A54CC3E3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3269" y="1175829"/>
            <a:ext cx="11505460" cy="24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772997"/>
            <a:ext cx="4058195" cy="543915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772998"/>
            <a:ext cx="6650991" cy="5439155"/>
          </a:xfrm>
        </p:spPr>
        <p:txBody>
          <a:bodyPr anchor="t" anchorCtr="0"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34709" y="6392937"/>
            <a:ext cx="6917210" cy="365125"/>
          </a:xfrm>
        </p:spPr>
        <p:txBody>
          <a:bodyPr/>
          <a:lstStyle/>
          <a:p>
            <a:r>
              <a:rPr lang="en-US"/>
              <a:t>SQL Introduction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7817" y="6392938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162991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SQL Introduction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13684"/>
            <a:ext cx="11029616" cy="5261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276540"/>
            <a:ext cx="11029616" cy="496777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3598" y="6414487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0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SQL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192" y="641622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1"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hdr="0" dt="0"/>
  <p:txStyles>
    <p:titleStyle>
      <a:lvl1pPr algn="r" defTabSz="457200" rtl="1" eaLnBrk="1" latinLnBrk="0" hangingPunct="1">
        <a:lnSpc>
          <a:spcPct val="100000"/>
        </a:lnSpc>
        <a:spcBef>
          <a:spcPct val="0"/>
        </a:spcBef>
        <a:buNone/>
        <a:defRPr sz="3600" b="1" kern="1200" cap="none">
          <a:solidFill>
            <a:schemeClr val="tx1">
              <a:lumMod val="75000"/>
              <a:lumOff val="2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06000" indent="-306000" algn="r" defTabSz="457200" rtl="1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sql_orderby.asp" TargetMode="External"/><Relationship Id="rId2" Type="http://schemas.openxmlformats.org/officeDocument/2006/relationships/hyperlink" Target="https://sqlitebrowser.org/d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resource.com/sqlite/index.php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qlite3.html" TargetMode="External"/><Relationship Id="rId2" Type="http://schemas.openxmlformats.org/officeDocument/2006/relationships/hyperlink" Target="https://www.tutorialspoint.com/sqlite/sqlite_python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pd-0G0MigU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715" y="675420"/>
            <a:ext cx="10993549" cy="2279666"/>
          </a:xfrm>
        </p:spPr>
        <p:txBody>
          <a:bodyPr>
            <a:normAutofit/>
          </a:bodyPr>
          <a:lstStyle/>
          <a:p>
            <a:pPr algn="ctr"/>
            <a:r>
              <a:rPr lang="he-IL" sz="5400" b="1" dirty="0"/>
              <a:t>מבוא למסדי נתונים ושפת </a:t>
            </a:r>
            <a:r>
              <a:rPr lang="en-US" sz="5400" b="1" dirty="0"/>
              <a:t>SQL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F49151-A856-4B13-B6C0-4843F0C23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 Introduction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E6E81-F214-4A02-85BE-8A8720F60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00D48-729A-4742-9D6E-56261810B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מסד/מאגר נתונים מהו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22393-E741-4278-B09E-B18043C20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7521" y="1493822"/>
            <a:ext cx="8813286" cy="4771176"/>
          </a:xfrm>
        </p:spPr>
        <p:txBody>
          <a:bodyPr>
            <a:normAutofit fontScale="92500"/>
          </a:bodyPr>
          <a:lstStyle/>
          <a:p>
            <a:r>
              <a:rPr lang="he-IL" dirty="0"/>
              <a:t>מסד נתונים אוסף של נתונים המאורגנים כרצוננו ומנוהלות ע"י תוכנה לניהול הנתונים – </a:t>
            </a:r>
            <a:r>
              <a:rPr lang="en-US" dirty="0"/>
              <a:t>DBMS = </a:t>
            </a:r>
            <a:r>
              <a:rPr lang="en-US" dirty="0" err="1"/>
              <a:t>DataBase</a:t>
            </a:r>
            <a:r>
              <a:rPr lang="en-US" dirty="0"/>
              <a:t> Management System</a:t>
            </a:r>
            <a:endParaRPr lang="he-IL" dirty="0"/>
          </a:p>
          <a:p>
            <a:r>
              <a:rPr lang="he-IL" dirty="0"/>
              <a:t>בעיקרון מסד הנתונים ניתן לייצוג ע"י טבלאות נתונים עם קשרים ביניהם. </a:t>
            </a:r>
          </a:p>
          <a:p>
            <a:r>
              <a:rPr lang="he-IL" dirty="0"/>
              <a:t>מסד הנתונים יכול לשרת לקוחות אפליקציות /משתמשים) רבים..</a:t>
            </a:r>
          </a:p>
          <a:p>
            <a:r>
              <a:rPr lang="he-IL" dirty="0"/>
              <a:t>מסד הנתונים יכול להיות מבוזר / או בצורה של קובץ מקומי </a:t>
            </a:r>
          </a:p>
          <a:p>
            <a:r>
              <a:rPr lang="he-IL" dirty="0"/>
              <a:t>הממשק לרוב המוחלט של מסדי הנתונים נעשה בעזרת שפת </a:t>
            </a:r>
            <a:r>
              <a:rPr lang="en-US" dirty="0"/>
              <a:t>SQL</a:t>
            </a:r>
            <a:r>
              <a:rPr lang="he-IL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E1D99-2094-476D-A5D5-E50AB7885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 Introduction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859E96-7C03-42AD-B2DC-559EC8B52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  <p:pic>
        <p:nvPicPr>
          <p:cNvPr id="1026" name="Picture 2" descr="Database System Concepts">
            <a:extLst>
              <a:ext uri="{FF2B5EF4-FFF2-40B4-BE49-F238E27FC236}">
                <a16:creationId xmlns:a16="http://schemas.microsoft.com/office/drawing/2014/main" id="{791A361A-279E-473D-981B-338C5A524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23" y="1409128"/>
            <a:ext cx="2347157" cy="1622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rchitecture of a Distributed Database System. | Download Scientific Diagram">
            <a:extLst>
              <a:ext uri="{FF2B5EF4-FFF2-40B4-BE49-F238E27FC236}">
                <a16:creationId xmlns:a16="http://schemas.microsoft.com/office/drawing/2014/main" id="{1B2A4EF3-1DB0-40EB-A22E-BAA4A5F96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64" y="3181236"/>
            <a:ext cx="2048391" cy="190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mmunicating with RDBMS using SQL">
            <a:extLst>
              <a:ext uri="{FF2B5EF4-FFF2-40B4-BE49-F238E27FC236}">
                <a16:creationId xmlns:a16="http://schemas.microsoft.com/office/drawing/2014/main" id="{02C6B298-DAB6-4B56-A4A6-B31B84A10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12" y="5156993"/>
            <a:ext cx="2400041" cy="1622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14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06801-99AD-4543-A855-F01E273C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מסדי נתונים </a:t>
            </a:r>
            <a:r>
              <a:rPr lang="en-US" dirty="0"/>
              <a:t>SQL</a:t>
            </a:r>
            <a:r>
              <a:rPr lang="he-IL" dirty="0"/>
              <a:t> פופולריים עיקריים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F897A-642D-403C-B39B-4626AF769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MsAccess</a:t>
            </a:r>
            <a:endParaRPr lang="en-US" dirty="0"/>
          </a:p>
          <a:p>
            <a:r>
              <a:rPr lang="en-US" dirty="0"/>
              <a:t>MS SQL – Microsoft</a:t>
            </a:r>
          </a:p>
          <a:p>
            <a:r>
              <a:rPr lang="en-US" dirty="0"/>
              <a:t>MYSQL – Oracle</a:t>
            </a:r>
          </a:p>
          <a:p>
            <a:r>
              <a:rPr lang="en-US" dirty="0"/>
              <a:t>SQLite</a:t>
            </a:r>
            <a:endParaRPr lang="he-IL" dirty="0"/>
          </a:p>
          <a:p>
            <a:endParaRPr lang="he-IL" dirty="0"/>
          </a:p>
          <a:p>
            <a:r>
              <a:rPr lang="he-IL" dirty="0"/>
              <a:t>לצורך הלימוד שלנו נתמקד ב </a:t>
            </a:r>
            <a:r>
              <a:rPr lang="en-US" dirty="0"/>
              <a:t>SQLite</a:t>
            </a:r>
            <a:r>
              <a:rPr lang="he-IL" dirty="0"/>
              <a:t> אבל בפרויקטים שלכם אתם יכולים להשתמש בכל מסד נתונים עם ממשק </a:t>
            </a:r>
            <a:r>
              <a:rPr lang="en-US" dirty="0"/>
              <a:t>SQL</a:t>
            </a:r>
            <a:r>
              <a:rPr lang="he-IL" dirty="0"/>
              <a:t> שתרצו</a:t>
            </a:r>
            <a:endParaRPr lang="en-US" dirty="0"/>
          </a:p>
          <a:p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8544D9-D818-4713-9FF2-9384D9AD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 Introduction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A71986-6DA8-4691-BFB2-B369C0945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260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FD6C-1D95-4904-8C6E-092F15A8E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מושגים בסיסים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11CDF-65EB-40C8-97F8-EB8FD417E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e-IL" dirty="0"/>
              <a:t>מסד נתונים הינו המאורגן כטבלאות נתונים עם קשרים בין הטבלאות. </a:t>
            </a:r>
          </a:p>
          <a:p>
            <a:r>
              <a:rPr lang="he-IL" dirty="0"/>
              <a:t>כל קובץ של מסד נתונים יכול להכיל אינסוף טבלאות, לכל טבלה יש שם ואפשר לקשר בין הטבלאות השונות: 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בכל טבלה צריך להגדיר שדה שיקרא "</a:t>
            </a:r>
            <a:r>
              <a:rPr lang="he-IL" b="1" dirty="0"/>
              <a:t>שדה מפתח</a:t>
            </a:r>
            <a:r>
              <a:rPr lang="he-IL" dirty="0"/>
              <a:t>" וערכו חייב להיות </a:t>
            </a:r>
            <a:r>
              <a:rPr lang="he-IL" b="1" dirty="0"/>
              <a:t>ייחודי</a:t>
            </a:r>
            <a:r>
              <a:rPr lang="he-IL" dirty="0"/>
              <a:t> בין כל רשומות הטבלה </a:t>
            </a:r>
          </a:p>
          <a:p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4E4F06-2AE6-4DAF-B22A-63896DDA5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 Introduction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12B194-AA04-438C-8310-C9EA2AF54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A7D6847-E4EC-4C46-BF88-20F8A5A03C33}"/>
              </a:ext>
            </a:extLst>
          </p:cNvPr>
          <p:cNvGrpSpPr/>
          <p:nvPr/>
        </p:nvGrpSpPr>
        <p:grpSpPr>
          <a:xfrm>
            <a:off x="1107447" y="2678545"/>
            <a:ext cx="7337955" cy="2284824"/>
            <a:chOff x="1135268" y="3445141"/>
            <a:chExt cx="7452742" cy="2469634"/>
          </a:xfrm>
        </p:grpSpPr>
        <p:graphicFrame>
          <p:nvGraphicFramePr>
            <p:cNvPr id="6" name="Content Placeholder 3">
              <a:extLst>
                <a:ext uri="{FF2B5EF4-FFF2-40B4-BE49-F238E27FC236}">
                  <a16:creationId xmlns:a16="http://schemas.microsoft.com/office/drawing/2014/main" id="{3A375B00-1478-4A51-8C16-BF17F3A35EF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14008089"/>
                </p:ext>
              </p:extLst>
            </p:nvPr>
          </p:nvGraphicFramePr>
          <p:xfrm>
            <a:off x="2884556" y="3938051"/>
            <a:ext cx="5703454" cy="1976724"/>
          </p:xfrm>
          <a:graphic>
            <a:graphicData uri="http://schemas.openxmlformats.org/drawingml/2006/table">
              <a:tbl>
                <a:tblPr firstRow="1" bandRow="1">
                  <a:tableStyleId>{8A107856-5554-42FB-B03E-39F5DBC370BA}</a:tableStyleId>
                </a:tblPr>
                <a:tblGrid>
                  <a:gridCol w="190831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83542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87187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365229">
                  <a:tc>
                    <a:txBody>
                      <a:bodyPr/>
                      <a:lstStyle/>
                      <a:p>
                        <a:pPr algn="r" rtl="1"/>
                        <a:r>
                          <a:rPr lang="he-IL" dirty="0"/>
                          <a:t>ת"ז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r" rtl="1"/>
                        <a:r>
                          <a:rPr lang="he-IL" dirty="0"/>
                          <a:t>שם משפחה 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r" rtl="1"/>
                        <a:r>
                          <a:rPr lang="he-IL" dirty="0"/>
                          <a:t>שם</a:t>
                        </a:r>
                        <a:r>
                          <a:rPr lang="he-IL" baseline="0" dirty="0"/>
                          <a:t> פרטי </a:t>
                        </a:r>
                        <a:endParaRPr lang="en-US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65229">
                  <a:tc>
                    <a:txBody>
                      <a:bodyPr/>
                      <a:lstStyle/>
                      <a:p>
                        <a:pPr algn="r" rtl="1"/>
                        <a:r>
                          <a:rPr lang="en-US" dirty="0" err="1"/>
                          <a:t>idNum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r" rtl="1"/>
                        <a:r>
                          <a:rPr lang="en-US" dirty="0" err="1"/>
                          <a:t>lname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r" rtl="1"/>
                        <a:r>
                          <a:rPr lang="en-US" dirty="0" err="1"/>
                          <a:t>Fname</a:t>
                        </a:r>
                        <a:endParaRPr lang="en-US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65229">
                  <a:tc>
                    <a:txBody>
                      <a:bodyPr/>
                      <a:lstStyle/>
                      <a:p>
                        <a:pPr algn="r" rtl="1"/>
                        <a:r>
                          <a:rPr lang="he-IL" dirty="0"/>
                          <a:t>232323232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r" rtl="1"/>
                        <a:r>
                          <a:rPr lang="he-IL" dirty="0"/>
                          <a:t>יוסף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r" rtl="1"/>
                        <a:r>
                          <a:rPr lang="he-IL" dirty="0"/>
                          <a:t>יוסי</a:t>
                        </a:r>
                        <a:endParaRPr lang="en-US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65229">
                  <a:tc>
                    <a:txBody>
                      <a:bodyPr/>
                      <a:lstStyle/>
                      <a:p>
                        <a:pPr algn="r" rtl="1"/>
                        <a:r>
                          <a:rPr lang="he-IL" dirty="0"/>
                          <a:t>343343434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r" rtl="1"/>
                        <a:r>
                          <a:rPr lang="he-IL" dirty="0"/>
                          <a:t>אוראל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r" rtl="1"/>
                        <a:r>
                          <a:rPr lang="he-IL" dirty="0"/>
                          <a:t>אור</a:t>
                        </a:r>
                        <a:endParaRPr lang="en-US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65229">
                  <a:tc>
                    <a:txBody>
                      <a:bodyPr/>
                      <a:lstStyle/>
                      <a:p>
                        <a:pPr algn="r" rtl="1"/>
                        <a:r>
                          <a:rPr lang="he-IL" dirty="0"/>
                          <a:t>655765656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r" rtl="1"/>
                        <a:r>
                          <a:rPr lang="he-IL" dirty="0"/>
                          <a:t>דניאל </a:t>
                        </a:r>
                        <a:endParaRPr 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r" rtl="1"/>
                        <a:r>
                          <a:rPr lang="he-IL" dirty="0"/>
                          <a:t>דינה</a:t>
                        </a:r>
                        <a:endParaRPr lang="en-US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C13F432-CD5F-41E1-B34E-45B67559301D}"/>
                </a:ext>
              </a:extLst>
            </p:cNvPr>
            <p:cNvSpPr txBox="1"/>
            <p:nvPr/>
          </p:nvSpPr>
          <p:spPr>
            <a:xfrm>
              <a:off x="1135268" y="3938051"/>
              <a:ext cx="1749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he-IL" dirty="0"/>
                <a:t>משמעות השדה</a:t>
              </a:r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6B7CCB7-4DB0-4DE1-9124-78CBF9167049}"/>
                </a:ext>
              </a:extLst>
            </p:cNvPr>
            <p:cNvSpPr txBox="1"/>
            <p:nvPr/>
          </p:nvSpPr>
          <p:spPr>
            <a:xfrm>
              <a:off x="1135268" y="4307383"/>
              <a:ext cx="1749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he-IL" dirty="0"/>
                <a:t>שמות השדות </a:t>
              </a:r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F91852-C2DD-4E54-A4AA-1E7A41EAF8E2}"/>
                </a:ext>
              </a:extLst>
            </p:cNvPr>
            <p:cNvSpPr txBox="1"/>
            <p:nvPr/>
          </p:nvSpPr>
          <p:spPr>
            <a:xfrm>
              <a:off x="1135268" y="4676715"/>
              <a:ext cx="1749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he-IL" dirty="0"/>
                <a:t>רשומה 1 </a:t>
              </a:r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95BB4E1-589A-41E7-BE38-429070F49F66}"/>
                </a:ext>
              </a:extLst>
            </p:cNvPr>
            <p:cNvSpPr txBox="1"/>
            <p:nvPr/>
          </p:nvSpPr>
          <p:spPr>
            <a:xfrm>
              <a:off x="1135268" y="5046047"/>
              <a:ext cx="1749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he-IL" dirty="0"/>
                <a:t>רשומה 2 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84DF5D2-CE2D-43D6-A0BA-9EA7BA0A6EAE}"/>
                </a:ext>
              </a:extLst>
            </p:cNvPr>
            <p:cNvSpPr txBox="1"/>
            <p:nvPr/>
          </p:nvSpPr>
          <p:spPr>
            <a:xfrm>
              <a:off x="1135268" y="5415379"/>
              <a:ext cx="1749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he-IL" dirty="0"/>
                <a:t>רשומה 3</a:t>
              </a:r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AF5575-BD61-42EE-87D6-BE188CA2787A}"/>
                </a:ext>
              </a:extLst>
            </p:cNvPr>
            <p:cNvSpPr txBox="1"/>
            <p:nvPr/>
          </p:nvSpPr>
          <p:spPr>
            <a:xfrm>
              <a:off x="4567582" y="3445141"/>
              <a:ext cx="39325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he-IL" sz="2400" dirty="0"/>
                <a:t>שם הטבלה </a:t>
              </a:r>
              <a:r>
                <a:rPr lang="en-US" sz="2400" dirty="0"/>
                <a:t>Table1</a:t>
              </a:r>
              <a:endParaRPr lang="he-IL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24566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F02EE-36E0-4638-9F96-AE28B8A42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מסד נתונים טבלאי יחסי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43EEA-56AD-4E9B-9681-4CC0739C5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2471" y="1484768"/>
            <a:ext cx="4988336" cy="4780230"/>
          </a:xfrm>
        </p:spPr>
        <p:txBody>
          <a:bodyPr>
            <a:normAutofit lnSpcReduction="10000"/>
          </a:bodyPr>
          <a:lstStyle/>
          <a:p>
            <a:r>
              <a:rPr lang="he-IL" dirty="0"/>
              <a:t>מסד נתונים טבלאי עם קשרים בין טבלאות נקראה מסד נתונים טבלאי יחסי (בגלל קיום יחס בין טבלאות.. )</a:t>
            </a:r>
          </a:p>
          <a:p>
            <a:r>
              <a:rPr lang="he-IL" dirty="0"/>
              <a:t>מסד נתונים יחסי עם טבלאות רבות וקשרים בינה יכול להראות כמו בציור משמאל</a:t>
            </a:r>
          </a:p>
          <a:p>
            <a:r>
              <a:rPr lang="he-IL" dirty="0"/>
              <a:t>אין דרישה בפרויקט שלכם ליותר מטבלה אחת או שנים ללא קשרים ביניהם</a:t>
            </a:r>
          </a:p>
          <a:p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E9F65E-B1CA-47AF-8203-607BDE415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 Introduction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CBD128-07B5-4023-9CC2-5CC70E42A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pic>
        <p:nvPicPr>
          <p:cNvPr id="2050" name="Picture 2" descr="Proposed database structure | Download Scientific Diagram">
            <a:extLst>
              <a:ext uri="{FF2B5EF4-FFF2-40B4-BE49-F238E27FC236}">
                <a16:creationId xmlns:a16="http://schemas.microsoft.com/office/drawing/2014/main" id="{EDC3F29A-7BD1-45B4-BC2A-A1E19A2F5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7" y="1410023"/>
            <a:ext cx="6747604" cy="4929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808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6A6DB-9F9C-4EC3-92D0-C1FF5CF7C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זה ממשק </a:t>
            </a:r>
            <a:r>
              <a:rPr lang="en-US" dirty="0"/>
              <a:t>SQL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23DFD-DCDB-4E92-BDBB-031A6FDAD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</a:t>
            </a:r>
            <a:r>
              <a:rPr lang="he-IL" dirty="0"/>
              <a:t> הינה שפה כללית ואחידה המאפשרת לתקשר מול מסד הנתונים ללא קשר לאייך הוא ממוש בתוכו.</a:t>
            </a:r>
          </a:p>
          <a:p>
            <a:r>
              <a:rPr lang="he-IL" dirty="0"/>
              <a:t>משמעות </a:t>
            </a:r>
            <a:r>
              <a:rPr lang="en-US" dirty="0"/>
              <a:t>SQL</a:t>
            </a:r>
            <a:r>
              <a:rPr lang="he-IL" dirty="0"/>
              <a:t> (</a:t>
            </a:r>
            <a:r>
              <a:rPr lang="en-US" dirty="0"/>
              <a:t>Structure Query Language</a:t>
            </a:r>
            <a:r>
              <a:rPr lang="he-IL" dirty="0"/>
              <a:t>) או בעברית "שפת שאילתות מובנית"</a:t>
            </a:r>
          </a:p>
          <a:p>
            <a:r>
              <a:rPr lang="he-IL" dirty="0"/>
              <a:t>שפת </a:t>
            </a:r>
            <a:r>
              <a:rPr lang="en-US" dirty="0"/>
              <a:t>SQL</a:t>
            </a:r>
            <a:r>
              <a:rPr lang="he-IL" dirty="0"/>
              <a:t> אינה "רגישה" לאותיות קטנות או גדולות , ופקודות שיכתבו בכל צורה יתקבלו, </a:t>
            </a:r>
            <a:r>
              <a:rPr lang="he-IL" b="1" dirty="0"/>
              <a:t>אבל מקובל לכתוב פקודות באותיות גדולות </a:t>
            </a:r>
          </a:p>
          <a:p>
            <a:r>
              <a:rPr lang="he-IL" dirty="0"/>
              <a:t>פקודות </a:t>
            </a:r>
            <a:r>
              <a:rPr lang="en-US" dirty="0"/>
              <a:t>SQL</a:t>
            </a:r>
            <a:r>
              <a:rPr lang="he-IL" dirty="0"/>
              <a:t> הינן פקודות טקסט רגילות. </a:t>
            </a:r>
          </a:p>
          <a:p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0E5C31-1EA5-4FFA-A709-F49216A04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 Introduction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85DA1B-7C60-4164-9655-0AE20B23A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024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88CB2-BF49-4A64-9244-F8E03B1D1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סוגי נתונים שניתן לאחסן במסד נתונים </a:t>
            </a:r>
            <a:r>
              <a:rPr lang="en-US" dirty="0"/>
              <a:t>SQL</a:t>
            </a:r>
            <a:endParaRPr lang="he-IL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A2C15F3-AA1A-46EA-A453-C8B45A7435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1668058"/>
              </p:ext>
            </p:extLst>
          </p:nvPr>
        </p:nvGraphicFramePr>
        <p:xfrm>
          <a:off x="581192" y="1433323"/>
          <a:ext cx="4895274" cy="475488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988037">
                  <a:extLst>
                    <a:ext uri="{9D8B030D-6E8A-4147-A177-3AD203B41FA5}">
                      <a16:colId xmlns:a16="http://schemas.microsoft.com/office/drawing/2014/main" val="3540117686"/>
                    </a:ext>
                  </a:extLst>
                </a:gridCol>
                <a:gridCol w="3907237">
                  <a:extLst>
                    <a:ext uri="{9D8B030D-6E8A-4147-A177-3AD203B41FA5}">
                      <a16:colId xmlns:a16="http://schemas.microsoft.com/office/drawing/2014/main" val="16003936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dirty="0">
                          <a:effectLst/>
                        </a:rPr>
                        <a:t>Storage Class</a:t>
                      </a:r>
                      <a:endParaRPr lang="en-US" b="1" dirty="0">
                        <a:effectLst/>
                      </a:endParaRPr>
                    </a:p>
                  </a:txBody>
                  <a:tcPr marL="76200" marR="76200" marT="76200" marB="7620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dirty="0">
                          <a:effectLst/>
                        </a:rPr>
                        <a:t>Description</a:t>
                      </a:r>
                      <a:endParaRPr lang="en-US" b="1" dirty="0">
                        <a:effectLst/>
                      </a:endParaRPr>
                    </a:p>
                  </a:txBody>
                  <a:tcPr marL="76200" marR="76200" marT="76200" marB="7620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970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>
                          <a:effectLst/>
                        </a:rPr>
                        <a:t>NULL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dirty="0">
                          <a:effectLst/>
                        </a:rPr>
                        <a:t>The value is a NULL value.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2628375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dirty="0">
                          <a:effectLst/>
                        </a:rPr>
                        <a:t>INTEGER (INT)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dirty="0">
                          <a:effectLst/>
                        </a:rPr>
                        <a:t>The value is a signed integer, stored in 1, 2, 3, 4, 6, or 8 bytes depending on the magnitude of the value.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0132004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>
                          <a:effectLst/>
                        </a:rPr>
                        <a:t>REAL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dirty="0">
                          <a:effectLst/>
                        </a:rPr>
                        <a:t>The value is a floating point value, stored as an 8-byte IEEE floating point number.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545215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>
                          <a:effectLst/>
                        </a:rPr>
                        <a:t>TEXT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dirty="0">
                          <a:effectLst/>
                        </a:rPr>
                        <a:t>The value is a text string, stored using the database encoding (UTF-8, UTF-16BE or UTF-16LE)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453233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dirty="0">
                          <a:effectLst/>
                        </a:rPr>
                        <a:t>BLOB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dirty="0">
                          <a:effectLst/>
                        </a:rPr>
                        <a:t>The value is a blob of data, stored exactly as it was input.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3019762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55F81D-C7D5-4BDA-A235-496B1094F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 Introduction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A2CAA5-6F6E-4ACE-8A51-90425F6D4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D1075F6-75CA-4D00-8496-11C662575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726363"/>
              </p:ext>
            </p:extLst>
          </p:nvPr>
        </p:nvGraphicFramePr>
        <p:xfrm>
          <a:off x="6263579" y="1433323"/>
          <a:ext cx="3927410" cy="5261664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909972">
                  <a:extLst>
                    <a:ext uri="{9D8B030D-6E8A-4147-A177-3AD203B41FA5}">
                      <a16:colId xmlns:a16="http://schemas.microsoft.com/office/drawing/2014/main" val="3487219218"/>
                    </a:ext>
                  </a:extLst>
                </a:gridCol>
                <a:gridCol w="2017438">
                  <a:extLst>
                    <a:ext uri="{9D8B030D-6E8A-4147-A177-3AD203B41FA5}">
                      <a16:colId xmlns:a16="http://schemas.microsoft.com/office/drawing/2014/main" val="2684250855"/>
                    </a:ext>
                  </a:extLst>
                </a:gridCol>
              </a:tblGrid>
              <a:tr h="501746"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effectLst/>
                        </a:rPr>
                        <a:t>Example </a:t>
                      </a:r>
                      <a:r>
                        <a:rPr lang="en-US" sz="1050" dirty="0" err="1">
                          <a:effectLst/>
                        </a:rPr>
                        <a:t>Typenames</a:t>
                      </a:r>
                      <a:r>
                        <a:rPr lang="en-US" sz="1050" dirty="0">
                          <a:effectLst/>
                        </a:rPr>
                        <a:t> From The</a:t>
                      </a:r>
                      <a:br>
                        <a:rPr lang="en-US" sz="1050" dirty="0">
                          <a:effectLst/>
                        </a:rPr>
                      </a:br>
                      <a:r>
                        <a:rPr lang="en-US" sz="1050" dirty="0">
                          <a:effectLst/>
                        </a:rPr>
                        <a:t>CREATE TABLE Statement</a:t>
                      </a:r>
                      <a:br>
                        <a:rPr lang="en-US" sz="1050" dirty="0">
                          <a:effectLst/>
                        </a:rPr>
                      </a:br>
                      <a:r>
                        <a:rPr lang="en-US" sz="1050" dirty="0">
                          <a:effectLst/>
                        </a:rPr>
                        <a:t>or CAST Expression</a:t>
                      </a:r>
                      <a:endParaRPr lang="en-US" sz="1050" b="1" dirty="0">
                        <a:effectLst/>
                      </a:endParaRPr>
                    </a:p>
                  </a:txBody>
                  <a:tcPr marL="50175" marR="50175" marT="25087" marB="25087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dirty="0">
                          <a:effectLst/>
                        </a:rPr>
                        <a:t>Resulting Affinity</a:t>
                      </a:r>
                      <a:endParaRPr lang="en-US" sz="1050" b="1" dirty="0">
                        <a:effectLst/>
                      </a:endParaRPr>
                    </a:p>
                  </a:txBody>
                  <a:tcPr marL="50175" marR="50175" marT="25087" marB="25087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316912"/>
                  </a:ext>
                </a:extLst>
              </a:tr>
              <a:tr h="140488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</a:rPr>
                        <a:t>INT</a:t>
                      </a:r>
                      <a:br>
                        <a:rPr lang="en-US" sz="1050" dirty="0">
                          <a:effectLst/>
                        </a:rPr>
                      </a:br>
                      <a:r>
                        <a:rPr lang="en-US" sz="1050" dirty="0">
                          <a:effectLst/>
                        </a:rPr>
                        <a:t>INTEGER</a:t>
                      </a:r>
                      <a:br>
                        <a:rPr lang="en-US" sz="1050" dirty="0">
                          <a:effectLst/>
                        </a:rPr>
                      </a:br>
                      <a:r>
                        <a:rPr lang="en-US" sz="1050" dirty="0">
                          <a:effectLst/>
                        </a:rPr>
                        <a:t>TINYINT</a:t>
                      </a:r>
                      <a:br>
                        <a:rPr lang="en-US" sz="1050" dirty="0">
                          <a:effectLst/>
                        </a:rPr>
                      </a:br>
                      <a:r>
                        <a:rPr lang="en-US" sz="1050" dirty="0">
                          <a:effectLst/>
                        </a:rPr>
                        <a:t>SMALLINT</a:t>
                      </a:r>
                      <a:br>
                        <a:rPr lang="en-US" sz="1050" dirty="0">
                          <a:effectLst/>
                        </a:rPr>
                      </a:br>
                      <a:r>
                        <a:rPr lang="en-US" sz="1050" dirty="0">
                          <a:effectLst/>
                        </a:rPr>
                        <a:t>MEDIUMINT</a:t>
                      </a:r>
                      <a:br>
                        <a:rPr lang="en-US" sz="1050" dirty="0">
                          <a:effectLst/>
                        </a:rPr>
                      </a:br>
                      <a:r>
                        <a:rPr lang="en-US" sz="1050" dirty="0">
                          <a:effectLst/>
                        </a:rPr>
                        <a:t>BIGINT</a:t>
                      </a:r>
                      <a:br>
                        <a:rPr lang="en-US" sz="1050" dirty="0">
                          <a:effectLst/>
                        </a:rPr>
                      </a:br>
                      <a:r>
                        <a:rPr lang="en-US" sz="1050" dirty="0">
                          <a:effectLst/>
                        </a:rPr>
                        <a:t>UNSIGNED BIG INT</a:t>
                      </a:r>
                      <a:br>
                        <a:rPr lang="en-US" sz="1050" dirty="0">
                          <a:effectLst/>
                        </a:rPr>
                      </a:br>
                      <a:r>
                        <a:rPr lang="en-US" sz="1050" dirty="0">
                          <a:effectLst/>
                        </a:rPr>
                        <a:t>INT2</a:t>
                      </a:r>
                      <a:br>
                        <a:rPr lang="en-US" sz="1050" dirty="0">
                          <a:effectLst/>
                        </a:rPr>
                      </a:br>
                      <a:r>
                        <a:rPr lang="en-US" sz="1050" dirty="0">
                          <a:effectLst/>
                        </a:rPr>
                        <a:t>INT8</a:t>
                      </a:r>
                    </a:p>
                  </a:txBody>
                  <a:tcPr marL="50175" marR="50175" marT="25087" marB="250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</a:rPr>
                        <a:t>INTEGER</a:t>
                      </a:r>
                    </a:p>
                  </a:txBody>
                  <a:tcPr marL="50175" marR="50175" marT="25087" marB="25087" anchor="ctr"/>
                </a:tc>
                <a:extLst>
                  <a:ext uri="{0D108BD9-81ED-4DB2-BD59-A6C34878D82A}">
                    <a16:rowId xmlns:a16="http://schemas.microsoft.com/office/drawing/2014/main" val="1568266297"/>
                  </a:ext>
                </a:extLst>
              </a:tr>
              <a:tr h="125436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</a:rPr>
                        <a:t>CHARACTER(20)</a:t>
                      </a:r>
                      <a:br>
                        <a:rPr lang="en-US" sz="1050" dirty="0">
                          <a:effectLst/>
                        </a:rPr>
                      </a:br>
                      <a:r>
                        <a:rPr lang="en-US" sz="1050" dirty="0">
                          <a:effectLst/>
                        </a:rPr>
                        <a:t>VARCHAR(255)</a:t>
                      </a:r>
                      <a:br>
                        <a:rPr lang="en-US" sz="1050" dirty="0">
                          <a:effectLst/>
                        </a:rPr>
                      </a:br>
                      <a:r>
                        <a:rPr lang="en-US" sz="1050" dirty="0">
                          <a:effectLst/>
                        </a:rPr>
                        <a:t>VARYING CHARACTER(255)</a:t>
                      </a:r>
                      <a:br>
                        <a:rPr lang="en-US" sz="1050" dirty="0">
                          <a:effectLst/>
                        </a:rPr>
                      </a:br>
                      <a:r>
                        <a:rPr lang="en-US" sz="1050" dirty="0">
                          <a:effectLst/>
                        </a:rPr>
                        <a:t>NCHAR(55)</a:t>
                      </a:r>
                      <a:br>
                        <a:rPr lang="en-US" sz="1050" dirty="0">
                          <a:effectLst/>
                        </a:rPr>
                      </a:br>
                      <a:r>
                        <a:rPr lang="en-US" sz="1050" dirty="0">
                          <a:effectLst/>
                        </a:rPr>
                        <a:t>NATIVE CHARACTER(70)</a:t>
                      </a:r>
                      <a:br>
                        <a:rPr lang="en-US" sz="1050" dirty="0">
                          <a:effectLst/>
                        </a:rPr>
                      </a:br>
                      <a:r>
                        <a:rPr lang="en-US" sz="1050" dirty="0">
                          <a:effectLst/>
                        </a:rPr>
                        <a:t>NVARCHAR(100)</a:t>
                      </a:r>
                      <a:br>
                        <a:rPr lang="en-US" sz="1050" dirty="0">
                          <a:effectLst/>
                        </a:rPr>
                      </a:br>
                      <a:r>
                        <a:rPr lang="en-US" sz="1050" dirty="0">
                          <a:effectLst/>
                        </a:rPr>
                        <a:t>TEXT</a:t>
                      </a:r>
                      <a:br>
                        <a:rPr lang="en-US" sz="1050" dirty="0">
                          <a:effectLst/>
                        </a:rPr>
                      </a:br>
                      <a:r>
                        <a:rPr lang="en-US" sz="1050" dirty="0">
                          <a:effectLst/>
                        </a:rPr>
                        <a:t>CLOB</a:t>
                      </a:r>
                    </a:p>
                  </a:txBody>
                  <a:tcPr marL="50175" marR="50175" marT="25087" marB="250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</a:rPr>
                        <a:t>TEXT</a:t>
                      </a:r>
                    </a:p>
                  </a:txBody>
                  <a:tcPr marL="50175" marR="50175" marT="25087" marB="25087" anchor="ctr"/>
                </a:tc>
                <a:extLst>
                  <a:ext uri="{0D108BD9-81ED-4DB2-BD59-A6C34878D82A}">
                    <a16:rowId xmlns:a16="http://schemas.microsoft.com/office/drawing/2014/main" val="4085560633"/>
                  </a:ext>
                </a:extLst>
              </a:tr>
              <a:tr h="351222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</a:rPr>
                        <a:t>BLOB</a:t>
                      </a:r>
                      <a:br>
                        <a:rPr lang="en-US" sz="1050" dirty="0">
                          <a:effectLst/>
                        </a:rPr>
                      </a:br>
                      <a:r>
                        <a:rPr lang="en-US" sz="1050" dirty="0">
                          <a:effectLst/>
                        </a:rPr>
                        <a:t>no datatype specified</a:t>
                      </a:r>
                    </a:p>
                  </a:txBody>
                  <a:tcPr marL="50175" marR="50175" marT="25087" marB="250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</a:rPr>
                        <a:t>NONE</a:t>
                      </a:r>
                    </a:p>
                  </a:txBody>
                  <a:tcPr marL="50175" marR="50175" marT="25087" marB="25087" anchor="ctr"/>
                </a:tc>
                <a:extLst>
                  <a:ext uri="{0D108BD9-81ED-4DB2-BD59-A6C34878D82A}">
                    <a16:rowId xmlns:a16="http://schemas.microsoft.com/office/drawing/2014/main" val="2489371181"/>
                  </a:ext>
                </a:extLst>
              </a:tr>
              <a:tr h="65227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</a:rPr>
                        <a:t>REAL</a:t>
                      </a:r>
                      <a:br>
                        <a:rPr lang="en-US" sz="1050" dirty="0">
                          <a:effectLst/>
                        </a:rPr>
                      </a:br>
                      <a:r>
                        <a:rPr lang="en-US" sz="1050" dirty="0">
                          <a:effectLst/>
                        </a:rPr>
                        <a:t>DOUBLE</a:t>
                      </a:r>
                      <a:br>
                        <a:rPr lang="en-US" sz="1050" dirty="0">
                          <a:effectLst/>
                        </a:rPr>
                      </a:br>
                      <a:r>
                        <a:rPr lang="en-US" sz="1050" dirty="0" err="1">
                          <a:effectLst/>
                        </a:rPr>
                        <a:t>DOUBLE</a:t>
                      </a:r>
                      <a:r>
                        <a:rPr lang="en-US" sz="1050" dirty="0">
                          <a:effectLst/>
                        </a:rPr>
                        <a:t> PRECISION</a:t>
                      </a:r>
                      <a:br>
                        <a:rPr lang="en-US" sz="1050" dirty="0">
                          <a:effectLst/>
                        </a:rPr>
                      </a:br>
                      <a:r>
                        <a:rPr lang="en-US" sz="1050" dirty="0">
                          <a:effectLst/>
                        </a:rPr>
                        <a:t>FLOAT</a:t>
                      </a:r>
                    </a:p>
                  </a:txBody>
                  <a:tcPr marL="50175" marR="50175" marT="25087" marB="250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</a:rPr>
                        <a:t>REAL</a:t>
                      </a:r>
                    </a:p>
                  </a:txBody>
                  <a:tcPr marL="50175" marR="50175" marT="25087" marB="25087" anchor="ctr"/>
                </a:tc>
                <a:extLst>
                  <a:ext uri="{0D108BD9-81ED-4DB2-BD59-A6C34878D82A}">
                    <a16:rowId xmlns:a16="http://schemas.microsoft.com/office/drawing/2014/main" val="3886550386"/>
                  </a:ext>
                </a:extLst>
              </a:tr>
              <a:tr h="80279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</a:rPr>
                        <a:t>NUMERIC</a:t>
                      </a:r>
                      <a:br>
                        <a:rPr lang="en-US" sz="1050" dirty="0">
                          <a:effectLst/>
                        </a:rPr>
                      </a:br>
                      <a:r>
                        <a:rPr lang="en-US" sz="1050" dirty="0">
                          <a:effectLst/>
                        </a:rPr>
                        <a:t>DECIMAL(10,5)</a:t>
                      </a:r>
                      <a:br>
                        <a:rPr lang="en-US" sz="1050" dirty="0">
                          <a:effectLst/>
                        </a:rPr>
                      </a:br>
                      <a:r>
                        <a:rPr lang="en-US" sz="1050" dirty="0">
                          <a:effectLst/>
                        </a:rPr>
                        <a:t>BOOLEAN</a:t>
                      </a:r>
                      <a:br>
                        <a:rPr lang="en-US" sz="1050" dirty="0">
                          <a:effectLst/>
                        </a:rPr>
                      </a:br>
                      <a:r>
                        <a:rPr lang="en-US" sz="1050" dirty="0">
                          <a:effectLst/>
                        </a:rPr>
                        <a:t>DATE</a:t>
                      </a:r>
                      <a:br>
                        <a:rPr lang="en-US" sz="1050" dirty="0">
                          <a:effectLst/>
                        </a:rPr>
                      </a:br>
                      <a:r>
                        <a:rPr lang="en-US" sz="1050" dirty="0">
                          <a:effectLst/>
                        </a:rPr>
                        <a:t>DATETIME</a:t>
                      </a:r>
                    </a:p>
                  </a:txBody>
                  <a:tcPr marL="50175" marR="50175" marT="25087" marB="2508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effectLst/>
                        </a:rPr>
                        <a:t>NUMERIC</a:t>
                      </a:r>
                    </a:p>
                  </a:txBody>
                  <a:tcPr marL="50175" marR="50175" marT="25087" marB="25087" anchor="ctr"/>
                </a:tc>
                <a:extLst>
                  <a:ext uri="{0D108BD9-81ED-4DB2-BD59-A6C34878D82A}">
                    <a16:rowId xmlns:a16="http://schemas.microsoft.com/office/drawing/2014/main" val="3743418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796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2E16F-AFFF-44D8-AA21-ECFE3F326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פקודות </a:t>
            </a:r>
            <a:r>
              <a:rPr lang="en-US" dirty="0"/>
              <a:t>SQL</a:t>
            </a:r>
            <a:r>
              <a:rPr lang="he-IL" dirty="0"/>
              <a:t> עיקריות שנשתמש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E61820-5A7F-43BC-9A8F-00B31FA88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 Introduction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B92039-82DF-4FDF-890E-F206F84CB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81C8CAD-9F61-4C13-937F-34096EA80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390" y="1484767"/>
            <a:ext cx="11301219" cy="5016393"/>
          </a:xfrm>
        </p:spPr>
        <p:txBody>
          <a:bodyPr>
            <a:normAutofit fontScale="62500" lnSpcReduction="20000"/>
          </a:bodyPr>
          <a:lstStyle/>
          <a:p>
            <a:pPr algn="l" rtl="0"/>
            <a:r>
              <a:rPr lang="en-US" b="1" dirty="0">
                <a:solidFill>
                  <a:srgbClr val="2406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TABLE </a:t>
            </a:r>
            <a:r>
              <a:rPr lang="en-US" dirty="0">
                <a:solidFill>
                  <a:srgbClr val="2406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[IF NOT EXIST]</a:t>
            </a:r>
          </a:p>
          <a:p>
            <a:pPr algn="l" rtl="0"/>
            <a:r>
              <a:rPr lang="en-US" b="1" dirty="0">
                <a:solidFill>
                  <a:srgbClr val="2406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 TABLE </a:t>
            </a:r>
            <a:r>
              <a:rPr lang="en-US" dirty="0">
                <a:solidFill>
                  <a:srgbClr val="2406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[IF EXIST]</a:t>
            </a:r>
          </a:p>
          <a:p>
            <a:pPr algn="l" rtl="0"/>
            <a:r>
              <a:rPr lang="en-US" b="1" dirty="0">
                <a:solidFill>
                  <a:srgbClr val="2406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 TABLE </a:t>
            </a:r>
            <a:r>
              <a:rPr lang="en-US" dirty="0">
                <a:solidFill>
                  <a:srgbClr val="2406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[IF EXIST]</a:t>
            </a:r>
          </a:p>
          <a:p>
            <a:pPr algn="l" rtl="0"/>
            <a:r>
              <a:rPr lang="en-US" b="1" dirty="0">
                <a:solidFill>
                  <a:srgbClr val="2406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with  </a:t>
            </a:r>
            <a:r>
              <a:rPr lang="en-US" b="1" dirty="0">
                <a:solidFill>
                  <a:srgbClr val="2406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(Conditions logic: AND , OR, NOT, LIKE, ORDER BY)</a:t>
            </a:r>
          </a:p>
          <a:p>
            <a:pPr algn="l" rtl="0"/>
            <a:r>
              <a:rPr lang="en-US" b="1" dirty="0">
                <a:solidFill>
                  <a:srgbClr val="2406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INTO </a:t>
            </a:r>
          </a:p>
          <a:p>
            <a:pPr algn="l" rtl="0"/>
            <a:r>
              <a:rPr lang="en-US" b="1" dirty="0">
                <a:solidFill>
                  <a:srgbClr val="2406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with  </a:t>
            </a:r>
            <a:r>
              <a:rPr lang="en-US" b="1" dirty="0">
                <a:solidFill>
                  <a:srgbClr val="2406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(Conditions logic: AND , OR, NOT, LIKE, ORDER BY)</a:t>
            </a:r>
          </a:p>
          <a:p>
            <a:pPr algn="l" rtl="0"/>
            <a:r>
              <a:rPr lang="en-US" b="1" dirty="0">
                <a:solidFill>
                  <a:srgbClr val="2406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with  </a:t>
            </a:r>
            <a:r>
              <a:rPr lang="en-US" b="1" dirty="0">
                <a:solidFill>
                  <a:srgbClr val="2406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(Conditions logic: AND , OR, NOT, LIKE, ORDER </a:t>
            </a:r>
          </a:p>
          <a:p>
            <a:endParaRPr lang="he-IL" dirty="0"/>
          </a:p>
          <a:p>
            <a:r>
              <a:rPr lang="he-IL" dirty="0"/>
              <a:t>כלי להצגת יצירת ובדיקת מסד נתונים מסוג </a:t>
            </a:r>
            <a:r>
              <a:rPr lang="en-US" dirty="0"/>
              <a:t>SQLite</a:t>
            </a:r>
            <a:r>
              <a:rPr lang="he-IL" dirty="0"/>
              <a:t>:</a:t>
            </a:r>
          </a:p>
          <a:p>
            <a:pPr algn="l" rtl="0"/>
            <a:r>
              <a:rPr lang="en-US" dirty="0">
                <a:hlinkClick r:id="rId2"/>
              </a:rPr>
              <a:t>https://sqlitebrowser.org/dl/</a:t>
            </a:r>
            <a:r>
              <a:rPr lang="en-US" dirty="0"/>
              <a:t> </a:t>
            </a:r>
            <a:endParaRPr lang="he-IL" dirty="0"/>
          </a:p>
          <a:p>
            <a:pPr algn="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האתרים מהם נלמד 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https://www.w3schools.com/sql/sql_orderby.asp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https://www.w3resource.com/sqlite/index.php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	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894761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40E57-FB45-4CA4-AE12-F3213BEC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 in Python 3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736A5-CCAC-47B4-83E3-446B1EC70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SQLite</a:t>
            </a:r>
            <a:r>
              <a:rPr lang="he-IL" dirty="0"/>
              <a:t> הינה ספריה מובנית בפיתון וקיימת בכל התקנה סטנדרטית </a:t>
            </a:r>
          </a:p>
          <a:p>
            <a:r>
              <a:rPr lang="he-IL" dirty="0"/>
              <a:t>ממשקים והסברים:</a:t>
            </a:r>
          </a:p>
          <a:p>
            <a:pPr marL="838350" lvl="1" indent="-514350" algn="l" rtl="0">
              <a:buFont typeface="+mj-lt"/>
              <a:buAutoNum type="arabicPeriod"/>
            </a:pPr>
            <a:r>
              <a:rPr lang="en-US" dirty="0">
                <a:hlinkClick r:id="rId2"/>
              </a:rPr>
              <a:t>https://www.tutorialspoint.com/sqlite/sqlite_python.htm</a:t>
            </a:r>
            <a:r>
              <a:rPr lang="en-US" dirty="0"/>
              <a:t> </a:t>
            </a:r>
          </a:p>
          <a:p>
            <a:pPr marL="838350" lvl="1" indent="-514350" algn="l" rtl="0">
              <a:buFont typeface="+mj-lt"/>
              <a:buAutoNum type="arabicPeriod"/>
            </a:pPr>
            <a:r>
              <a:rPr lang="en-US" dirty="0">
                <a:hlinkClick r:id="rId3"/>
              </a:rPr>
              <a:t>https://docs.python.org/3/library/sqlite3.html</a:t>
            </a:r>
            <a:r>
              <a:rPr lang="en-US" dirty="0"/>
              <a:t> </a:t>
            </a:r>
          </a:p>
          <a:p>
            <a:pPr marL="838350" lvl="1" indent="-514350" algn="l" rtl="0">
              <a:buFont typeface="+mj-lt"/>
              <a:buAutoNum type="arabicPeriod"/>
            </a:pPr>
            <a:endParaRPr lang="en-US" dirty="0"/>
          </a:p>
          <a:p>
            <a:pPr marL="838350" lvl="1" indent="-514350" algn="l" rtl="0">
              <a:buFont typeface="+mj-lt"/>
              <a:buAutoNum type="arabicPeriod"/>
            </a:pPr>
            <a:endParaRPr lang="en-US" dirty="0"/>
          </a:p>
          <a:p>
            <a:r>
              <a:rPr lang="he-IL" dirty="0"/>
              <a:t>סרטון הסבר על עבודה </a:t>
            </a:r>
            <a:r>
              <a:rPr lang="en-US" dirty="0"/>
              <a:t>SQLite</a:t>
            </a:r>
            <a:r>
              <a:rPr lang="he-IL" dirty="0"/>
              <a:t> ב – </a:t>
            </a:r>
            <a:r>
              <a:rPr lang="en-US" dirty="0"/>
              <a:t>python 3</a:t>
            </a:r>
            <a:endParaRPr lang="he-IL" dirty="0"/>
          </a:p>
          <a:p>
            <a:pPr marL="781200" lvl="1" indent="-457200" algn="l" rtl="0">
              <a:buFont typeface="+mj-lt"/>
              <a:buAutoNum type="arabicPeriod" startAt="3"/>
            </a:pPr>
            <a:r>
              <a:rPr lang="he-IL" dirty="0"/>
              <a:t>  </a:t>
            </a:r>
            <a:r>
              <a:rPr lang="en-US" u="sng" dirty="0">
                <a:hlinkClick r:id="rId4"/>
              </a:rPr>
              <a:t>https://www.youtube.com/watch?v=pd-0G0MigUA</a:t>
            </a:r>
            <a:r>
              <a:rPr lang="en-US" dirty="0"/>
              <a:t> </a:t>
            </a:r>
          </a:p>
          <a:p>
            <a:r>
              <a:rPr lang="he-IL" dirty="0"/>
              <a:t>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D9741-E201-4E72-99C0-BCC7A6F18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SQL Introduction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8E1BCE-9B7E-4A56-952E-085F33CEB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87266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6B1F7CD4-2F6E-403E-90AF-A100CBF4F752}" vid="{DB0866A0-7ACF-4E01-BD34-037E701C09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schemas.microsoft.com/office/2006/metadata/properties"/>
    <ds:schemaRef ds:uri="71af3243-3dd4-4a8d-8c0d-dd76da1f02a5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16c05727-aa75-4e4a-9b5f-8a80a1165891"/>
  </ds:schemaRefs>
</ds:datastoreItem>
</file>

<file path=customXml/itemProps2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mangement yoram</Template>
  <TotalTime>353</TotalTime>
  <Words>730</Words>
  <Application>Microsoft Office PowerPoint</Application>
  <PresentationFormat>Widescreen</PresentationFormat>
  <Paragraphs>120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Franklin Gothic Book</vt:lpstr>
      <vt:lpstr>Wingdings 2</vt:lpstr>
      <vt:lpstr>DividendVTI</vt:lpstr>
      <vt:lpstr>מבוא למסדי נתונים ושפת SQL</vt:lpstr>
      <vt:lpstr>מסד/מאגר נתונים מהו</vt:lpstr>
      <vt:lpstr>מסדי נתונים SQL פופולריים עיקריים</vt:lpstr>
      <vt:lpstr>מושגים בסיסים</vt:lpstr>
      <vt:lpstr>מסד נתונים טבלאי יחסי</vt:lpstr>
      <vt:lpstr>מה זה ממשק SQL</vt:lpstr>
      <vt:lpstr>סוגי נתונים שניתן לאחסן במסד נתונים SQL</vt:lpstr>
      <vt:lpstr>פקודות SQL עיקריות שנשתמש</vt:lpstr>
      <vt:lpstr>SQLite in Python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מבוא למסדי נתונים ושפת SQL</dc:title>
  <dc:creator>Yoram</dc:creator>
  <cp:lastModifiedBy>Yoram</cp:lastModifiedBy>
  <cp:revision>18</cp:revision>
  <dcterms:created xsi:type="dcterms:W3CDTF">2022-01-04T17:48:06Z</dcterms:created>
  <dcterms:modified xsi:type="dcterms:W3CDTF">2022-01-05T09:02:24Z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