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0"/>
  </p:notesMasterIdLst>
  <p:handoutMasterIdLst>
    <p:handoutMasterId r:id="rId51"/>
  </p:handoutMasterIdLst>
  <p:sldIdLst>
    <p:sldId id="462" r:id="rId8"/>
    <p:sldId id="623" r:id="rId9"/>
    <p:sldId id="463" r:id="rId10"/>
    <p:sldId id="464" r:id="rId11"/>
    <p:sldId id="465" r:id="rId12"/>
    <p:sldId id="521" r:id="rId13"/>
    <p:sldId id="522" r:id="rId14"/>
    <p:sldId id="639" r:id="rId15"/>
    <p:sldId id="640" r:id="rId16"/>
    <p:sldId id="644" r:id="rId17"/>
    <p:sldId id="646" r:id="rId18"/>
    <p:sldId id="647" r:id="rId19"/>
    <p:sldId id="648" r:id="rId20"/>
    <p:sldId id="657" r:id="rId21"/>
    <p:sldId id="643" r:id="rId22"/>
    <p:sldId id="653" r:id="rId23"/>
    <p:sldId id="655" r:id="rId24"/>
    <p:sldId id="656" r:id="rId25"/>
    <p:sldId id="674" r:id="rId26"/>
    <p:sldId id="676" r:id="rId27"/>
    <p:sldId id="641" r:id="rId28"/>
    <p:sldId id="620" r:id="rId29"/>
    <p:sldId id="678" r:id="rId30"/>
    <p:sldId id="679" r:id="rId31"/>
    <p:sldId id="680" r:id="rId32"/>
    <p:sldId id="682" r:id="rId33"/>
    <p:sldId id="658" r:id="rId34"/>
    <p:sldId id="677" r:id="rId35"/>
    <p:sldId id="660" r:id="rId36"/>
    <p:sldId id="525" r:id="rId37"/>
    <p:sldId id="666" r:id="rId38"/>
    <p:sldId id="683" r:id="rId39"/>
    <p:sldId id="661" r:id="rId40"/>
    <p:sldId id="663" r:id="rId41"/>
    <p:sldId id="669" r:id="rId42"/>
    <p:sldId id="670" r:id="rId43"/>
    <p:sldId id="671" r:id="rId44"/>
    <p:sldId id="667" r:id="rId45"/>
    <p:sldId id="668" r:id="rId46"/>
    <p:sldId id="662" r:id="rId47"/>
    <p:sldId id="672" r:id="rId48"/>
    <p:sldId id="26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DF0011"/>
    <a:srgbClr val="49504F"/>
    <a:srgbClr val="B60004"/>
    <a:srgbClr val="E7E7E7"/>
    <a:srgbClr val="E1F7FF"/>
    <a:srgbClr val="C5F0FF"/>
    <a:srgbClr val="E9EFF7"/>
    <a:srgbClr val="F9FBF9"/>
    <a:srgbClr val="F9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992" autoAdjust="0"/>
  </p:normalViewPr>
  <p:slideViewPr>
    <p:cSldViewPr snapToGrid="0">
      <p:cViewPr varScale="1">
        <p:scale>
          <a:sx n="81" d="100"/>
          <a:sy n="81" d="100"/>
        </p:scale>
        <p:origin x="902" y="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好，同学们。上一节课呢，我们带着家分析了业务的基本流程，我们对于业务已经有了一个整体的了解。但是接下来啊，不要着急开发代码。而是要先去啊设计接口。因为现在我们企业主流的开发模式都是前后端分离。所以呢？前后端必须并行开发。而要想并行开发，就必须提前定义好。前后端交互的接口。所以呢这节课我们就一起来设计一下跟我的课程有关的相关接口。那么接口设计该怎么去做？主要设计哪些内容呢？在这里呢，我带着大家看一看啊，我们企业这座接口设计时常用的一个工具，大家就明白了。哎，我们打开浏览器。大家现在看到的这个页面啊叫做</a:t>
            </a:r>
            <a:r>
              <a:rPr lang="en-US" altLang="zh-CN"/>
              <a:t>yATi</a:t>
            </a:r>
            <a:r>
              <a:rPr lang="zh-CN" altLang="en-US"/>
              <a:t>是企业在设计接口时常用的一个。我们可以在这个里面去定义接口规范。咱俩来看一下编辑接口时需要填写的一些参数。解决方式可以发现呀，其中最关键的几个参数有请求方式请求路径请求的参数。返回值格式还有接口的描述。让我们填写完了这些信息以后，我们回到预览页面来看一下。可以看到啊，整个接口的信息啊就非常的清楚。这个时候呢前端就可以基于这些信息呀。编写死的。代码实现业务功能了。而且呀还有一个功能。叫做莫克福。</a:t>
            </a:r>
            <a:r>
              <a:rPr lang="en-US" altLang="zh-CN"/>
              <a:t>Mock</a:t>
            </a:r>
            <a:r>
              <a:rPr lang="zh-CN" altLang="en-US"/>
              <a:t>服务他会基于我们定义的接口信息。模拟一个服务器。现在呢我们只需要去访问这个链接。大家可以发现，我们就直接拿到了相应的结果。是不是跟真实的</a:t>
            </a:r>
            <a:r>
              <a:rPr lang="en-US" altLang="zh-CN"/>
              <a:t>vivo</a:t>
            </a:r>
            <a:r>
              <a:rPr lang="zh-CN" altLang="en-US"/>
              <a:t>用非常的接近？所以呢等一下我们去。删除前面的。所以呢在目前企业开发中啊，都会使用这个工具。来，去定一接口。那我怎么知道这个接口的请求方式，请求路径，请求参数和返回值信息是什么呢？首先啊，请求的方式和路径我们可以跟协商来决定。其实呢这些信息的定义啊，一方面我们需要去遵循</a:t>
            </a:r>
            <a:r>
              <a:rPr lang="en-US" altLang="zh-CN"/>
              <a:t>fold</a:t>
            </a:r>
            <a:r>
              <a:rPr lang="zh-CN" altLang="en-US"/>
              <a:t>的风格。另一方面呢要结合业务跟前端的同事进行交流。共同决定我们回到</a:t>
            </a:r>
            <a:r>
              <a:rPr lang="en-US" altLang="zh-CN"/>
              <a:t>PPT</a:t>
            </a:r>
            <a:r>
              <a:rPr lang="zh-CN" altLang="en-US"/>
              <a:t>。这里呢我们结合之前的一个登陆</a:t>
            </a:r>
            <a:r>
              <a:rPr lang="en-US" altLang="zh-CN"/>
              <a:t>token</a:t>
            </a:r>
            <a:r>
              <a:rPr lang="zh-CN" altLang="en-US"/>
              <a:t>刷新的接口来分析一下。</a:t>
            </a:r>
            <a:r>
              <a:rPr lang="en-US" altLang="zh-CN"/>
              <a:t>Token</a:t>
            </a:r>
            <a:r>
              <a:rPr lang="zh-CN" altLang="en-US"/>
              <a:t>的刷新呀，本质是一个查询的一个请求。所以按照</a:t>
            </a:r>
            <a:r>
              <a:rPr lang="en-US" altLang="zh-CN"/>
              <a:t>rest</a:t>
            </a:r>
            <a:r>
              <a:rPr lang="zh-CN" altLang="en-US"/>
              <a:t>他应该</a:t>
            </a:r>
            <a:r>
              <a:rPr lang="en-US" altLang="zh-CN"/>
              <a:t>Get</a:t>
            </a:r>
            <a:r>
              <a:rPr lang="zh-CN" altLang="en-US"/>
              <a:t>请求作为请求的方式。而请求的路径按照他应该是资源的名称。或者呢是能表示当前接口含义的一个名字。由于我们现在做的是登录账号的</a:t>
            </a:r>
            <a:r>
              <a:rPr lang="en-US" altLang="zh-CN"/>
              <a:t>token</a:t>
            </a:r>
            <a:r>
              <a:rPr lang="zh-CN" altLang="en-US"/>
              <a:t>刷新呀，所以我们的资源路径是以开头。</a:t>
            </a:r>
            <a:r>
              <a:rPr lang="en-US" altLang="zh-CN"/>
              <a:t>Accounts</a:t>
            </a:r>
            <a:r>
              <a:rPr lang="zh-CN" altLang="en-US"/>
              <a:t>开头然后加上一个动作</a:t>
            </a:r>
            <a:r>
              <a:rPr lang="en-US" altLang="zh-CN"/>
              <a:t>refresh</a:t>
            </a:r>
            <a:r>
              <a:rPr lang="zh-CN" altLang="en-US"/>
              <a:t>代表刷新。这样啊，接口的名称一目了然。看到他前端的人员就能想到他的作用了。而请求的参数呢是无偿。这是因为啊，我们的参数是通过请求头</a:t>
            </a:r>
            <a:r>
              <a:rPr lang="en-US" altLang="zh-CN"/>
              <a:t>cookie</a:t>
            </a:r>
            <a:r>
              <a:rPr lang="zh-CN" altLang="en-US"/>
              <a:t>来传递的。所以严格意义上呢它的参数应该就是</a:t>
            </a:r>
            <a:r>
              <a:rPr lang="en-US" altLang="zh-CN"/>
              <a:t>cookie</a:t>
            </a:r>
            <a:r>
              <a:rPr lang="zh-CN" altLang="en-US"/>
              <a:t>。最后的返回值呢是我们生成的新的一个，所以呢我们也类型返回了。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44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6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8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7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0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8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6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7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sv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0.png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huapp.com/link/#/invite?sid=qx03viNU" TargetMode="External"/><Relationship Id="rId2" Type="http://schemas.openxmlformats.org/officeDocument/2006/relationships/hyperlink" Target="https://lanhuapp.com/link/#/invite?sid=qx0Fy3f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我的课程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分页查询我的课表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需求：在个人中心</a:t>
            </a:r>
            <a:r>
              <a:rPr lang="en-US" altLang="zh-CN"/>
              <a:t>-</a:t>
            </a:r>
            <a:r>
              <a:rPr lang="zh-CN" altLang="en-US"/>
              <a:t>我的课程页面，可以分页查询用户的课表及学习状态信息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278432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5" y="28781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6" y="334270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/lessons/page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21578" y="5261981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"totalPage":26, "list":[{...       }]}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313583" y="5734679"/>
            <a:ext cx="644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排序方式：</a:t>
            </a:r>
            <a:r>
              <a:rPr lang="en-US" altLang="zh-CN" sz="1400"/>
              <a:t>create_time </a:t>
            </a:r>
            <a:r>
              <a:rPr lang="zh-CN" altLang="en-US" sz="1400"/>
              <a:t>过期时间，</a:t>
            </a:r>
            <a:r>
              <a:rPr lang="en-US" altLang="zh-CN" sz="1400"/>
              <a:t>last_learn_time </a:t>
            </a:r>
            <a:r>
              <a:rPr lang="zh-CN" altLang="en-US" sz="1400"/>
              <a:t>最近学习时间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默认按照最近学习时间排序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68505"/>
              </p:ext>
            </p:extLst>
          </p:nvPr>
        </p:nvGraphicFramePr>
        <p:xfrm>
          <a:off x="4721578" y="378555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pageNo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页码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pageSize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每页大小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sortBy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String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排序方式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isAsc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boolean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是否升序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幻灯片缩放定位 9">
                <a:extLst>
                  <a:ext uri="{FF2B5EF4-FFF2-40B4-BE49-F238E27FC236}">
                    <a16:creationId xmlns:a16="http://schemas.microsoft.com/office/drawing/2014/main" id="{8BDB67D7-DBA4-C663-7A5A-3CBC22D1B1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2532369"/>
                  </p:ext>
                </p:extLst>
              </p:nvPr>
            </p:nvGraphicFramePr>
            <p:xfrm>
              <a:off x="9375492" y="5291493"/>
              <a:ext cx="427527" cy="240484"/>
            </p:xfrm>
            <a:graphic>
              <a:graphicData uri="http://schemas.microsoft.com/office/powerpoint/2016/slidezoom">
                <pslz:sldZm>
                  <pslz:sldZmObj sldId="646" cId="2248054169">
                    <pslz:zmPr id="{3C32F652-234E-464A-B1EC-0130D03B4C5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7527" cy="2404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幻灯片缩放定位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DB67D7-DBA4-C663-7A5A-3CBC22D1B1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5492" y="5291493"/>
                <a:ext cx="427527" cy="2404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12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课表</a:t>
            </a:r>
            <a:r>
              <a:rPr lang="en-US" altLang="zh-CN"/>
              <a:t>VO</a:t>
            </a:r>
            <a:r>
              <a:rPr lang="zh-CN" altLang="en-US"/>
              <a:t>属性分析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783D52-29EF-559B-1406-C4DFAC81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3" y="1850522"/>
            <a:ext cx="3193057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51AD3C-2E99-3191-1448-3FEF6764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3" y="4087775"/>
            <a:ext cx="3170195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30899"/>
              </p:ext>
            </p:extLst>
          </p:nvPr>
        </p:nvGraphicFramePr>
        <p:xfrm>
          <a:off x="4985165" y="1850517"/>
          <a:ext cx="6181773" cy="4005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86704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6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83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020333" y="5534402"/>
            <a:ext cx="5904680" cy="307777"/>
            <a:chOff x="5106703" y="2243170"/>
            <a:chExt cx="5904680" cy="30777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08589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8323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4991396" y="2272531"/>
            <a:ext cx="5962555" cy="316778"/>
            <a:chOff x="4967803" y="2608198"/>
            <a:chExt cx="5962555" cy="31677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4991396" y="2637991"/>
            <a:ext cx="5962555" cy="314206"/>
            <a:chOff x="4967803" y="2975544"/>
            <a:chExt cx="5962555" cy="31420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4991396" y="3000879"/>
            <a:ext cx="5962555" cy="311634"/>
            <a:chOff x="4967803" y="3342890"/>
            <a:chExt cx="5962555" cy="31163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4991396" y="3361195"/>
            <a:ext cx="5962555" cy="309569"/>
            <a:chOff x="4967803" y="3709729"/>
            <a:chExt cx="5962555" cy="30956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7" y="3711521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4991396" y="3719446"/>
            <a:ext cx="5962555" cy="309569"/>
            <a:chOff x="4967803" y="4075790"/>
            <a:chExt cx="5962555" cy="30956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4991396" y="4077697"/>
            <a:ext cx="5962555" cy="311636"/>
            <a:chOff x="4967803" y="4441069"/>
            <a:chExt cx="5962555" cy="3116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课时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4991396" y="4438015"/>
            <a:ext cx="5962555" cy="314208"/>
            <a:chOff x="4967803" y="4805843"/>
            <a:chExt cx="5962555" cy="3142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4991396" y="4800905"/>
            <a:ext cx="5962555" cy="316780"/>
            <a:chOff x="4967803" y="5170617"/>
            <a:chExt cx="5962555" cy="316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courseCoverUrl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004867" y="517962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202207" y="517061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4991396" y="5166367"/>
            <a:ext cx="5962555" cy="319352"/>
            <a:chOff x="4967803" y="5535394"/>
            <a:chExt cx="5962555" cy="31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3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004867" y="55469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202207" y="553539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课表</a:t>
            </a:r>
            <a:r>
              <a:rPr lang="en-US" altLang="zh-CN"/>
              <a:t>VO</a:t>
            </a:r>
            <a:r>
              <a:rPr lang="zh-CN" altLang="en-US"/>
              <a:t>属性分析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783D52-29EF-559B-1406-C4DFAC81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3" y="1850522"/>
            <a:ext cx="3193057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51AD3C-2E99-3191-1448-3FEF6764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3" y="4087775"/>
            <a:ext cx="3170195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63602"/>
              </p:ext>
            </p:extLst>
          </p:nvPr>
        </p:nvGraphicFramePr>
        <p:xfrm>
          <a:off x="4985165" y="1850517"/>
          <a:ext cx="6181773" cy="4005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86704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6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83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036496" y="2248703"/>
            <a:ext cx="5903742" cy="358479"/>
            <a:chOff x="5129811" y="2243170"/>
            <a:chExt cx="5893126" cy="30777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29811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143663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94786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4989727" y="2972092"/>
            <a:ext cx="5962555" cy="316778"/>
            <a:chOff x="4967803" y="2608198"/>
            <a:chExt cx="5962555" cy="31677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4989727" y="5159988"/>
            <a:ext cx="5962555" cy="314206"/>
            <a:chOff x="4967803" y="2975544"/>
            <a:chExt cx="5962555" cy="31420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4989727" y="5524893"/>
            <a:ext cx="5962555" cy="311634"/>
            <a:chOff x="4967803" y="3342890"/>
            <a:chExt cx="5962555" cy="31163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4989727" y="4067325"/>
            <a:ext cx="5962555" cy="309569"/>
            <a:chOff x="4967803" y="3709729"/>
            <a:chExt cx="5962555" cy="30956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7" y="3711521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4989727" y="3707054"/>
            <a:ext cx="5962555" cy="309569"/>
            <a:chOff x="4967803" y="4075790"/>
            <a:chExt cx="5962555" cy="30956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4989727" y="4427596"/>
            <a:ext cx="5962555" cy="311636"/>
            <a:chOff x="4967803" y="4441069"/>
            <a:chExt cx="5962555" cy="3116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4989727" y="2630332"/>
            <a:ext cx="5962555" cy="314208"/>
            <a:chOff x="4967803" y="4805843"/>
            <a:chExt cx="5962555" cy="3142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4989727" y="3339572"/>
            <a:ext cx="5962555" cy="316780"/>
            <a:chOff x="4967803" y="5170617"/>
            <a:chExt cx="5962555" cy="316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courseCoverUrl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004867" y="517962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202207" y="517061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4989727" y="4789934"/>
            <a:ext cx="5962555" cy="319352"/>
            <a:chOff x="4967803" y="5535394"/>
            <a:chExt cx="5962555" cy="31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3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004867" y="55469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202207" y="553539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4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分页查询我的课表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需求：在个人中心</a:t>
            </a:r>
            <a:r>
              <a:rPr lang="en-US" altLang="zh-CN"/>
              <a:t>-</a:t>
            </a:r>
            <a:r>
              <a:rPr lang="zh-CN" altLang="en-US"/>
              <a:t>我的课程页面，可以分页查询用户的课表及学习状态信息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278432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5" y="28781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6" y="334270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/lessons/page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21578" y="5261981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"totalPage":26, "list":[{...       }]}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353339" y="5734679"/>
            <a:ext cx="640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排序方式：</a:t>
            </a:r>
            <a:r>
              <a:rPr lang="en-US" altLang="zh-CN" sz="1400"/>
              <a:t>create_time </a:t>
            </a:r>
            <a:r>
              <a:rPr lang="zh-CN" altLang="en-US" sz="1400"/>
              <a:t>创建时间，</a:t>
            </a:r>
            <a:r>
              <a:rPr lang="en-US" altLang="zh-CN" sz="1400"/>
              <a:t>last_learn_time </a:t>
            </a:r>
            <a:r>
              <a:rPr lang="zh-CN" altLang="en-US" sz="1400"/>
              <a:t>最近学习时间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默认按照最近学习时间排序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39292"/>
              </p:ext>
            </p:extLst>
          </p:nvPr>
        </p:nvGraphicFramePr>
        <p:xfrm>
          <a:off x="4721578" y="378555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pageNo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页码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pageSize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每页大小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sortBy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String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排序方式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isAsc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boolean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是否升序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幻灯片缩放定位 9">
                <a:extLst>
                  <a:ext uri="{FF2B5EF4-FFF2-40B4-BE49-F238E27FC236}">
                    <a16:creationId xmlns:a16="http://schemas.microsoft.com/office/drawing/2014/main" id="{A0825FB8-B2C1-7843-90A3-E141BBBFB1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4480972"/>
                  </p:ext>
                </p:extLst>
              </p:nvPr>
            </p:nvGraphicFramePr>
            <p:xfrm>
              <a:off x="9337385" y="5261981"/>
              <a:ext cx="547159" cy="307777"/>
            </p:xfrm>
            <a:graphic>
              <a:graphicData uri="http://schemas.microsoft.com/office/powerpoint/2016/slidezoom">
                <pslz:sldZm>
                  <pslz:sldZmObj sldId="647" cId="3578943436">
                    <pslz:zmPr id="{6852ED7D-F6E8-4AE9-8392-4777A31C5B0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7159" cy="3077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幻灯片缩放定位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0825FB8-B2C1-7843-90A3-E141BBBFB1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7385" y="5261981"/>
                <a:ext cx="547159" cy="3077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3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49C3-2CAB-7A56-AD7D-0EC9FB27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设计业务接口</a:t>
            </a:r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3797952-24E7-2833-4E8C-22F3B7BB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45498"/>
              </p:ext>
            </p:extLst>
          </p:nvPr>
        </p:nvGraphicFramePr>
        <p:xfrm>
          <a:off x="958858" y="1707959"/>
          <a:ext cx="10202843" cy="46834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71359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454737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3779826">
                  <a:extLst>
                    <a:ext uri="{9D8B030D-6E8A-4147-A177-3AD203B41FA5}">
                      <a16:colId xmlns:a16="http://schemas.microsoft.com/office/drawing/2014/main" val="1165903669"/>
                    </a:ext>
                  </a:extLst>
                </a:gridCol>
              </a:tblGrid>
              <a:tr h="6031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接口简述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请求路径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支付或报名课程后，立刻加入课表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MQ</a:t>
                      </a:r>
                      <a:r>
                        <a:rPr lang="zh-CN" altLang="en-US" sz="1400" b="0"/>
                        <a:t>通知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2</a:t>
                      </a:r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分页查询我的课表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GET</a:t>
                      </a:r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/lessons/page</a:t>
                      </a:r>
                      <a:endParaRPr lang="zh-CN" altLang="en-US" sz="1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3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查询我最近正在学习的课程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GET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/lessons/now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4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根据</a:t>
                      </a:r>
                      <a:r>
                        <a:rPr lang="en-US" altLang="zh-CN" sz="1400" b="0"/>
                        <a:t>id</a:t>
                      </a:r>
                      <a:r>
                        <a:rPr lang="zh-CN" altLang="en-US" sz="1400" b="0"/>
                        <a:t>查询指定课程的学习状态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GET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/lessons/{courseId}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3354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5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删除课表中的某课程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DELETE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/lessons/{courseId}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6851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6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退款后，立刻移除课表中的课程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MQ</a:t>
                      </a:r>
                      <a:r>
                        <a:rPr lang="zh-CN" altLang="en-US" sz="1400" b="0"/>
                        <a:t>通知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83702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7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校验指定课程是否是课表中的有效课程（</a:t>
                      </a:r>
                      <a:r>
                        <a:rPr lang="en-US" altLang="zh-CN" sz="1400" b="0"/>
                        <a:t>Feign</a:t>
                      </a:r>
                      <a:r>
                        <a:rPr lang="zh-CN" altLang="en-US" sz="1400" b="0"/>
                        <a:t>接口）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GET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/lessons/{courseId}/valid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2223"/>
                  </a:ext>
                </a:extLst>
              </a:tr>
              <a:tr h="51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统计课程学习人数（</a:t>
                      </a:r>
                      <a:r>
                        <a:rPr lang="en-US" altLang="zh-CN" sz="1400" b="0"/>
                        <a:t>Feign</a:t>
                      </a:r>
                      <a:r>
                        <a:rPr lang="zh-CN" altLang="en-US" sz="1400" b="0"/>
                        <a:t>接口）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GET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/lessons/{courseId}/count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727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6D4DEA8-80AB-E14C-F6D9-094E1224F7E2}"/>
              </a:ext>
            </a:extLst>
          </p:cNvPr>
          <p:cNvSpPr/>
          <p:nvPr/>
        </p:nvSpPr>
        <p:spPr>
          <a:xfrm>
            <a:off x="958858" y="4331970"/>
            <a:ext cx="10202843" cy="20594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98716-3B48-CBE2-0392-C22745EE4BE6}"/>
              </a:ext>
            </a:extLst>
          </p:cNvPr>
          <p:cNvSpPr/>
          <p:nvPr/>
        </p:nvSpPr>
        <p:spPr>
          <a:xfrm>
            <a:off x="958857" y="2272564"/>
            <a:ext cx="10202843" cy="205940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0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添加课程到课程表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需求：用户购买课程后，交易服务会通过</a:t>
            </a:r>
            <a:r>
              <a:rPr lang="en-US" altLang="zh-CN"/>
              <a:t>MQ</a:t>
            </a:r>
            <a:r>
              <a:rPr lang="zh-CN" altLang="en-US"/>
              <a:t>通知学习服务，学习服务将课程加入用户课表中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7255"/>
              </p:ext>
            </p:extLst>
          </p:nvPr>
        </p:nvGraphicFramePr>
        <p:xfrm>
          <a:off x="2307456" y="2278432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5" y="28781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MQ</a:t>
            </a:r>
            <a:r>
              <a:rPr lang="zh-CN" altLang="en-US" sz="1400">
                <a:solidFill>
                  <a:prstClr val="black"/>
                </a:solidFill>
                <a:latin typeface="Source Code Pro"/>
                <a:ea typeface="阿里巴巴普惠体"/>
              </a:rPr>
              <a:t>通知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6" y="334270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无，参考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MQ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消息的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RoutingKey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21578" y="5243696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6" y="5734679"/>
            <a:ext cx="605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一个订单中可能包含多个课程，需要批量处理。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要确保幂等性，不要重复添加课程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13863"/>
              </p:ext>
            </p:extLst>
          </p:nvPr>
        </p:nvGraphicFramePr>
        <p:xfrm>
          <a:off x="4721578" y="378555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orderId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userId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用户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courseIds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List&lt;Long&gt;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订单包含的课程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finishTime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LocalDateTime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支付完成时间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47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查询最近正在学习的课程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需求：在首页、个人中心</a:t>
            </a:r>
            <a:r>
              <a:rPr lang="en-US" altLang="zh-CN"/>
              <a:t>-</a:t>
            </a:r>
            <a:r>
              <a:rPr lang="zh-CN" altLang="en-US"/>
              <a:t>课程表页，需要查询并展示当前用户最近一次学习的课程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34498"/>
              </p:ext>
            </p:extLst>
          </p:nvPr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/lessons/now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无参，需要获取登录用户</a:t>
            </a:r>
            <a:endParaRPr lang="en-US" altLang="zh-CN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637332-780A-7094-1686-AB0024886825}"/>
              </a:ext>
            </a:extLst>
          </p:cNvPr>
          <p:cNvSpPr/>
          <p:nvPr/>
        </p:nvSpPr>
        <p:spPr>
          <a:xfrm>
            <a:off x="522514" y="6933590"/>
            <a:ext cx="4516442" cy="4907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2B6D3691-BFD7-0532-3778-F20EFDA9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6" y="7143836"/>
            <a:ext cx="4122777" cy="1928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F7C247B-49E0-6F1E-9A66-6444E56B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83" y="9458493"/>
            <a:ext cx="1661304" cy="20651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656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查询最近正在学习的课程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需求：在首页、个人中心</a:t>
            </a:r>
            <a:r>
              <a:rPr lang="en-US" altLang="zh-CN"/>
              <a:t>-</a:t>
            </a:r>
            <a:r>
              <a:rPr lang="zh-CN" altLang="en-US"/>
              <a:t>课程表页，需要查询并展示当前用户最近一次学习的课程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/lessons/now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无参，需要获取登录用户</a:t>
            </a:r>
            <a:endParaRPr lang="en-US" altLang="zh-CN" sz="140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303F497-4FB3-1E7F-E538-F138B5B10659}"/>
              </a:ext>
            </a:extLst>
          </p:cNvPr>
          <p:cNvGraphicFramePr>
            <a:graphicFrameLocks noGrp="1"/>
          </p:cNvGraphicFramePr>
          <p:nvPr/>
        </p:nvGraphicFramePr>
        <p:xfrm>
          <a:off x="5244546" y="3855090"/>
          <a:ext cx="4874870" cy="257824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84A85-AC9D-85A6-5289-961D409655F9}"/>
              </a:ext>
            </a:extLst>
          </p:cNvPr>
          <p:cNvGrpSpPr/>
          <p:nvPr/>
        </p:nvGrpSpPr>
        <p:grpSpPr>
          <a:xfrm>
            <a:off x="5252253" y="4085180"/>
            <a:ext cx="4881036" cy="271957"/>
            <a:chOff x="5466980" y="2069721"/>
            <a:chExt cx="4881036" cy="271957"/>
          </a:xfrm>
          <a:effectLst/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456515-E20C-591D-9973-9301090839C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50DE39-DCA5-7264-0438-B7682A287AB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5FA1BB-F559-2468-BD65-B16A7DDC55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04EE2B-4273-D0A3-9164-BB504CD417B5}"/>
              </a:ext>
            </a:extLst>
          </p:cNvPr>
          <p:cNvGrpSpPr/>
          <p:nvPr/>
        </p:nvGrpSpPr>
        <p:grpSpPr>
          <a:xfrm>
            <a:off x="5252253" y="4315270"/>
            <a:ext cx="4881036" cy="271957"/>
            <a:chOff x="5466980" y="2069721"/>
            <a:chExt cx="4881036" cy="271957"/>
          </a:xfrm>
          <a:effectLst/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3AA6AB-1E5B-6590-6F9C-B95F0954346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20EDF-660F-A326-B484-45DDAC805536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56D6C-DAB6-70A2-0364-D21646A23C6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D47A34-F177-FEE5-FB78-F480C423CB67}"/>
              </a:ext>
            </a:extLst>
          </p:cNvPr>
          <p:cNvGrpSpPr/>
          <p:nvPr/>
        </p:nvGrpSpPr>
        <p:grpSpPr>
          <a:xfrm>
            <a:off x="5252253" y="4545360"/>
            <a:ext cx="4881036" cy="441234"/>
            <a:chOff x="5466980" y="2069721"/>
            <a:chExt cx="4881036" cy="441234"/>
          </a:xfrm>
          <a:effectLst/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DB586E0-03A8-AA89-8090-39324C720F7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CAA45C-91C1-4BA8-6C75-FFAFC7F9D09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43088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B11BF4-CE04-919F-625F-CBC3C4B0A7C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4AB997-3E08-657B-7FE2-DC3D7C7E1D2F}"/>
              </a:ext>
            </a:extLst>
          </p:cNvPr>
          <p:cNvGrpSpPr/>
          <p:nvPr/>
        </p:nvGrpSpPr>
        <p:grpSpPr>
          <a:xfrm>
            <a:off x="5252253" y="4775450"/>
            <a:ext cx="4881036" cy="271957"/>
            <a:chOff x="5466980" y="2069721"/>
            <a:chExt cx="4881036" cy="271957"/>
          </a:xfrm>
          <a:effectLst/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EE19BF4-150A-87C7-DF19-2AE473709A7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A51805-C8A2-AE46-3004-EDFD6ECFF06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36FC96-71E7-96EE-BFA0-744DECE1EC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E468F9-1E21-AC33-507D-42A31C77FAA6}"/>
              </a:ext>
            </a:extLst>
          </p:cNvPr>
          <p:cNvGrpSpPr/>
          <p:nvPr/>
        </p:nvGrpSpPr>
        <p:grpSpPr>
          <a:xfrm>
            <a:off x="5252253" y="5005540"/>
            <a:ext cx="4881036" cy="271957"/>
            <a:chOff x="5466980" y="2069721"/>
            <a:chExt cx="4881036" cy="271957"/>
          </a:xfrm>
          <a:effectLst/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B18F53-2ECE-7E72-87C2-F113F5895B4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550141-BD2D-31E4-50BC-E4138E22F7B7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801B86E-7B99-2A32-F400-C312773C81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C13EF2-73C3-69CC-8955-5C172AAF334C}"/>
              </a:ext>
            </a:extLst>
          </p:cNvPr>
          <p:cNvGrpSpPr/>
          <p:nvPr/>
        </p:nvGrpSpPr>
        <p:grpSpPr>
          <a:xfrm>
            <a:off x="5252253" y="5235630"/>
            <a:ext cx="4881036" cy="271957"/>
            <a:chOff x="5466980" y="2069721"/>
            <a:chExt cx="4881036" cy="271957"/>
          </a:xfrm>
          <a:effectLst/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5BDEAE5-2F83-07C5-6F43-E9A43675E3E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B1E4C95-730C-9660-CE45-A7249736C87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2D0FD46-1C67-78B5-302B-4F5643BDFF88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30A5C4C-1831-0F13-ACEA-3CD65CBE5F48}"/>
              </a:ext>
            </a:extLst>
          </p:cNvPr>
          <p:cNvGrpSpPr/>
          <p:nvPr/>
        </p:nvGrpSpPr>
        <p:grpSpPr>
          <a:xfrm>
            <a:off x="5252253" y="5465720"/>
            <a:ext cx="4881036" cy="271957"/>
            <a:chOff x="5466980" y="2069721"/>
            <a:chExt cx="4881036" cy="271957"/>
          </a:xfrm>
          <a:effectLst/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753CF1-AAD3-5A57-788D-3579AACF54E6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F3ABCEF-2ED6-0984-E9C3-C823F667EF0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3F6F708-D1B4-0587-0289-E09861CE2FB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3AE105-448F-1226-DAEF-261D82712364}"/>
              </a:ext>
            </a:extLst>
          </p:cNvPr>
          <p:cNvGrpSpPr/>
          <p:nvPr/>
        </p:nvGrpSpPr>
        <p:grpSpPr>
          <a:xfrm>
            <a:off x="5252253" y="5695810"/>
            <a:ext cx="4881036" cy="271957"/>
            <a:chOff x="5466980" y="2069721"/>
            <a:chExt cx="4881036" cy="271957"/>
          </a:xfrm>
          <a:effectLst/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FD6569-B087-AF71-D533-501CF68E959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40050EF-9271-80A9-F221-8F5C9D8B7F6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083EA9-0513-311A-1F73-17087A91C30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673F478-BAD1-D909-59AC-14DC7FAAEBD9}"/>
              </a:ext>
            </a:extLst>
          </p:cNvPr>
          <p:cNvGrpSpPr/>
          <p:nvPr/>
        </p:nvGrpSpPr>
        <p:grpSpPr>
          <a:xfrm>
            <a:off x="5252253" y="5925900"/>
            <a:ext cx="4881036" cy="271957"/>
            <a:chOff x="5466980" y="2069721"/>
            <a:chExt cx="4881036" cy="271957"/>
          </a:xfrm>
          <a:effectLst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A300E8C-B7D8-6CAA-36B1-50965C5CE1B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DE24BF4-C0F4-CC3B-24A8-4BC953FF4EC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BB076-8AF5-285F-59D7-CBDBC2F3AAA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5CA44C-9346-3268-43E2-7C06E1C097FD}"/>
              </a:ext>
            </a:extLst>
          </p:cNvPr>
          <p:cNvGrpSpPr/>
          <p:nvPr/>
        </p:nvGrpSpPr>
        <p:grpSpPr>
          <a:xfrm>
            <a:off x="5252253" y="6155990"/>
            <a:ext cx="4881036" cy="271957"/>
            <a:chOff x="5466980" y="2069721"/>
            <a:chExt cx="4881036" cy="271957"/>
          </a:xfrm>
          <a:effectLst/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BDCFFB-05C3-C4FD-279D-3629D8711D3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32F2DBB-6A3D-C088-A61B-F44A9DC52E0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8C89B47-3BEA-FEF3-2305-0C041EA293A4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3637332-780A-7094-1686-AB0024886825}"/>
              </a:ext>
            </a:extLst>
          </p:cNvPr>
          <p:cNvSpPr/>
          <p:nvPr/>
        </p:nvSpPr>
        <p:spPr>
          <a:xfrm>
            <a:off x="522514" y="1873910"/>
            <a:ext cx="4516442" cy="4907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2B6D3691-BFD7-0532-3778-F20EFDA9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6" y="2084156"/>
            <a:ext cx="4122777" cy="1928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3A4300-3C71-D6B6-12CB-31CCF9E2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83" y="4351353"/>
            <a:ext cx="1661304" cy="20651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67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查询最近正在学习的课程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需求：在首页、个人中心</a:t>
            </a:r>
            <a:r>
              <a:rPr lang="en-US" altLang="zh-CN"/>
              <a:t>-</a:t>
            </a:r>
            <a:r>
              <a:rPr lang="zh-CN" altLang="en-US"/>
              <a:t>课程表页，需要查询并展示当前用户最近一次学习的课程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/lessons/now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无参，需要获取登录用户</a:t>
            </a:r>
            <a:endParaRPr lang="en-US" altLang="zh-CN" sz="140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303F497-4FB3-1E7F-E538-F138B5B10659}"/>
              </a:ext>
            </a:extLst>
          </p:cNvPr>
          <p:cNvGraphicFramePr>
            <a:graphicFrameLocks noGrp="1"/>
          </p:cNvGraphicFramePr>
          <p:nvPr/>
        </p:nvGraphicFramePr>
        <p:xfrm>
          <a:off x="5244546" y="3855090"/>
          <a:ext cx="4874870" cy="257824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84A85-AC9D-85A6-5289-961D409655F9}"/>
              </a:ext>
            </a:extLst>
          </p:cNvPr>
          <p:cNvGrpSpPr/>
          <p:nvPr/>
        </p:nvGrpSpPr>
        <p:grpSpPr>
          <a:xfrm>
            <a:off x="5238380" y="5723511"/>
            <a:ext cx="4881036" cy="271957"/>
            <a:chOff x="5466980" y="2069721"/>
            <a:chExt cx="4881036" cy="271957"/>
          </a:xfrm>
          <a:effectLst/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456515-E20C-591D-9973-9301090839C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courseAmount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50DE39-DCA5-7264-0438-B7682A287AB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5FA1BB-F559-2468-BD65-B16A7DDC55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中课程数量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04EE2B-4273-D0A3-9164-BB504CD417B5}"/>
              </a:ext>
            </a:extLst>
          </p:cNvPr>
          <p:cNvGrpSpPr/>
          <p:nvPr/>
        </p:nvGrpSpPr>
        <p:grpSpPr>
          <a:xfrm>
            <a:off x="5252253" y="4095351"/>
            <a:ext cx="4881036" cy="271957"/>
            <a:chOff x="5466980" y="2069721"/>
            <a:chExt cx="4881036" cy="271957"/>
          </a:xfrm>
          <a:effectLst/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3AA6AB-1E5B-6590-6F9C-B95F0954346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20EDF-660F-A326-B484-45DDAC805536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56D6C-DAB6-70A2-0364-D21646A23C6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D47A34-F177-FEE5-FB78-F480C423CB67}"/>
              </a:ext>
            </a:extLst>
          </p:cNvPr>
          <p:cNvGrpSpPr/>
          <p:nvPr/>
        </p:nvGrpSpPr>
        <p:grpSpPr>
          <a:xfrm>
            <a:off x="5252253" y="4325441"/>
            <a:ext cx="4881036" cy="441234"/>
            <a:chOff x="5466980" y="2069721"/>
            <a:chExt cx="4881036" cy="441234"/>
          </a:xfrm>
          <a:effectLst/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DB586E0-03A8-AA89-8090-39324C720F7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CAA45C-91C1-4BA8-6C75-FFAFC7F9D09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43088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B11BF4-CE04-919F-625F-CBC3C4B0A7C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4AB997-3E08-657B-7FE2-DC3D7C7E1D2F}"/>
              </a:ext>
            </a:extLst>
          </p:cNvPr>
          <p:cNvGrpSpPr/>
          <p:nvPr/>
        </p:nvGrpSpPr>
        <p:grpSpPr>
          <a:xfrm>
            <a:off x="5252253" y="4555531"/>
            <a:ext cx="4881036" cy="271957"/>
            <a:chOff x="5466980" y="2069721"/>
            <a:chExt cx="4881036" cy="271957"/>
          </a:xfrm>
          <a:effectLst/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EE19BF4-150A-87C7-DF19-2AE473709A7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A51805-C8A2-AE46-3004-EDFD6ECFF06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36FC96-71E7-96EE-BFA0-744DECE1EC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E468F9-1E21-AC33-507D-42A31C77FAA6}"/>
              </a:ext>
            </a:extLst>
          </p:cNvPr>
          <p:cNvGrpSpPr/>
          <p:nvPr/>
        </p:nvGrpSpPr>
        <p:grpSpPr>
          <a:xfrm>
            <a:off x="5252253" y="4785621"/>
            <a:ext cx="4881036" cy="271957"/>
            <a:chOff x="5466980" y="2069721"/>
            <a:chExt cx="4881036" cy="271957"/>
          </a:xfrm>
          <a:effectLst/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B18F53-2ECE-7E72-87C2-F113F5895B4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550141-BD2D-31E4-50BC-E4138E22F7B7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801B86E-7B99-2A32-F400-C312773C81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C13EF2-73C3-69CC-8955-5C172AAF334C}"/>
              </a:ext>
            </a:extLst>
          </p:cNvPr>
          <p:cNvGrpSpPr/>
          <p:nvPr/>
        </p:nvGrpSpPr>
        <p:grpSpPr>
          <a:xfrm>
            <a:off x="5257135" y="6200311"/>
            <a:ext cx="4881036" cy="271957"/>
            <a:chOff x="5466980" y="2069721"/>
            <a:chExt cx="4881036" cy="271957"/>
          </a:xfrm>
          <a:effectLst/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5BDEAE5-2F83-07C5-6F43-E9A43675E3E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latestSectionIndex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B1E4C95-730C-9660-CE45-A7249736C87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2D0FD46-1C67-78B5-302B-4F5643BDFF88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最近一次学习的小节序号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30A5C4C-1831-0F13-ACEA-3CD65CBE5F48}"/>
              </a:ext>
            </a:extLst>
          </p:cNvPr>
          <p:cNvGrpSpPr/>
          <p:nvPr/>
        </p:nvGrpSpPr>
        <p:grpSpPr>
          <a:xfrm>
            <a:off x="5252253" y="5037455"/>
            <a:ext cx="4881036" cy="271957"/>
            <a:chOff x="5466980" y="2069721"/>
            <a:chExt cx="4881036" cy="271957"/>
          </a:xfrm>
          <a:effectLst/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753CF1-AAD3-5A57-788D-3579AACF54E6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F3ABCEF-2ED6-0984-E9C3-C823F667EF0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3F6F708-D1B4-0587-0289-E09861CE2FB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3AE105-448F-1226-DAEF-261D82712364}"/>
              </a:ext>
            </a:extLst>
          </p:cNvPr>
          <p:cNvGrpSpPr/>
          <p:nvPr/>
        </p:nvGrpSpPr>
        <p:grpSpPr>
          <a:xfrm>
            <a:off x="5238380" y="5957403"/>
            <a:ext cx="4881036" cy="271957"/>
            <a:chOff x="5466980" y="2069721"/>
            <a:chExt cx="4881036" cy="271957"/>
          </a:xfrm>
          <a:effectLst/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FD6569-B087-AF71-D533-501CF68E959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40050EF-9271-80A9-F221-8F5C9D8B7F6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083EA9-0513-311A-1F73-17087A91C30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最近一次学习的小节名称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673F478-BAD1-D909-59AC-14DC7FAAEBD9}"/>
              </a:ext>
            </a:extLst>
          </p:cNvPr>
          <p:cNvGrpSpPr/>
          <p:nvPr/>
        </p:nvGrpSpPr>
        <p:grpSpPr>
          <a:xfrm>
            <a:off x="5252253" y="5254566"/>
            <a:ext cx="4881036" cy="271957"/>
            <a:chOff x="5466980" y="2069721"/>
            <a:chExt cx="4881036" cy="271957"/>
          </a:xfrm>
          <a:effectLst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A300E8C-B7D8-6CAA-36B1-50965C5CE1B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DE24BF4-C0F4-CC3B-24A8-4BC953FF4EC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BB076-8AF5-285F-59D7-CBDBC2F3AAA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5CA44C-9346-3268-43E2-7C06E1C097FD}"/>
              </a:ext>
            </a:extLst>
          </p:cNvPr>
          <p:cNvGrpSpPr/>
          <p:nvPr/>
        </p:nvGrpSpPr>
        <p:grpSpPr>
          <a:xfrm>
            <a:off x="5252253" y="5484656"/>
            <a:ext cx="4881036" cy="271957"/>
            <a:chOff x="5466980" y="2069721"/>
            <a:chExt cx="4881036" cy="271957"/>
          </a:xfrm>
          <a:effectLst/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BDCFFB-05C3-C4FD-279D-3629D8711D3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32F2DBB-6A3D-C088-A61B-F44A9DC52E0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8C89B47-3BEA-FEF3-2305-0C041EA293A4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3637332-780A-7094-1686-AB0024886825}"/>
              </a:ext>
            </a:extLst>
          </p:cNvPr>
          <p:cNvSpPr/>
          <p:nvPr/>
        </p:nvSpPr>
        <p:spPr>
          <a:xfrm>
            <a:off x="522514" y="1873910"/>
            <a:ext cx="4516442" cy="4907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9BF74D2-2C15-C4C3-3DD8-E507E21A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6" y="2084156"/>
            <a:ext cx="4122777" cy="1928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53EB358-74F0-2930-8B26-C1D870D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83" y="4351353"/>
            <a:ext cx="1661304" cy="20651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12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查询指定课程的学习状态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需求：在课程详情页需要查询用户是否购买了指定课程，如果购买了则要返回学习状态信息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/lessons/{</a:t>
            </a:r>
            <a:r>
              <a:rPr lang="en-US" altLang="zh-CN" sz="1400"/>
              <a:t>courseId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637332-780A-7094-1686-AB0024886825}"/>
              </a:ext>
            </a:extLst>
          </p:cNvPr>
          <p:cNvSpPr/>
          <p:nvPr/>
        </p:nvSpPr>
        <p:spPr>
          <a:xfrm>
            <a:off x="522514" y="6933590"/>
            <a:ext cx="4516442" cy="4907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BD0C27-DEA7-4CBC-4278-A03AEDDF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8" y="7330019"/>
            <a:ext cx="4120725" cy="1531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0C482E-04ED-2A0C-8234-8360E7CF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8" y="9176575"/>
            <a:ext cx="4120725" cy="2129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2708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62152-6253-B34F-5003-FCF4DB8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开发一个新业务的一般流程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488A35C9-A403-4253-CA77-D7652636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98" y="5340068"/>
            <a:ext cx="9996824" cy="3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由于天机学堂已经是开发中的项目，前期的需求调研和产品原型的设计已经完成，此处不再赘述。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E7F7675E-BC2B-B81A-5199-3B1F9F39955C}"/>
              </a:ext>
            </a:extLst>
          </p:cNvPr>
          <p:cNvCxnSpPr>
            <a:cxnSpLocks/>
          </p:cNvCxnSpPr>
          <p:nvPr/>
        </p:nvCxnSpPr>
        <p:spPr>
          <a:xfrm>
            <a:off x="894222" y="5175436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>
            <a:extLst>
              <a:ext uri="{FF2B5EF4-FFF2-40B4-BE49-F238E27FC236}">
                <a16:creationId xmlns:a16="http://schemas.microsoft.com/office/drawing/2014/main" id="{4587921B-47BD-5BD0-D15C-20CD9F30F8F6}"/>
              </a:ext>
            </a:extLst>
          </p:cNvPr>
          <p:cNvSpPr txBox="1"/>
          <p:nvPr/>
        </p:nvSpPr>
        <p:spPr>
          <a:xfrm>
            <a:off x="894222" y="3477122"/>
            <a:ext cx="1942368" cy="159049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分析产品原型</a:t>
            </a:r>
            <a:endParaRPr lang="en-US" altLang="zh-CN" b="1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基于产品原型和需求，分析业务流程，抽取业务实体，设计业务接口。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DBE5B349-7530-B57C-8490-22316F6B07F3}"/>
              </a:ext>
            </a:extLst>
          </p:cNvPr>
          <p:cNvSpPr txBox="1"/>
          <p:nvPr/>
        </p:nvSpPr>
        <p:spPr>
          <a:xfrm>
            <a:off x="2951206" y="3477122"/>
            <a:ext cx="1942369" cy="159049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设计数据结构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根据业务实体和接口，设计数据库表以及接口关联的相关实体。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FBE9E37D-34F7-8D52-EAD1-1D8C9446A0B0}"/>
              </a:ext>
            </a:extLst>
          </p:cNvPr>
          <p:cNvSpPr txBox="1"/>
          <p:nvPr/>
        </p:nvSpPr>
        <p:spPr>
          <a:xfrm>
            <a:off x="5008191" y="3477122"/>
            <a:ext cx="1942370" cy="159049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实现功能接口</a:t>
            </a:r>
            <a:endParaRPr lang="en-US" altLang="zh-CN" b="1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基于之前定义的接口用代码实现相关功能，如有必要也可以对接口小调整。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0F6BAE49-75C2-C31B-D8DD-E6B3EF34FEB6}"/>
              </a:ext>
            </a:extLst>
          </p:cNvPr>
          <p:cNvSpPr txBox="1"/>
          <p:nvPr/>
        </p:nvSpPr>
        <p:spPr>
          <a:xfrm>
            <a:off x="7065177" y="3477122"/>
            <a:ext cx="1942371" cy="159049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测试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接口开发完成后先做本地测试，确保每一个接口基本可用且满足业务需求。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0" name="任意形状 4">
            <a:extLst>
              <a:ext uri="{FF2B5EF4-FFF2-40B4-BE49-F238E27FC236}">
                <a16:creationId xmlns:a16="http://schemas.microsoft.com/office/drawing/2014/main" id="{7F63102B-E66B-BE88-4562-421BDACA4889}"/>
              </a:ext>
            </a:extLst>
          </p:cNvPr>
          <p:cNvSpPr/>
          <p:nvPr/>
        </p:nvSpPr>
        <p:spPr>
          <a:xfrm>
            <a:off x="858580" y="1975731"/>
            <a:ext cx="2391676" cy="855463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任意多边形 3">
            <a:extLst>
              <a:ext uri="{FF2B5EF4-FFF2-40B4-BE49-F238E27FC236}">
                <a16:creationId xmlns:a16="http://schemas.microsoft.com/office/drawing/2014/main" id="{7A185741-92A9-1A8F-DF73-0DBCAA78AB4A}"/>
              </a:ext>
            </a:extLst>
          </p:cNvPr>
          <p:cNvSpPr/>
          <p:nvPr/>
        </p:nvSpPr>
        <p:spPr bwMode="auto">
          <a:xfrm>
            <a:off x="2853433" y="1975731"/>
            <a:ext cx="2410852" cy="855463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2" name="文本框 35">
            <a:extLst>
              <a:ext uri="{FF2B5EF4-FFF2-40B4-BE49-F238E27FC236}">
                <a16:creationId xmlns:a16="http://schemas.microsoft.com/office/drawing/2014/main" id="{9A582179-F8EB-7E6D-AE76-E8032CC1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22" y="2203408"/>
            <a:ext cx="2039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设计数据结构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43">
            <a:extLst>
              <a:ext uri="{FF2B5EF4-FFF2-40B4-BE49-F238E27FC236}">
                <a16:creationId xmlns:a16="http://schemas.microsoft.com/office/drawing/2014/main" id="{E3B65337-F9DE-BFC3-9AB4-ED9930BE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85" y="2182664"/>
            <a:ext cx="2095876" cy="44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分析产品原型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10">
            <a:extLst>
              <a:ext uri="{FF2B5EF4-FFF2-40B4-BE49-F238E27FC236}">
                <a16:creationId xmlns:a16="http://schemas.microsoft.com/office/drawing/2014/main" id="{31D95815-80B4-28CF-37F2-4A16CA1355CF}"/>
              </a:ext>
            </a:extLst>
          </p:cNvPr>
          <p:cNvSpPr/>
          <p:nvPr/>
        </p:nvSpPr>
        <p:spPr bwMode="auto">
          <a:xfrm>
            <a:off x="6881489" y="1975731"/>
            <a:ext cx="2408857" cy="855463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46">
            <a:extLst>
              <a:ext uri="{FF2B5EF4-FFF2-40B4-BE49-F238E27FC236}">
                <a16:creationId xmlns:a16="http://schemas.microsoft.com/office/drawing/2014/main" id="{1A7B5200-6411-541B-A0FE-0425008F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149" y="2182664"/>
            <a:ext cx="2037768" cy="44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测试</a:t>
            </a:r>
            <a:endParaRPr lang="zh-CN" altLang="en-US" dirty="0"/>
          </a:p>
        </p:txBody>
      </p:sp>
      <p:sp>
        <p:nvSpPr>
          <p:cNvPr id="16" name="任意多边形 13">
            <a:extLst>
              <a:ext uri="{FF2B5EF4-FFF2-40B4-BE49-F238E27FC236}">
                <a16:creationId xmlns:a16="http://schemas.microsoft.com/office/drawing/2014/main" id="{98D660C4-6861-5640-5758-58DCC11D0707}"/>
              </a:ext>
            </a:extLst>
          </p:cNvPr>
          <p:cNvSpPr/>
          <p:nvPr/>
        </p:nvSpPr>
        <p:spPr bwMode="auto">
          <a:xfrm>
            <a:off x="4867460" y="1975731"/>
            <a:ext cx="2408857" cy="855463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49">
            <a:extLst>
              <a:ext uri="{FF2B5EF4-FFF2-40B4-BE49-F238E27FC236}">
                <a16:creationId xmlns:a16="http://schemas.microsoft.com/office/drawing/2014/main" id="{32098F88-4EA2-F4DB-C976-7A0E8728B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531" y="2182664"/>
            <a:ext cx="2015198" cy="44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实现功能接口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BE0B419C-A805-F7A1-4034-B989638E2CA5}"/>
              </a:ext>
            </a:extLst>
          </p:cNvPr>
          <p:cNvSpPr/>
          <p:nvPr/>
        </p:nvSpPr>
        <p:spPr bwMode="auto">
          <a:xfrm>
            <a:off x="8888921" y="1975731"/>
            <a:ext cx="2408857" cy="855463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9" name="文本框 46">
            <a:extLst>
              <a:ext uri="{FF2B5EF4-FFF2-40B4-BE49-F238E27FC236}">
                <a16:creationId xmlns:a16="http://schemas.microsoft.com/office/drawing/2014/main" id="{18D3CE3E-0D78-3EBB-6853-D18567A6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580" y="2182664"/>
            <a:ext cx="2037768" cy="44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联调</a:t>
            </a:r>
            <a:endParaRPr lang="zh-CN" altLang="en-US" dirty="0"/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28083CBF-B8D7-8494-678E-1D3BE1AD577C}"/>
              </a:ext>
            </a:extLst>
          </p:cNvPr>
          <p:cNvSpPr txBox="1"/>
          <p:nvPr/>
        </p:nvSpPr>
        <p:spPr>
          <a:xfrm>
            <a:off x="9122164" y="3477122"/>
            <a:ext cx="1942370" cy="1295026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联调</a:t>
            </a:r>
            <a:endParaRPr lang="en-US" altLang="zh-CN" b="1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接口开发完毕后与其它微服务及前端联调，修复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BUG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查询指定课程的学习状态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需求：在课程详情页需要查询用户是否购买了指定课程，如果购买了则要返回学习状态信息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/lessons/{</a:t>
            </a:r>
            <a:r>
              <a:rPr lang="en-US" altLang="zh-CN" sz="1400"/>
              <a:t>courseId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637332-780A-7094-1686-AB0024886825}"/>
              </a:ext>
            </a:extLst>
          </p:cNvPr>
          <p:cNvSpPr/>
          <p:nvPr/>
        </p:nvSpPr>
        <p:spPr>
          <a:xfrm>
            <a:off x="522514" y="1963492"/>
            <a:ext cx="4516442" cy="4969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BD0C27-DEA7-4CBC-4278-A03AEDDF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8" y="2359921"/>
            <a:ext cx="4120725" cy="1531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AB8EB04-7B57-45A5-89BB-957EC9FE2E49}"/>
              </a:ext>
            </a:extLst>
          </p:cNvPr>
          <p:cNvGraphicFramePr>
            <a:graphicFrameLocks noGrp="1"/>
          </p:cNvGraphicFramePr>
          <p:nvPr/>
        </p:nvGraphicFramePr>
        <p:xfrm>
          <a:off x="5244546" y="3855090"/>
          <a:ext cx="4874870" cy="257824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FB25DD-801B-BA1C-5D8B-2B70BDCC3D12}"/>
              </a:ext>
            </a:extLst>
          </p:cNvPr>
          <p:cNvGrpSpPr/>
          <p:nvPr/>
        </p:nvGrpSpPr>
        <p:grpSpPr>
          <a:xfrm>
            <a:off x="5252253" y="4085180"/>
            <a:ext cx="4881036" cy="271957"/>
            <a:chOff x="5466980" y="2069721"/>
            <a:chExt cx="4881036" cy="271957"/>
          </a:xfrm>
          <a:effectLst/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3FA82E-87F4-9776-D0EB-E8D9E9A6BB8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C82639E-4177-EC84-4504-0FF6AD07157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BA6FFE-1123-2695-2712-D39F221A5C51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740B4E2-131C-9E59-CE11-B29487E64A61}"/>
              </a:ext>
            </a:extLst>
          </p:cNvPr>
          <p:cNvGrpSpPr/>
          <p:nvPr/>
        </p:nvGrpSpPr>
        <p:grpSpPr>
          <a:xfrm>
            <a:off x="5252253" y="4315270"/>
            <a:ext cx="4881036" cy="271957"/>
            <a:chOff x="5466980" y="2069721"/>
            <a:chExt cx="4881036" cy="271957"/>
          </a:xfrm>
          <a:effectLst/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471B00-930B-3947-7CA4-D909E8A45AD9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95FCE7-1CD7-1642-3750-D94DE31174D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2A6D90B-A6D6-C054-A57F-C79A3FC8612D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E1186B-A40C-A911-E8FF-E41F08E8CE54}"/>
              </a:ext>
            </a:extLst>
          </p:cNvPr>
          <p:cNvGrpSpPr/>
          <p:nvPr/>
        </p:nvGrpSpPr>
        <p:grpSpPr>
          <a:xfrm>
            <a:off x="5252253" y="4545360"/>
            <a:ext cx="4881036" cy="441234"/>
            <a:chOff x="5466980" y="2069721"/>
            <a:chExt cx="4881036" cy="441234"/>
          </a:xfrm>
          <a:effectLst/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0B15F1-E543-C2DD-0DF5-EA17B23190ED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FD4EBCB-074E-4A36-CDC2-0D81C4D25FE3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43088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7CAA409-7B05-2AC3-239F-2E6FDD3F66EF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BFE38A-35FC-3991-94AA-C32B3246D75E}"/>
              </a:ext>
            </a:extLst>
          </p:cNvPr>
          <p:cNvGrpSpPr/>
          <p:nvPr/>
        </p:nvGrpSpPr>
        <p:grpSpPr>
          <a:xfrm>
            <a:off x="5252253" y="4775450"/>
            <a:ext cx="4881036" cy="271957"/>
            <a:chOff x="5466980" y="2069721"/>
            <a:chExt cx="4881036" cy="271957"/>
          </a:xfrm>
          <a:effectLst/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75DF1F-DA63-3332-6098-ED82ADBB241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B76663-6EFE-4802-3650-C485ACC1BF0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F154AF-8E3A-128B-2065-9EA1B368A04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DC1B1D1-BA9F-057E-1A71-F58E2B92D027}"/>
              </a:ext>
            </a:extLst>
          </p:cNvPr>
          <p:cNvGrpSpPr/>
          <p:nvPr/>
        </p:nvGrpSpPr>
        <p:grpSpPr>
          <a:xfrm>
            <a:off x="5252253" y="5005540"/>
            <a:ext cx="4881036" cy="271957"/>
            <a:chOff x="5466980" y="2069721"/>
            <a:chExt cx="4881036" cy="271957"/>
          </a:xfrm>
          <a:effectLst/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DFD0D7-96E7-15DB-6191-D9E82B2C0B1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65E0E9B-D7FF-C96A-966A-7E75CD020493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DC0DE6C-4FA9-E2C1-12D3-6A8A4CC8327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025F46C-EFDE-8D79-F6DD-8C681777157E}"/>
              </a:ext>
            </a:extLst>
          </p:cNvPr>
          <p:cNvGrpSpPr/>
          <p:nvPr/>
        </p:nvGrpSpPr>
        <p:grpSpPr>
          <a:xfrm>
            <a:off x="5252253" y="5235630"/>
            <a:ext cx="4881036" cy="271957"/>
            <a:chOff x="5466980" y="2069721"/>
            <a:chExt cx="4881036" cy="271957"/>
          </a:xfrm>
          <a:effectLst/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E2D3751-E190-5809-9908-920F8E8BB9E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E3BE89-48B7-D20B-DA43-482D302C9FE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6E74551-E629-77AF-27B4-555112FED02E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752D70-D46D-11C4-0270-D5EB90F13CCF}"/>
              </a:ext>
            </a:extLst>
          </p:cNvPr>
          <p:cNvGrpSpPr/>
          <p:nvPr/>
        </p:nvGrpSpPr>
        <p:grpSpPr>
          <a:xfrm>
            <a:off x="5252253" y="5465720"/>
            <a:ext cx="4881036" cy="271957"/>
            <a:chOff x="5466980" y="2069721"/>
            <a:chExt cx="4881036" cy="271957"/>
          </a:xfrm>
          <a:effectLst/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32A4BB-55C3-D05E-F92C-7C09AEFC222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CC3AB3-1120-755E-7142-6B44B159BCB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50CF404-9DE1-14B4-B10E-4FF4FEEAEC11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AC7792F-93CF-9F86-D502-C4D443D95E00}"/>
              </a:ext>
            </a:extLst>
          </p:cNvPr>
          <p:cNvGrpSpPr/>
          <p:nvPr/>
        </p:nvGrpSpPr>
        <p:grpSpPr>
          <a:xfrm>
            <a:off x="5252253" y="5695810"/>
            <a:ext cx="4881036" cy="271957"/>
            <a:chOff x="5466980" y="2069721"/>
            <a:chExt cx="4881036" cy="271957"/>
          </a:xfrm>
          <a:effectLst/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D53BD6C-EA59-7B11-09F0-E41242308A25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980F9F-FA80-369F-AF92-6EC673C433AB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55CA1D-780C-CFEC-0F66-5B54E4BA864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FC1666E-D387-11B2-D79D-21614687623B}"/>
              </a:ext>
            </a:extLst>
          </p:cNvPr>
          <p:cNvGrpSpPr/>
          <p:nvPr/>
        </p:nvGrpSpPr>
        <p:grpSpPr>
          <a:xfrm>
            <a:off x="5252253" y="5925900"/>
            <a:ext cx="4881036" cy="271957"/>
            <a:chOff x="5466980" y="2069721"/>
            <a:chExt cx="4881036" cy="271957"/>
          </a:xfrm>
          <a:effectLst/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C132533-BB83-8025-F10F-BB0525EC15F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2131F3-2F28-B54A-6317-0B5F0C9C694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F03261-BBCB-87D7-E15B-A32D1F7C5DD8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6B39F50-262C-C3B7-0EC5-62A16F075443}"/>
              </a:ext>
            </a:extLst>
          </p:cNvPr>
          <p:cNvGrpSpPr/>
          <p:nvPr/>
        </p:nvGrpSpPr>
        <p:grpSpPr>
          <a:xfrm>
            <a:off x="5252253" y="6155990"/>
            <a:ext cx="4881036" cy="271957"/>
            <a:chOff x="5466980" y="2069721"/>
            <a:chExt cx="4881036" cy="271957"/>
          </a:xfrm>
          <a:effectLst/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A3D7439-A211-EC77-861B-84ACF6F44FC8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3EE398C-9AEA-7E99-03B2-5140AFF025B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B7FA9A-1CD5-B1F3-CE8C-D5E84B125174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7C363BD5-34D2-37AF-4E49-A2B8D64F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8" y="4315015"/>
            <a:ext cx="4120725" cy="2129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9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13681905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A7E70F3-92D8-89D5-053C-6F547D4E311F}"/>
              </a:ext>
            </a:extLst>
          </p:cNvPr>
          <p:cNvGrpSpPr/>
          <p:nvPr/>
        </p:nvGrpSpPr>
        <p:grpSpPr>
          <a:xfrm>
            <a:off x="1178029" y="1520392"/>
            <a:ext cx="10303091" cy="4982169"/>
            <a:chOff x="1859972" y="2480204"/>
            <a:chExt cx="10303091" cy="4982169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5558177-5598-910D-8F62-699D34123865}"/>
                </a:ext>
              </a:extLst>
            </p:cNvPr>
            <p:cNvSpPr/>
            <p:nvPr/>
          </p:nvSpPr>
          <p:spPr>
            <a:xfrm>
              <a:off x="1859972" y="2480204"/>
              <a:ext cx="10303091" cy="4982169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60F751-B76D-5100-EA42-E9047CBB8807}"/>
                </a:ext>
              </a:extLst>
            </p:cNvPr>
            <p:cNvSpPr txBox="1"/>
            <p:nvPr/>
          </p:nvSpPr>
          <p:spPr>
            <a:xfrm>
              <a:off x="1859972" y="2845725"/>
              <a:ext cx="10201965" cy="461664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(description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分页请求参数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PageQuery 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static final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DEFAULT_PAGE_SIZE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static final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DEFAULT_PAGE_NUM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页码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example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"1"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@Min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message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页码不能小于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1"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pageNo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DEFAULT_PAGE_NUM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每页大小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example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"5"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@Min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message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每页查询数量不能小于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1"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pageSize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DEFAULT_PAGE_SIZE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是否升序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example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"true"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isAsc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排序字段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example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sortBy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略 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E82CD5E-9270-16C1-C0DD-24680AD36AEA}"/>
                </a:ext>
              </a:extLst>
            </p:cNvPr>
            <p:cNvSpPr/>
            <p:nvPr/>
          </p:nvSpPr>
          <p:spPr>
            <a:xfrm>
              <a:off x="1859972" y="2480205"/>
              <a:ext cx="10303091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7DC8C7F-51A4-6FD7-DD03-8D3D2B4F8284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5E16E14-ACF8-66AA-CEA2-478EA2C419AC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8CB44E9-F732-1E08-1E46-378DBC0C8F02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ACC0B29-92B5-3ABB-6CA7-C2F2EBED10E0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53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A7E70F3-92D8-89D5-053C-6F547D4E311F}"/>
              </a:ext>
            </a:extLst>
          </p:cNvPr>
          <p:cNvGrpSpPr/>
          <p:nvPr/>
        </p:nvGrpSpPr>
        <p:grpSpPr>
          <a:xfrm>
            <a:off x="1168301" y="1642658"/>
            <a:ext cx="4175021" cy="4105073"/>
            <a:chOff x="1859972" y="2480204"/>
            <a:chExt cx="4175021" cy="4105073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5558177-5598-910D-8F62-699D34123865}"/>
                </a:ext>
              </a:extLst>
            </p:cNvPr>
            <p:cNvSpPr/>
            <p:nvPr/>
          </p:nvSpPr>
          <p:spPr>
            <a:xfrm>
              <a:off x="1859972" y="2480204"/>
              <a:ext cx="4175021" cy="4105073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60F751-B76D-5100-EA42-E9047CBB8807}"/>
                </a:ext>
              </a:extLst>
            </p:cNvPr>
            <p:cNvSpPr txBox="1"/>
            <p:nvPr/>
          </p:nvSpPr>
          <p:spPr>
            <a:xfrm>
              <a:off x="1859972" y="2845725"/>
              <a:ext cx="4098821" cy="36926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@NoArgsConstructor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@AllArgsConstructor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(description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分页结果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PageDTO&lt;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总条数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protected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total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总页码数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protected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pages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@ApiModelProperty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当前页数据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protected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list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略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E82CD5E-9270-16C1-C0DD-24680AD36AEA}"/>
                </a:ext>
              </a:extLst>
            </p:cNvPr>
            <p:cNvSpPr/>
            <p:nvPr/>
          </p:nvSpPr>
          <p:spPr>
            <a:xfrm>
              <a:off x="1859972" y="2480205"/>
              <a:ext cx="4175021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7DC8C7F-51A4-6FD7-DD03-8D3D2B4F8284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5E16E14-ACF8-66AA-CEA2-478EA2C419AC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8CB44E9-F732-1E08-1E46-378DBC0C8F02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ACC0B29-92B5-3ABB-6CA7-C2F2EBED10E0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4" name="对话气泡: 圆角矩形 193">
            <a:extLst>
              <a:ext uri="{FF2B5EF4-FFF2-40B4-BE49-F238E27FC236}">
                <a16:creationId xmlns:a16="http://schemas.microsoft.com/office/drawing/2014/main" id="{7C79085B-A62D-3B49-8BBD-D568882D7806}"/>
              </a:ext>
            </a:extLst>
          </p:cNvPr>
          <p:cNvSpPr/>
          <p:nvPr/>
        </p:nvSpPr>
        <p:spPr>
          <a:xfrm>
            <a:off x="888823" y="2810240"/>
            <a:ext cx="5231014" cy="3896937"/>
          </a:xfrm>
          <a:prstGeom prst="wedgeRoundRectCallout">
            <a:avLst>
              <a:gd name="adj1" fmla="val -94695"/>
              <a:gd name="adj2" fmla="val 34339"/>
              <a:gd name="adj3" fmla="val 16667"/>
            </a:avLst>
          </a:prstGeom>
          <a:solidFill>
            <a:schemeClr val="bg1"/>
          </a:solidFill>
          <a:ln w="12700">
            <a:noFill/>
          </a:ln>
          <a:effectLst>
            <a:outerShdw blurRad="76200" sx="101000" sy="101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8" name="图片 187">
            <a:extLst>
              <a:ext uri="{FF2B5EF4-FFF2-40B4-BE49-F238E27FC236}">
                <a16:creationId xmlns:a16="http://schemas.microsoft.com/office/drawing/2014/main" id="{0BD66394-3DF8-4AAB-31F2-F436AB90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57" y="3101055"/>
            <a:ext cx="5011346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7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045E-16 L 0.41471 -0.2071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10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045E-16 L 0.41471 -0.207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/>
      <p:bldP spid="19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A47EA22-6931-4109-110B-AD9E0521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90740"/>
              </p:ext>
            </p:extLst>
          </p:nvPr>
        </p:nvGraphicFramePr>
        <p:xfrm>
          <a:off x="1513904" y="4685381"/>
          <a:ext cx="2368386" cy="1354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89462">
                  <a:extLst>
                    <a:ext uri="{9D8B030D-6E8A-4147-A177-3AD203B41FA5}">
                      <a16:colId xmlns:a16="http://schemas.microsoft.com/office/drawing/2014/main" val="3302115709"/>
                    </a:ext>
                  </a:extLst>
                </a:gridCol>
                <a:gridCol w="789462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  <a:gridCol w="789462">
                  <a:extLst>
                    <a:ext uri="{9D8B030D-6E8A-4147-A177-3AD203B41FA5}">
                      <a16:colId xmlns:a16="http://schemas.microsoft.com/office/drawing/2014/main" val="1754458473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cid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l01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u01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c01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c01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l03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u01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c02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172894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612B86C0-0A8A-01A7-FE0B-E22CE1A2A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07209"/>
              </p:ext>
            </p:extLst>
          </p:nvPr>
        </p:nvGraphicFramePr>
        <p:xfrm>
          <a:off x="2299354" y="4694841"/>
          <a:ext cx="1578924" cy="1354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462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  <a:gridCol w="789462">
                  <a:extLst>
                    <a:ext uri="{9D8B030D-6E8A-4147-A177-3AD203B41FA5}">
                      <a16:colId xmlns:a16="http://schemas.microsoft.com/office/drawing/2014/main" val="1754458473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cid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45064"/>
                  </a:ext>
                </a:extLst>
              </a:tr>
            </a:tbl>
          </a:graphicData>
        </a:graphic>
      </p:graphicFrame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表结构和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PO</a:t>
            </a:r>
            <a:endParaRPr lang="zh-CN" altLang="en-US" sz="2000">
              <a:solidFill>
                <a:srgbClr val="BE393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E1F1E5-65FF-6172-6623-728D304BE561}"/>
              </a:ext>
            </a:extLst>
          </p:cNvPr>
          <p:cNvSpPr/>
          <p:nvPr/>
        </p:nvSpPr>
        <p:spPr>
          <a:xfrm>
            <a:off x="1513904" y="1824657"/>
            <a:ext cx="2368386" cy="3740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课程（</a:t>
            </a:r>
            <a:r>
              <a:rPr lang="en-US" altLang="zh-CN"/>
              <a:t>course</a:t>
            </a:r>
            <a:r>
              <a:rPr lang="zh-CN" altLang="en-US"/>
              <a:t>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173759D-7735-4B38-EC7A-BAC63B1F0DA5}"/>
              </a:ext>
            </a:extLst>
          </p:cNvPr>
          <p:cNvGrpSpPr/>
          <p:nvPr/>
        </p:nvGrpSpPr>
        <p:grpSpPr>
          <a:xfrm>
            <a:off x="780694" y="2128223"/>
            <a:ext cx="837937" cy="1116450"/>
            <a:chOff x="1306902" y="2606122"/>
            <a:chExt cx="837937" cy="1116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C6E0B53-B5B3-9DB5-8D40-8C73B16E0D9B}"/>
                </a:ext>
              </a:extLst>
            </p:cNvPr>
            <p:cNvSpPr/>
            <p:nvPr/>
          </p:nvSpPr>
          <p:spPr>
            <a:xfrm rot="15619914">
              <a:off x="1311896" y="3068460"/>
              <a:ext cx="649118" cy="659105"/>
            </a:xfrm>
            <a:custGeom>
              <a:avLst/>
              <a:gdLst>
                <a:gd name="connsiteX0" fmla="*/ 1139639 w 1203735"/>
                <a:gd name="connsiteY0" fmla="*/ 1077267 h 1222254"/>
                <a:gd name="connsiteX1" fmla="*/ 1057025 w 1203735"/>
                <a:gd name="connsiteY1" fmla="*/ 1076363 h 1222254"/>
                <a:gd name="connsiteX2" fmla="*/ 1056121 w 1203735"/>
                <a:gd name="connsiteY2" fmla="*/ 1158976 h 1222254"/>
                <a:gd name="connsiteX3" fmla="*/ 1138734 w 1203735"/>
                <a:gd name="connsiteY3" fmla="*/ 1159880 h 1222254"/>
                <a:gd name="connsiteX4" fmla="*/ 1139639 w 1203735"/>
                <a:gd name="connsiteY4" fmla="*/ 1077267 h 1222254"/>
                <a:gd name="connsiteX5" fmla="*/ 1176996 w 1203735"/>
                <a:gd name="connsiteY5" fmla="*/ 838780 h 1222254"/>
                <a:gd name="connsiteX6" fmla="*/ 1194986 w 1203735"/>
                <a:gd name="connsiteY6" fmla="*/ 866526 h 1222254"/>
                <a:gd name="connsiteX7" fmla="*/ 1198370 w 1203735"/>
                <a:gd name="connsiteY7" fmla="*/ 884995 h 1222254"/>
                <a:gd name="connsiteX8" fmla="*/ 1198827 w 1203735"/>
                <a:gd name="connsiteY8" fmla="*/ 885673 h 1222254"/>
                <a:gd name="connsiteX9" fmla="*/ 1203735 w 1203735"/>
                <a:gd name="connsiteY9" fmla="*/ 909983 h 1222254"/>
                <a:gd name="connsiteX10" fmla="*/ 1203735 w 1203735"/>
                <a:gd name="connsiteY10" fmla="*/ 1159798 h 1222254"/>
                <a:gd name="connsiteX11" fmla="*/ 1141279 w 1203735"/>
                <a:gd name="connsiteY11" fmla="*/ 1222254 h 1222254"/>
                <a:gd name="connsiteX12" fmla="*/ 891464 w 1203735"/>
                <a:gd name="connsiteY12" fmla="*/ 1222254 h 1222254"/>
                <a:gd name="connsiteX13" fmla="*/ 867153 w 1203735"/>
                <a:gd name="connsiteY13" fmla="*/ 1217346 h 1222254"/>
                <a:gd name="connsiteX14" fmla="*/ 853338 w 1203735"/>
                <a:gd name="connsiteY14" fmla="*/ 1208031 h 1222254"/>
                <a:gd name="connsiteX15" fmla="*/ 847210 w 1203735"/>
                <a:gd name="connsiteY15" fmla="*/ 1206769 h 1222254"/>
                <a:gd name="connsiteX16" fmla="*/ 819864 w 1203735"/>
                <a:gd name="connsiteY16" fmla="*/ 1188176 h 1222254"/>
                <a:gd name="connsiteX17" fmla="*/ 23748 w 1203735"/>
                <a:gd name="connsiteY17" fmla="*/ 374433 h 1222254"/>
                <a:gd name="connsiteX18" fmla="*/ 25038 w 1203735"/>
                <a:gd name="connsiteY18" fmla="*/ 256676 h 1222254"/>
                <a:gd name="connsiteX19" fmla="*/ 263123 w 1203735"/>
                <a:gd name="connsiteY19" fmla="*/ 23749 h 1222254"/>
                <a:gd name="connsiteX20" fmla="*/ 380880 w 1203735"/>
                <a:gd name="connsiteY20" fmla="*/ 25038 h 122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03735" h="1222254">
                  <a:moveTo>
                    <a:pt x="1139639" y="1077267"/>
                  </a:moveTo>
                  <a:cubicBezTo>
                    <a:pt x="1117076" y="1054205"/>
                    <a:pt x="1080088" y="1053800"/>
                    <a:pt x="1057025" y="1076363"/>
                  </a:cubicBezTo>
                  <a:cubicBezTo>
                    <a:pt x="1033963" y="1098925"/>
                    <a:pt x="1033558" y="1135913"/>
                    <a:pt x="1056121" y="1158976"/>
                  </a:cubicBezTo>
                  <a:cubicBezTo>
                    <a:pt x="1078684" y="1182038"/>
                    <a:pt x="1115672" y="1182443"/>
                    <a:pt x="1138734" y="1159880"/>
                  </a:cubicBezTo>
                  <a:cubicBezTo>
                    <a:pt x="1161797" y="1137318"/>
                    <a:pt x="1162202" y="1100330"/>
                    <a:pt x="1139639" y="1077267"/>
                  </a:cubicBezTo>
                  <a:close/>
                  <a:moveTo>
                    <a:pt x="1176996" y="838780"/>
                  </a:moveTo>
                  <a:cubicBezTo>
                    <a:pt x="1185036" y="846999"/>
                    <a:pt x="1191030" y="856458"/>
                    <a:pt x="1194986" y="866526"/>
                  </a:cubicBezTo>
                  <a:lnTo>
                    <a:pt x="1198370" y="884995"/>
                  </a:lnTo>
                  <a:lnTo>
                    <a:pt x="1198827" y="885673"/>
                  </a:lnTo>
                  <a:cubicBezTo>
                    <a:pt x="1201987" y="893145"/>
                    <a:pt x="1203735" y="901360"/>
                    <a:pt x="1203735" y="909983"/>
                  </a:cubicBezTo>
                  <a:lnTo>
                    <a:pt x="1203735" y="1159798"/>
                  </a:lnTo>
                  <a:cubicBezTo>
                    <a:pt x="1203735" y="1194291"/>
                    <a:pt x="1175772" y="1222254"/>
                    <a:pt x="1141279" y="1222254"/>
                  </a:cubicBezTo>
                  <a:lnTo>
                    <a:pt x="891464" y="1222254"/>
                  </a:lnTo>
                  <a:cubicBezTo>
                    <a:pt x="882841" y="1222254"/>
                    <a:pt x="874625" y="1220506"/>
                    <a:pt x="867153" y="1217346"/>
                  </a:cubicBezTo>
                  <a:lnTo>
                    <a:pt x="853338" y="1208031"/>
                  </a:lnTo>
                  <a:lnTo>
                    <a:pt x="847210" y="1206769"/>
                  </a:lnTo>
                  <a:cubicBezTo>
                    <a:pt x="837230" y="1202594"/>
                    <a:pt x="827905" y="1196394"/>
                    <a:pt x="819864" y="1188176"/>
                  </a:cubicBezTo>
                  <a:lnTo>
                    <a:pt x="23748" y="374433"/>
                  </a:lnTo>
                  <a:cubicBezTo>
                    <a:pt x="-8413" y="341560"/>
                    <a:pt x="-7836" y="288838"/>
                    <a:pt x="25038" y="256676"/>
                  </a:cubicBezTo>
                  <a:lnTo>
                    <a:pt x="263123" y="23749"/>
                  </a:lnTo>
                  <a:cubicBezTo>
                    <a:pt x="295997" y="-8413"/>
                    <a:pt x="348718" y="-7836"/>
                    <a:pt x="380880" y="25038"/>
                  </a:cubicBezTo>
                  <a:close/>
                </a:path>
              </a:pathLst>
            </a:custGeom>
            <a:solidFill>
              <a:srgbClr val="DF00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0003058-B48F-6CDF-0C45-1F013957FEE5}"/>
                </a:ext>
              </a:extLst>
            </p:cNvPr>
            <p:cNvSpPr/>
            <p:nvPr/>
          </p:nvSpPr>
          <p:spPr>
            <a:xfrm>
              <a:off x="1866868" y="2606122"/>
              <a:ext cx="277971" cy="486137"/>
            </a:xfrm>
            <a:custGeom>
              <a:avLst/>
              <a:gdLst>
                <a:gd name="connsiteX0" fmla="*/ 11753 w 277971"/>
                <a:gd name="connsiteY0" fmla="*/ 486137 h 486137"/>
                <a:gd name="connsiteX1" fmla="*/ 178 w 277971"/>
                <a:gd name="connsiteY1" fmla="*/ 358815 h 486137"/>
                <a:gd name="connsiteX2" fmla="*/ 23328 w 277971"/>
                <a:gd name="connsiteY2" fmla="*/ 173620 h 486137"/>
                <a:gd name="connsiteX3" fmla="*/ 185373 w 277971"/>
                <a:gd name="connsiteY3" fmla="*/ 11575 h 486137"/>
                <a:gd name="connsiteX4" fmla="*/ 220097 w 277971"/>
                <a:gd name="connsiteY4" fmla="*/ 0 h 486137"/>
                <a:gd name="connsiteX5" fmla="*/ 243247 w 277971"/>
                <a:gd name="connsiteY5" fmla="*/ 23150 h 486137"/>
                <a:gd name="connsiteX6" fmla="*/ 254822 w 277971"/>
                <a:gd name="connsiteY6" fmla="*/ 81023 h 486137"/>
                <a:gd name="connsiteX7" fmla="*/ 266396 w 277971"/>
                <a:gd name="connsiteY7" fmla="*/ 115747 h 486137"/>
                <a:gd name="connsiteX8" fmla="*/ 277971 w 277971"/>
                <a:gd name="connsiteY8" fmla="*/ 173620 h 486137"/>
                <a:gd name="connsiteX9" fmla="*/ 266396 w 277971"/>
                <a:gd name="connsiteY9" fmla="*/ 277793 h 486137"/>
                <a:gd name="connsiteX10" fmla="*/ 231672 w 277971"/>
                <a:gd name="connsiteY10" fmla="*/ 312517 h 486137"/>
                <a:gd name="connsiteX11" fmla="*/ 139075 w 277971"/>
                <a:gd name="connsiteY11" fmla="*/ 381965 h 486137"/>
                <a:gd name="connsiteX12" fmla="*/ 104351 w 277971"/>
                <a:gd name="connsiteY12" fmla="*/ 393539 h 486137"/>
                <a:gd name="connsiteX13" fmla="*/ 81201 w 277971"/>
                <a:gd name="connsiteY13" fmla="*/ 416689 h 486137"/>
                <a:gd name="connsiteX14" fmla="*/ 58052 w 277971"/>
                <a:gd name="connsiteY14" fmla="*/ 451413 h 486137"/>
                <a:gd name="connsiteX15" fmla="*/ 23328 w 277971"/>
                <a:gd name="connsiteY15" fmla="*/ 462988 h 486137"/>
                <a:gd name="connsiteX16" fmla="*/ 11753 w 277971"/>
                <a:gd name="connsiteY16" fmla="*/ 486137 h 48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7971" h="486137">
                  <a:moveTo>
                    <a:pt x="11753" y="486137"/>
                  </a:moveTo>
                  <a:cubicBezTo>
                    <a:pt x="7895" y="443696"/>
                    <a:pt x="-1399" y="401401"/>
                    <a:pt x="178" y="358815"/>
                  </a:cubicBezTo>
                  <a:cubicBezTo>
                    <a:pt x="2481" y="296646"/>
                    <a:pt x="11127" y="234624"/>
                    <a:pt x="23328" y="173620"/>
                  </a:cubicBezTo>
                  <a:cubicBezTo>
                    <a:pt x="36554" y="107489"/>
                    <a:pt x="162023" y="19359"/>
                    <a:pt x="185373" y="11575"/>
                  </a:cubicBezTo>
                  <a:lnTo>
                    <a:pt x="220097" y="0"/>
                  </a:lnTo>
                  <a:cubicBezTo>
                    <a:pt x="227814" y="7717"/>
                    <a:pt x="238948" y="13119"/>
                    <a:pt x="243247" y="23150"/>
                  </a:cubicBezTo>
                  <a:cubicBezTo>
                    <a:pt x="250997" y="41232"/>
                    <a:pt x="250051" y="61937"/>
                    <a:pt x="254822" y="81023"/>
                  </a:cubicBezTo>
                  <a:cubicBezTo>
                    <a:pt x="257781" y="92859"/>
                    <a:pt x="263437" y="103911"/>
                    <a:pt x="266396" y="115747"/>
                  </a:cubicBezTo>
                  <a:cubicBezTo>
                    <a:pt x="271167" y="134833"/>
                    <a:pt x="274113" y="154329"/>
                    <a:pt x="277971" y="173620"/>
                  </a:cubicBezTo>
                  <a:cubicBezTo>
                    <a:pt x="274113" y="208344"/>
                    <a:pt x="277444" y="244648"/>
                    <a:pt x="266396" y="277793"/>
                  </a:cubicBezTo>
                  <a:cubicBezTo>
                    <a:pt x="261220" y="293322"/>
                    <a:pt x="243991" y="301738"/>
                    <a:pt x="231672" y="312517"/>
                  </a:cubicBezTo>
                  <a:cubicBezTo>
                    <a:pt x="220320" y="322450"/>
                    <a:pt x="162041" y="370482"/>
                    <a:pt x="139075" y="381965"/>
                  </a:cubicBezTo>
                  <a:cubicBezTo>
                    <a:pt x="128162" y="387421"/>
                    <a:pt x="115926" y="389681"/>
                    <a:pt x="104351" y="393539"/>
                  </a:cubicBezTo>
                  <a:cubicBezTo>
                    <a:pt x="96634" y="401256"/>
                    <a:pt x="88018" y="408167"/>
                    <a:pt x="81201" y="416689"/>
                  </a:cubicBezTo>
                  <a:cubicBezTo>
                    <a:pt x="72511" y="427552"/>
                    <a:pt x="68915" y="442723"/>
                    <a:pt x="58052" y="451413"/>
                  </a:cubicBezTo>
                  <a:cubicBezTo>
                    <a:pt x="48525" y="459035"/>
                    <a:pt x="34903" y="459130"/>
                    <a:pt x="23328" y="462988"/>
                  </a:cubicBezTo>
                  <a:lnTo>
                    <a:pt x="11753" y="486137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9426516-CAC2-C1FF-51D0-AB2396D1CD0F}"/>
                </a:ext>
              </a:extLst>
            </p:cNvPr>
            <p:cNvSpPr txBox="1"/>
            <p:nvPr/>
          </p:nvSpPr>
          <p:spPr>
            <a:xfrm rot="18477092">
              <a:off x="1329320" y="324412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bg1"/>
                  </a:solidFill>
                  <a:latin typeface="+mn-lt"/>
                  <a:ea typeface="+mn-ea"/>
                </a:rPr>
                <a:t>SALE</a:t>
              </a:r>
              <a:endParaRPr lang="zh-CN" altLang="en-US" sz="14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9E51D21-A133-3315-642E-99663C4021DE}"/>
              </a:ext>
            </a:extLst>
          </p:cNvPr>
          <p:cNvSpPr/>
          <p:nvPr/>
        </p:nvSpPr>
        <p:spPr>
          <a:xfrm>
            <a:off x="7701344" y="1824657"/>
            <a:ext cx="2368386" cy="3740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用户（</a:t>
            </a:r>
            <a:r>
              <a:rPr lang="en-US" altLang="zh-CN"/>
              <a:t>user</a:t>
            </a:r>
            <a:r>
              <a:rPr lang="zh-CN" altLang="en-US"/>
              <a:t>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6D9615-9E9B-CD4B-DA4F-AC9787FA2977}"/>
              </a:ext>
            </a:extLst>
          </p:cNvPr>
          <p:cNvSpPr/>
          <p:nvPr/>
        </p:nvSpPr>
        <p:spPr>
          <a:xfrm>
            <a:off x="7701344" y="4285910"/>
            <a:ext cx="2368386" cy="3740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课表（</a:t>
            </a:r>
            <a:r>
              <a:rPr lang="en-US" altLang="zh-CN"/>
              <a:t>lesson</a:t>
            </a:r>
            <a:r>
              <a:rPr lang="zh-CN" altLang="en-US"/>
              <a:t>）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3C489AF4-618F-F8F6-F4AF-9EB5D74EF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26587"/>
              </p:ext>
            </p:extLst>
          </p:nvPr>
        </p:nvGraphicFramePr>
        <p:xfrm>
          <a:off x="1513904" y="2219050"/>
          <a:ext cx="2368386" cy="101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93">
                  <a:extLst>
                    <a:ext uri="{9D8B030D-6E8A-4147-A177-3AD203B41FA5}">
                      <a16:colId xmlns:a16="http://schemas.microsoft.com/office/drawing/2014/main" val="3302115709"/>
                    </a:ext>
                  </a:extLst>
                </a:gridCol>
                <a:gridCol w="1184193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name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c01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Redis</a:t>
                      </a:r>
                      <a:r>
                        <a:rPr lang="zh-CN" altLang="en-US" sz="1200"/>
                        <a:t>实战课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Mysql</a:t>
                      </a:r>
                      <a:r>
                        <a:rPr lang="zh-CN" altLang="en-US" sz="1200"/>
                        <a:t>实战课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4C7B0A2-FFE6-E942-0F24-71186715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51195"/>
              </p:ext>
            </p:extLst>
          </p:nvPr>
        </p:nvGraphicFramePr>
        <p:xfrm>
          <a:off x="7701344" y="2219050"/>
          <a:ext cx="2368386" cy="10160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4193">
                  <a:extLst>
                    <a:ext uri="{9D8B030D-6E8A-4147-A177-3AD203B41FA5}">
                      <a16:colId xmlns:a16="http://schemas.microsoft.com/office/drawing/2014/main" val="3302115709"/>
                    </a:ext>
                  </a:extLst>
                </a:gridCol>
                <a:gridCol w="1184193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name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u01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Jack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Rose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7BB7803C-64AB-4B1D-0113-F577C9BF9818}"/>
              </a:ext>
            </a:extLst>
          </p:cNvPr>
          <p:cNvSpPr txBox="1"/>
          <p:nvPr/>
        </p:nvSpPr>
        <p:spPr>
          <a:xfrm>
            <a:off x="1877168" y="25790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86F6AD6-09DA-36C3-5B90-600FD7DD8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11" y="2572090"/>
            <a:ext cx="266983" cy="29099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20DCA150-A02F-2720-4B7D-955CFF018275}"/>
              </a:ext>
            </a:extLst>
          </p:cNvPr>
          <p:cNvSpPr txBox="1"/>
          <p:nvPr/>
        </p:nvSpPr>
        <p:spPr>
          <a:xfrm>
            <a:off x="8064608" y="25892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403B757-6085-CFF6-7B03-223EB06E2AFB}"/>
              </a:ext>
            </a:extLst>
          </p:cNvPr>
          <p:cNvSpPr txBox="1"/>
          <p:nvPr/>
        </p:nvSpPr>
        <p:spPr>
          <a:xfrm>
            <a:off x="8064608" y="29253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u02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BDCBE28-2513-D9EE-3908-48125B4AD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11" y="2920112"/>
            <a:ext cx="271664" cy="284075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4E0983D2-556D-B8F8-747C-0FECDAF0A234}"/>
              </a:ext>
            </a:extLst>
          </p:cNvPr>
          <p:cNvSpPr txBox="1"/>
          <p:nvPr/>
        </p:nvSpPr>
        <p:spPr>
          <a:xfrm>
            <a:off x="1878700" y="2587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c01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CD03C3-913F-5D2D-9826-A56946FC3665}"/>
              </a:ext>
            </a:extLst>
          </p:cNvPr>
          <p:cNvSpPr txBox="1"/>
          <p:nvPr/>
        </p:nvSpPr>
        <p:spPr>
          <a:xfrm>
            <a:off x="1662986" y="5054883"/>
            <a:ext cx="52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1D1C24-B463-A6B4-215C-3364A6D1C911}"/>
              </a:ext>
            </a:extLst>
          </p:cNvPr>
          <p:cNvSpPr txBox="1"/>
          <p:nvPr/>
        </p:nvSpPr>
        <p:spPr>
          <a:xfrm>
            <a:off x="1662986" y="5378133"/>
            <a:ext cx="52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o02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106696DD-7D68-9AF1-298B-3C75B20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52510"/>
              </p:ext>
            </p:extLst>
          </p:nvPr>
        </p:nvGraphicFramePr>
        <p:xfrm>
          <a:off x="10069730" y="4683955"/>
          <a:ext cx="1324805" cy="1354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6976">
                  <a:extLst>
                    <a:ext uri="{9D8B030D-6E8A-4147-A177-3AD203B41FA5}">
                      <a16:colId xmlns:a16="http://schemas.microsoft.com/office/drawing/2014/main" val="33021157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status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已学完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未学习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292403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1002BAF-B38E-B834-8298-79B12A5CB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44584"/>
              </p:ext>
            </p:extLst>
          </p:nvPr>
        </p:nvGraphicFramePr>
        <p:xfrm>
          <a:off x="1505880" y="4694840"/>
          <a:ext cx="789462" cy="1354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462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o01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o02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o03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7497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886057EA-2924-6580-EF8A-15F15D03F583}"/>
              </a:ext>
            </a:extLst>
          </p:cNvPr>
          <p:cNvSpPr txBox="1"/>
          <p:nvPr/>
        </p:nvSpPr>
        <p:spPr>
          <a:xfrm>
            <a:off x="1877168" y="29348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c02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30C399-8BF1-4B7A-9C51-4D6B30032E16}"/>
              </a:ext>
            </a:extLst>
          </p:cNvPr>
          <p:cNvSpPr txBox="1"/>
          <p:nvPr/>
        </p:nvSpPr>
        <p:spPr>
          <a:xfrm>
            <a:off x="8064608" y="258966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3D4F26-0B74-6A3F-A2AC-90E72A0C7568}"/>
              </a:ext>
            </a:extLst>
          </p:cNvPr>
          <p:cNvSpPr/>
          <p:nvPr/>
        </p:nvSpPr>
        <p:spPr>
          <a:xfrm>
            <a:off x="7324624" y="5368706"/>
            <a:ext cx="4440025" cy="73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08D5EE-7020-C94D-D841-4ADA649AEBE1}"/>
              </a:ext>
            </a:extLst>
          </p:cNvPr>
          <p:cNvSpPr/>
          <p:nvPr/>
        </p:nvSpPr>
        <p:spPr>
          <a:xfrm>
            <a:off x="1513904" y="4285910"/>
            <a:ext cx="2368386" cy="37407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订单（</a:t>
            </a:r>
            <a:r>
              <a:rPr lang="en-US" altLang="zh-CN"/>
              <a:t>order</a:t>
            </a:r>
            <a:r>
              <a:rPr lang="zh-CN" altLang="en-US"/>
              <a:t>）</a:t>
            </a: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7AEBD31-FDC3-5A75-56DA-20969FF10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11304"/>
              </p:ext>
            </p:extLst>
          </p:nvPr>
        </p:nvGraphicFramePr>
        <p:xfrm>
          <a:off x="3886302" y="4694840"/>
          <a:ext cx="1324805" cy="1354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6976">
                  <a:extLst>
                    <a:ext uri="{9D8B030D-6E8A-4147-A177-3AD203B41FA5}">
                      <a16:colId xmlns:a16="http://schemas.microsoft.com/office/drawing/2014/main" val="33021157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59146619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status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4205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761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9571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已退款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29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55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45859 0.35925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1796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11224 0.35972 " pathEditMode="relative" rAng="0" ptsTypes="AA">
                                      <p:cBhvr>
                                        <p:cTn id="6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45859 0.35926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1796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11146 0.4088 " pathEditMode="relative" rAng="0" ptsTypes="AA">
                                      <p:cBhvr>
                                        <p:cTn id="77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11146 0.40879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2044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45859 0.45995 " pathEditMode="relative" rAng="0" ptsTypes="AA">
                                      <p:cBhvr>
                                        <p:cTn id="89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50795 -4.44444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2" grpId="0" animBg="1"/>
      <p:bldP spid="46" grpId="0"/>
      <p:bldP spid="46" grpId="1"/>
      <p:bldP spid="49" grpId="0"/>
      <p:bldP spid="49" grpId="1"/>
      <p:bldP spid="50" grpId="0"/>
      <p:bldP spid="50" grpId="1"/>
      <p:bldP spid="54" grpId="0"/>
      <p:bldP spid="54" grpId="1"/>
      <p:bldP spid="55" grpId="0"/>
      <p:bldP spid="56" grpId="0"/>
      <p:bldP spid="71" grpId="0"/>
      <p:bldP spid="71" grpId="1"/>
      <p:bldP spid="72" grpId="0"/>
      <p:bldP spid="72" grpId="1"/>
      <p:bldP spid="73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0F2B8-5E5C-79FE-CE05-F55206D4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1" y="2649212"/>
            <a:ext cx="5011346" cy="3401863"/>
          </a:xfrm>
          <a:prstGeom prst="rect">
            <a:avLst/>
          </a:prstGeom>
        </p:spPr>
      </p:pic>
      <p:graphicFrame>
        <p:nvGraphicFramePr>
          <p:cNvPr id="57" name="表格 4">
            <a:extLst>
              <a:ext uri="{FF2B5EF4-FFF2-40B4-BE49-F238E27FC236}">
                <a16:creationId xmlns:a16="http://schemas.microsoft.com/office/drawing/2014/main" id="{71C1AE4A-E9A7-B14B-19DB-FCC634AA7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78579"/>
              </p:ext>
            </p:extLst>
          </p:nvPr>
        </p:nvGraphicFramePr>
        <p:xfrm>
          <a:off x="6488576" y="2668033"/>
          <a:ext cx="4835138" cy="3277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4918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3350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524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97974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525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3"/>
                  </a:ext>
                </a:extLst>
              </a:tr>
            </a:tbl>
          </a:graphicData>
        </a:graphic>
      </p:graphicFrame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表结构和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PO</a:t>
            </a:r>
            <a:endParaRPr lang="zh-CN" altLang="en-US" sz="2000">
              <a:solidFill>
                <a:srgbClr val="BE393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099F38-BECE-B7D9-8A44-45531380B1BD}"/>
              </a:ext>
            </a:extLst>
          </p:cNvPr>
          <p:cNvGrpSpPr/>
          <p:nvPr/>
        </p:nvGrpSpPr>
        <p:grpSpPr>
          <a:xfrm>
            <a:off x="718587" y="2897457"/>
            <a:ext cx="4881036" cy="271957"/>
            <a:chOff x="5466980" y="2069721"/>
            <a:chExt cx="4881036" cy="271957"/>
          </a:xfrm>
          <a:effectLst/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781DC5-71AD-1142-6946-71B1E9AA05CA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8D2AADC-6414-1559-FB2E-47DD576289B8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8F3FD3-49B1-5A48-0786-4034FD6232B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FC3092-C92B-B2E3-ED86-1CB625C39128}"/>
              </a:ext>
            </a:extLst>
          </p:cNvPr>
          <p:cNvGrpSpPr/>
          <p:nvPr/>
        </p:nvGrpSpPr>
        <p:grpSpPr>
          <a:xfrm>
            <a:off x="723919" y="3138776"/>
            <a:ext cx="4839830" cy="271957"/>
            <a:chOff x="5466980" y="2069721"/>
            <a:chExt cx="4839830" cy="271957"/>
          </a:xfrm>
          <a:effectLst/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3570408-2575-EDE5-DEC3-BFC4E708BA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29B27AE-05CD-5655-6C60-A97D2AD5126D}"/>
                </a:ext>
              </a:extLst>
            </p:cNvPr>
            <p:cNvSpPr txBox="1"/>
            <p:nvPr/>
          </p:nvSpPr>
          <p:spPr>
            <a:xfrm>
              <a:off x="7154481" y="2080068"/>
              <a:ext cx="1447407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5B5CB24-A928-09A1-C9E0-937863DB03F8}"/>
                </a:ext>
              </a:extLst>
            </p:cNvPr>
            <p:cNvSpPr txBox="1"/>
            <p:nvPr/>
          </p:nvSpPr>
          <p:spPr>
            <a:xfrm>
              <a:off x="8592162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452BB54-C28C-EF6C-0DF4-78D68C27582A}"/>
              </a:ext>
            </a:extLst>
          </p:cNvPr>
          <p:cNvGrpSpPr/>
          <p:nvPr/>
        </p:nvGrpSpPr>
        <p:grpSpPr>
          <a:xfrm>
            <a:off x="724619" y="4047391"/>
            <a:ext cx="4881036" cy="271957"/>
            <a:chOff x="5466980" y="2069721"/>
            <a:chExt cx="4881036" cy="271957"/>
          </a:xfrm>
          <a:effectLst/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6F072B3-1FE6-30E9-6414-3C73D23E528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A8CD3CA-32C9-16E7-BE2C-9909346DBCD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1CA617A-58A4-C6F6-C859-A7D7DE0B296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4DD17C8-6D2F-38C7-84FC-06524B7ABEC9}"/>
              </a:ext>
            </a:extLst>
          </p:cNvPr>
          <p:cNvGrpSpPr/>
          <p:nvPr/>
        </p:nvGrpSpPr>
        <p:grpSpPr>
          <a:xfrm>
            <a:off x="714192" y="4299835"/>
            <a:ext cx="4881036" cy="271957"/>
            <a:chOff x="5466980" y="2069721"/>
            <a:chExt cx="4881036" cy="271957"/>
          </a:xfrm>
          <a:effectLst/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1CD754-DB40-B210-FD79-AAE42F5FE11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2A7B78E-DE88-007F-446C-F2C805065C6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74A38A0-A144-0F31-B79D-F2108E02A3E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4326F1C-178A-38AD-6468-D844CC243D25}"/>
              </a:ext>
            </a:extLst>
          </p:cNvPr>
          <p:cNvGrpSpPr/>
          <p:nvPr/>
        </p:nvGrpSpPr>
        <p:grpSpPr>
          <a:xfrm>
            <a:off x="724619" y="4521555"/>
            <a:ext cx="4881036" cy="271957"/>
            <a:chOff x="5466980" y="2069721"/>
            <a:chExt cx="4881036" cy="271957"/>
          </a:xfrm>
          <a:effectLst/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5D7C6FD-531C-FBA1-DBC7-A2D379A4907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1929F84-42C9-47AD-F672-B9FC6FFBC1A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9B5A5E9-37C5-955E-1F3E-3EA3AE0CEF17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5E17DB3-738F-5CC7-80A1-2D5197613117}"/>
              </a:ext>
            </a:extLst>
          </p:cNvPr>
          <p:cNvGrpSpPr/>
          <p:nvPr/>
        </p:nvGrpSpPr>
        <p:grpSpPr>
          <a:xfrm>
            <a:off x="714192" y="4748845"/>
            <a:ext cx="4881036" cy="271957"/>
            <a:chOff x="5466980" y="2069721"/>
            <a:chExt cx="4881036" cy="271957"/>
          </a:xfrm>
          <a:effectLst/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654A4AE-794A-CCE0-EDBA-C91C710D0E3F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DB8997B-625B-6A6D-6E7D-8C716CCA733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58C2E0C-DAEB-F568-5412-DA3F5CAA9E9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F0E80D-561B-C987-881C-5CD3703722CD}"/>
              </a:ext>
            </a:extLst>
          </p:cNvPr>
          <p:cNvGrpSpPr/>
          <p:nvPr/>
        </p:nvGrpSpPr>
        <p:grpSpPr>
          <a:xfrm>
            <a:off x="714192" y="4978935"/>
            <a:ext cx="4881036" cy="271957"/>
            <a:chOff x="5466980" y="2069721"/>
            <a:chExt cx="4881036" cy="271957"/>
          </a:xfrm>
          <a:effectLst/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8CECEA9-3FA8-0E68-22F5-A9E63BC90AF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A9F81E0-1845-BEB7-C995-EF104E58805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BEAA5E4-8DCC-CDAD-D88E-EDEF737CB1C9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5EDED5DF-203C-181E-E052-972A3161244D}"/>
              </a:ext>
            </a:extLst>
          </p:cNvPr>
          <p:cNvSpPr/>
          <p:nvPr/>
        </p:nvSpPr>
        <p:spPr>
          <a:xfrm>
            <a:off x="3766771" y="1948296"/>
            <a:ext cx="4518693" cy="323838"/>
          </a:xfrm>
          <a:prstGeom prst="rightArrow">
            <a:avLst>
              <a:gd name="adj1" fmla="val 43043"/>
              <a:gd name="adj2" fmla="val 140446"/>
            </a:avLst>
          </a:prstGeom>
          <a:gradFill flip="none" rotWithShape="1">
            <a:gsLst>
              <a:gs pos="0">
                <a:srgbClr val="49504F"/>
              </a:gs>
              <a:gs pos="100000">
                <a:srgbClr val="B60004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3BD614C-3CBB-8A0E-806A-9BDD05882E5D}"/>
              </a:ext>
            </a:extLst>
          </p:cNvPr>
          <p:cNvSpPr txBox="1"/>
          <p:nvPr/>
        </p:nvSpPr>
        <p:spPr>
          <a:xfrm>
            <a:off x="2634218" y="1797109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VO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21BBC9-2EB9-1B04-E078-0A68B371FFBA}"/>
              </a:ext>
            </a:extLst>
          </p:cNvPr>
          <p:cNvSpPr txBox="1"/>
          <p:nvPr/>
        </p:nvSpPr>
        <p:spPr>
          <a:xfrm>
            <a:off x="8425230" y="1787050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rgbClr val="AD2B26"/>
                </a:solidFill>
                <a:latin typeface="+mj-ea"/>
                <a:ea typeface="+mj-ea"/>
              </a:rPr>
              <a:t>PO</a:t>
            </a:r>
            <a:endParaRPr lang="zh-CN" altLang="en-US" sz="3600" b="1" dirty="0">
              <a:solidFill>
                <a:srgbClr val="AD2B26"/>
              </a:solidFill>
              <a:latin typeface="+mj-ea"/>
              <a:ea typeface="+mj-ea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9453E72-9B15-CFDE-53F7-83941AB1E903}"/>
              </a:ext>
            </a:extLst>
          </p:cNvPr>
          <p:cNvGrpSpPr/>
          <p:nvPr/>
        </p:nvGrpSpPr>
        <p:grpSpPr>
          <a:xfrm>
            <a:off x="6460604" y="4531980"/>
            <a:ext cx="4881036" cy="271957"/>
            <a:chOff x="5466980" y="2069721"/>
            <a:chExt cx="4881036" cy="271957"/>
          </a:xfrm>
          <a:effectLst/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E3411D4-2F5B-4A8E-BD0F-186E9A3BD738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7B7DCE-66E6-32CF-3C8D-080A5EC9DF3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83A9952-1345-4A50-DF38-F81F2FE7D25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最近学习的小节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77B42A9-E874-E534-EDB8-D555C2F1E1D4}"/>
              </a:ext>
            </a:extLst>
          </p:cNvPr>
          <p:cNvGrpSpPr/>
          <p:nvPr/>
        </p:nvGrpSpPr>
        <p:grpSpPr>
          <a:xfrm>
            <a:off x="6460781" y="4754018"/>
            <a:ext cx="4881036" cy="271957"/>
            <a:chOff x="5466980" y="2069721"/>
            <a:chExt cx="4881036" cy="271957"/>
          </a:xfrm>
          <a:effectLst/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AE2FD82-BC43-8656-0EF0-B8D6A7B1FE1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latestLearnTime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752D3E8-69A3-5CA7-2D98-458CE5D3231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EF8412B-F001-94AA-13CC-A2D0353016D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D508FA2-523D-37D3-456D-B18CFE9FAA64}"/>
              </a:ext>
            </a:extLst>
          </p:cNvPr>
          <p:cNvGrpSpPr/>
          <p:nvPr/>
        </p:nvGrpSpPr>
        <p:grpSpPr>
          <a:xfrm>
            <a:off x="6460604" y="4994391"/>
            <a:ext cx="4881036" cy="271957"/>
            <a:chOff x="5466980" y="2069721"/>
            <a:chExt cx="4881036" cy="271957"/>
          </a:xfrm>
          <a:effectLst/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764A4AD-B116-59D4-6692-AFFB6B28ABD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weekFreq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D2AC29-118B-CBCF-87B9-40DEF018162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D06CC55-1B58-692B-2AA5-AEFEE59D53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每周计划学习频率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12EA4E9-12CD-26D0-D77D-5CA0862D1575}"/>
              </a:ext>
            </a:extLst>
          </p:cNvPr>
          <p:cNvGrpSpPr/>
          <p:nvPr/>
        </p:nvGrpSpPr>
        <p:grpSpPr>
          <a:xfrm>
            <a:off x="6460427" y="5234764"/>
            <a:ext cx="4881036" cy="271957"/>
            <a:chOff x="5466980" y="2069721"/>
            <a:chExt cx="4881036" cy="271957"/>
          </a:xfrm>
          <a:effectLst/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952B92D-B70A-3976-76EC-871844E31F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9BB9B6C-547B-B193-DF50-0A9603F0125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2E23BF4-6DC1-F1D3-9B74-218D739BFB6E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表更新时间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3BABC7-C48A-C199-785A-20640F3DC9B8}"/>
              </a:ext>
            </a:extLst>
          </p:cNvPr>
          <p:cNvGrpSpPr/>
          <p:nvPr/>
        </p:nvGrpSpPr>
        <p:grpSpPr>
          <a:xfrm>
            <a:off x="6442678" y="5456802"/>
            <a:ext cx="4881036" cy="271957"/>
            <a:chOff x="5466980" y="2069721"/>
            <a:chExt cx="4881036" cy="271957"/>
          </a:xfrm>
          <a:effectLst/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560508-74C6-0F4B-BD6E-B6B26804AC5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3F69AD-04FF-B424-ED65-89C1C6E2958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D3140C-A8BF-E646-1EB0-0675A28755A1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68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7188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4.81481E-6 L 0.47136 -0.0006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3.7037E-6 L 0.47057 -0.0953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7.40741E-7 L 0.47136 -0.1039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3.33333E-6 L 0.47135 -0.1039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1.48148E-6 L 0.47136 -0.10394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3.33333E-6 L 0.47136 -0.1039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387AF2-5DED-D8DD-BE9A-C37AA5F3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80" y="2705593"/>
            <a:ext cx="4639148" cy="29028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80F2B8-5E5C-79FE-CE05-F55206D4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1" y="2649212"/>
            <a:ext cx="5011346" cy="3401863"/>
          </a:xfrm>
          <a:prstGeom prst="rect">
            <a:avLst/>
          </a:prstGeom>
        </p:spPr>
      </p:pic>
      <p:graphicFrame>
        <p:nvGraphicFramePr>
          <p:cNvPr id="57" name="表格 4">
            <a:extLst>
              <a:ext uri="{FF2B5EF4-FFF2-40B4-BE49-F238E27FC236}">
                <a16:creationId xmlns:a16="http://schemas.microsoft.com/office/drawing/2014/main" id="{71C1AE4A-E9A7-B14B-19DB-FCC634AA76B2}"/>
              </a:ext>
            </a:extLst>
          </p:cNvPr>
          <p:cNvGraphicFramePr>
            <a:graphicFrameLocks noGrp="1"/>
          </p:cNvGraphicFramePr>
          <p:nvPr/>
        </p:nvGraphicFramePr>
        <p:xfrm>
          <a:off x="6488576" y="2668033"/>
          <a:ext cx="4835138" cy="3277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4918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3350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524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97974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525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3"/>
                  </a:ext>
                </a:extLst>
              </a:tr>
            </a:tbl>
          </a:graphicData>
        </a:graphic>
      </p:graphicFrame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表结构和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PO</a:t>
            </a:r>
            <a:endParaRPr lang="zh-CN" altLang="en-US" sz="2000">
              <a:solidFill>
                <a:srgbClr val="BE393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099F38-BECE-B7D9-8A44-45531380B1BD}"/>
              </a:ext>
            </a:extLst>
          </p:cNvPr>
          <p:cNvGrpSpPr/>
          <p:nvPr/>
        </p:nvGrpSpPr>
        <p:grpSpPr>
          <a:xfrm>
            <a:off x="6446773" y="2888713"/>
            <a:ext cx="4881036" cy="271957"/>
            <a:chOff x="5466980" y="2069721"/>
            <a:chExt cx="4881036" cy="271957"/>
          </a:xfrm>
          <a:effectLst/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781DC5-71AD-1142-6946-71B1E9AA05CA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8D2AADC-6414-1559-FB2E-47DD576289B8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8F3FD3-49B1-5A48-0786-4034FD6232B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FC3092-C92B-B2E3-ED86-1CB625C39128}"/>
              </a:ext>
            </a:extLst>
          </p:cNvPr>
          <p:cNvGrpSpPr/>
          <p:nvPr/>
        </p:nvGrpSpPr>
        <p:grpSpPr>
          <a:xfrm>
            <a:off x="6525687" y="3374607"/>
            <a:ext cx="4839830" cy="271957"/>
            <a:chOff x="5466980" y="2069721"/>
            <a:chExt cx="4839830" cy="271957"/>
          </a:xfrm>
          <a:effectLst/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3570408-2575-EDE5-DEC3-BFC4E708BA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29B27AE-05CD-5655-6C60-A97D2AD5126D}"/>
                </a:ext>
              </a:extLst>
            </p:cNvPr>
            <p:cNvSpPr txBox="1"/>
            <p:nvPr/>
          </p:nvSpPr>
          <p:spPr>
            <a:xfrm>
              <a:off x="7154481" y="2080068"/>
              <a:ext cx="1447407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5B5CB24-A928-09A1-C9E0-937863DB03F8}"/>
                </a:ext>
              </a:extLst>
            </p:cNvPr>
            <p:cNvSpPr txBox="1"/>
            <p:nvPr/>
          </p:nvSpPr>
          <p:spPr>
            <a:xfrm>
              <a:off x="8592162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452BB54-C28C-EF6C-0DF4-78D68C27582A}"/>
              </a:ext>
            </a:extLst>
          </p:cNvPr>
          <p:cNvGrpSpPr/>
          <p:nvPr/>
        </p:nvGrpSpPr>
        <p:grpSpPr>
          <a:xfrm>
            <a:off x="6484481" y="3593846"/>
            <a:ext cx="4881036" cy="271957"/>
            <a:chOff x="5466980" y="2069721"/>
            <a:chExt cx="4881036" cy="271957"/>
          </a:xfrm>
          <a:effectLst/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6F072B3-1FE6-30E9-6414-3C73D23E528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A8CD3CA-32C9-16E7-BE2C-9909346DBCD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1CA617A-58A4-C6F6-C859-A7D7DE0B296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4DD17C8-6D2F-38C7-84FC-06524B7ABEC9}"/>
              </a:ext>
            </a:extLst>
          </p:cNvPr>
          <p:cNvGrpSpPr/>
          <p:nvPr/>
        </p:nvGrpSpPr>
        <p:grpSpPr>
          <a:xfrm>
            <a:off x="6460427" y="4309326"/>
            <a:ext cx="4881036" cy="271957"/>
            <a:chOff x="5466980" y="2069721"/>
            <a:chExt cx="4881036" cy="271957"/>
          </a:xfrm>
          <a:effectLst/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1CD754-DB40-B210-FD79-AAE42F5FE11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2A7B78E-DE88-007F-446C-F2C805065C6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74A38A0-A144-0F31-B79D-F2108E02A3E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4326F1C-178A-38AD-6468-D844CC243D25}"/>
              </a:ext>
            </a:extLst>
          </p:cNvPr>
          <p:cNvGrpSpPr/>
          <p:nvPr/>
        </p:nvGrpSpPr>
        <p:grpSpPr>
          <a:xfrm>
            <a:off x="6496373" y="4058949"/>
            <a:ext cx="4881036" cy="271957"/>
            <a:chOff x="5466980" y="2069721"/>
            <a:chExt cx="4881036" cy="271957"/>
          </a:xfrm>
          <a:effectLst/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5D7C6FD-531C-FBA1-DBC7-A2D379A4907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1929F84-42C9-47AD-F672-B9FC6FFBC1A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9B5A5E9-37C5-955E-1F3E-3EA3AE0CEF17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5E17DB3-738F-5CC7-80A1-2D5197613117}"/>
              </a:ext>
            </a:extLst>
          </p:cNvPr>
          <p:cNvGrpSpPr/>
          <p:nvPr/>
        </p:nvGrpSpPr>
        <p:grpSpPr>
          <a:xfrm>
            <a:off x="6453735" y="5001108"/>
            <a:ext cx="4881036" cy="271957"/>
            <a:chOff x="5466980" y="2069721"/>
            <a:chExt cx="4881036" cy="271957"/>
          </a:xfrm>
          <a:effectLst/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654A4AE-794A-CCE0-EDBA-C91C710D0E3F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DB8997B-625B-6A6D-6E7D-8C716CCA733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58C2E0C-DAEB-F568-5412-DA3F5CAA9E9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F0E80D-561B-C987-881C-5CD3703722CD}"/>
              </a:ext>
            </a:extLst>
          </p:cNvPr>
          <p:cNvGrpSpPr/>
          <p:nvPr/>
        </p:nvGrpSpPr>
        <p:grpSpPr>
          <a:xfrm>
            <a:off x="6453735" y="5231198"/>
            <a:ext cx="4881036" cy="271957"/>
            <a:chOff x="5466980" y="2069721"/>
            <a:chExt cx="4881036" cy="271957"/>
          </a:xfrm>
          <a:effectLst/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8CECEA9-3FA8-0E68-22F5-A9E63BC90AF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A9F81E0-1845-BEB7-C995-EF104E58805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BEAA5E4-8DCC-CDAD-D88E-EDEF737CB1C9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5EDED5DF-203C-181E-E052-972A3161244D}"/>
              </a:ext>
            </a:extLst>
          </p:cNvPr>
          <p:cNvSpPr/>
          <p:nvPr/>
        </p:nvSpPr>
        <p:spPr>
          <a:xfrm>
            <a:off x="3766771" y="1948296"/>
            <a:ext cx="4518693" cy="323838"/>
          </a:xfrm>
          <a:prstGeom prst="rightArrow">
            <a:avLst>
              <a:gd name="adj1" fmla="val 43043"/>
              <a:gd name="adj2" fmla="val 140446"/>
            </a:avLst>
          </a:prstGeom>
          <a:gradFill flip="none" rotWithShape="1">
            <a:gsLst>
              <a:gs pos="0">
                <a:srgbClr val="49504F"/>
              </a:gs>
              <a:gs pos="100000">
                <a:srgbClr val="B60004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3BD614C-3CBB-8A0E-806A-9BDD05882E5D}"/>
              </a:ext>
            </a:extLst>
          </p:cNvPr>
          <p:cNvSpPr txBox="1"/>
          <p:nvPr/>
        </p:nvSpPr>
        <p:spPr>
          <a:xfrm>
            <a:off x="2634218" y="1797109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VO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21BBC9-2EB9-1B04-E078-0A68B371FFBA}"/>
              </a:ext>
            </a:extLst>
          </p:cNvPr>
          <p:cNvSpPr txBox="1"/>
          <p:nvPr/>
        </p:nvSpPr>
        <p:spPr>
          <a:xfrm>
            <a:off x="8425230" y="1787050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rgbClr val="AD2B26"/>
                </a:solidFill>
                <a:latin typeface="+mj-ea"/>
                <a:ea typeface="+mj-ea"/>
              </a:rPr>
              <a:t>PO</a:t>
            </a:r>
            <a:endParaRPr lang="zh-CN" altLang="en-US" sz="3600" b="1" dirty="0">
              <a:solidFill>
                <a:srgbClr val="AD2B26"/>
              </a:solidFill>
              <a:latin typeface="+mj-ea"/>
              <a:ea typeface="+mj-ea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9453E72-9B15-CFDE-53F7-83941AB1E903}"/>
              </a:ext>
            </a:extLst>
          </p:cNvPr>
          <p:cNvGrpSpPr/>
          <p:nvPr/>
        </p:nvGrpSpPr>
        <p:grpSpPr>
          <a:xfrm>
            <a:off x="6460604" y="4531980"/>
            <a:ext cx="4881036" cy="271957"/>
            <a:chOff x="5466980" y="2069721"/>
            <a:chExt cx="4881036" cy="271957"/>
          </a:xfrm>
          <a:effectLst/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E3411D4-2F5B-4A8E-BD0F-186E9A3BD738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7B7DCE-66E6-32CF-3C8D-080A5EC9DF3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83A9952-1345-4A50-DF38-F81F2FE7D25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最近学习的小节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77B42A9-E874-E534-EDB8-D555C2F1E1D4}"/>
              </a:ext>
            </a:extLst>
          </p:cNvPr>
          <p:cNvGrpSpPr/>
          <p:nvPr/>
        </p:nvGrpSpPr>
        <p:grpSpPr>
          <a:xfrm>
            <a:off x="6460781" y="4754018"/>
            <a:ext cx="4881036" cy="271957"/>
            <a:chOff x="5466980" y="2069721"/>
            <a:chExt cx="4881036" cy="271957"/>
          </a:xfrm>
          <a:effectLst/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AE2FD82-BC43-8656-0EF0-B8D6A7B1FE1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latestLearnTime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752D3E8-69A3-5CA7-2D98-458CE5D3231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EF8412B-F001-94AA-13CC-A2D0353016D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D508FA2-523D-37D3-456D-B18CFE9FAA64}"/>
              </a:ext>
            </a:extLst>
          </p:cNvPr>
          <p:cNvGrpSpPr/>
          <p:nvPr/>
        </p:nvGrpSpPr>
        <p:grpSpPr>
          <a:xfrm>
            <a:off x="6488576" y="3824297"/>
            <a:ext cx="4881036" cy="271957"/>
            <a:chOff x="5466980" y="2069721"/>
            <a:chExt cx="4881036" cy="271957"/>
          </a:xfrm>
          <a:effectLst/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764A4AD-B116-59D4-6692-AFFB6B28ABD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weekFreq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D2AC29-118B-CBCF-87B9-40DEF018162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D06CC55-1B58-692B-2AA5-AEFEE59D53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每周计划学习频率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12EA4E9-12CD-26D0-D77D-5CA0862D1575}"/>
              </a:ext>
            </a:extLst>
          </p:cNvPr>
          <p:cNvGrpSpPr/>
          <p:nvPr/>
        </p:nvGrpSpPr>
        <p:grpSpPr>
          <a:xfrm>
            <a:off x="6460427" y="5459434"/>
            <a:ext cx="4881036" cy="271957"/>
            <a:chOff x="5466980" y="2069721"/>
            <a:chExt cx="4881036" cy="271957"/>
          </a:xfrm>
          <a:effectLst/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952B92D-B70A-3976-76EC-871844E31F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9BB9B6C-547B-B193-DF50-0A9603F0125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2E23BF4-6DC1-F1D3-9B74-218D739BFB6E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表更新时间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3BABC7-C48A-C199-785A-20640F3DC9B8}"/>
              </a:ext>
            </a:extLst>
          </p:cNvPr>
          <p:cNvGrpSpPr/>
          <p:nvPr/>
        </p:nvGrpSpPr>
        <p:grpSpPr>
          <a:xfrm>
            <a:off x="6488576" y="3155368"/>
            <a:ext cx="4881036" cy="271957"/>
            <a:chOff x="5466980" y="2069721"/>
            <a:chExt cx="4881036" cy="271957"/>
          </a:xfrm>
          <a:effectLst/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560508-74C6-0F4B-BD6E-B6B26804AC5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3F69AD-04FF-B424-ED65-89C1C6E2958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D3140C-A8BF-E646-1EB0-0675A28755A1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06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表结构和</a:t>
            </a:r>
            <a:r>
              <a:rPr lang="en-US" altLang="zh-CN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PO</a:t>
            </a:r>
            <a:endParaRPr lang="zh-CN" altLang="en-US" sz="2000">
              <a:solidFill>
                <a:srgbClr val="BE393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A379920-71E9-6695-2734-53324D4AC86F}"/>
              </a:ext>
            </a:extLst>
          </p:cNvPr>
          <p:cNvGrpSpPr/>
          <p:nvPr/>
        </p:nvGrpSpPr>
        <p:grpSpPr>
          <a:xfrm>
            <a:off x="944454" y="1507491"/>
            <a:ext cx="10303091" cy="4997481"/>
            <a:chOff x="1859972" y="2480204"/>
            <a:chExt cx="10303091" cy="4997481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E5AA6BD-3007-2004-F18C-CD8E7DF2699A}"/>
                </a:ext>
              </a:extLst>
            </p:cNvPr>
            <p:cNvSpPr/>
            <p:nvPr/>
          </p:nvSpPr>
          <p:spPr>
            <a:xfrm>
              <a:off x="1859972" y="2480204"/>
              <a:ext cx="10303091" cy="4997481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7E14177-8732-3E7A-A99C-DADD6D9BFEF7}"/>
                </a:ext>
              </a:extLst>
            </p:cNvPr>
            <p:cNvSpPr txBox="1"/>
            <p:nvPr/>
          </p:nvSpPr>
          <p:spPr>
            <a:xfrm>
              <a:off x="1859972" y="2845725"/>
              <a:ext cx="10201965" cy="4348563"/>
            </a:xfrm>
            <a:prstGeom prst="rect">
              <a:avLst/>
            </a:prstGeom>
            <a:solidFill>
              <a:srgbClr val="F9FBF9"/>
            </a:solidFill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`learning_lesson`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主键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学员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`course_id`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课程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`status`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tinyint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课程状态，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0-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未学习，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1-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学习中，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2-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已学完，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3-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已失效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`week_freq`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tinyint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每周学习频率，例如每周学习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6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小节，则频率为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6'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`plan_status`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tinyint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学习计划状态，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0-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没有计划，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1-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计划进行中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`learned_sections`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已学习小节数量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`latest_section_id`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最近一次学习的小节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`latest_learn_time`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最近一次学习的时间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创建时间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`expire_time`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过期时间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`finish_time`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学完时间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 KEY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`idx_user_id`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`course_id`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ENGINE=InnoDB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CHARSET=utf8mb4 COMMENT=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学生课程表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12601701-036F-FCE6-5F12-5459F3F40DF6}"/>
                </a:ext>
              </a:extLst>
            </p:cNvPr>
            <p:cNvSpPr/>
            <p:nvPr/>
          </p:nvSpPr>
          <p:spPr>
            <a:xfrm>
              <a:off x="1859972" y="2480205"/>
              <a:ext cx="10303091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92E2AA1-9FDF-5638-8166-60BF27BA0F62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82B2358-4007-F3B8-FBE0-8F7B98C9FD9D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DA39ABF-41F4-17C1-ACC1-F2AED47F8207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DA3C10E0-1FF5-0F4E-FF07-F20564A65427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1F4C9B8-E0AC-9881-2709-DB64F8D7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41" y="157081"/>
            <a:ext cx="4385935" cy="27444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61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格 4">
            <a:extLst>
              <a:ext uri="{FF2B5EF4-FFF2-40B4-BE49-F238E27FC236}">
                <a16:creationId xmlns:a16="http://schemas.microsoft.com/office/drawing/2014/main" id="{71C1AE4A-E9A7-B14B-19DB-FCC634AA76B2}"/>
              </a:ext>
            </a:extLst>
          </p:cNvPr>
          <p:cNvGraphicFramePr>
            <a:graphicFrameLocks noGrp="1"/>
          </p:cNvGraphicFramePr>
          <p:nvPr/>
        </p:nvGraphicFramePr>
        <p:xfrm>
          <a:off x="6488576" y="2668033"/>
          <a:ext cx="4874870" cy="3277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97974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525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3"/>
                  </a:ext>
                </a:extLst>
              </a:tr>
            </a:tbl>
          </a:graphicData>
        </a:graphic>
      </p:graphicFrame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3D42AED-FB1F-3FF0-8BDD-09DA3A891282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CBB7404-5BEF-F15B-9831-19D06F8DBEC0}"/>
              </a:ext>
            </a:extLst>
          </p:cNvPr>
          <p:cNvGraphicFramePr>
            <a:graphicFrameLocks noGrp="1"/>
          </p:cNvGraphicFramePr>
          <p:nvPr/>
        </p:nvGraphicFramePr>
        <p:xfrm>
          <a:off x="710880" y="2668033"/>
          <a:ext cx="4874870" cy="3277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97974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525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3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D5C5E036-83C4-7E42-7FB8-FBFCA0182846}"/>
              </a:ext>
            </a:extLst>
          </p:cNvPr>
          <p:cNvGrpSpPr/>
          <p:nvPr/>
        </p:nvGrpSpPr>
        <p:grpSpPr>
          <a:xfrm>
            <a:off x="718587" y="2903512"/>
            <a:ext cx="4881036" cy="271957"/>
            <a:chOff x="5466980" y="2069721"/>
            <a:chExt cx="4881036" cy="271957"/>
          </a:xfrm>
          <a:effectLst/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52A20D9-371A-6E0B-0803-F1DE4D2345BA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FA1514D-5429-7F8F-E398-1D358C653AB3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A6A61B-948C-F023-86DB-A9D9931821C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C545ED-359B-C32E-319F-B5FA27B93C6B}"/>
              </a:ext>
            </a:extLst>
          </p:cNvPr>
          <p:cNvGrpSpPr/>
          <p:nvPr/>
        </p:nvGrpSpPr>
        <p:grpSpPr>
          <a:xfrm>
            <a:off x="718587" y="3133602"/>
            <a:ext cx="4881036" cy="271957"/>
            <a:chOff x="5466980" y="2069721"/>
            <a:chExt cx="4881036" cy="271957"/>
          </a:xfrm>
          <a:effectLst/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D31F8BF-9C65-C702-8EF7-98EEF97EC0B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33F8929-1442-08A8-DBE9-E92014D2DB0A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B62D72-A5A2-7A94-D94E-FC06412E047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A8EFFD-4D47-1ECA-E5FD-FD1A9D8EE826}"/>
              </a:ext>
            </a:extLst>
          </p:cNvPr>
          <p:cNvGrpSpPr/>
          <p:nvPr/>
        </p:nvGrpSpPr>
        <p:grpSpPr>
          <a:xfrm>
            <a:off x="718587" y="3363692"/>
            <a:ext cx="4881036" cy="441234"/>
            <a:chOff x="5466980" y="2069721"/>
            <a:chExt cx="4881036" cy="441234"/>
          </a:xfrm>
          <a:effectLst/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90E518-037E-0AC0-0398-F649306E7B2D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EDA386-3B9A-FF60-F18C-1B0E51383AB8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43088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052C516-5E95-D318-79A9-CA3939F615C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B62545-7BC1-B41B-49AA-CF37A530C3BF}"/>
              </a:ext>
            </a:extLst>
          </p:cNvPr>
          <p:cNvGrpSpPr/>
          <p:nvPr/>
        </p:nvGrpSpPr>
        <p:grpSpPr>
          <a:xfrm>
            <a:off x="718587" y="3593782"/>
            <a:ext cx="4881036" cy="271957"/>
            <a:chOff x="5466980" y="2069721"/>
            <a:chExt cx="4881036" cy="271957"/>
          </a:xfrm>
          <a:effectLst/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725442-9C09-7811-0C90-584473EFF00D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D4401B-04B6-ED7D-6C6E-0A5323D36801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A284C3C-F208-BD68-0F32-AAAC7490F284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373D89-7477-32ED-2275-1C751A8C7F3C}"/>
              </a:ext>
            </a:extLst>
          </p:cNvPr>
          <p:cNvGrpSpPr/>
          <p:nvPr/>
        </p:nvGrpSpPr>
        <p:grpSpPr>
          <a:xfrm>
            <a:off x="718587" y="3823872"/>
            <a:ext cx="4881036" cy="271957"/>
            <a:chOff x="5466980" y="2069721"/>
            <a:chExt cx="4881036" cy="271957"/>
          </a:xfrm>
          <a:effectLst/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31FA4E-1977-19AF-986E-3B537D0F2BB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5FBAE9-BA07-931B-07F7-F4CCC676004D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FF6756-C9E2-F16C-5E3D-74A04628399F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536BC8-6EB9-86A8-73F5-26E763F37336}"/>
              </a:ext>
            </a:extLst>
          </p:cNvPr>
          <p:cNvGrpSpPr/>
          <p:nvPr/>
        </p:nvGrpSpPr>
        <p:grpSpPr>
          <a:xfrm>
            <a:off x="718587" y="4053962"/>
            <a:ext cx="4881036" cy="271957"/>
            <a:chOff x="5466980" y="2069721"/>
            <a:chExt cx="4881036" cy="271957"/>
          </a:xfrm>
          <a:effectLst/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66B41F8-B529-345A-5BD9-BAA379AB34D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9B8311-F6B8-5EDB-1AD5-06BB174B9B4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95838C-1110-C840-F6C8-07C11CFB1A5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8C0831-8731-454E-1826-B308847043B1}"/>
              </a:ext>
            </a:extLst>
          </p:cNvPr>
          <p:cNvGrpSpPr/>
          <p:nvPr/>
        </p:nvGrpSpPr>
        <p:grpSpPr>
          <a:xfrm>
            <a:off x="718587" y="4284052"/>
            <a:ext cx="4881036" cy="271957"/>
            <a:chOff x="5466980" y="2069721"/>
            <a:chExt cx="4881036" cy="271957"/>
          </a:xfrm>
          <a:effectLst/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27325A9-FF4F-AD24-764A-B3FF3377182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4C124ED-7FA4-5DA0-FD30-B591FA5A52C6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42CF105-8EFA-DC70-34A9-0FA4DA22C52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DDE317-7927-23FA-1BD3-660ABE27491E}"/>
              </a:ext>
            </a:extLst>
          </p:cNvPr>
          <p:cNvGrpSpPr/>
          <p:nvPr/>
        </p:nvGrpSpPr>
        <p:grpSpPr>
          <a:xfrm>
            <a:off x="718587" y="4514142"/>
            <a:ext cx="4881036" cy="271957"/>
            <a:chOff x="5466980" y="2069721"/>
            <a:chExt cx="4881036" cy="271957"/>
          </a:xfrm>
          <a:effectLst/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548341A-3AE2-CEEA-94F6-7DD150BCED6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82DE1BE-EE7E-8A45-4032-811166046D41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602E75C-0D93-A8F5-C501-D273E0DCAF49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428E6C9-90C7-8631-D4BE-C4FAB2F2DA1D}"/>
              </a:ext>
            </a:extLst>
          </p:cNvPr>
          <p:cNvGrpSpPr/>
          <p:nvPr/>
        </p:nvGrpSpPr>
        <p:grpSpPr>
          <a:xfrm>
            <a:off x="718587" y="4744232"/>
            <a:ext cx="4881036" cy="271957"/>
            <a:chOff x="5466980" y="2069721"/>
            <a:chExt cx="4881036" cy="271957"/>
          </a:xfrm>
          <a:effectLst/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6C3C2B-93E2-14D6-9FF0-117DCF436DF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56E0923-D2E1-60CA-F50D-BF93C9D5D14D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05198A4-664F-3E5B-447E-6B327A5C0EB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BEFF9B3-8003-F179-FB3E-7EE7F985F3A3}"/>
              </a:ext>
            </a:extLst>
          </p:cNvPr>
          <p:cNvGrpSpPr/>
          <p:nvPr/>
        </p:nvGrpSpPr>
        <p:grpSpPr>
          <a:xfrm>
            <a:off x="718587" y="4974322"/>
            <a:ext cx="4881036" cy="271957"/>
            <a:chOff x="5466980" y="2069721"/>
            <a:chExt cx="4881036" cy="271957"/>
          </a:xfrm>
          <a:effectLst/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CC78CC9-8353-1E11-C875-DCDB1011B8FC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94CF3F-0343-6D83-B926-78C3FA18702D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02CAD4B-EEAE-8D4D-D160-F8DE95355E77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01428B0-2EC8-FB95-0CF8-08B7416E2738}"/>
              </a:ext>
            </a:extLst>
          </p:cNvPr>
          <p:cNvGrpSpPr/>
          <p:nvPr/>
        </p:nvGrpSpPr>
        <p:grpSpPr>
          <a:xfrm>
            <a:off x="718587" y="5214759"/>
            <a:ext cx="4881036" cy="271957"/>
            <a:chOff x="5466980" y="2069721"/>
            <a:chExt cx="4881036" cy="271957"/>
          </a:xfrm>
          <a:effectLst/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239568-5BB1-03F2-195B-2EEB4B4B413F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courseAmount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C36EA73-A170-36CB-BFC9-230C1A1ACCA7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64A01D-9F81-FE26-935E-2A6E3EBAF75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中课程数量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92A7C6B-F456-C9F9-8F15-570E6CFA474A}"/>
              </a:ext>
            </a:extLst>
          </p:cNvPr>
          <p:cNvGrpSpPr/>
          <p:nvPr/>
        </p:nvGrpSpPr>
        <p:grpSpPr>
          <a:xfrm>
            <a:off x="714192" y="5691559"/>
            <a:ext cx="4881036" cy="271957"/>
            <a:chOff x="5466980" y="2069721"/>
            <a:chExt cx="4881036" cy="271957"/>
          </a:xfrm>
          <a:effectLst/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C51244-123E-16BF-E077-27116E978AC9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latestSectionIndex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355EAEA-73F2-2548-8A92-BF259F4EFBC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55955D2-E5F6-85D3-1038-E8396FC3DB9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正在学习的小节编号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3453FF5-F513-81D9-270B-5DA08C0F8DF7}"/>
              </a:ext>
            </a:extLst>
          </p:cNvPr>
          <p:cNvGrpSpPr/>
          <p:nvPr/>
        </p:nvGrpSpPr>
        <p:grpSpPr>
          <a:xfrm>
            <a:off x="718587" y="5448651"/>
            <a:ext cx="4881036" cy="271957"/>
            <a:chOff x="5466980" y="2069721"/>
            <a:chExt cx="4881036" cy="271957"/>
          </a:xfrm>
          <a:effectLst/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5F11019-F60A-4EA4-C718-7F6414CFC488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CB6A57C-D6A5-9A68-2770-2614590E84EB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CCF5B5B-2A5B-E9C3-2B64-AE85BC7F536F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正在学习的小节名称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099F38-BECE-B7D9-8A44-45531380B1BD}"/>
              </a:ext>
            </a:extLst>
          </p:cNvPr>
          <p:cNvGrpSpPr/>
          <p:nvPr/>
        </p:nvGrpSpPr>
        <p:grpSpPr>
          <a:xfrm>
            <a:off x="718587" y="2897457"/>
            <a:ext cx="4881036" cy="271957"/>
            <a:chOff x="5466980" y="2069721"/>
            <a:chExt cx="4881036" cy="271957"/>
          </a:xfrm>
          <a:effectLst/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781DC5-71AD-1142-6946-71B1E9AA05CA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8D2AADC-6414-1559-FB2E-47DD576289B8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8F3FD3-49B1-5A48-0786-4034FD6232B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FC3092-C92B-B2E3-ED86-1CB625C39128}"/>
              </a:ext>
            </a:extLst>
          </p:cNvPr>
          <p:cNvGrpSpPr/>
          <p:nvPr/>
        </p:nvGrpSpPr>
        <p:grpSpPr>
          <a:xfrm>
            <a:off x="723919" y="3138776"/>
            <a:ext cx="4839830" cy="271957"/>
            <a:chOff x="5466980" y="2069721"/>
            <a:chExt cx="4839830" cy="271957"/>
          </a:xfrm>
          <a:effectLst/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3570408-2575-EDE5-DEC3-BFC4E708BA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29B27AE-05CD-5655-6C60-A97D2AD5126D}"/>
                </a:ext>
              </a:extLst>
            </p:cNvPr>
            <p:cNvSpPr txBox="1"/>
            <p:nvPr/>
          </p:nvSpPr>
          <p:spPr>
            <a:xfrm>
              <a:off x="7154481" y="2080068"/>
              <a:ext cx="1447407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5B5CB24-A928-09A1-C9E0-937863DB03F8}"/>
                </a:ext>
              </a:extLst>
            </p:cNvPr>
            <p:cNvSpPr txBox="1"/>
            <p:nvPr/>
          </p:nvSpPr>
          <p:spPr>
            <a:xfrm>
              <a:off x="8592162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452BB54-C28C-EF6C-0DF4-78D68C27582A}"/>
              </a:ext>
            </a:extLst>
          </p:cNvPr>
          <p:cNvGrpSpPr/>
          <p:nvPr/>
        </p:nvGrpSpPr>
        <p:grpSpPr>
          <a:xfrm>
            <a:off x="724619" y="4047391"/>
            <a:ext cx="4881036" cy="271957"/>
            <a:chOff x="5466980" y="2069721"/>
            <a:chExt cx="4881036" cy="271957"/>
          </a:xfrm>
          <a:effectLst/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6F072B3-1FE6-30E9-6414-3C73D23E528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A8CD3CA-32C9-16E7-BE2C-9909346DBCD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1CA617A-58A4-C6F6-C859-A7D7DE0B296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4DD17C8-6D2F-38C7-84FC-06524B7ABEC9}"/>
              </a:ext>
            </a:extLst>
          </p:cNvPr>
          <p:cNvGrpSpPr/>
          <p:nvPr/>
        </p:nvGrpSpPr>
        <p:grpSpPr>
          <a:xfrm>
            <a:off x="714192" y="4299835"/>
            <a:ext cx="4881036" cy="271957"/>
            <a:chOff x="5466980" y="2069721"/>
            <a:chExt cx="4881036" cy="271957"/>
          </a:xfrm>
          <a:effectLst/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1CD754-DB40-B210-FD79-AAE42F5FE11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2A7B78E-DE88-007F-446C-F2C805065C6C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74A38A0-A144-0F31-B79D-F2108E02A3E5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4326F1C-178A-38AD-6468-D844CC243D25}"/>
              </a:ext>
            </a:extLst>
          </p:cNvPr>
          <p:cNvGrpSpPr/>
          <p:nvPr/>
        </p:nvGrpSpPr>
        <p:grpSpPr>
          <a:xfrm>
            <a:off x="724619" y="4521555"/>
            <a:ext cx="4881036" cy="271957"/>
            <a:chOff x="5466980" y="2069721"/>
            <a:chExt cx="4881036" cy="271957"/>
          </a:xfrm>
          <a:effectLst/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5D7C6FD-531C-FBA1-DBC7-A2D379A4907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1929F84-42C9-47AD-F672-B9FC6FFBC1A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9B5A5E9-37C5-955E-1F3E-3EA3AE0CEF17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5E17DB3-738F-5CC7-80A1-2D5197613117}"/>
              </a:ext>
            </a:extLst>
          </p:cNvPr>
          <p:cNvGrpSpPr/>
          <p:nvPr/>
        </p:nvGrpSpPr>
        <p:grpSpPr>
          <a:xfrm>
            <a:off x="714192" y="4748845"/>
            <a:ext cx="4881036" cy="271957"/>
            <a:chOff x="5466980" y="2069721"/>
            <a:chExt cx="4881036" cy="271957"/>
          </a:xfrm>
          <a:effectLst/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654A4AE-794A-CCE0-EDBA-C91C710D0E3F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DB8997B-625B-6A6D-6E7D-8C716CCA733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58C2E0C-DAEB-F568-5412-DA3F5CAA9E9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F0E80D-561B-C987-881C-5CD3703722CD}"/>
              </a:ext>
            </a:extLst>
          </p:cNvPr>
          <p:cNvGrpSpPr/>
          <p:nvPr/>
        </p:nvGrpSpPr>
        <p:grpSpPr>
          <a:xfrm>
            <a:off x="714192" y="4978935"/>
            <a:ext cx="4881036" cy="271957"/>
            <a:chOff x="5466980" y="2069721"/>
            <a:chExt cx="4881036" cy="271957"/>
          </a:xfrm>
          <a:effectLst/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8CECEA9-3FA8-0E68-22F5-A9E63BC90AF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A9F81E0-1845-BEB7-C995-EF104E58805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BEAA5E4-8DCC-CDAD-D88E-EDEF737CB1C9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5EDED5DF-203C-181E-E052-972A3161244D}"/>
              </a:ext>
            </a:extLst>
          </p:cNvPr>
          <p:cNvSpPr/>
          <p:nvPr/>
        </p:nvSpPr>
        <p:spPr>
          <a:xfrm>
            <a:off x="3766771" y="1948296"/>
            <a:ext cx="4518693" cy="323838"/>
          </a:xfrm>
          <a:prstGeom prst="rightArrow">
            <a:avLst>
              <a:gd name="adj1" fmla="val 43043"/>
              <a:gd name="adj2" fmla="val 140446"/>
            </a:avLst>
          </a:prstGeom>
          <a:gradFill flip="none" rotWithShape="1">
            <a:gsLst>
              <a:gs pos="0">
                <a:srgbClr val="49504F"/>
              </a:gs>
              <a:gs pos="100000">
                <a:srgbClr val="B60004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3BD614C-3CBB-8A0E-806A-9BDD05882E5D}"/>
              </a:ext>
            </a:extLst>
          </p:cNvPr>
          <p:cNvSpPr txBox="1"/>
          <p:nvPr/>
        </p:nvSpPr>
        <p:spPr>
          <a:xfrm>
            <a:off x="2634218" y="1797109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VO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21BBC9-2EB9-1B04-E078-0A68B371FFBA}"/>
              </a:ext>
            </a:extLst>
          </p:cNvPr>
          <p:cNvSpPr txBox="1"/>
          <p:nvPr/>
        </p:nvSpPr>
        <p:spPr>
          <a:xfrm>
            <a:off x="8425230" y="1787050"/>
            <a:ext cx="10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rgbClr val="AD2B26"/>
                </a:solidFill>
                <a:latin typeface="+mj-ea"/>
                <a:ea typeface="+mj-ea"/>
              </a:rPr>
              <a:t>PO</a:t>
            </a:r>
            <a:endParaRPr lang="zh-CN" altLang="en-US" sz="3600" b="1" dirty="0">
              <a:solidFill>
                <a:srgbClr val="AD2B26"/>
              </a:solidFill>
              <a:latin typeface="+mj-ea"/>
              <a:ea typeface="+mj-ea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9453E72-9B15-CFDE-53F7-83941AB1E903}"/>
              </a:ext>
            </a:extLst>
          </p:cNvPr>
          <p:cNvGrpSpPr/>
          <p:nvPr/>
        </p:nvGrpSpPr>
        <p:grpSpPr>
          <a:xfrm>
            <a:off x="6460604" y="4531980"/>
            <a:ext cx="4881036" cy="271957"/>
            <a:chOff x="5466980" y="2069721"/>
            <a:chExt cx="4881036" cy="271957"/>
          </a:xfrm>
          <a:effectLst/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E3411D4-2F5B-4A8E-BD0F-186E9A3BD738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7B7DCE-66E6-32CF-3C8D-080A5EC9DF3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83A9952-1345-4A50-DF38-F81F2FE7D25B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最近学习的小节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77B42A9-E874-E534-EDB8-D555C2F1E1D4}"/>
              </a:ext>
            </a:extLst>
          </p:cNvPr>
          <p:cNvGrpSpPr/>
          <p:nvPr/>
        </p:nvGrpSpPr>
        <p:grpSpPr>
          <a:xfrm>
            <a:off x="6460781" y="4754018"/>
            <a:ext cx="4881036" cy="271957"/>
            <a:chOff x="5466980" y="2069721"/>
            <a:chExt cx="4881036" cy="271957"/>
          </a:xfrm>
          <a:effectLst/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AE2FD82-BC43-8656-0EF0-B8D6A7B1FE1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latestLearnTime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752D3E8-69A3-5CA7-2D98-458CE5D3231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EF8412B-F001-94AA-13CC-A2D0353016D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D508FA2-523D-37D3-456D-B18CFE9FAA64}"/>
              </a:ext>
            </a:extLst>
          </p:cNvPr>
          <p:cNvGrpSpPr/>
          <p:nvPr/>
        </p:nvGrpSpPr>
        <p:grpSpPr>
          <a:xfrm>
            <a:off x="6460604" y="4994391"/>
            <a:ext cx="4881036" cy="271957"/>
            <a:chOff x="5466980" y="2069721"/>
            <a:chExt cx="4881036" cy="271957"/>
          </a:xfrm>
          <a:effectLst/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764A4AD-B116-59D4-6692-AFFB6B28ABD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weekFreq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D2AC29-118B-CBCF-87B9-40DEF018162F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D06CC55-1B58-692B-2AA5-AEFEE59D53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每周计划学习频率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12EA4E9-12CD-26D0-D77D-5CA0862D1575}"/>
              </a:ext>
            </a:extLst>
          </p:cNvPr>
          <p:cNvGrpSpPr/>
          <p:nvPr/>
        </p:nvGrpSpPr>
        <p:grpSpPr>
          <a:xfrm>
            <a:off x="6460427" y="5234764"/>
            <a:ext cx="4881036" cy="271957"/>
            <a:chOff x="5466980" y="2069721"/>
            <a:chExt cx="4881036" cy="271957"/>
          </a:xfrm>
          <a:effectLst/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952B92D-B70A-3976-76EC-871844E31F21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9BB9B6C-547B-B193-DF50-0A9603F01252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LocalDateTime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2E23BF4-6DC1-F1D3-9B74-218D739BFB6E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表更新时间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94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7188 0.0002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4.81481E-6 L 0.47136 -0.00069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3.7037E-6 L 0.47057 -0.09537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7.40741E-7 L 0.47136 -0.10394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3.33333E-6 L 0.47135 -0.10394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1.48148E-6 L 0.47136 -0.10394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3.33333E-6 L 0.47136 -0.10393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开发接口功能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分析产品原型</a:t>
            </a:r>
            <a:endParaRPr kumimoji="1" lang="en-US" altLang="zh-CN"/>
          </a:p>
          <a:p>
            <a:r>
              <a:rPr kumimoji="1" lang="zh-CN" altLang="en-US"/>
              <a:t>开发接口功能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添加课程到课表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5008471" y="249282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分页查询我的课表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1" y="313009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查询我正在学习的课程</a:t>
            </a:r>
          </a:p>
        </p:txBody>
      </p:sp>
    </p:spTree>
    <p:extLst>
      <p:ext uri="{BB962C8B-B14F-4D97-AF65-F5344CB8AC3E}">
        <p14:creationId xmlns:p14="http://schemas.microsoft.com/office/powerpoint/2010/main" val="99209346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添加课程到课表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需求：用户购买课程后，交易服务会通过</a:t>
            </a:r>
            <a:r>
              <a:rPr lang="en-US" altLang="zh-CN"/>
              <a:t>MQ</a:t>
            </a:r>
            <a:r>
              <a:rPr lang="zh-CN" altLang="en-US"/>
              <a:t>通知学习服务，学习服务将课程加入用户课表中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278432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5" y="28781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MQ</a:t>
            </a:r>
            <a:r>
              <a:rPr lang="zh-CN" altLang="en-US" sz="1400">
                <a:solidFill>
                  <a:prstClr val="black"/>
                </a:solidFill>
                <a:latin typeface="Source Code Pro"/>
                <a:ea typeface="阿里巴巴普惠体"/>
              </a:rPr>
              <a:t>通知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678560" y="3422226"/>
            <a:ext cx="640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MqConstants.Exchange.</a:t>
            </a:r>
            <a:r>
              <a:rPr lang="zh-CN" altLang="zh-CN" sz="1100" b="1" i="1">
                <a:solidFill>
                  <a:srgbClr val="660E7A"/>
                </a:solidFill>
                <a:latin typeface="Source Code Pro" panose="020B0509030403020204" pitchFamily="49" charset="0"/>
              </a:rPr>
              <a:t>ORDER_EXCHANGE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MqConstants.Key.</a:t>
            </a:r>
            <a:r>
              <a:rPr lang="zh-CN" altLang="zh-CN" sz="1100" b="1" i="1">
                <a:solidFill>
                  <a:srgbClr val="660E7A"/>
                </a:solidFill>
                <a:latin typeface="Source Code Pro" panose="020B0509030403020204" pitchFamily="49" charset="0"/>
              </a:rPr>
              <a:t>ORDER_PAY_KEY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21578" y="5243696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6" y="5734679"/>
            <a:ext cx="605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一个订单中可能包含多个课程，需要批量处理。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要确保幂等性，不要重复添加课程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4721578" y="378555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orderId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userId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用户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courseIds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List&lt;Long&gt;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订单包含的课程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finishTime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LocalDateTime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支付完成时间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77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添加课程到课表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791576"/>
          </a:xfrm>
        </p:spPr>
        <p:txBody>
          <a:bodyPr/>
          <a:lstStyle/>
          <a:p>
            <a:r>
              <a:rPr lang="zh-CN" altLang="en-US"/>
              <a:t>需求：用户购买课程后，交易服务会通过</a:t>
            </a:r>
            <a:r>
              <a:rPr lang="en-US" altLang="zh-CN"/>
              <a:t>MQ</a:t>
            </a:r>
            <a:r>
              <a:rPr lang="zh-CN" altLang="en-US"/>
              <a:t>通知学习服务，学习服务将课程加入用户课表中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81409"/>
              </p:ext>
            </p:extLst>
          </p:nvPr>
        </p:nvGraphicFramePr>
        <p:xfrm>
          <a:off x="-8775327" y="2208093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-4452268" y="2807764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MQ</a:t>
            </a:r>
            <a:r>
              <a:rPr lang="zh-CN" altLang="en-US" sz="1400">
                <a:solidFill>
                  <a:prstClr val="black"/>
                </a:solidFill>
                <a:latin typeface="Source Code Pro"/>
                <a:ea typeface="阿里巴巴普惠体"/>
              </a:rPr>
              <a:t>通知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-6404223" y="3351887"/>
            <a:ext cx="640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MqConstants.Exchange.</a:t>
            </a:r>
            <a:r>
              <a:rPr lang="zh-CN" altLang="zh-CN" sz="1100" b="1" i="1">
                <a:solidFill>
                  <a:srgbClr val="660E7A"/>
                </a:solidFill>
                <a:latin typeface="Source Code Pro" panose="020B0509030403020204" pitchFamily="49" charset="0"/>
              </a:rPr>
              <a:t>ORDER_EXCHANGE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MqConstants.Key.</a:t>
            </a:r>
            <a:r>
              <a:rPr lang="zh-CN" altLang="zh-CN" sz="1100" b="1" i="1">
                <a:solidFill>
                  <a:srgbClr val="660E7A"/>
                </a:solidFill>
                <a:latin typeface="Source Code Pro" panose="020B0509030403020204" pitchFamily="49" charset="0"/>
              </a:rPr>
              <a:t>ORDER_PAY_KEY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-6361205" y="5173357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-6597327" y="5664340"/>
            <a:ext cx="605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一个订单中可能包含多个课程，需要批量处理。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要确保幂等性，不要重复添加课程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44058"/>
              </p:ext>
            </p:extLst>
          </p:nvPr>
        </p:nvGraphicFramePr>
        <p:xfrm>
          <a:off x="1085879" y="4263970"/>
          <a:ext cx="3772916" cy="1310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7961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25843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67458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orderId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userId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Long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用户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courseIds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List&lt;Long&gt;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订单包含的课程</a:t>
                      </a:r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finishTime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LocalDateTime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支付完成时间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5AAFA1-D1C9-9618-7883-8B9E1E2EAFA5}"/>
              </a:ext>
            </a:extLst>
          </p:cNvPr>
          <p:cNvSpPr/>
          <p:nvPr/>
        </p:nvSpPr>
        <p:spPr>
          <a:xfrm>
            <a:off x="1456440" y="2500351"/>
            <a:ext cx="937024" cy="44194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128584-E02D-45CF-6612-1825EAB0B756}"/>
              </a:ext>
            </a:extLst>
          </p:cNvPr>
          <p:cNvSpPr/>
          <p:nvPr/>
        </p:nvSpPr>
        <p:spPr>
          <a:xfrm>
            <a:off x="3573652" y="2441071"/>
            <a:ext cx="1271260" cy="5673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监听</a:t>
            </a:r>
            <a:r>
              <a:rPr lang="en-US" altLang="zh-CN" sz="1200">
                <a:solidFill>
                  <a:srgbClr val="49504F"/>
                </a:solidFill>
              </a:rPr>
              <a:t>MQ</a:t>
            </a:r>
            <a:r>
              <a:rPr lang="zh-CN" altLang="en-US" sz="1200">
                <a:solidFill>
                  <a:srgbClr val="49504F"/>
                </a:solidFill>
              </a:rPr>
              <a:t>消息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58DCE1-7A4D-C850-6050-CC0090C2B6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93464" y="2721326"/>
            <a:ext cx="1180188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E96B757-5D8B-FB9E-9D60-49EF516B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37" y="4236501"/>
            <a:ext cx="4925894" cy="2289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F4F25D5A-9CE7-4DFC-AD65-6D857EA8DCCA}"/>
              </a:ext>
            </a:extLst>
          </p:cNvPr>
          <p:cNvSpPr/>
          <p:nvPr/>
        </p:nvSpPr>
        <p:spPr>
          <a:xfrm>
            <a:off x="5547267" y="4798767"/>
            <a:ext cx="528577" cy="540027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4D39C1-A192-AF23-C81A-F03F9F615E05}"/>
              </a:ext>
            </a:extLst>
          </p:cNvPr>
          <p:cNvSpPr/>
          <p:nvPr/>
        </p:nvSpPr>
        <p:spPr>
          <a:xfrm>
            <a:off x="6729591" y="4578260"/>
            <a:ext cx="785115" cy="173052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C02403-0C79-1030-1770-828C46AC6827}"/>
              </a:ext>
            </a:extLst>
          </p:cNvPr>
          <p:cNvSpPr/>
          <p:nvPr/>
        </p:nvSpPr>
        <p:spPr>
          <a:xfrm>
            <a:off x="6729590" y="4767748"/>
            <a:ext cx="942579" cy="174237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ECD63F-6C13-887D-621D-0E0FBBEFBA3E}"/>
              </a:ext>
            </a:extLst>
          </p:cNvPr>
          <p:cNvSpPr/>
          <p:nvPr/>
        </p:nvSpPr>
        <p:spPr>
          <a:xfrm>
            <a:off x="6729590" y="6170089"/>
            <a:ext cx="1168362" cy="174237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9A4997-4747-92E6-3D9A-57D62A2C8184}"/>
              </a:ext>
            </a:extLst>
          </p:cNvPr>
          <p:cNvSpPr txBox="1"/>
          <p:nvPr/>
        </p:nvSpPr>
        <p:spPr>
          <a:xfrm>
            <a:off x="4472582" y="6151795"/>
            <a:ext cx="1888659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加入课表时间 </a:t>
            </a:r>
            <a:r>
              <a:rPr lang="en-US" altLang="zh-CN" sz="1050">
                <a:solidFill>
                  <a:schemeClr val="bg1"/>
                </a:solidFill>
              </a:rPr>
              <a:t>+ </a:t>
            </a:r>
            <a:r>
              <a:rPr lang="zh-CN" altLang="en-US" sz="1050">
                <a:solidFill>
                  <a:schemeClr val="bg1"/>
                </a:solidFill>
              </a:rPr>
              <a:t>课程有效期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D12C06-D997-C81D-ACBF-4A0296B4B55C}"/>
              </a:ext>
            </a:extLst>
          </p:cNvPr>
          <p:cNvSpPr/>
          <p:nvPr/>
        </p:nvSpPr>
        <p:spPr>
          <a:xfrm>
            <a:off x="6025100" y="2441072"/>
            <a:ext cx="1408978" cy="567326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1.</a:t>
            </a:r>
            <a:r>
              <a:rPr lang="zh-CN" altLang="en-US" sz="1200">
                <a:solidFill>
                  <a:srgbClr val="49504F"/>
                </a:solidFill>
              </a:rPr>
              <a:t>基于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CourseClient</a:t>
            </a: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查询课程有效期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52C7CA5-80C9-2F2B-4B8A-C956375EB302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844912" y="2724735"/>
            <a:ext cx="118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D7EC93F-CD4C-5718-02DB-E6968FFD5AFB}"/>
              </a:ext>
            </a:extLst>
          </p:cNvPr>
          <p:cNvSpPr/>
          <p:nvPr/>
        </p:nvSpPr>
        <p:spPr>
          <a:xfrm>
            <a:off x="6025100" y="3508506"/>
            <a:ext cx="1408978" cy="5400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2.</a:t>
            </a:r>
            <a:r>
              <a:rPr lang="zh-CN" altLang="en-US" sz="1200">
                <a:solidFill>
                  <a:srgbClr val="49504F"/>
                </a:solidFill>
              </a:rPr>
              <a:t>循环遍历，封装</a:t>
            </a:r>
            <a:r>
              <a:rPr lang="en-US" altLang="zh-CN" sz="1200">
                <a:solidFill>
                  <a:srgbClr val="49504F"/>
                </a:solidFill>
              </a:rPr>
              <a:t>LearningLesson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240E86-C3F4-EDFA-794B-631B08A50054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729589" y="3008398"/>
            <a:ext cx="0" cy="50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30A87A6-6A01-9109-32C2-2FB7E77AEAD5}"/>
              </a:ext>
            </a:extLst>
          </p:cNvPr>
          <p:cNvSpPr/>
          <p:nvPr/>
        </p:nvSpPr>
        <p:spPr>
          <a:xfrm>
            <a:off x="8012901" y="3508506"/>
            <a:ext cx="1408978" cy="5400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2.1.</a:t>
            </a:r>
            <a:r>
              <a:rPr lang="zh-CN" altLang="en-US" sz="1200">
                <a:solidFill>
                  <a:srgbClr val="49504F"/>
                </a:solidFill>
              </a:rPr>
              <a:t>计算并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填入过期时间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A47833D-29C9-1832-957E-AF3281CE53A4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7434078" y="3778520"/>
            <a:ext cx="5788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1D05066-5479-87B6-ABFF-8A88F6BFD4CC}"/>
              </a:ext>
            </a:extLst>
          </p:cNvPr>
          <p:cNvSpPr/>
          <p:nvPr/>
        </p:nvSpPr>
        <p:spPr>
          <a:xfrm>
            <a:off x="10000702" y="3508506"/>
            <a:ext cx="1408978" cy="5400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2.2.</a:t>
            </a:r>
            <a:r>
              <a:rPr lang="zh-CN" altLang="en-US" sz="1200">
                <a:solidFill>
                  <a:srgbClr val="49504F"/>
                </a:solidFill>
              </a:rPr>
              <a:t>填入</a:t>
            </a:r>
            <a:r>
              <a:rPr lang="en-US" altLang="zh-CN" sz="1200">
                <a:solidFill>
                  <a:srgbClr val="49504F"/>
                </a:solidFill>
              </a:rPr>
              <a:t>userId</a:t>
            </a: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和</a:t>
            </a:r>
            <a:r>
              <a:rPr lang="en-US" altLang="zh-CN" sz="1200">
                <a:solidFill>
                  <a:srgbClr val="49504F"/>
                </a:solidFill>
              </a:rPr>
              <a:t>courseId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7EF670D-68AF-E6AA-BEFC-4178412B1787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9421879" y="3778520"/>
            <a:ext cx="5788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375018A-9E41-0155-A722-D92A6A088B6A}"/>
              </a:ext>
            </a:extLst>
          </p:cNvPr>
          <p:cNvSpPr/>
          <p:nvPr/>
        </p:nvSpPr>
        <p:spPr>
          <a:xfrm>
            <a:off x="6025100" y="4555434"/>
            <a:ext cx="1408978" cy="5400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3.</a:t>
            </a:r>
            <a:r>
              <a:rPr lang="zh-CN" altLang="en-US" sz="1200">
                <a:solidFill>
                  <a:srgbClr val="49504F"/>
                </a:solidFill>
              </a:rPr>
              <a:t>批量保存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LearningLesson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8DC818A-B543-86E1-42D7-3BE902CE1B7B}"/>
              </a:ext>
            </a:extLst>
          </p:cNvPr>
          <p:cNvCxnSpPr>
            <a:cxnSpLocks/>
            <a:stCxn id="31" idx="2"/>
            <a:endCxn id="63" idx="0"/>
          </p:cNvCxnSpPr>
          <p:nvPr/>
        </p:nvCxnSpPr>
        <p:spPr>
          <a:xfrm>
            <a:off x="6729589" y="4048533"/>
            <a:ext cx="0" cy="50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3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53" grpId="0" animBg="1"/>
      <p:bldP spid="59" grpId="0" animBg="1"/>
      <p:bldP spid="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/>
              <a:t>添加课程到课表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5008471" y="249282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分页查询我的课表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1" y="313009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查询我正在学习的课程</a:t>
            </a:r>
          </a:p>
        </p:txBody>
      </p:sp>
    </p:spTree>
    <p:extLst>
      <p:ext uri="{BB962C8B-B14F-4D97-AF65-F5344CB8AC3E}">
        <p14:creationId xmlns:p14="http://schemas.microsoft.com/office/powerpoint/2010/main" val="175698901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3BB7C-602E-DA62-C35E-FB3137309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既然是查询我的课表，业务中就必须知道“我” 是谁，这里的“我”也就是当前用户，该如何获取呢？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5094BB4-4FBD-3CC6-98C0-990B4A0A88EF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分页查询我的课表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4F921E-77CC-6C0F-B074-CD855D3B6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692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E12D17E-17B7-4F58-1740-7B35EF8E5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402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54A7540F-6717-056A-951C-D6AA9525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838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9A24BB4-86A0-BB30-FB5C-8B826C76A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549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9135BD9-7D70-1D94-638E-BD919299B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25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FBCF626C-2D90-8704-347E-741E07D6C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97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D2C02036-3F99-F572-4411-C5C00B98F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679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1DD0964D-4F8D-1969-7EB0-769EE79AA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39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7F6DBB84-9072-AB8F-4661-DB5AEDED4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11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B6AA5FE0-0058-9B29-CD5D-E705FD680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892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ABF44680-AD84-4395-3E61-839431BA6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D44F113-94BE-A1DF-D1D4-F6B55DA7B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42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0452A65-B53B-F7D0-8889-623D77782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188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10CF8A0-B23A-50DD-795D-DC7AB13DC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47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CD731DEB-58ED-7AEC-B90E-CD24E16A2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766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B509D37B-D90A-8E4E-326E-755F27E87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056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CC0D21B6-A9FD-67EE-1E9C-88C0300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345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形 1" descr="用户">
            <a:extLst>
              <a:ext uri="{FF2B5EF4-FFF2-40B4-BE49-F238E27FC236}">
                <a16:creationId xmlns:a16="http://schemas.microsoft.com/office/drawing/2014/main" id="{067658DC-720A-3D5F-CB7D-C7E951D1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" y="3716862"/>
            <a:ext cx="914400" cy="9144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5F9C6A-E4B8-3752-4500-8CE392737249}"/>
              </a:ext>
            </a:extLst>
          </p:cNvPr>
          <p:cNvSpPr/>
          <p:nvPr/>
        </p:nvSpPr>
        <p:spPr>
          <a:xfrm>
            <a:off x="3507468" y="3855429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网关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8A3DD9-893B-E68B-7498-A67022AB5B9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96720" y="4174062"/>
            <a:ext cx="18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C30DFAC-F1CE-E4A2-CAB8-748BD6120C60}"/>
              </a:ext>
            </a:extLst>
          </p:cNvPr>
          <p:cNvSpPr/>
          <p:nvPr/>
        </p:nvSpPr>
        <p:spPr>
          <a:xfrm>
            <a:off x="6879963" y="3855792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微服务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8784B07-ACCA-B3E9-5425-8A90B8090E67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681764" y="4174062"/>
            <a:ext cx="2198199" cy="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A2D45-F188-5972-2A64-F69EBBBF9DB1}"/>
              </a:ext>
            </a:extLst>
          </p:cNvPr>
          <p:cNvSpPr txBox="1"/>
          <p:nvPr/>
        </p:nvSpPr>
        <p:spPr>
          <a:xfrm>
            <a:off x="2068805" y="3920146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EE9D44-B01B-5FA0-6AF5-AC546E7C7C2C}"/>
              </a:ext>
            </a:extLst>
          </p:cNvPr>
          <p:cNvSpPr txBox="1"/>
          <p:nvPr/>
        </p:nvSpPr>
        <p:spPr>
          <a:xfrm>
            <a:off x="3056511" y="3364213"/>
            <a:ext cx="2076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校验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，解析出用户信息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323009-DD33-B533-F35E-EA0CBA82C053}"/>
              </a:ext>
            </a:extLst>
          </p:cNvPr>
          <p:cNvSpPr txBox="1"/>
          <p:nvPr/>
        </p:nvSpPr>
        <p:spPr>
          <a:xfrm>
            <a:off x="6885163" y="3361794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获取请求头中的用户信息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F98A37-69E4-D980-7676-01A344CBD201}"/>
              </a:ext>
            </a:extLst>
          </p:cNvPr>
          <p:cNvSpPr txBox="1"/>
          <p:nvPr/>
        </p:nvSpPr>
        <p:spPr>
          <a:xfrm>
            <a:off x="6885163" y="3562969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6D875-2D9D-9785-F013-1F095865EC1C}"/>
              </a:ext>
            </a:extLst>
          </p:cNvPr>
          <p:cNvSpPr txBox="1"/>
          <p:nvPr/>
        </p:nvSpPr>
        <p:spPr>
          <a:xfrm>
            <a:off x="3056510" y="3536796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将用户信息存入请求头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5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0" grpId="0"/>
      <p:bldP spid="31" grpId="0"/>
      <p:bldP spid="32" grpId="0"/>
      <p:bldP spid="33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61A5C67-5C13-9C76-1128-97589F75E513}"/>
              </a:ext>
            </a:extLst>
          </p:cNvPr>
          <p:cNvSpPr/>
          <p:nvPr/>
        </p:nvSpPr>
        <p:spPr>
          <a:xfrm>
            <a:off x="9378962" y="4492694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controllerN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3BB7C-602E-DA62-C35E-FB3137309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0119"/>
          </a:xfrm>
        </p:spPr>
        <p:txBody>
          <a:bodyPr/>
          <a:lstStyle/>
          <a:p>
            <a:r>
              <a:rPr lang="zh-CN" altLang="en-US"/>
              <a:t>既然是查询我的课表，业务中就必须知道“我” 是谁，这里的“我”也就是当前用户，该如何获取呢？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5094BB4-4FBD-3CC6-98C0-990B4A0A88EF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分页查询我的课表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4F921E-77CC-6C0F-B074-CD855D3B6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692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E12D17E-17B7-4F58-1740-7B35EF8E5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402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54A7540F-6717-056A-951C-D6AA9525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838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9A24BB4-86A0-BB30-FB5C-8B826C76A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549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9135BD9-7D70-1D94-638E-BD919299B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25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FBCF626C-2D90-8704-347E-741E07D6C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97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D2C02036-3F99-F572-4411-C5C00B98F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679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1DD0964D-4F8D-1969-7EB0-769EE79AA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39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7F6DBB84-9072-AB8F-4661-DB5AEDED4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11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B6AA5FE0-0058-9B29-CD5D-E705FD680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892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ABF44680-AD84-4395-3E61-839431BA6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D44F113-94BE-A1DF-D1D4-F6B55DA7B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42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0452A65-B53B-F7D0-8889-623D77782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188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10CF8A0-B23A-50DD-795D-DC7AB13DC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47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CD731DEB-58ED-7AEC-B90E-CD24E16A2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766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B509D37B-D90A-8E4E-326E-755F27E87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056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CC0D21B6-A9FD-67EE-1E9C-88C0300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345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形 1" descr="用户">
            <a:extLst>
              <a:ext uri="{FF2B5EF4-FFF2-40B4-BE49-F238E27FC236}">
                <a16:creationId xmlns:a16="http://schemas.microsoft.com/office/drawing/2014/main" id="{067658DC-720A-3D5F-CB7D-C7E951D1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" y="3716862"/>
            <a:ext cx="914400" cy="9144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5F9C6A-E4B8-3752-4500-8CE392737249}"/>
              </a:ext>
            </a:extLst>
          </p:cNvPr>
          <p:cNvSpPr/>
          <p:nvPr/>
        </p:nvSpPr>
        <p:spPr>
          <a:xfrm>
            <a:off x="3507468" y="3855429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网关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8A3DD9-893B-E68B-7498-A67022AB5B9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96720" y="4174062"/>
            <a:ext cx="18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C30DFAC-F1CE-E4A2-CAB8-748BD6120C60}"/>
              </a:ext>
            </a:extLst>
          </p:cNvPr>
          <p:cNvSpPr/>
          <p:nvPr/>
        </p:nvSpPr>
        <p:spPr>
          <a:xfrm>
            <a:off x="6845968" y="3116181"/>
            <a:ext cx="3925664" cy="2117558"/>
          </a:xfrm>
          <a:prstGeom prst="roundRect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微服务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8784B07-ACCA-B3E9-5425-8A90B8090E67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681764" y="4174062"/>
            <a:ext cx="2164204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A2D45-F188-5972-2A64-F69EBBBF9DB1}"/>
              </a:ext>
            </a:extLst>
          </p:cNvPr>
          <p:cNvSpPr txBox="1"/>
          <p:nvPr/>
        </p:nvSpPr>
        <p:spPr>
          <a:xfrm>
            <a:off x="2068805" y="3920146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323009-DD33-B533-F35E-EA0CBA82C053}"/>
              </a:ext>
            </a:extLst>
          </p:cNvPr>
          <p:cNvSpPr txBox="1"/>
          <p:nvPr/>
        </p:nvSpPr>
        <p:spPr>
          <a:xfrm>
            <a:off x="7245598" y="4581830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获取请求头中的用户信息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F98A37-69E4-D980-7676-01A344CBD201}"/>
              </a:ext>
            </a:extLst>
          </p:cNvPr>
          <p:cNvSpPr txBox="1"/>
          <p:nvPr/>
        </p:nvSpPr>
        <p:spPr>
          <a:xfrm>
            <a:off x="7245598" y="4783005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E9BDF3-CFE1-D6A8-7E77-4583D1BDD8ED}"/>
              </a:ext>
            </a:extLst>
          </p:cNvPr>
          <p:cNvSpPr/>
          <p:nvPr/>
        </p:nvSpPr>
        <p:spPr>
          <a:xfrm>
            <a:off x="9378962" y="3429000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169A7A-6F6A-58DB-94BC-88195B31FDB4}"/>
              </a:ext>
            </a:extLst>
          </p:cNvPr>
          <p:cNvSpPr txBox="1"/>
          <p:nvPr/>
        </p:nvSpPr>
        <p:spPr>
          <a:xfrm>
            <a:off x="9753552" y="404948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F98CE5-B0FD-D4BD-BB10-0361FAF994F3}"/>
              </a:ext>
            </a:extLst>
          </p:cNvPr>
          <p:cNvSpPr txBox="1"/>
          <p:nvPr/>
        </p:nvSpPr>
        <p:spPr>
          <a:xfrm>
            <a:off x="7232427" y="3542685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获取请求头中的用户信息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BCA69C-32B7-9CBF-FDAE-B61D9C51C9F6}"/>
              </a:ext>
            </a:extLst>
          </p:cNvPr>
          <p:cNvSpPr txBox="1"/>
          <p:nvPr/>
        </p:nvSpPr>
        <p:spPr>
          <a:xfrm>
            <a:off x="7232427" y="3743860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A1D0745-A26F-4BA3-33B1-2276F7E1CC80}"/>
              </a:ext>
            </a:extLst>
          </p:cNvPr>
          <p:cNvSpPr/>
          <p:nvPr/>
        </p:nvSpPr>
        <p:spPr>
          <a:xfrm>
            <a:off x="7188863" y="3953235"/>
            <a:ext cx="1174296" cy="466346"/>
          </a:xfrm>
          <a:prstGeom prst="round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interceptor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75023F1-963A-5144-E2F8-9EAC7CBEE5C4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6845968" y="4174062"/>
            <a:ext cx="342895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3DA745-9918-0B3D-D3D5-372A2F30053F}"/>
              </a:ext>
            </a:extLst>
          </p:cNvPr>
          <p:cNvCxnSpPr>
            <a:stCxn id="41" idx="3"/>
            <a:endCxn id="35" idx="1"/>
          </p:cNvCxnSpPr>
          <p:nvPr/>
        </p:nvCxnSpPr>
        <p:spPr>
          <a:xfrm flipV="1">
            <a:off x="8363159" y="3689518"/>
            <a:ext cx="1015803" cy="4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5DA3D0-4E79-94EB-0653-C9523C086D2B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8363159" y="4186408"/>
            <a:ext cx="1015803" cy="56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6812A08-23AC-12D1-E3E5-012319C90A5B}"/>
              </a:ext>
            </a:extLst>
          </p:cNvPr>
          <p:cNvSpPr txBox="1"/>
          <p:nvPr/>
        </p:nvSpPr>
        <p:spPr>
          <a:xfrm>
            <a:off x="3056511" y="3364213"/>
            <a:ext cx="2076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校验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，解析出用户信息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18CF7A-EF91-AC84-E561-DDC880DAD9FD}"/>
              </a:ext>
            </a:extLst>
          </p:cNvPr>
          <p:cNvSpPr txBox="1"/>
          <p:nvPr/>
        </p:nvSpPr>
        <p:spPr>
          <a:xfrm>
            <a:off x="3056510" y="3536796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将用户信息存入请求头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0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18854 0.0064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32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8789 0.001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3919 -0.1222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622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3828 0.029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145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" grpId="0"/>
      <p:bldP spid="32" grpId="1"/>
      <p:bldP spid="33" grpId="0"/>
      <p:bldP spid="33" grpId="1"/>
      <p:bldP spid="35" grpId="0" animBg="1"/>
      <p:bldP spid="38" grpId="0"/>
      <p:bldP spid="39" grpId="0"/>
      <p:bldP spid="39" grpId="1"/>
      <p:bldP spid="40" grpId="0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61A5C67-5C13-9C76-1128-97589F75E513}"/>
              </a:ext>
            </a:extLst>
          </p:cNvPr>
          <p:cNvSpPr/>
          <p:nvPr/>
        </p:nvSpPr>
        <p:spPr>
          <a:xfrm>
            <a:off x="9500526" y="3436513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controllerN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3BB7C-602E-DA62-C35E-FB3137309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0119"/>
          </a:xfrm>
        </p:spPr>
        <p:txBody>
          <a:bodyPr/>
          <a:lstStyle/>
          <a:p>
            <a:r>
              <a:rPr lang="zh-CN" altLang="en-US"/>
              <a:t>既然是查询我的课表，业务中就必须知道“我” 是谁，这里的“我”也就是当前用户，该如何获取呢？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5094BB4-4FBD-3CC6-98C0-990B4A0A88EF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分页查询我的课表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4F921E-77CC-6C0F-B074-CD855D3B6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692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E12D17E-17B7-4F58-1740-7B35EF8E5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402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54A7540F-6717-056A-951C-D6AA9525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838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9A24BB4-86A0-BB30-FB5C-8B826C76A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549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9135BD9-7D70-1D94-638E-BD919299B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25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FBCF626C-2D90-8704-347E-741E07D6C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97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D2C02036-3F99-F572-4411-C5C00B98F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679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1DD0964D-4F8D-1969-7EB0-769EE79AA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39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7F6DBB84-9072-AB8F-4661-DB5AEDED4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11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B6AA5FE0-0058-9B29-CD5D-E705FD680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892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ABF44680-AD84-4395-3E61-839431BA6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D44F113-94BE-A1DF-D1D4-F6B55DA7B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42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0452A65-B53B-F7D0-8889-623D77782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188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10CF8A0-B23A-50DD-795D-DC7AB13DC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47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CD731DEB-58ED-7AEC-B90E-CD24E16A2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766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B509D37B-D90A-8E4E-326E-755F27E87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056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CC0D21B6-A9FD-67EE-1E9C-88C0300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345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形 1" descr="用户">
            <a:extLst>
              <a:ext uri="{FF2B5EF4-FFF2-40B4-BE49-F238E27FC236}">
                <a16:creationId xmlns:a16="http://schemas.microsoft.com/office/drawing/2014/main" id="{067658DC-720A-3D5F-CB7D-C7E951D1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" y="3716862"/>
            <a:ext cx="914400" cy="9144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5F9C6A-E4B8-3752-4500-8CE392737249}"/>
              </a:ext>
            </a:extLst>
          </p:cNvPr>
          <p:cNvSpPr/>
          <p:nvPr/>
        </p:nvSpPr>
        <p:spPr>
          <a:xfrm>
            <a:off x="3507468" y="3855429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网关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8A3DD9-893B-E68B-7498-A67022AB5B9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96720" y="4174062"/>
            <a:ext cx="18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C30DFAC-F1CE-E4A2-CAB8-748BD6120C60}"/>
              </a:ext>
            </a:extLst>
          </p:cNvPr>
          <p:cNvSpPr/>
          <p:nvPr/>
        </p:nvSpPr>
        <p:spPr>
          <a:xfrm>
            <a:off x="6967532" y="2060000"/>
            <a:ext cx="3925664" cy="2117558"/>
          </a:xfrm>
          <a:prstGeom prst="roundRect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微服务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8784B07-ACCA-B3E9-5425-8A90B8090E67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4681764" y="3118779"/>
            <a:ext cx="2285768" cy="105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A2D45-F188-5972-2A64-F69EBBBF9DB1}"/>
              </a:ext>
            </a:extLst>
          </p:cNvPr>
          <p:cNvSpPr txBox="1"/>
          <p:nvPr/>
        </p:nvSpPr>
        <p:spPr>
          <a:xfrm>
            <a:off x="2068805" y="3920146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323009-DD33-B533-F35E-EA0CBA82C053}"/>
              </a:ext>
            </a:extLst>
          </p:cNvPr>
          <p:cNvSpPr txBox="1"/>
          <p:nvPr/>
        </p:nvSpPr>
        <p:spPr>
          <a:xfrm>
            <a:off x="6943468" y="2672713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获取请求头中的用户信息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F98A37-69E4-D980-7676-01A344CBD201}"/>
              </a:ext>
            </a:extLst>
          </p:cNvPr>
          <p:cNvSpPr txBox="1"/>
          <p:nvPr/>
        </p:nvSpPr>
        <p:spPr>
          <a:xfrm>
            <a:off x="9668328" y="3751438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E9BDF3-CFE1-D6A8-7E77-4583D1BDD8ED}"/>
              </a:ext>
            </a:extLst>
          </p:cNvPr>
          <p:cNvSpPr/>
          <p:nvPr/>
        </p:nvSpPr>
        <p:spPr>
          <a:xfrm>
            <a:off x="9500526" y="2372819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169A7A-6F6A-58DB-94BC-88195B31FDB4}"/>
              </a:ext>
            </a:extLst>
          </p:cNvPr>
          <p:cNvSpPr txBox="1"/>
          <p:nvPr/>
        </p:nvSpPr>
        <p:spPr>
          <a:xfrm>
            <a:off x="9875116" y="299330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BCA69C-32B7-9CBF-FDAE-B61D9C51C9F6}"/>
              </a:ext>
            </a:extLst>
          </p:cNvPr>
          <p:cNvSpPr txBox="1"/>
          <p:nvPr/>
        </p:nvSpPr>
        <p:spPr>
          <a:xfrm>
            <a:off x="9649092" y="2672290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A1D0745-A26F-4BA3-33B1-2276F7E1CC80}"/>
              </a:ext>
            </a:extLst>
          </p:cNvPr>
          <p:cNvSpPr/>
          <p:nvPr/>
        </p:nvSpPr>
        <p:spPr>
          <a:xfrm>
            <a:off x="7310427" y="2897054"/>
            <a:ext cx="1174296" cy="466346"/>
          </a:xfrm>
          <a:prstGeom prst="round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interceptor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75023F1-963A-5144-E2F8-9EAC7CBEE5C4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6967532" y="3117881"/>
            <a:ext cx="342895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3DA745-9918-0B3D-D3D5-372A2F30053F}"/>
              </a:ext>
            </a:extLst>
          </p:cNvPr>
          <p:cNvCxnSpPr>
            <a:stCxn id="41" idx="3"/>
            <a:endCxn id="35" idx="1"/>
          </p:cNvCxnSpPr>
          <p:nvPr/>
        </p:nvCxnSpPr>
        <p:spPr>
          <a:xfrm flipV="1">
            <a:off x="8484723" y="2633337"/>
            <a:ext cx="1015803" cy="4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5DA3D0-4E79-94EB-0653-C9523C086D2B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8484723" y="3130227"/>
            <a:ext cx="1015803" cy="56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37A232D-718F-075B-1416-C6E31438FBD5}"/>
              </a:ext>
            </a:extLst>
          </p:cNvPr>
          <p:cNvSpPr/>
          <p:nvPr/>
        </p:nvSpPr>
        <p:spPr>
          <a:xfrm>
            <a:off x="9515017" y="5705421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controllerN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8528A8-1786-4BFE-32BD-C1450703447B}"/>
              </a:ext>
            </a:extLst>
          </p:cNvPr>
          <p:cNvSpPr/>
          <p:nvPr/>
        </p:nvSpPr>
        <p:spPr>
          <a:xfrm>
            <a:off x="6982023" y="4328908"/>
            <a:ext cx="3925664" cy="2117558"/>
          </a:xfrm>
          <a:prstGeom prst="roundRect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微服务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E0A4804-C2A0-404B-73D0-E6BB8CD1A21D}"/>
              </a:ext>
            </a:extLst>
          </p:cNvPr>
          <p:cNvSpPr txBox="1"/>
          <p:nvPr/>
        </p:nvSpPr>
        <p:spPr>
          <a:xfrm>
            <a:off x="6957959" y="4941621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获取请求头中的用户信息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06DB1B2-6DA2-D800-FD80-60F9BB0B913F}"/>
              </a:ext>
            </a:extLst>
          </p:cNvPr>
          <p:cNvSpPr txBox="1"/>
          <p:nvPr/>
        </p:nvSpPr>
        <p:spPr>
          <a:xfrm>
            <a:off x="9682819" y="6020346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8D26794-F157-D18C-17D3-FA6DDD23357A}"/>
              </a:ext>
            </a:extLst>
          </p:cNvPr>
          <p:cNvSpPr/>
          <p:nvPr/>
        </p:nvSpPr>
        <p:spPr>
          <a:xfrm>
            <a:off x="9515017" y="4641727"/>
            <a:ext cx="1174296" cy="5210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controller1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A0C16F-C79F-549B-2102-7A484FF286A2}"/>
              </a:ext>
            </a:extLst>
          </p:cNvPr>
          <p:cNvSpPr txBox="1"/>
          <p:nvPr/>
        </p:nvSpPr>
        <p:spPr>
          <a:xfrm>
            <a:off x="9889607" y="526221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AA4953-53DC-5C67-FAA6-F267F3B87E3B}"/>
              </a:ext>
            </a:extLst>
          </p:cNvPr>
          <p:cNvSpPr txBox="1"/>
          <p:nvPr/>
        </p:nvSpPr>
        <p:spPr>
          <a:xfrm>
            <a:off x="9663583" y="4941198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222493D-CE5B-BD19-AEB9-DE39328545AA}"/>
              </a:ext>
            </a:extLst>
          </p:cNvPr>
          <p:cNvSpPr/>
          <p:nvPr/>
        </p:nvSpPr>
        <p:spPr>
          <a:xfrm>
            <a:off x="7324918" y="5165962"/>
            <a:ext cx="1174296" cy="466346"/>
          </a:xfrm>
          <a:prstGeom prst="round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interceptor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D9D2A1-F49B-F5AE-B6EA-CAE4FEB4E375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6982023" y="5386789"/>
            <a:ext cx="342895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FD5692F-8C96-529C-6A82-A8C7F322FDAA}"/>
              </a:ext>
            </a:extLst>
          </p:cNvPr>
          <p:cNvCxnSpPr>
            <a:stCxn id="44" idx="3"/>
            <a:endCxn id="37" idx="1"/>
          </p:cNvCxnSpPr>
          <p:nvPr/>
        </p:nvCxnSpPr>
        <p:spPr>
          <a:xfrm flipV="1">
            <a:off x="8499214" y="4902245"/>
            <a:ext cx="1015803" cy="4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B8D6E2A-2435-65F9-1AEF-5A86E0BCFC9D}"/>
              </a:ext>
            </a:extLst>
          </p:cNvPr>
          <p:cNvCxnSpPr>
            <a:stCxn id="44" idx="3"/>
            <a:endCxn id="26" idx="1"/>
          </p:cNvCxnSpPr>
          <p:nvPr/>
        </p:nvCxnSpPr>
        <p:spPr>
          <a:xfrm>
            <a:off x="8499214" y="5399135"/>
            <a:ext cx="1015803" cy="56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7959BA1-08EA-AACC-7252-FF001C18B3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4681764" y="4174062"/>
            <a:ext cx="2300259" cy="121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F21324B-6028-BC11-8152-04C8BE734726}"/>
              </a:ext>
            </a:extLst>
          </p:cNvPr>
          <p:cNvSpPr txBox="1"/>
          <p:nvPr/>
        </p:nvSpPr>
        <p:spPr>
          <a:xfrm>
            <a:off x="3056511" y="3364213"/>
            <a:ext cx="2076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校验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，解析出用户信息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BCD760-9482-CF51-C5EC-091F956F4521}"/>
              </a:ext>
            </a:extLst>
          </p:cNvPr>
          <p:cNvSpPr txBox="1"/>
          <p:nvPr/>
        </p:nvSpPr>
        <p:spPr>
          <a:xfrm>
            <a:off x="3056510" y="3536796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将用户信息存入请求头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4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/>
      <p:bldP spid="34" grpId="0"/>
      <p:bldP spid="37" grpId="0" animBg="1"/>
      <p:bldP spid="42" grpId="0"/>
      <p:bldP spid="43" grpId="0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3BB7C-602E-DA62-C35E-FB3137309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80119"/>
          </a:xfrm>
        </p:spPr>
        <p:txBody>
          <a:bodyPr/>
          <a:lstStyle/>
          <a:p>
            <a:r>
              <a:rPr lang="zh-CN" altLang="en-US"/>
              <a:t>既然是查询我的课表，业务中就必须知道“我” 是谁，这里的“我”也就是当前用户，该如何获取呢？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5094BB4-4FBD-3CC6-98C0-990B4A0A88EF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分页查询我的课表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4F921E-77CC-6C0F-B074-CD855D3B6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692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E12D17E-17B7-4F58-1740-7B35EF8E5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402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54A7540F-6717-056A-951C-D6AA9525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838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9A24BB4-86A0-BB30-FB5C-8B826C76A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549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9135BD9-7D70-1D94-638E-BD919299B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425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FBCF626C-2D90-8704-347E-741E07D6C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97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D2C02036-3F99-F572-4411-C5C00B98F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679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1DD0964D-4F8D-1969-7EB0-769EE79AA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339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7F6DBB84-9072-AB8F-4661-DB5AEDED4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11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B6AA5FE0-0058-9B29-CD5D-E705FD680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892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ABF44680-AD84-4395-3E61-839431BA6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D44F113-94BE-A1DF-D1D4-F6B55DA7B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42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0452A65-B53B-F7D0-8889-623D77782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188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10CF8A0-B23A-50DD-795D-DC7AB13DC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47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CD731DEB-58ED-7AEC-B90E-CD24E16A2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0766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B509D37B-D90A-8E4E-326E-755F27E87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056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CC0D21B6-A9FD-67EE-1E9C-88C0300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11345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7D33E9D8-5FB4-96FF-182E-A0571A83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72" y="2204323"/>
            <a:ext cx="9258795" cy="36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分页查询我的课表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需求：在个人中心</a:t>
            </a:r>
            <a:r>
              <a:rPr lang="en-US" altLang="zh-CN"/>
              <a:t>-</a:t>
            </a:r>
            <a:r>
              <a:rPr lang="zh-CN" altLang="en-US"/>
              <a:t>我的课程页面，可以分页查询用户的课表及学习状态信息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278432"/>
          <a:ext cx="8448430" cy="40413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9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12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5" y="28781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6" y="334270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/lessons/page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21578" y="5261981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400"/>
              <a:t>{ "total": 127, "pages":26, "list":[{...       }]}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313583" y="5734679"/>
            <a:ext cx="64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排序方式：</a:t>
            </a:r>
            <a:r>
              <a:rPr lang="en-US" altLang="zh-CN" sz="1200"/>
              <a:t>create_time </a:t>
            </a:r>
            <a:r>
              <a:rPr lang="zh-CN" altLang="en-US" sz="1200"/>
              <a:t>过期时间，</a:t>
            </a:r>
            <a:r>
              <a:rPr lang="en-US" altLang="zh-CN" sz="1200"/>
              <a:t>lastest_learn_time </a:t>
            </a:r>
            <a:r>
              <a:rPr lang="zh-CN" altLang="en-US" sz="1200"/>
              <a:t>最近学习时间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默认按照最近学习时间排序</a:t>
            </a:r>
            <a:endParaRPr lang="en-US" altLang="zh-CN" sz="12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40325"/>
              </p:ext>
            </p:extLst>
          </p:nvPr>
        </p:nvGraphicFramePr>
        <p:xfrm>
          <a:off x="4721578" y="378555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pageNo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页码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pageSize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int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每页大小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sortBy</a:t>
                      </a:r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String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排序方式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isAsc</a:t>
                      </a:r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boolean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/>
                        <a:t>是否升序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幻灯片缩放定位 11">
                <a:extLst>
                  <a:ext uri="{FF2B5EF4-FFF2-40B4-BE49-F238E27FC236}">
                    <a16:creationId xmlns:a16="http://schemas.microsoft.com/office/drawing/2014/main" id="{6F0CAEC3-5553-AB67-F738-E8FC14C2FE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014855"/>
                  </p:ext>
                </p:extLst>
              </p:nvPr>
            </p:nvGraphicFramePr>
            <p:xfrm>
              <a:off x="9329194" y="5269443"/>
              <a:ext cx="520625" cy="292851"/>
            </p:xfrm>
            <a:graphic>
              <a:graphicData uri="http://schemas.microsoft.com/office/powerpoint/2016/slidezoom">
                <pslz:sldZm>
                  <pslz:sldZmObj sldId="668" cId="367530862">
                    <pslz:zmPr id="{D548CC7D-6367-4775-B150-E05457C96D3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0625" cy="2928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幻灯片缩放定位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F0CAEC3-5553-AB67-F738-E8FC14C2FE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9194" y="5269443"/>
                <a:ext cx="520625" cy="2928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195459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课表</a:t>
            </a:r>
            <a:r>
              <a:rPr lang="en-US" altLang="zh-CN"/>
              <a:t>VO</a:t>
            </a:r>
            <a:r>
              <a:rPr lang="zh-CN" altLang="en-US"/>
              <a:t>属性分析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783D52-29EF-559B-1406-C4DFAC81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93" y="1850522"/>
            <a:ext cx="3193057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51AD3C-2E99-3191-1448-3FEF6764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3" y="4087775"/>
            <a:ext cx="3170195" cy="1767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4DA6D22-9FE3-CAFB-B268-6E2123532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20439"/>
              </p:ext>
            </p:extLst>
          </p:nvPr>
        </p:nvGraphicFramePr>
        <p:xfrm>
          <a:off x="4985165" y="1850517"/>
          <a:ext cx="6181773" cy="4367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86704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6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83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22487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B738A216-4771-8FD3-EC92-67E2676F5202}"/>
              </a:ext>
            </a:extLst>
          </p:cNvPr>
          <p:cNvGrpSpPr/>
          <p:nvPr/>
        </p:nvGrpSpPr>
        <p:grpSpPr>
          <a:xfrm>
            <a:off x="5036496" y="2248703"/>
            <a:ext cx="5903742" cy="358479"/>
            <a:chOff x="5129811" y="2243170"/>
            <a:chExt cx="5893126" cy="30777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4CBD5C4-339B-8674-6CCE-9CCC2DD8CBF5}"/>
                </a:ext>
              </a:extLst>
            </p:cNvPr>
            <p:cNvSpPr txBox="1"/>
            <p:nvPr/>
          </p:nvSpPr>
          <p:spPr>
            <a:xfrm>
              <a:off x="5129811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21A777-40B3-94B4-E5C6-703F804CB818}"/>
                </a:ext>
              </a:extLst>
            </p:cNvPr>
            <p:cNvSpPr txBox="1"/>
            <p:nvPr/>
          </p:nvSpPr>
          <p:spPr>
            <a:xfrm>
              <a:off x="7143663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EC6EA4-0C4F-1D5E-BC91-7953656F16A7}"/>
                </a:ext>
              </a:extLst>
            </p:cNvPr>
            <p:cNvSpPr txBox="1"/>
            <p:nvPr/>
          </p:nvSpPr>
          <p:spPr>
            <a:xfrm>
              <a:off x="9294786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26127C7-C13B-A9EF-FE3A-3277A5544656}"/>
              </a:ext>
            </a:extLst>
          </p:cNvPr>
          <p:cNvGrpSpPr/>
          <p:nvPr/>
        </p:nvGrpSpPr>
        <p:grpSpPr>
          <a:xfrm>
            <a:off x="4989727" y="2972092"/>
            <a:ext cx="5962555" cy="316778"/>
            <a:chOff x="4967803" y="2608198"/>
            <a:chExt cx="5962555" cy="316778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6C67CB1-C9BE-F058-3FB4-49ECD9678E53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B81EBC5-EC19-E252-0012-C70C8CA264ED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082D40-6035-D1E0-8A79-172B0A78CC8D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6F3D61C-3E73-D094-F897-24B16CD53B67}"/>
              </a:ext>
            </a:extLst>
          </p:cNvPr>
          <p:cNvGrpSpPr/>
          <p:nvPr/>
        </p:nvGrpSpPr>
        <p:grpSpPr>
          <a:xfrm>
            <a:off x="4989727" y="4067325"/>
            <a:ext cx="5962555" cy="309569"/>
            <a:chOff x="4967803" y="3709729"/>
            <a:chExt cx="5962555" cy="30956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9AAAB1-9B06-1921-2912-B04A19748BD3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6BC256-B3E2-CE26-1C1A-EDFBAE11BA39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CA20AA6-D3CD-1ABD-D9AB-F2DC9004C9DB}"/>
                </a:ext>
              </a:extLst>
            </p:cNvPr>
            <p:cNvSpPr txBox="1"/>
            <p:nvPr/>
          </p:nvSpPr>
          <p:spPr>
            <a:xfrm>
              <a:off x="9202207" y="3711521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课程学习状态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2E63229-8ED6-28A9-532A-3842F88F9DF8}"/>
              </a:ext>
            </a:extLst>
          </p:cNvPr>
          <p:cNvGrpSpPr/>
          <p:nvPr/>
        </p:nvGrpSpPr>
        <p:grpSpPr>
          <a:xfrm>
            <a:off x="4989727" y="3707054"/>
            <a:ext cx="5962555" cy="309569"/>
            <a:chOff x="4967803" y="4075790"/>
            <a:chExt cx="5962555" cy="309569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1C50C03-A45D-98E7-C861-A7D8226E686D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7B38008-BEBF-4632-3368-102D438E9F9A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AB69B7F-6975-01B0-8157-2E47CA26066E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E48BE29-E395-4E75-965E-C0DE8911536B}"/>
              </a:ext>
            </a:extLst>
          </p:cNvPr>
          <p:cNvGrpSpPr/>
          <p:nvPr/>
        </p:nvGrpSpPr>
        <p:grpSpPr>
          <a:xfrm>
            <a:off x="4989727" y="4427596"/>
            <a:ext cx="5962555" cy="311636"/>
            <a:chOff x="4967803" y="4441069"/>
            <a:chExt cx="5962555" cy="311636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2A59DA8-096C-6FE8-E907-EE8DA130E418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4530237-05E6-4B1C-9916-0FFEEB79E176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73E8C21-FF11-D5F1-D6B4-B948312D3A3C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452306F-5960-64FF-AB85-0E7866D76791}"/>
              </a:ext>
            </a:extLst>
          </p:cNvPr>
          <p:cNvGrpSpPr/>
          <p:nvPr/>
        </p:nvGrpSpPr>
        <p:grpSpPr>
          <a:xfrm>
            <a:off x="4989727" y="2630332"/>
            <a:ext cx="5962555" cy="314208"/>
            <a:chOff x="4967803" y="4805843"/>
            <a:chExt cx="5962555" cy="314208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2C456AE-CE18-B597-4896-8E883CDCDD2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350A0EE-694F-2253-B528-22389E207911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DACB419-AAD9-53D0-D803-B783A3C0F1D5}"/>
                </a:ext>
              </a:extLst>
            </p:cNvPr>
            <p:cNvSpPr txBox="1"/>
            <p:nvPr/>
          </p:nvSpPr>
          <p:spPr>
            <a:xfrm>
              <a:off x="9202207" y="480584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2B0CB6C-C669-4EB0-5F1A-1DADC5F5E616}"/>
              </a:ext>
            </a:extLst>
          </p:cNvPr>
          <p:cNvGrpSpPr/>
          <p:nvPr/>
        </p:nvGrpSpPr>
        <p:grpSpPr>
          <a:xfrm>
            <a:off x="4989727" y="3339572"/>
            <a:ext cx="5962555" cy="316780"/>
            <a:chOff x="4967803" y="5170617"/>
            <a:chExt cx="5962555" cy="316780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6F4C816-D54B-BE35-BA32-F155707D657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84ED080-E474-DC2B-1AF2-89B78B763404}"/>
                </a:ext>
              </a:extLst>
            </p:cNvPr>
            <p:cNvSpPr txBox="1"/>
            <p:nvPr/>
          </p:nvSpPr>
          <p:spPr>
            <a:xfrm>
              <a:off x="7004867" y="517962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A36782C-D13B-337B-000F-00E0E7D8F69A}"/>
                </a:ext>
              </a:extLst>
            </p:cNvPr>
            <p:cNvSpPr txBox="1"/>
            <p:nvPr/>
          </p:nvSpPr>
          <p:spPr>
            <a:xfrm>
              <a:off x="9202207" y="517061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7F97385-B58D-F487-788B-DB9B2557C9A8}"/>
              </a:ext>
            </a:extLst>
          </p:cNvPr>
          <p:cNvGrpSpPr/>
          <p:nvPr/>
        </p:nvGrpSpPr>
        <p:grpSpPr>
          <a:xfrm>
            <a:off x="4989727" y="4789934"/>
            <a:ext cx="5962555" cy="319352"/>
            <a:chOff x="4967803" y="5535394"/>
            <a:chExt cx="5962555" cy="31935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37D1820-4164-20D6-A710-83AC7052AA04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31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planStatus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D7347BB-DE43-B4D3-D798-67C207E225C8}"/>
                </a:ext>
              </a:extLst>
            </p:cNvPr>
            <p:cNvSpPr txBox="1"/>
            <p:nvPr/>
          </p:nvSpPr>
          <p:spPr>
            <a:xfrm>
              <a:off x="7004867" y="55469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98ED3E1-5E5F-1E0E-FFEB-3F7A1B3007EF}"/>
                </a:ext>
              </a:extLst>
            </p:cNvPr>
            <p:cNvSpPr txBox="1"/>
            <p:nvPr/>
          </p:nvSpPr>
          <p:spPr>
            <a:xfrm>
              <a:off x="9202207" y="553539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学习计划的状态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15F716-864E-691A-725B-1ADB365A764D}"/>
              </a:ext>
            </a:extLst>
          </p:cNvPr>
          <p:cNvGrpSpPr/>
          <p:nvPr/>
        </p:nvGrpSpPr>
        <p:grpSpPr>
          <a:xfrm>
            <a:off x="4977683" y="5514848"/>
            <a:ext cx="5962555" cy="314206"/>
            <a:chOff x="4967803" y="2975544"/>
            <a:chExt cx="5962555" cy="31420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7552B4-7A4B-A716-7B22-C3764BDA5204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3038B14-D23F-1BF1-8A6A-66CB7F2F9908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0FD4D8D-0799-108E-4DCF-BDB210AC3269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E784F5-CABA-79E7-193B-8E00CC8C30A0}"/>
              </a:ext>
            </a:extLst>
          </p:cNvPr>
          <p:cNvGrpSpPr/>
          <p:nvPr/>
        </p:nvGrpSpPr>
        <p:grpSpPr>
          <a:xfrm>
            <a:off x="4977683" y="5879753"/>
            <a:ext cx="5962555" cy="311634"/>
            <a:chOff x="4967803" y="3342890"/>
            <a:chExt cx="5962555" cy="31163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2037834-99DD-054F-4AE2-CD58AF150808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EB041D-1345-23FD-B9D7-756949AC1986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9D29272-ED9E-1935-71A1-06599A7EB300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19DBF3-C8CF-B0F4-EE67-6570C9CAE4A8}"/>
              </a:ext>
            </a:extLst>
          </p:cNvPr>
          <p:cNvGrpSpPr/>
          <p:nvPr/>
        </p:nvGrpSpPr>
        <p:grpSpPr>
          <a:xfrm>
            <a:off x="4989727" y="5158939"/>
            <a:ext cx="5962555" cy="314206"/>
            <a:chOff x="4967803" y="2975544"/>
            <a:chExt cx="5962555" cy="31420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764A96-8C1B-BC9A-C710-9E78F5A374BD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weekFreq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D3D854F-2DD0-8527-5CA5-C291CF8F3A00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F0F412-9EF8-32B5-9605-6C4DB8C44094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计划学习频率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能从产品原型中分析实体模型和接口信息</a:t>
            </a:r>
            <a:endParaRPr lang="en-US" altLang="zh-CN"/>
          </a:p>
          <a:p>
            <a:r>
              <a:rPr lang="zh-CN" altLang="en-US"/>
              <a:t>能根据原型设计数据库表</a:t>
            </a:r>
            <a:endParaRPr lang="en-US" altLang="zh-CN"/>
          </a:p>
          <a:p>
            <a:r>
              <a:rPr lang="zh-CN" altLang="en-US"/>
              <a:t>能根据原型实现功能接口</a:t>
            </a:r>
            <a:endParaRPr lang="en-US" altLang="zh-CN"/>
          </a:p>
          <a:p>
            <a:r>
              <a:rPr lang="zh-CN" altLang="en-US"/>
              <a:t>能完成接口自测和联调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/>
              <a:t>添加课程到课表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5008471" y="249282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分页查询我的课表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1" y="313009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查询正在学习的课程</a:t>
            </a:r>
          </a:p>
        </p:txBody>
      </p:sp>
    </p:spTree>
    <p:extLst>
      <p:ext uri="{BB962C8B-B14F-4D97-AF65-F5344CB8AC3E}">
        <p14:creationId xmlns:p14="http://schemas.microsoft.com/office/powerpoint/2010/main" val="350337868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需求：在首页、个人中心</a:t>
            </a:r>
            <a:r>
              <a:rPr lang="en-US" altLang="zh-CN"/>
              <a:t>-</a:t>
            </a:r>
            <a:r>
              <a:rPr lang="zh-CN" altLang="en-US"/>
              <a:t>课程表页，需要查询并展示当前用户最近一次学习的课程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07456" y="2160394"/>
          <a:ext cx="8448430" cy="43819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662645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44715" y="3069664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/lessons/now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473813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无参，需要获取登录用户</a:t>
            </a:r>
            <a:endParaRPr lang="en-US" altLang="zh-CN" sz="140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303F497-4FB3-1E7F-E538-F138B5B1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5457"/>
              </p:ext>
            </p:extLst>
          </p:nvPr>
        </p:nvGraphicFramePr>
        <p:xfrm>
          <a:off x="5244546" y="3855090"/>
          <a:ext cx="4874870" cy="257824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627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232974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84A85-AC9D-85A6-5289-961D409655F9}"/>
              </a:ext>
            </a:extLst>
          </p:cNvPr>
          <p:cNvGrpSpPr/>
          <p:nvPr/>
        </p:nvGrpSpPr>
        <p:grpSpPr>
          <a:xfrm>
            <a:off x="5238380" y="5723511"/>
            <a:ext cx="4881036" cy="271957"/>
            <a:chOff x="5466980" y="2069721"/>
            <a:chExt cx="4881036" cy="271957"/>
          </a:xfrm>
          <a:effectLst/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456515-E20C-591D-9973-9301090839C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courseAmount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50DE39-DCA5-7264-0438-B7682A287AB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5FA1BB-F559-2468-BD65-B16A7DDC552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课表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中课程数量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04EE2B-4273-D0A3-9164-BB504CD417B5}"/>
              </a:ext>
            </a:extLst>
          </p:cNvPr>
          <p:cNvGrpSpPr/>
          <p:nvPr/>
        </p:nvGrpSpPr>
        <p:grpSpPr>
          <a:xfrm>
            <a:off x="5252253" y="4095351"/>
            <a:ext cx="4881036" cy="271957"/>
            <a:chOff x="5466980" y="2069721"/>
            <a:chExt cx="4881036" cy="271957"/>
          </a:xfrm>
          <a:effectLst/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3AA6AB-1E5B-6590-6F9C-B95F09543467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20EDF-660F-A326-B484-45DDAC805536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56D6C-DAB6-70A2-0364-D21646A23C6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D47A34-F177-FEE5-FB78-F480C423CB67}"/>
              </a:ext>
            </a:extLst>
          </p:cNvPr>
          <p:cNvGrpSpPr/>
          <p:nvPr/>
        </p:nvGrpSpPr>
        <p:grpSpPr>
          <a:xfrm>
            <a:off x="5252253" y="4325441"/>
            <a:ext cx="4881036" cy="441234"/>
            <a:chOff x="5466980" y="2069721"/>
            <a:chExt cx="4881036" cy="441234"/>
          </a:xfrm>
          <a:effectLst/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DB586E0-03A8-AA89-8090-39324C720F7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CAA45C-91C1-4BA8-6C75-FFAFC7F9D09E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43088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B11BF4-CE04-919F-625F-CBC3C4B0A7C3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4AB997-3E08-657B-7FE2-DC3D7C7E1D2F}"/>
              </a:ext>
            </a:extLst>
          </p:cNvPr>
          <p:cNvGrpSpPr/>
          <p:nvPr/>
        </p:nvGrpSpPr>
        <p:grpSpPr>
          <a:xfrm>
            <a:off x="5252253" y="4555531"/>
            <a:ext cx="4881036" cy="271957"/>
            <a:chOff x="5466980" y="2069721"/>
            <a:chExt cx="4881036" cy="271957"/>
          </a:xfrm>
          <a:effectLst/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EE19BF4-150A-87C7-DF19-2AE473709A7B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courseCouverUrl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A51805-C8A2-AE46-3004-EDFD6ECFF06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36FC96-71E7-96EE-BFA0-744DECE1EC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课程封面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E468F9-1E21-AC33-507D-42A31C77FAA6}"/>
              </a:ext>
            </a:extLst>
          </p:cNvPr>
          <p:cNvGrpSpPr/>
          <p:nvPr/>
        </p:nvGrpSpPr>
        <p:grpSpPr>
          <a:xfrm>
            <a:off x="5252253" y="4785621"/>
            <a:ext cx="4881036" cy="271957"/>
            <a:chOff x="5466980" y="2069721"/>
            <a:chExt cx="4881036" cy="271957"/>
          </a:xfrm>
          <a:effectLst/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B18F53-2ECE-7E72-87C2-F113F5895B42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550141-BD2D-31E4-50BC-E4138E22F7B7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801B86E-7B99-2A32-F400-C312773C81AA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课程总课时数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C13EF2-73C3-69CC-8955-5C172AAF334C}"/>
              </a:ext>
            </a:extLst>
          </p:cNvPr>
          <p:cNvGrpSpPr/>
          <p:nvPr/>
        </p:nvGrpSpPr>
        <p:grpSpPr>
          <a:xfrm>
            <a:off x="5257135" y="6200311"/>
            <a:ext cx="4881036" cy="271957"/>
            <a:chOff x="5466980" y="2069721"/>
            <a:chExt cx="4881036" cy="271957"/>
          </a:xfrm>
          <a:effectLst/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5BDEAE5-2F83-07C5-6F43-E9A43675E3E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latestSectionIndex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B1E4C95-730C-9660-CE45-A7249736C870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2D0FD46-1C67-78B5-302B-4F5643BDFF88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最近一次学习的小节序号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30A5C4C-1831-0F13-ACEA-3CD65CBE5F48}"/>
              </a:ext>
            </a:extLst>
          </p:cNvPr>
          <p:cNvGrpSpPr/>
          <p:nvPr/>
        </p:nvGrpSpPr>
        <p:grpSpPr>
          <a:xfrm>
            <a:off x="5252253" y="5037455"/>
            <a:ext cx="4881036" cy="271957"/>
            <a:chOff x="5466980" y="2069721"/>
            <a:chExt cx="4881036" cy="271957"/>
          </a:xfrm>
          <a:effectLst/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753CF1-AAD3-5A57-788D-3579AACF54E6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learnedSections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F3ABCEF-2ED6-0984-E9C3-C823F667EF09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3F6F708-D1B4-0587-0289-E09861CE2FB2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已学习课时数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3AE105-448F-1226-DAEF-261D82712364}"/>
              </a:ext>
            </a:extLst>
          </p:cNvPr>
          <p:cNvGrpSpPr/>
          <p:nvPr/>
        </p:nvGrpSpPr>
        <p:grpSpPr>
          <a:xfrm>
            <a:off x="5238380" y="5957403"/>
            <a:ext cx="4881036" cy="271957"/>
            <a:chOff x="5466980" y="2069721"/>
            <a:chExt cx="4881036" cy="271957"/>
          </a:xfrm>
          <a:effectLst/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FD6569-B087-AF71-D533-501CF68E9593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latestSectionName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40050EF-9271-80A9-F221-8F5C9D8B7F6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083EA9-0513-311A-1F73-17087A91C306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最近一次学习的小节名称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673F478-BAD1-D909-59AC-14DC7FAAEBD9}"/>
              </a:ext>
            </a:extLst>
          </p:cNvPr>
          <p:cNvGrpSpPr/>
          <p:nvPr/>
        </p:nvGrpSpPr>
        <p:grpSpPr>
          <a:xfrm>
            <a:off x="5252253" y="5254566"/>
            <a:ext cx="4881036" cy="271957"/>
            <a:chOff x="5466980" y="2069721"/>
            <a:chExt cx="4881036" cy="271957"/>
          </a:xfrm>
          <a:effectLst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A300E8C-B7D8-6CAA-36B1-50965C5CE1BE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DE24BF4-C0F4-CC3B-24A8-4BC953FF4EC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BB076-8AF5-285F-59D7-CBDBC2F3AAA0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加入课表的时间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5CA44C-9346-3268-43E2-7C06E1C097FD}"/>
              </a:ext>
            </a:extLst>
          </p:cNvPr>
          <p:cNvGrpSpPr/>
          <p:nvPr/>
        </p:nvGrpSpPr>
        <p:grpSpPr>
          <a:xfrm>
            <a:off x="5252253" y="5484656"/>
            <a:ext cx="4881036" cy="271957"/>
            <a:chOff x="5466980" y="2069721"/>
            <a:chExt cx="4881036" cy="271957"/>
          </a:xfrm>
          <a:effectLst/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BDCFFB-05C3-C4FD-279D-3629D8711D30}"/>
                </a:ext>
              </a:extLst>
            </p:cNvPr>
            <p:cNvSpPr txBox="1"/>
            <p:nvPr/>
          </p:nvSpPr>
          <p:spPr>
            <a:xfrm>
              <a:off x="5466980" y="2069721"/>
              <a:ext cx="1668297" cy="27195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expireTime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32F2DBB-6A3D-C088-A61B-F44A9DC52E05}"/>
                </a:ext>
              </a:extLst>
            </p:cNvPr>
            <p:cNvSpPr txBox="1"/>
            <p:nvPr/>
          </p:nvSpPr>
          <p:spPr>
            <a:xfrm>
              <a:off x="7173686" y="2080068"/>
              <a:ext cx="1428202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8C89B47-3BEA-FEF3-2305-0C041EA293A4}"/>
                </a:ext>
              </a:extLst>
            </p:cNvPr>
            <p:cNvSpPr txBox="1"/>
            <p:nvPr/>
          </p:nvSpPr>
          <p:spPr>
            <a:xfrm>
              <a:off x="8633368" y="2080068"/>
              <a:ext cx="1714648" cy="261610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过期时间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FBE5DE0-C437-395F-2E4A-F9CB8EFAD7E3}"/>
              </a:ext>
            </a:extLst>
          </p:cNvPr>
          <p:cNvGrpSpPr/>
          <p:nvPr/>
        </p:nvGrpSpPr>
        <p:grpSpPr>
          <a:xfrm>
            <a:off x="325744" y="6966504"/>
            <a:ext cx="4516442" cy="4907891"/>
            <a:chOff x="522514" y="1873910"/>
            <a:chExt cx="4516442" cy="490789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3637332-780A-7094-1686-AB0024886825}"/>
                </a:ext>
              </a:extLst>
            </p:cNvPr>
            <p:cNvSpPr/>
            <p:nvPr/>
          </p:nvSpPr>
          <p:spPr>
            <a:xfrm>
              <a:off x="522514" y="1873910"/>
              <a:ext cx="4516442" cy="490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16200000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2B6D3691-BFD7-0532-3778-F20EFDA9C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46" y="2084156"/>
              <a:ext cx="4122777" cy="19280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7F432B-6DBD-21BB-C50B-05B2027E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083" y="4351353"/>
              <a:ext cx="1661304" cy="20651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4" name="文本占位符 1">
            <a:extLst>
              <a:ext uri="{FF2B5EF4-FFF2-40B4-BE49-F238E27FC236}">
                <a16:creationId xmlns:a16="http://schemas.microsoft.com/office/drawing/2014/main" id="{0C346C83-6CF1-5B15-35EF-3CBE09ADBDF7}"/>
              </a:ext>
            </a:extLst>
          </p:cNvPr>
          <p:cNvSpPr txBox="1">
            <a:spLocks/>
          </p:cNvSpPr>
          <p:nvPr/>
        </p:nvSpPr>
        <p:spPr>
          <a:xfrm>
            <a:off x="2052075" y="9196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查询正在学习的课程</a:t>
            </a:r>
          </a:p>
        </p:txBody>
      </p:sp>
    </p:spTree>
    <p:extLst>
      <p:ext uri="{BB962C8B-B14F-4D97-AF65-F5344CB8AC3E}">
        <p14:creationId xmlns:p14="http://schemas.microsoft.com/office/powerpoint/2010/main" val="392071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分析产品原型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A16341F-E9AF-4674-76DA-D7E9027BCC48}"/>
              </a:ext>
            </a:extLst>
          </p:cNvPr>
          <p:cNvSpPr/>
          <p:nvPr/>
        </p:nvSpPr>
        <p:spPr>
          <a:xfrm>
            <a:off x="4904509" y="3422073"/>
            <a:ext cx="1524000" cy="1482437"/>
          </a:xfrm>
          <a:custGeom>
            <a:avLst/>
            <a:gdLst>
              <a:gd name="connsiteX0" fmla="*/ 277091 w 1524000"/>
              <a:gd name="connsiteY0" fmla="*/ 193963 h 1482437"/>
              <a:gd name="connsiteX1" fmla="*/ 193964 w 1524000"/>
              <a:gd name="connsiteY1" fmla="*/ 235527 h 1482437"/>
              <a:gd name="connsiteX2" fmla="*/ 124691 w 1524000"/>
              <a:gd name="connsiteY2" fmla="*/ 263236 h 1482437"/>
              <a:gd name="connsiteX3" fmla="*/ 41564 w 1524000"/>
              <a:gd name="connsiteY3" fmla="*/ 360218 h 1482437"/>
              <a:gd name="connsiteX4" fmla="*/ 27709 w 1524000"/>
              <a:gd name="connsiteY4" fmla="*/ 401782 h 1482437"/>
              <a:gd name="connsiteX5" fmla="*/ 0 w 1524000"/>
              <a:gd name="connsiteY5" fmla="*/ 540327 h 1482437"/>
              <a:gd name="connsiteX6" fmla="*/ 27709 w 1524000"/>
              <a:gd name="connsiteY6" fmla="*/ 872836 h 1482437"/>
              <a:gd name="connsiteX7" fmla="*/ 41564 w 1524000"/>
              <a:gd name="connsiteY7" fmla="*/ 942109 h 1482437"/>
              <a:gd name="connsiteX8" fmla="*/ 83127 w 1524000"/>
              <a:gd name="connsiteY8" fmla="*/ 983672 h 1482437"/>
              <a:gd name="connsiteX9" fmla="*/ 180109 w 1524000"/>
              <a:gd name="connsiteY9" fmla="*/ 1122218 h 1482437"/>
              <a:gd name="connsiteX10" fmla="*/ 235527 w 1524000"/>
              <a:gd name="connsiteY10" fmla="*/ 1219200 h 1482437"/>
              <a:gd name="connsiteX11" fmla="*/ 263236 w 1524000"/>
              <a:gd name="connsiteY11" fmla="*/ 1330036 h 1482437"/>
              <a:gd name="connsiteX12" fmla="*/ 387927 w 1524000"/>
              <a:gd name="connsiteY12" fmla="*/ 1343891 h 1482437"/>
              <a:gd name="connsiteX13" fmla="*/ 526473 w 1524000"/>
              <a:gd name="connsiteY13" fmla="*/ 1330036 h 1482437"/>
              <a:gd name="connsiteX14" fmla="*/ 471055 w 1524000"/>
              <a:gd name="connsiteY14" fmla="*/ 1357745 h 1482437"/>
              <a:gd name="connsiteX15" fmla="*/ 457200 w 1524000"/>
              <a:gd name="connsiteY15" fmla="*/ 1399309 h 1482437"/>
              <a:gd name="connsiteX16" fmla="*/ 471055 w 1524000"/>
              <a:gd name="connsiteY16" fmla="*/ 1468582 h 1482437"/>
              <a:gd name="connsiteX17" fmla="*/ 637309 w 1524000"/>
              <a:gd name="connsiteY17" fmla="*/ 1468582 h 1482437"/>
              <a:gd name="connsiteX18" fmla="*/ 762000 w 1524000"/>
              <a:gd name="connsiteY18" fmla="*/ 1427018 h 1482437"/>
              <a:gd name="connsiteX19" fmla="*/ 872836 w 1524000"/>
              <a:gd name="connsiteY19" fmla="*/ 1371600 h 1482437"/>
              <a:gd name="connsiteX20" fmla="*/ 969818 w 1524000"/>
              <a:gd name="connsiteY20" fmla="*/ 1330036 h 1482437"/>
              <a:gd name="connsiteX21" fmla="*/ 1066800 w 1524000"/>
              <a:gd name="connsiteY21" fmla="*/ 1316182 h 1482437"/>
              <a:gd name="connsiteX22" fmla="*/ 1149927 w 1524000"/>
              <a:gd name="connsiteY22" fmla="*/ 1288472 h 1482437"/>
              <a:gd name="connsiteX23" fmla="*/ 1246909 w 1524000"/>
              <a:gd name="connsiteY23" fmla="*/ 1246909 h 1482437"/>
              <a:gd name="connsiteX24" fmla="*/ 1302327 w 1524000"/>
              <a:gd name="connsiteY24" fmla="*/ 1205345 h 1482437"/>
              <a:gd name="connsiteX25" fmla="*/ 1343891 w 1524000"/>
              <a:gd name="connsiteY25" fmla="*/ 1191491 h 1482437"/>
              <a:gd name="connsiteX26" fmla="*/ 1496291 w 1524000"/>
              <a:gd name="connsiteY26" fmla="*/ 1094509 h 1482437"/>
              <a:gd name="connsiteX27" fmla="*/ 1524000 w 1524000"/>
              <a:gd name="connsiteY27" fmla="*/ 997527 h 1482437"/>
              <a:gd name="connsiteX28" fmla="*/ 1510146 w 1524000"/>
              <a:gd name="connsiteY28" fmla="*/ 928254 h 1482437"/>
              <a:gd name="connsiteX29" fmla="*/ 1482436 w 1524000"/>
              <a:gd name="connsiteY29" fmla="*/ 900545 h 1482437"/>
              <a:gd name="connsiteX30" fmla="*/ 1468582 w 1524000"/>
              <a:gd name="connsiteY30" fmla="*/ 858982 h 1482437"/>
              <a:gd name="connsiteX31" fmla="*/ 1440873 w 1524000"/>
              <a:gd name="connsiteY31" fmla="*/ 803563 h 1482437"/>
              <a:gd name="connsiteX32" fmla="*/ 1427018 w 1524000"/>
              <a:gd name="connsiteY32" fmla="*/ 748145 h 1482437"/>
              <a:gd name="connsiteX33" fmla="*/ 1413164 w 1524000"/>
              <a:gd name="connsiteY33" fmla="*/ 706582 h 1482437"/>
              <a:gd name="connsiteX34" fmla="*/ 1440873 w 1524000"/>
              <a:gd name="connsiteY34" fmla="*/ 665018 h 1482437"/>
              <a:gd name="connsiteX35" fmla="*/ 1496291 w 1524000"/>
              <a:gd name="connsiteY35" fmla="*/ 568036 h 1482437"/>
              <a:gd name="connsiteX36" fmla="*/ 1482436 w 1524000"/>
              <a:gd name="connsiteY36" fmla="*/ 387927 h 1482437"/>
              <a:gd name="connsiteX37" fmla="*/ 1399309 w 1524000"/>
              <a:gd name="connsiteY37" fmla="*/ 290945 h 1482437"/>
              <a:gd name="connsiteX38" fmla="*/ 1302327 w 1524000"/>
              <a:gd name="connsiteY38" fmla="*/ 207818 h 1482437"/>
              <a:gd name="connsiteX39" fmla="*/ 1205346 w 1524000"/>
              <a:gd name="connsiteY39" fmla="*/ 166254 h 1482437"/>
              <a:gd name="connsiteX40" fmla="*/ 1149927 w 1524000"/>
              <a:gd name="connsiteY40" fmla="*/ 152400 h 1482437"/>
              <a:gd name="connsiteX41" fmla="*/ 1094509 w 1524000"/>
              <a:gd name="connsiteY41" fmla="*/ 124691 h 1482437"/>
              <a:gd name="connsiteX42" fmla="*/ 1039091 w 1524000"/>
              <a:gd name="connsiteY42" fmla="*/ 110836 h 1482437"/>
              <a:gd name="connsiteX43" fmla="*/ 955964 w 1524000"/>
              <a:gd name="connsiteY43" fmla="*/ 83127 h 1482437"/>
              <a:gd name="connsiteX44" fmla="*/ 803564 w 1524000"/>
              <a:gd name="connsiteY44" fmla="*/ 55418 h 1482437"/>
              <a:gd name="connsiteX45" fmla="*/ 720436 w 1524000"/>
              <a:gd name="connsiteY45" fmla="*/ 41563 h 1482437"/>
              <a:gd name="connsiteX46" fmla="*/ 568036 w 1524000"/>
              <a:gd name="connsiteY46" fmla="*/ 0 h 1482437"/>
              <a:gd name="connsiteX47" fmla="*/ 498764 w 1524000"/>
              <a:gd name="connsiteY47" fmla="*/ 13854 h 1482437"/>
              <a:gd name="connsiteX48" fmla="*/ 484909 w 1524000"/>
              <a:gd name="connsiteY48" fmla="*/ 55418 h 1482437"/>
              <a:gd name="connsiteX49" fmla="*/ 374073 w 1524000"/>
              <a:gd name="connsiteY49" fmla="*/ 124691 h 1482437"/>
              <a:gd name="connsiteX50" fmla="*/ 332509 w 1524000"/>
              <a:gd name="connsiteY50" fmla="*/ 180109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24000" h="1482437">
                <a:moveTo>
                  <a:pt x="277091" y="193963"/>
                </a:moveTo>
                <a:cubicBezTo>
                  <a:pt x="249382" y="207818"/>
                  <a:pt x="222167" y="222707"/>
                  <a:pt x="193964" y="235527"/>
                </a:cubicBezTo>
                <a:cubicBezTo>
                  <a:pt x="171323" y="245818"/>
                  <a:pt x="145781" y="250055"/>
                  <a:pt x="124691" y="263236"/>
                </a:cubicBezTo>
                <a:cubicBezTo>
                  <a:pt x="97447" y="280263"/>
                  <a:pt x="58765" y="337283"/>
                  <a:pt x="41564" y="360218"/>
                </a:cubicBezTo>
                <a:cubicBezTo>
                  <a:pt x="36946" y="374073"/>
                  <a:pt x="30993" y="387552"/>
                  <a:pt x="27709" y="401782"/>
                </a:cubicBezTo>
                <a:cubicBezTo>
                  <a:pt x="17119" y="447672"/>
                  <a:pt x="0" y="540327"/>
                  <a:pt x="0" y="540327"/>
                </a:cubicBezTo>
                <a:cubicBezTo>
                  <a:pt x="9236" y="651163"/>
                  <a:pt x="16264" y="762206"/>
                  <a:pt x="27709" y="872836"/>
                </a:cubicBezTo>
                <a:cubicBezTo>
                  <a:pt x="30132" y="896259"/>
                  <a:pt x="31033" y="921047"/>
                  <a:pt x="41564" y="942109"/>
                </a:cubicBezTo>
                <a:cubicBezTo>
                  <a:pt x="50326" y="959633"/>
                  <a:pt x="69273" y="969818"/>
                  <a:pt x="83127" y="983672"/>
                </a:cubicBezTo>
                <a:cubicBezTo>
                  <a:pt x="145993" y="1109402"/>
                  <a:pt x="104177" y="1071596"/>
                  <a:pt x="180109" y="1122218"/>
                </a:cubicBezTo>
                <a:cubicBezTo>
                  <a:pt x="200378" y="1152622"/>
                  <a:pt x="223809" y="1184045"/>
                  <a:pt x="235527" y="1219200"/>
                </a:cubicBezTo>
                <a:cubicBezTo>
                  <a:pt x="247570" y="1255328"/>
                  <a:pt x="225387" y="1325830"/>
                  <a:pt x="263236" y="1330036"/>
                </a:cubicBezTo>
                <a:lnTo>
                  <a:pt x="387927" y="1343891"/>
                </a:lnTo>
                <a:cubicBezTo>
                  <a:pt x="434109" y="1339273"/>
                  <a:pt x="480692" y="1322406"/>
                  <a:pt x="526473" y="1330036"/>
                </a:cubicBezTo>
                <a:cubicBezTo>
                  <a:pt x="546845" y="1333431"/>
                  <a:pt x="485659" y="1343141"/>
                  <a:pt x="471055" y="1357745"/>
                </a:cubicBezTo>
                <a:cubicBezTo>
                  <a:pt x="460728" y="1368072"/>
                  <a:pt x="461818" y="1385454"/>
                  <a:pt x="457200" y="1399309"/>
                </a:cubicBezTo>
                <a:cubicBezTo>
                  <a:pt x="461818" y="1422400"/>
                  <a:pt x="455980" y="1450492"/>
                  <a:pt x="471055" y="1468582"/>
                </a:cubicBezTo>
                <a:cubicBezTo>
                  <a:pt x="496962" y="1499670"/>
                  <a:pt x="635916" y="1468756"/>
                  <a:pt x="637309" y="1468582"/>
                </a:cubicBezTo>
                <a:cubicBezTo>
                  <a:pt x="678873" y="1454727"/>
                  <a:pt x="724432" y="1449559"/>
                  <a:pt x="762000" y="1427018"/>
                </a:cubicBezTo>
                <a:cubicBezTo>
                  <a:pt x="885049" y="1353188"/>
                  <a:pt x="783354" y="1407393"/>
                  <a:pt x="872836" y="1371600"/>
                </a:cubicBezTo>
                <a:cubicBezTo>
                  <a:pt x="905492" y="1358538"/>
                  <a:pt x="936000" y="1339698"/>
                  <a:pt x="969818" y="1330036"/>
                </a:cubicBezTo>
                <a:cubicBezTo>
                  <a:pt x="1001217" y="1321065"/>
                  <a:pt x="1034473" y="1320800"/>
                  <a:pt x="1066800" y="1316182"/>
                </a:cubicBezTo>
                <a:cubicBezTo>
                  <a:pt x="1094509" y="1306945"/>
                  <a:pt x="1123803" y="1301534"/>
                  <a:pt x="1149927" y="1288472"/>
                </a:cubicBezTo>
                <a:cubicBezTo>
                  <a:pt x="1218408" y="1254232"/>
                  <a:pt x="1185752" y="1267294"/>
                  <a:pt x="1246909" y="1246909"/>
                </a:cubicBezTo>
                <a:cubicBezTo>
                  <a:pt x="1265382" y="1233054"/>
                  <a:pt x="1282278" y="1216801"/>
                  <a:pt x="1302327" y="1205345"/>
                </a:cubicBezTo>
                <a:cubicBezTo>
                  <a:pt x="1315007" y="1198099"/>
                  <a:pt x="1331368" y="1199005"/>
                  <a:pt x="1343891" y="1191491"/>
                </a:cubicBezTo>
                <a:cubicBezTo>
                  <a:pt x="1587735" y="1045186"/>
                  <a:pt x="1337728" y="1173791"/>
                  <a:pt x="1496291" y="1094509"/>
                </a:cubicBezTo>
                <a:cubicBezTo>
                  <a:pt x="1502825" y="1074907"/>
                  <a:pt x="1524000" y="1014927"/>
                  <a:pt x="1524000" y="997527"/>
                </a:cubicBezTo>
                <a:cubicBezTo>
                  <a:pt x="1524000" y="973979"/>
                  <a:pt x="1519422" y="949898"/>
                  <a:pt x="1510146" y="928254"/>
                </a:cubicBezTo>
                <a:cubicBezTo>
                  <a:pt x="1505000" y="916248"/>
                  <a:pt x="1491673" y="909781"/>
                  <a:pt x="1482436" y="900545"/>
                </a:cubicBezTo>
                <a:cubicBezTo>
                  <a:pt x="1477818" y="886691"/>
                  <a:pt x="1474335" y="872405"/>
                  <a:pt x="1468582" y="858982"/>
                </a:cubicBezTo>
                <a:cubicBezTo>
                  <a:pt x="1460446" y="839999"/>
                  <a:pt x="1448125" y="822901"/>
                  <a:pt x="1440873" y="803563"/>
                </a:cubicBezTo>
                <a:cubicBezTo>
                  <a:pt x="1434187" y="785734"/>
                  <a:pt x="1432249" y="766454"/>
                  <a:pt x="1427018" y="748145"/>
                </a:cubicBezTo>
                <a:cubicBezTo>
                  <a:pt x="1423006" y="734103"/>
                  <a:pt x="1417782" y="720436"/>
                  <a:pt x="1413164" y="706582"/>
                </a:cubicBezTo>
                <a:cubicBezTo>
                  <a:pt x="1422400" y="692727"/>
                  <a:pt x="1432612" y="679475"/>
                  <a:pt x="1440873" y="665018"/>
                </a:cubicBezTo>
                <a:cubicBezTo>
                  <a:pt x="1511184" y="541973"/>
                  <a:pt x="1428782" y="669300"/>
                  <a:pt x="1496291" y="568036"/>
                </a:cubicBezTo>
                <a:cubicBezTo>
                  <a:pt x="1491673" y="508000"/>
                  <a:pt x="1492900" y="447224"/>
                  <a:pt x="1482436" y="387927"/>
                </a:cubicBezTo>
                <a:cubicBezTo>
                  <a:pt x="1471964" y="328588"/>
                  <a:pt x="1440432" y="326193"/>
                  <a:pt x="1399309" y="290945"/>
                </a:cubicBezTo>
                <a:cubicBezTo>
                  <a:pt x="1338275" y="238630"/>
                  <a:pt x="1377125" y="254567"/>
                  <a:pt x="1302327" y="207818"/>
                </a:cubicBezTo>
                <a:cubicBezTo>
                  <a:pt x="1271219" y="188376"/>
                  <a:pt x="1240076" y="176177"/>
                  <a:pt x="1205346" y="166254"/>
                </a:cubicBezTo>
                <a:cubicBezTo>
                  <a:pt x="1187037" y="161023"/>
                  <a:pt x="1168400" y="157018"/>
                  <a:pt x="1149927" y="152400"/>
                </a:cubicBezTo>
                <a:cubicBezTo>
                  <a:pt x="1131454" y="143164"/>
                  <a:pt x="1113847" y="131943"/>
                  <a:pt x="1094509" y="124691"/>
                </a:cubicBezTo>
                <a:cubicBezTo>
                  <a:pt x="1076680" y="118005"/>
                  <a:pt x="1057329" y="116308"/>
                  <a:pt x="1039091" y="110836"/>
                </a:cubicBezTo>
                <a:cubicBezTo>
                  <a:pt x="1011115" y="102443"/>
                  <a:pt x="984774" y="87929"/>
                  <a:pt x="955964" y="83127"/>
                </a:cubicBezTo>
                <a:cubicBezTo>
                  <a:pt x="711007" y="42300"/>
                  <a:pt x="1016566" y="94146"/>
                  <a:pt x="803564" y="55418"/>
                </a:cubicBezTo>
                <a:cubicBezTo>
                  <a:pt x="775926" y="50393"/>
                  <a:pt x="747904" y="47449"/>
                  <a:pt x="720436" y="41563"/>
                </a:cubicBezTo>
                <a:cubicBezTo>
                  <a:pt x="632937" y="22813"/>
                  <a:pt x="631346" y="21102"/>
                  <a:pt x="568036" y="0"/>
                </a:cubicBezTo>
                <a:cubicBezTo>
                  <a:pt x="544945" y="4618"/>
                  <a:pt x="518357" y="792"/>
                  <a:pt x="498764" y="13854"/>
                </a:cubicBezTo>
                <a:cubicBezTo>
                  <a:pt x="486613" y="21955"/>
                  <a:pt x="493397" y="43534"/>
                  <a:pt x="484909" y="55418"/>
                </a:cubicBezTo>
                <a:cubicBezTo>
                  <a:pt x="439986" y="118310"/>
                  <a:pt x="437372" y="108866"/>
                  <a:pt x="374073" y="124691"/>
                </a:cubicBezTo>
                <a:cubicBezTo>
                  <a:pt x="356952" y="176051"/>
                  <a:pt x="373280" y="159723"/>
                  <a:pt x="332509" y="180109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80099-BFFB-8ECF-5DAA-E7C9E483C4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分析业务可以从原型图开始，天机学堂的产品原型图如下：</a:t>
            </a:r>
            <a:endParaRPr lang="en-US" altLang="zh-CN"/>
          </a:p>
          <a:p>
            <a:r>
              <a:rPr lang="zh-CN" altLang="en-US"/>
              <a:t>用户端：</a:t>
            </a:r>
            <a:r>
              <a:rPr lang="en-US" altLang="zh-CN">
                <a:hlinkClick r:id="rId2"/>
              </a:rPr>
              <a:t>https://lanhuapp.com/link/#/invite?sid=qx0Fy3fa</a:t>
            </a:r>
            <a:r>
              <a:rPr lang="en-US" altLang="zh-CN"/>
              <a:t>   </a:t>
            </a:r>
            <a:r>
              <a:rPr lang="zh-CN" altLang="en-US"/>
              <a:t>密码</a:t>
            </a:r>
            <a:r>
              <a:rPr lang="en-US" altLang="zh-CN"/>
              <a:t>: ZsP3</a:t>
            </a:r>
          </a:p>
          <a:p>
            <a:r>
              <a:rPr lang="zh-CN" altLang="en-US"/>
              <a:t>管理端：</a:t>
            </a:r>
            <a:r>
              <a:rPr lang="en-US" altLang="zh-CN">
                <a:hlinkClick r:id="rId3"/>
              </a:rPr>
              <a:t>https://lanhuapp.com/link/#/invite?sid=qx03viNU</a:t>
            </a:r>
            <a:r>
              <a:rPr lang="en-US" altLang="zh-CN"/>
              <a:t>   </a:t>
            </a:r>
            <a:r>
              <a:rPr lang="zh-CN" altLang="en-US"/>
              <a:t>密码</a:t>
            </a:r>
            <a:r>
              <a:rPr lang="en-US" altLang="zh-CN"/>
              <a:t>: Ssml</a:t>
            </a:r>
          </a:p>
        </p:txBody>
      </p:sp>
    </p:spTree>
    <p:extLst>
      <p:ext uri="{BB962C8B-B14F-4D97-AF65-F5344CB8AC3E}">
        <p14:creationId xmlns:p14="http://schemas.microsoft.com/office/powerpoint/2010/main" val="238260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3025808" y="1563947"/>
            <a:ext cx="8278841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2157473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3987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89606" y="3193042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购买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报名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3390287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是否有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89479" y="4326688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43974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610011" y="2629973"/>
            <a:ext cx="991342" cy="512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加入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581A89B-9C99-6E91-DDDD-18497110D853}"/>
              </a:ext>
            </a:extLst>
          </p:cNvPr>
          <p:cNvSpPr/>
          <p:nvPr/>
        </p:nvSpPr>
        <p:spPr>
          <a:xfrm>
            <a:off x="5336264" y="4870789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7376959" y="549970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76754" y="2722167"/>
            <a:ext cx="0" cy="4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876627" y="3830308"/>
            <a:ext cx="127" cy="4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876627" y="4963954"/>
            <a:ext cx="0" cy="5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463775" y="2886092"/>
            <a:ext cx="1146236" cy="175922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75F9FF-A1D2-0DD9-15FC-BC075E3D1E4D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821078" y="4056852"/>
            <a:ext cx="515186" cy="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340E4252-73C9-FE85-4DB4-6CE079FB88D8}"/>
              </a:ext>
            </a:extLst>
          </p:cNvPr>
          <p:cNvCxnSpPr>
            <a:cxnSpLocks/>
            <a:stCxn id="7" idx="2"/>
            <a:endCxn id="84" idx="1"/>
          </p:cNvCxnSpPr>
          <p:nvPr/>
        </p:nvCxnSpPr>
        <p:spPr>
          <a:xfrm rot="16200000" flipH="1">
            <a:off x="4384961" y="4175419"/>
            <a:ext cx="672024" cy="1230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4919501" y="37247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3737982" y="464130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485711" y="3897287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5336264" y="3800919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开始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继续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327ABC5-2616-03CC-78AC-D8171DD83865}"/>
              </a:ext>
            </a:extLst>
          </p:cNvPr>
          <p:cNvCxnSpPr>
            <a:cxnSpLocks/>
            <a:stCxn id="84" idx="0"/>
            <a:endCxn id="143" idx="2"/>
          </p:cNvCxnSpPr>
          <p:nvPr/>
        </p:nvCxnSpPr>
        <p:spPr>
          <a:xfrm flipV="1">
            <a:off x="5861267" y="4312785"/>
            <a:ext cx="0" cy="55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7098444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是否过期</a:t>
            </a: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59DDD8D-FE0F-771D-F6C2-D8199069980C}"/>
              </a:ext>
            </a:extLst>
          </p:cNvPr>
          <p:cNvCxnSpPr>
            <a:cxnSpLocks/>
            <a:stCxn id="143" idx="3"/>
            <a:endCxn id="162" idx="1"/>
          </p:cNvCxnSpPr>
          <p:nvPr/>
        </p:nvCxnSpPr>
        <p:spPr>
          <a:xfrm>
            <a:off x="6386270" y="4056852"/>
            <a:ext cx="712174" cy="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9241409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是否学完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4105682" y="3142210"/>
            <a:ext cx="1" cy="5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stCxn id="162" idx="2"/>
            <a:endCxn id="86" idx="0"/>
          </p:cNvCxnSpPr>
          <p:nvPr/>
        </p:nvCxnSpPr>
        <p:spPr>
          <a:xfrm flipH="1">
            <a:off x="7813839" y="4454698"/>
            <a:ext cx="1" cy="10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stCxn id="162" idx="3"/>
            <a:endCxn id="181" idx="1"/>
          </p:cNvCxnSpPr>
          <p:nvPr/>
        </p:nvCxnSpPr>
        <p:spPr>
          <a:xfrm>
            <a:off x="8529235" y="4057542"/>
            <a:ext cx="71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H="1" flipV="1">
            <a:off x="7838769" y="1682883"/>
            <a:ext cx="140533" cy="4095538"/>
          </a:xfrm>
          <a:prstGeom prst="bentConnector3">
            <a:avLst>
              <a:gd name="adj1" fmla="val -3685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096E8581-6899-494E-0D0A-DF127026771D}"/>
              </a:ext>
            </a:extLst>
          </p:cNvPr>
          <p:cNvCxnSpPr>
            <a:stCxn id="181" idx="2"/>
            <a:endCxn id="86" idx="0"/>
          </p:cNvCxnSpPr>
          <p:nvPr/>
        </p:nvCxnSpPr>
        <p:spPr>
          <a:xfrm rot="5400000">
            <a:off x="8362821" y="3905716"/>
            <a:ext cx="1045003" cy="214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7487862" y="459200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9639091" y="459200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8614646" y="3772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9639088" y="332142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4169362" y="3249022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6453720" y="3523078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已学习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7920789" y="4570683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10124295" y="4591787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</p:spTree>
    <p:extLst>
      <p:ext uri="{BB962C8B-B14F-4D97-AF65-F5344CB8AC3E}">
        <p14:creationId xmlns:p14="http://schemas.microsoft.com/office/powerpoint/2010/main" val="4253306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121" grpId="0"/>
      <p:bldP spid="122" grpId="0"/>
      <p:bldP spid="136" grpId="0"/>
      <p:bldP spid="143" grpId="0" animBg="1"/>
      <p:bldP spid="162" grpId="0" animBg="1"/>
      <p:bldP spid="181" grpId="0" animBg="1"/>
      <p:bldP spid="222" grpId="0"/>
      <p:bldP spid="223" grpId="0"/>
      <p:bldP spid="224" grpId="0"/>
      <p:bldP spid="225" grpId="0"/>
      <p:bldP spid="228" grpId="0" animBg="1"/>
      <p:bldP spid="229" grpId="0" animBg="1"/>
      <p:bldP spid="230" grpId="0" animBg="1"/>
      <p:bldP spid="2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33180391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21486</TotalTime>
  <Words>3833</Words>
  <Application>Microsoft Office PowerPoint</Application>
  <PresentationFormat>宽屏</PresentationFormat>
  <Paragraphs>915</Paragraphs>
  <Slides>42</Slides>
  <Notes>12</Notes>
  <HiddenSlides>3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66" baseType="lpstr">
      <vt:lpstr>Alibaba PuHuiTi B</vt:lpstr>
      <vt:lpstr>Alibaba PuHuiTi Medium</vt:lpstr>
      <vt:lpstr>Alibaba PuHuiTi R</vt:lpstr>
      <vt:lpstr>阿里巴巴普惠体</vt:lpstr>
      <vt:lpstr>阿里巴巴普惠体 Heavy</vt:lpstr>
      <vt:lpstr>等线</vt:lpstr>
      <vt:lpstr>黑体</vt:lpstr>
      <vt:lpstr>STKaiti</vt:lpstr>
      <vt:lpstr>STKaiti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我的课程</vt:lpstr>
      <vt:lpstr>开发一个新业务的一般流程</vt:lpstr>
      <vt:lpstr>PowerPoint 演示文稿</vt:lpstr>
      <vt:lpstr>PowerPoint 演示文稿</vt:lpstr>
      <vt:lpstr>分析产品原型</vt:lpstr>
      <vt:lpstr>PowerPoint 演示文稿</vt:lpstr>
      <vt:lpstr>分析业务流程</vt:lpstr>
      <vt:lpstr>分析业务流程</vt:lpstr>
      <vt:lpstr>PowerPoint 演示文稿</vt:lpstr>
      <vt:lpstr>PowerPoint 演示文稿</vt:lpstr>
      <vt:lpstr>课表VO属性分析</vt:lpstr>
      <vt:lpstr>课表VO属性分析</vt:lpstr>
      <vt:lpstr>PowerPoint 演示文稿</vt:lpstr>
      <vt:lpstr>设计业务接口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开发接口功能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课表VO属性分析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568</cp:revision>
  <dcterms:created xsi:type="dcterms:W3CDTF">2020-03-31T02:23:27Z</dcterms:created>
  <dcterms:modified xsi:type="dcterms:W3CDTF">2023-04-19T02:35:27Z</dcterms:modified>
</cp:coreProperties>
</file>