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2"/>
  </p:notesMasterIdLst>
  <p:handoutMasterIdLst>
    <p:handoutMasterId r:id="rId53"/>
  </p:handoutMasterIdLst>
  <p:sldIdLst>
    <p:sldId id="462" r:id="rId8"/>
    <p:sldId id="687" r:id="rId9"/>
    <p:sldId id="465" r:id="rId10"/>
    <p:sldId id="521" r:id="rId11"/>
    <p:sldId id="691" r:id="rId12"/>
    <p:sldId id="772" r:id="rId13"/>
    <p:sldId id="640" r:id="rId14"/>
    <p:sldId id="644" r:id="rId15"/>
    <p:sldId id="738" r:id="rId16"/>
    <p:sldId id="695" r:id="rId17"/>
    <p:sldId id="646" r:id="rId18"/>
    <p:sldId id="739" r:id="rId19"/>
    <p:sldId id="740" r:id="rId20"/>
    <p:sldId id="741" r:id="rId21"/>
    <p:sldId id="742" r:id="rId22"/>
    <p:sldId id="743" r:id="rId23"/>
    <p:sldId id="744" r:id="rId24"/>
    <p:sldId id="745" r:id="rId25"/>
    <p:sldId id="748" r:id="rId26"/>
    <p:sldId id="747" r:id="rId27"/>
    <p:sldId id="641" r:id="rId28"/>
    <p:sldId id="700" r:id="rId29"/>
    <p:sldId id="697" r:id="rId30"/>
    <p:sldId id="750" r:id="rId31"/>
    <p:sldId id="660" r:id="rId32"/>
    <p:sldId id="525" r:id="rId33"/>
    <p:sldId id="752" r:id="rId34"/>
    <p:sldId id="753" r:id="rId35"/>
    <p:sldId id="774" r:id="rId36"/>
    <p:sldId id="773" r:id="rId37"/>
    <p:sldId id="755" r:id="rId38"/>
    <p:sldId id="756" r:id="rId39"/>
    <p:sldId id="757" r:id="rId40"/>
    <p:sldId id="758" r:id="rId41"/>
    <p:sldId id="775" r:id="rId42"/>
    <p:sldId id="759" r:id="rId43"/>
    <p:sldId id="769" r:id="rId44"/>
    <p:sldId id="761" r:id="rId45"/>
    <p:sldId id="762" r:id="rId46"/>
    <p:sldId id="770" r:id="rId47"/>
    <p:sldId id="763" r:id="rId48"/>
    <p:sldId id="764" r:id="rId49"/>
    <p:sldId id="777" r:id="rId50"/>
    <p:sldId id="264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F2F2F2"/>
    <a:srgbClr val="AD2B26"/>
    <a:srgbClr val="49504F"/>
    <a:srgbClr val="DF0011"/>
    <a:srgbClr val="B60004"/>
    <a:srgbClr val="E1F7FF"/>
    <a:srgbClr val="C5F0FF"/>
    <a:srgbClr val="E9EFF7"/>
    <a:srgbClr val="F9F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5244" autoAdjust="0"/>
  </p:normalViewPr>
  <p:slideViewPr>
    <p:cSldViewPr snapToGrid="0">
      <p:cViewPr varScale="1">
        <p:scale>
          <a:sx n="84" d="100"/>
          <a:sy n="84" d="100"/>
        </p:scale>
        <p:origin x="1555" y="67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2023-04-21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2023-04-20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453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477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300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845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3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121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802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789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992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18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196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44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618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483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908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756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604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3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D8126-EE02-F198-8993-1F8BCCDC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25610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5.sv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1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slide" Target="slide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slide" Target="slide4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互动问答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用户端分页查询问题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17054"/>
            <a:ext cx="9214230" cy="652679"/>
          </a:xfrm>
        </p:spPr>
        <p:txBody>
          <a:bodyPr/>
          <a:lstStyle/>
          <a:p>
            <a:r>
              <a:rPr lang="zh-CN" altLang="en-US"/>
              <a:t>需求：在课程详情页或视频学习页面，都可以分页查询课程相关的问题列表，数据较多采用分页查询</a:t>
            </a:r>
          </a:p>
          <a:p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370614"/>
              </p:ext>
            </p:extLst>
          </p:nvPr>
        </p:nvGraphicFramePr>
        <p:xfrm>
          <a:off x="2366682" y="2155418"/>
          <a:ext cx="8389204" cy="367511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40637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48567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364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083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085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0050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6882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6620561" y="2536845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5961656" y="2811081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/questions/page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graphicFrame>
        <p:nvGraphicFramePr>
          <p:cNvPr id="88" name="表格 4">
            <a:extLst>
              <a:ext uri="{FF2B5EF4-FFF2-40B4-BE49-F238E27FC236}">
                <a16:creationId xmlns:a16="http://schemas.microsoft.com/office/drawing/2014/main" id="{58CB1C9B-CC88-B5E5-EC9F-9FAA49CF3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540552"/>
              </p:ext>
            </p:extLst>
          </p:nvPr>
        </p:nvGraphicFramePr>
        <p:xfrm>
          <a:off x="5604388" y="3213091"/>
          <a:ext cx="3984959" cy="17325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140290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222966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1621703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3046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参数名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类型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说明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394889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184528"/>
                  </a:ext>
                </a:extLst>
              </a:tr>
            </a:tbl>
          </a:graphicData>
        </a:graphic>
      </p:graphicFrame>
      <p:grpSp>
        <p:nvGrpSpPr>
          <p:cNvPr id="89" name="组合 88">
            <a:extLst>
              <a:ext uri="{FF2B5EF4-FFF2-40B4-BE49-F238E27FC236}">
                <a16:creationId xmlns:a16="http://schemas.microsoft.com/office/drawing/2014/main" id="{11CFE3D0-C1E4-B848-B294-51CC90F97C39}"/>
              </a:ext>
            </a:extLst>
          </p:cNvPr>
          <p:cNvGrpSpPr/>
          <p:nvPr/>
        </p:nvGrpSpPr>
        <p:grpSpPr>
          <a:xfrm>
            <a:off x="5725685" y="3533652"/>
            <a:ext cx="3724110" cy="266524"/>
            <a:chOff x="4899908" y="3839804"/>
            <a:chExt cx="3724110" cy="266524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FA60F2D8-45BF-4647-0099-E9BC224D4A0E}"/>
                </a:ext>
              </a:extLst>
            </p:cNvPr>
            <p:cNvSpPr txBox="1"/>
            <p:nvPr/>
          </p:nvSpPr>
          <p:spPr>
            <a:xfrm>
              <a:off x="4899908" y="3843486"/>
              <a:ext cx="105711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pageNo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1C4DA8A0-C277-22E0-BD37-34C450766667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0F87636-B7DB-D24C-A2C0-B31060C12133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页码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D56E4E3-973B-87E2-430F-47B4B9155F92}"/>
              </a:ext>
            </a:extLst>
          </p:cNvPr>
          <p:cNvGrpSpPr/>
          <p:nvPr/>
        </p:nvGrpSpPr>
        <p:grpSpPr>
          <a:xfrm>
            <a:off x="5734812" y="3821266"/>
            <a:ext cx="3724110" cy="266524"/>
            <a:chOff x="4899908" y="3839804"/>
            <a:chExt cx="3724110" cy="266524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8AC78E9D-874A-7B9D-2C3D-699C1DEE4E32}"/>
                </a:ext>
              </a:extLst>
            </p:cNvPr>
            <p:cNvSpPr txBox="1"/>
            <p:nvPr/>
          </p:nvSpPr>
          <p:spPr>
            <a:xfrm>
              <a:off x="4899908" y="3843486"/>
              <a:ext cx="105711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pageSize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7CFD8265-560D-BBDC-3107-F3FC9D91897A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B8A3DB23-4436-4310-5A4F-2E3EEE071BF3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每页大小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D07E0172-E29E-E6EC-B836-F7F3CDF7E793}"/>
              </a:ext>
            </a:extLst>
          </p:cNvPr>
          <p:cNvGrpSpPr/>
          <p:nvPr/>
        </p:nvGrpSpPr>
        <p:grpSpPr>
          <a:xfrm>
            <a:off x="5725685" y="4116111"/>
            <a:ext cx="3863662" cy="268407"/>
            <a:chOff x="4899908" y="3833007"/>
            <a:chExt cx="3863662" cy="268407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6D37BD5D-E95E-18F3-C2E8-D03D89719714}"/>
                </a:ext>
              </a:extLst>
            </p:cNvPr>
            <p:cNvSpPr txBox="1"/>
            <p:nvPr/>
          </p:nvSpPr>
          <p:spPr>
            <a:xfrm>
              <a:off x="4899908" y="3851181"/>
              <a:ext cx="1057111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onlyMine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B812BC2-A1BE-74B9-247D-AFC3FE661C27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B76B43C4-8548-613F-4F3D-24AC4F9F3E50}"/>
                </a:ext>
              </a:extLst>
            </p:cNvPr>
            <p:cNvSpPr txBox="1"/>
            <p:nvPr/>
          </p:nvSpPr>
          <p:spPr>
            <a:xfrm>
              <a:off x="7247989" y="3833007"/>
              <a:ext cx="1515581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是否只查询自己提问的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8FCB0BC-0146-8E8E-DA7D-7A679CE4A722}"/>
              </a:ext>
            </a:extLst>
          </p:cNvPr>
          <p:cNvGrpSpPr/>
          <p:nvPr/>
        </p:nvGrpSpPr>
        <p:grpSpPr>
          <a:xfrm>
            <a:off x="5725683" y="4396888"/>
            <a:ext cx="3724110" cy="266524"/>
            <a:chOff x="4899908" y="3839804"/>
            <a:chExt cx="3724110" cy="26652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96F7558-7F2B-3103-0B61-9E451A399E8B}"/>
                </a:ext>
              </a:extLst>
            </p:cNvPr>
            <p:cNvSpPr txBox="1"/>
            <p:nvPr/>
          </p:nvSpPr>
          <p:spPr>
            <a:xfrm>
              <a:off x="4899908" y="3851181"/>
              <a:ext cx="1057111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courseId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89C2817-10A3-0AA6-B016-51E38C7A58DA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CE53B03-EB8B-4B30-8828-C92F3307DA0B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DC41953-4AFF-7099-35E2-2FBEB1DF0940}"/>
              </a:ext>
            </a:extLst>
          </p:cNvPr>
          <p:cNvGrpSpPr/>
          <p:nvPr/>
        </p:nvGrpSpPr>
        <p:grpSpPr>
          <a:xfrm>
            <a:off x="5725685" y="4650576"/>
            <a:ext cx="3724110" cy="266524"/>
            <a:chOff x="4899908" y="3839804"/>
            <a:chExt cx="3724110" cy="26652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CFBDD6D-AA83-E890-1000-F6F9E0E22EED}"/>
                </a:ext>
              </a:extLst>
            </p:cNvPr>
            <p:cNvSpPr txBox="1"/>
            <p:nvPr/>
          </p:nvSpPr>
          <p:spPr>
            <a:xfrm>
              <a:off x="4899908" y="3851181"/>
              <a:ext cx="1057111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EE1AA2E-260F-0CA5-444D-D36E72A8FAE2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8D07EDD-0EEE-EEB6-66A4-A04933992528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小节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535EA658-95A6-5007-96F4-50A94C32725A}"/>
              </a:ext>
            </a:extLst>
          </p:cNvPr>
          <p:cNvSpPr txBox="1"/>
          <p:nvPr/>
        </p:nvSpPr>
        <p:spPr>
          <a:xfrm>
            <a:off x="4688748" y="5341910"/>
            <a:ext cx="5684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en-US" altLang="zh-CN" sz="1200"/>
              <a:t>{ "total": 127, "pages":26, "items":[{...            }]}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0" name="幻灯片缩放定位 49">
                <a:extLst>
                  <a:ext uri="{FF2B5EF4-FFF2-40B4-BE49-F238E27FC236}">
                    <a16:creationId xmlns:a16="http://schemas.microsoft.com/office/drawing/2014/main" id="{A6DF10F0-E28D-209A-9A58-F69AC86E97A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93244626"/>
                  </p:ext>
                </p:extLst>
              </p:nvPr>
            </p:nvGraphicFramePr>
            <p:xfrm>
              <a:off x="8919766" y="5289434"/>
              <a:ext cx="714119" cy="401692"/>
            </p:xfrm>
            <a:graphic>
              <a:graphicData uri="http://schemas.microsoft.com/office/powerpoint/2016/slidezoom">
                <pslz:sldZm>
                  <pslz:sldZmObj sldId="646" cId="2248054169">
                    <pslz:zmPr id="{FC26A6A6-0D22-4B64-9853-7B2D2A056D3D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14119" cy="40169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0" name="幻灯片缩放定位 4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6DF10F0-E28D-209A-9A58-F69AC86E97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9766" y="5289434"/>
                <a:ext cx="714119" cy="40169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86000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F4212-6755-CD72-CF39-A81B1845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互动问题</a:t>
            </a:r>
            <a:r>
              <a:rPr lang="en-US" altLang="zh-CN"/>
              <a:t>VO</a:t>
            </a:r>
            <a:r>
              <a:rPr lang="zh-CN" altLang="en-US"/>
              <a:t>属性分析</a:t>
            </a: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47922778-DAAE-28DB-F606-47A554D6A29F}"/>
              </a:ext>
            </a:extLst>
          </p:cNvPr>
          <p:cNvGraphicFramePr>
            <a:graphicFrameLocks noGrp="1"/>
          </p:cNvGraphicFramePr>
          <p:nvPr/>
        </p:nvGraphicFramePr>
        <p:xfrm>
          <a:off x="4985165" y="1850517"/>
          <a:ext cx="6181773" cy="400525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86704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2074199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240526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3834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38682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538886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24527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594319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775641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673951"/>
                  </a:ext>
                </a:extLst>
              </a:tr>
            </a:tbl>
          </a:graphicData>
        </a:graphic>
      </p:graphicFrame>
      <p:grpSp>
        <p:nvGrpSpPr>
          <p:cNvPr id="41" name="组合 40">
            <a:extLst>
              <a:ext uri="{FF2B5EF4-FFF2-40B4-BE49-F238E27FC236}">
                <a16:creationId xmlns:a16="http://schemas.microsoft.com/office/drawing/2014/main" id="{B212ADBB-0ADE-B811-2184-08656782E247}"/>
              </a:ext>
            </a:extLst>
          </p:cNvPr>
          <p:cNvGrpSpPr/>
          <p:nvPr/>
        </p:nvGrpSpPr>
        <p:grpSpPr>
          <a:xfrm>
            <a:off x="5020333" y="5534402"/>
            <a:ext cx="5904680" cy="307777"/>
            <a:chOff x="5106703" y="2243170"/>
            <a:chExt cx="5904680" cy="30777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2DA0D1D-B0FE-3F3C-3C01-E1D22FE51E12}"/>
                </a:ext>
              </a:extLst>
            </p:cNvPr>
            <p:cNvSpPr txBox="1"/>
            <p:nvPr/>
          </p:nvSpPr>
          <p:spPr>
            <a:xfrm>
              <a:off x="5106703" y="2243170"/>
              <a:ext cx="1728151" cy="307777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8080680-8C4F-9DDE-EAD8-564F6FE4434D}"/>
                </a:ext>
              </a:extLst>
            </p:cNvPr>
            <p:cNvSpPr txBox="1"/>
            <p:nvPr/>
          </p:nvSpPr>
          <p:spPr>
            <a:xfrm>
              <a:off x="7085892" y="2243170"/>
              <a:ext cx="1728151" cy="307777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A26104E-0A50-61EF-D918-3244B6E50C7D}"/>
                </a:ext>
              </a:extLst>
            </p:cNvPr>
            <p:cNvSpPr txBox="1"/>
            <p:nvPr/>
          </p:nvSpPr>
          <p:spPr>
            <a:xfrm>
              <a:off x="9283232" y="2243170"/>
              <a:ext cx="1728151" cy="307777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问题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C9BF240-CEE9-384A-6012-9FEE5F7FB146}"/>
              </a:ext>
            </a:extLst>
          </p:cNvPr>
          <p:cNvGrpSpPr/>
          <p:nvPr/>
        </p:nvGrpSpPr>
        <p:grpSpPr>
          <a:xfrm>
            <a:off x="4991396" y="2272531"/>
            <a:ext cx="5962555" cy="316778"/>
            <a:chOff x="4967803" y="2608198"/>
            <a:chExt cx="5962555" cy="31677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312BA4-C806-0E48-C510-AC38622FAED6}"/>
                </a:ext>
              </a:extLst>
            </p:cNvPr>
            <p:cNvSpPr txBox="1"/>
            <p:nvPr/>
          </p:nvSpPr>
          <p:spPr>
            <a:xfrm>
              <a:off x="4967803" y="2611550"/>
              <a:ext cx="1823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title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2043C2A-4B41-EEC7-62F9-52E6930976AD}"/>
                </a:ext>
              </a:extLst>
            </p:cNvPr>
            <p:cNvSpPr txBox="1"/>
            <p:nvPr/>
          </p:nvSpPr>
          <p:spPr>
            <a:xfrm>
              <a:off x="7004867" y="2608198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A1F2EBE-1F2C-F3F5-659D-218D4F02519E}"/>
                </a:ext>
              </a:extLst>
            </p:cNvPr>
            <p:cNvSpPr txBox="1"/>
            <p:nvPr/>
          </p:nvSpPr>
          <p:spPr>
            <a:xfrm>
              <a:off x="9202207" y="2617199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问题的标题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D4E8CB7-6351-7BDA-F2CA-8C9240BF6FB0}"/>
              </a:ext>
            </a:extLst>
          </p:cNvPr>
          <p:cNvGrpSpPr/>
          <p:nvPr/>
        </p:nvGrpSpPr>
        <p:grpSpPr>
          <a:xfrm>
            <a:off x="4991396" y="2637991"/>
            <a:ext cx="5962555" cy="314206"/>
            <a:chOff x="4967803" y="2975544"/>
            <a:chExt cx="5962555" cy="314206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7E9515D-4B41-8279-5624-81ABEF1BA9AF}"/>
                </a:ext>
              </a:extLst>
            </p:cNvPr>
            <p:cNvSpPr txBox="1"/>
            <p:nvPr/>
          </p:nvSpPr>
          <p:spPr>
            <a:xfrm>
              <a:off x="4967803" y="2977609"/>
              <a:ext cx="1823634" cy="312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answerTimes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242968C-95EA-92ED-D350-B57A5A9C0A11}"/>
                </a:ext>
              </a:extLst>
            </p:cNvPr>
            <p:cNvSpPr txBox="1"/>
            <p:nvPr/>
          </p:nvSpPr>
          <p:spPr>
            <a:xfrm>
              <a:off x="7004867" y="2975544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CE2AB8F-B993-C25C-82D4-9A09B8EE825E}"/>
                </a:ext>
              </a:extLst>
            </p:cNvPr>
            <p:cNvSpPr txBox="1"/>
            <p:nvPr/>
          </p:nvSpPr>
          <p:spPr>
            <a:xfrm>
              <a:off x="9202207" y="2981973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回答数量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B1683DA-4172-6341-6EFD-EEF52A808C67}"/>
              </a:ext>
            </a:extLst>
          </p:cNvPr>
          <p:cNvGrpSpPr/>
          <p:nvPr/>
        </p:nvGrpSpPr>
        <p:grpSpPr>
          <a:xfrm>
            <a:off x="4991396" y="3000879"/>
            <a:ext cx="5962555" cy="311634"/>
            <a:chOff x="4967803" y="3342890"/>
            <a:chExt cx="5962555" cy="31163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9E753C1-4771-B772-EE90-5048D42C4CBF}"/>
                </a:ext>
              </a:extLst>
            </p:cNvPr>
            <p:cNvSpPr txBox="1"/>
            <p:nvPr/>
          </p:nvSpPr>
          <p:spPr>
            <a:xfrm>
              <a:off x="4967803" y="3343669"/>
              <a:ext cx="1823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createTime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806DFEA-C47F-B120-9EDA-21C7B26DC7E1}"/>
                </a:ext>
              </a:extLst>
            </p:cNvPr>
            <p:cNvSpPr txBox="1"/>
            <p:nvPr/>
          </p:nvSpPr>
          <p:spPr>
            <a:xfrm>
              <a:off x="7004867" y="3342890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LocalDateTime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2DAD9A1-1602-EFB5-2B6C-942EA188E6FA}"/>
                </a:ext>
              </a:extLst>
            </p:cNvPr>
            <p:cNvSpPr txBox="1"/>
            <p:nvPr/>
          </p:nvSpPr>
          <p:spPr>
            <a:xfrm>
              <a:off x="9202207" y="3346747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提问时间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640CD55-08C4-F753-E651-EB315B4D1F2D}"/>
              </a:ext>
            </a:extLst>
          </p:cNvPr>
          <p:cNvGrpSpPr/>
          <p:nvPr/>
        </p:nvGrpSpPr>
        <p:grpSpPr>
          <a:xfrm>
            <a:off x="4991396" y="3361195"/>
            <a:ext cx="6175542" cy="308284"/>
            <a:chOff x="4967803" y="3709729"/>
            <a:chExt cx="6175542" cy="308284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77E7A72-7F32-AB6D-30FA-568892D8758F}"/>
                </a:ext>
              </a:extLst>
            </p:cNvPr>
            <p:cNvSpPr txBox="1"/>
            <p:nvPr/>
          </p:nvSpPr>
          <p:spPr>
            <a:xfrm>
              <a:off x="4967803" y="3709729"/>
              <a:ext cx="1823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anonymity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DB5A861-4155-1CAE-DB96-5D7767AF03ED}"/>
                </a:ext>
              </a:extLst>
            </p:cNvPr>
            <p:cNvSpPr txBox="1"/>
            <p:nvPr/>
          </p:nvSpPr>
          <p:spPr>
            <a:xfrm>
              <a:off x="7004867" y="3710236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AB64BE4-66E5-E41E-0427-43324E36EB9A}"/>
                </a:ext>
              </a:extLst>
            </p:cNvPr>
            <p:cNvSpPr txBox="1"/>
            <p:nvPr/>
          </p:nvSpPr>
          <p:spPr>
            <a:xfrm>
              <a:off x="8946449" y="3711521"/>
              <a:ext cx="219689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是否匿名，匿名则不显示用户信息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A94FBAF-BF9C-B611-68D1-387685374CB5}"/>
              </a:ext>
            </a:extLst>
          </p:cNvPr>
          <p:cNvGrpSpPr/>
          <p:nvPr/>
        </p:nvGrpSpPr>
        <p:grpSpPr>
          <a:xfrm>
            <a:off x="4991396" y="3719446"/>
            <a:ext cx="5962555" cy="309569"/>
            <a:chOff x="4967803" y="4075790"/>
            <a:chExt cx="5962555" cy="309569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104C7B5-0A6F-923A-4FEA-C2E89A3C82D5}"/>
                </a:ext>
              </a:extLst>
            </p:cNvPr>
            <p:cNvSpPr txBox="1"/>
            <p:nvPr/>
          </p:nvSpPr>
          <p:spPr>
            <a:xfrm>
              <a:off x="4967803" y="4075790"/>
              <a:ext cx="1786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userId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DF191D8-42A3-0F8B-209C-6470E3E98C13}"/>
                </a:ext>
              </a:extLst>
            </p:cNvPr>
            <p:cNvSpPr txBox="1"/>
            <p:nvPr/>
          </p:nvSpPr>
          <p:spPr>
            <a:xfrm>
              <a:off x="7004867" y="4077582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63E9A63-75D3-B3A2-9F55-BCD71B288AA0}"/>
                </a:ext>
              </a:extLst>
            </p:cNvPr>
            <p:cNvSpPr txBox="1"/>
            <p:nvPr/>
          </p:nvSpPr>
          <p:spPr>
            <a:xfrm>
              <a:off x="9202207" y="4076295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提问者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B529C8E-4BFB-C898-742C-D41676BA46E4}"/>
              </a:ext>
            </a:extLst>
          </p:cNvPr>
          <p:cNvGrpSpPr/>
          <p:nvPr/>
        </p:nvGrpSpPr>
        <p:grpSpPr>
          <a:xfrm>
            <a:off x="4991396" y="4077697"/>
            <a:ext cx="5962555" cy="311636"/>
            <a:chOff x="4967803" y="4441069"/>
            <a:chExt cx="5962555" cy="31163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6C9EF65-2C1A-6E6C-B9DD-94206DEFF53B}"/>
                </a:ext>
              </a:extLst>
            </p:cNvPr>
            <p:cNvSpPr txBox="1"/>
            <p:nvPr/>
          </p:nvSpPr>
          <p:spPr>
            <a:xfrm>
              <a:off x="4967803" y="4441849"/>
              <a:ext cx="1823634" cy="30777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userName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9077955-3A53-73D9-DFD5-46AD249CCA9B}"/>
                </a:ext>
              </a:extLst>
            </p:cNvPr>
            <p:cNvSpPr txBox="1"/>
            <p:nvPr/>
          </p:nvSpPr>
          <p:spPr>
            <a:xfrm>
              <a:off x="7004867" y="4444928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C80803B-4046-E35F-5D52-5BEE990FBC17}"/>
                </a:ext>
              </a:extLst>
            </p:cNvPr>
            <p:cNvSpPr txBox="1"/>
            <p:nvPr/>
          </p:nvSpPr>
          <p:spPr>
            <a:xfrm>
              <a:off x="9202207" y="4441069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提问者昵称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92B6264-B27D-4A2D-E2EE-FED19C746BCE}"/>
              </a:ext>
            </a:extLst>
          </p:cNvPr>
          <p:cNvGrpSpPr/>
          <p:nvPr/>
        </p:nvGrpSpPr>
        <p:grpSpPr>
          <a:xfrm>
            <a:off x="4991396" y="4438015"/>
            <a:ext cx="5962555" cy="314208"/>
            <a:chOff x="4967803" y="4805843"/>
            <a:chExt cx="5962555" cy="31420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C7E6025-8FF0-8AE7-3CEB-FAE0BB21C54D}"/>
                </a:ext>
              </a:extLst>
            </p:cNvPr>
            <p:cNvSpPr txBox="1"/>
            <p:nvPr/>
          </p:nvSpPr>
          <p:spPr>
            <a:xfrm>
              <a:off x="4967803" y="4807910"/>
              <a:ext cx="1823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userIcon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CF4BC17-F753-2FDF-ADE4-B4C83FB9CB37}"/>
                </a:ext>
              </a:extLst>
            </p:cNvPr>
            <p:cNvSpPr txBox="1"/>
            <p:nvPr/>
          </p:nvSpPr>
          <p:spPr>
            <a:xfrm>
              <a:off x="7004867" y="4812274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2824F05-F387-96DD-A4A4-4424DE83A378}"/>
                </a:ext>
              </a:extLst>
            </p:cNvPr>
            <p:cNvSpPr txBox="1"/>
            <p:nvPr/>
          </p:nvSpPr>
          <p:spPr>
            <a:xfrm>
              <a:off x="9202207" y="4805843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提问者头像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D772569-5026-A815-1916-787EBD1E1A94}"/>
              </a:ext>
            </a:extLst>
          </p:cNvPr>
          <p:cNvGrpSpPr/>
          <p:nvPr/>
        </p:nvGrpSpPr>
        <p:grpSpPr>
          <a:xfrm>
            <a:off x="4991396" y="4804257"/>
            <a:ext cx="6175540" cy="313428"/>
            <a:chOff x="4967803" y="5173969"/>
            <a:chExt cx="6175540" cy="313428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132B9C9-0E84-9776-5BD8-08347B7FB5DE}"/>
                </a:ext>
              </a:extLst>
            </p:cNvPr>
            <p:cNvSpPr txBox="1"/>
            <p:nvPr/>
          </p:nvSpPr>
          <p:spPr>
            <a:xfrm>
              <a:off x="4967803" y="5173969"/>
              <a:ext cx="1823634" cy="30777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latestReplyUser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5950EA5-EF1B-D0C7-A7A0-20A82D44918E}"/>
                </a:ext>
              </a:extLst>
            </p:cNvPr>
            <p:cNvSpPr txBox="1"/>
            <p:nvPr/>
          </p:nvSpPr>
          <p:spPr>
            <a:xfrm>
              <a:off x="7004867" y="5179620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E645971-A0A5-0036-7061-7D2EDDA684D8}"/>
                </a:ext>
              </a:extLst>
            </p:cNvPr>
            <p:cNvSpPr txBox="1"/>
            <p:nvPr/>
          </p:nvSpPr>
          <p:spPr>
            <a:xfrm>
              <a:off x="8946448" y="5192389"/>
              <a:ext cx="21968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最近一次回答的用户昵称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5BBF61D-98C8-321D-3B03-5D0D358AA366}"/>
              </a:ext>
            </a:extLst>
          </p:cNvPr>
          <p:cNvGrpSpPr/>
          <p:nvPr/>
        </p:nvGrpSpPr>
        <p:grpSpPr>
          <a:xfrm>
            <a:off x="4991396" y="5166367"/>
            <a:ext cx="6175540" cy="319352"/>
            <a:chOff x="4967803" y="5535394"/>
            <a:chExt cx="6175540" cy="31935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99E6794-F571-CFD3-436F-A6441528F7F7}"/>
                </a:ext>
              </a:extLst>
            </p:cNvPr>
            <p:cNvSpPr txBox="1"/>
            <p:nvPr/>
          </p:nvSpPr>
          <p:spPr>
            <a:xfrm>
              <a:off x="4967803" y="5540033"/>
              <a:ext cx="1823634" cy="276999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latestReplyContent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8879C43-0D8F-0D3B-17C9-2DDAD54EC951}"/>
                </a:ext>
              </a:extLst>
            </p:cNvPr>
            <p:cNvSpPr txBox="1"/>
            <p:nvPr/>
          </p:nvSpPr>
          <p:spPr>
            <a:xfrm>
              <a:off x="7004867" y="5546969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E5E48CB-43E9-CCA5-22A6-AF9E4976D93B}"/>
                </a:ext>
              </a:extLst>
            </p:cNvPr>
            <p:cNvSpPr txBox="1"/>
            <p:nvPr/>
          </p:nvSpPr>
          <p:spPr>
            <a:xfrm>
              <a:off x="8983171" y="5535394"/>
              <a:ext cx="21601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最近一次回答的内容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AE7A514-F80A-6DBC-DCE5-4417A0114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11" y="1850517"/>
            <a:ext cx="4256202" cy="24752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805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用户端分页查询问题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17054"/>
            <a:ext cx="9214230" cy="652679"/>
          </a:xfrm>
        </p:spPr>
        <p:txBody>
          <a:bodyPr/>
          <a:lstStyle/>
          <a:p>
            <a:r>
              <a:rPr lang="zh-CN" altLang="en-US"/>
              <a:t>需求：在课程详情页或视频学习页面，都可以分页查询课程相关的问题列表，数据较多采用分页查询</a:t>
            </a:r>
          </a:p>
          <a:p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2046"/>
              </p:ext>
            </p:extLst>
          </p:nvPr>
        </p:nvGraphicFramePr>
        <p:xfrm>
          <a:off x="2366682" y="2155418"/>
          <a:ext cx="8389204" cy="436337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40637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48567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364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083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085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0050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6882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6882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描述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zh-CN" altLang="en-US" sz="140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03391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6620561" y="2536845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5961656" y="2811081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/questions/page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graphicFrame>
        <p:nvGraphicFramePr>
          <p:cNvPr id="88" name="表格 4">
            <a:extLst>
              <a:ext uri="{FF2B5EF4-FFF2-40B4-BE49-F238E27FC236}">
                <a16:creationId xmlns:a16="http://schemas.microsoft.com/office/drawing/2014/main" id="{58CB1C9B-CC88-B5E5-EC9F-9FAA49CF3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737167"/>
              </p:ext>
            </p:extLst>
          </p:nvPr>
        </p:nvGraphicFramePr>
        <p:xfrm>
          <a:off x="5604388" y="3213091"/>
          <a:ext cx="3984959" cy="17325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140290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222966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1621703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3046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参数名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类型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说明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394889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184528"/>
                  </a:ext>
                </a:extLst>
              </a:tr>
            </a:tbl>
          </a:graphicData>
        </a:graphic>
      </p:graphicFrame>
      <p:grpSp>
        <p:nvGrpSpPr>
          <p:cNvPr id="89" name="组合 88">
            <a:extLst>
              <a:ext uri="{FF2B5EF4-FFF2-40B4-BE49-F238E27FC236}">
                <a16:creationId xmlns:a16="http://schemas.microsoft.com/office/drawing/2014/main" id="{11CFE3D0-C1E4-B848-B294-51CC90F97C39}"/>
              </a:ext>
            </a:extLst>
          </p:cNvPr>
          <p:cNvGrpSpPr/>
          <p:nvPr/>
        </p:nvGrpSpPr>
        <p:grpSpPr>
          <a:xfrm>
            <a:off x="5725685" y="3533652"/>
            <a:ext cx="3724110" cy="266524"/>
            <a:chOff x="4899908" y="3839804"/>
            <a:chExt cx="3724110" cy="266524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FA60F2D8-45BF-4647-0099-E9BC224D4A0E}"/>
                </a:ext>
              </a:extLst>
            </p:cNvPr>
            <p:cNvSpPr txBox="1"/>
            <p:nvPr/>
          </p:nvSpPr>
          <p:spPr>
            <a:xfrm>
              <a:off x="4899908" y="3843486"/>
              <a:ext cx="105711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pageNo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1C4DA8A0-C277-22E0-BD37-34C450766667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0F87636-B7DB-D24C-A2C0-B31060C12133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页码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D56E4E3-973B-87E2-430F-47B4B9155F92}"/>
              </a:ext>
            </a:extLst>
          </p:cNvPr>
          <p:cNvGrpSpPr/>
          <p:nvPr/>
        </p:nvGrpSpPr>
        <p:grpSpPr>
          <a:xfrm>
            <a:off x="5734812" y="3821266"/>
            <a:ext cx="3724110" cy="266524"/>
            <a:chOff x="4899908" y="3839804"/>
            <a:chExt cx="3724110" cy="266524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8AC78E9D-874A-7B9D-2C3D-699C1DEE4E32}"/>
                </a:ext>
              </a:extLst>
            </p:cNvPr>
            <p:cNvSpPr txBox="1"/>
            <p:nvPr/>
          </p:nvSpPr>
          <p:spPr>
            <a:xfrm>
              <a:off x="4899908" y="3843486"/>
              <a:ext cx="105711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pageSize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7CFD8265-560D-BBDC-3107-F3FC9D91897A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B8A3DB23-4436-4310-5A4F-2E3EEE071BF3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每页大小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D07E0172-E29E-E6EC-B836-F7F3CDF7E793}"/>
              </a:ext>
            </a:extLst>
          </p:cNvPr>
          <p:cNvGrpSpPr/>
          <p:nvPr/>
        </p:nvGrpSpPr>
        <p:grpSpPr>
          <a:xfrm>
            <a:off x="5725685" y="4116111"/>
            <a:ext cx="3863662" cy="268407"/>
            <a:chOff x="4899908" y="3833007"/>
            <a:chExt cx="3863662" cy="268407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6D37BD5D-E95E-18F3-C2E8-D03D89719714}"/>
                </a:ext>
              </a:extLst>
            </p:cNvPr>
            <p:cNvSpPr txBox="1"/>
            <p:nvPr/>
          </p:nvSpPr>
          <p:spPr>
            <a:xfrm>
              <a:off x="4899908" y="3851181"/>
              <a:ext cx="1057111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onlyMine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B812BC2-A1BE-74B9-247D-AFC3FE661C27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B76B43C4-8548-613F-4F3D-24AC4F9F3E50}"/>
                </a:ext>
              </a:extLst>
            </p:cNvPr>
            <p:cNvSpPr txBox="1"/>
            <p:nvPr/>
          </p:nvSpPr>
          <p:spPr>
            <a:xfrm>
              <a:off x="7247989" y="3833007"/>
              <a:ext cx="1515581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是否只查询自己提问的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8FCB0BC-0146-8E8E-DA7D-7A679CE4A722}"/>
              </a:ext>
            </a:extLst>
          </p:cNvPr>
          <p:cNvGrpSpPr/>
          <p:nvPr/>
        </p:nvGrpSpPr>
        <p:grpSpPr>
          <a:xfrm>
            <a:off x="5719205" y="4385701"/>
            <a:ext cx="3724110" cy="266524"/>
            <a:chOff x="4899908" y="3839804"/>
            <a:chExt cx="3724110" cy="26652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96F7558-7F2B-3103-0B61-9E451A399E8B}"/>
                </a:ext>
              </a:extLst>
            </p:cNvPr>
            <p:cNvSpPr txBox="1"/>
            <p:nvPr/>
          </p:nvSpPr>
          <p:spPr>
            <a:xfrm>
              <a:off x="4899908" y="3851181"/>
              <a:ext cx="1057111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courseId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89C2817-10A3-0AA6-B016-51E38C7A58DA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CE53B03-EB8B-4B30-8828-C92F3307DA0B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DC41953-4AFF-7099-35E2-2FBEB1DF0940}"/>
              </a:ext>
            </a:extLst>
          </p:cNvPr>
          <p:cNvGrpSpPr/>
          <p:nvPr/>
        </p:nvGrpSpPr>
        <p:grpSpPr>
          <a:xfrm>
            <a:off x="5725685" y="4650576"/>
            <a:ext cx="3724110" cy="266524"/>
            <a:chOff x="4899908" y="3839804"/>
            <a:chExt cx="3724110" cy="26652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CFBDD6D-AA83-E890-1000-F6F9E0E22EED}"/>
                </a:ext>
              </a:extLst>
            </p:cNvPr>
            <p:cNvSpPr txBox="1"/>
            <p:nvPr/>
          </p:nvSpPr>
          <p:spPr>
            <a:xfrm>
              <a:off x="4899908" y="3851181"/>
              <a:ext cx="1057111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EE1AA2E-260F-0CA5-444D-D36E72A8FAE2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8D07EDD-0EEE-EEB6-66A4-A04933992528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小节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535EA658-95A6-5007-96F4-50A94C32725A}"/>
              </a:ext>
            </a:extLst>
          </p:cNvPr>
          <p:cNvSpPr txBox="1"/>
          <p:nvPr/>
        </p:nvSpPr>
        <p:spPr>
          <a:xfrm>
            <a:off x="4688748" y="5341910"/>
            <a:ext cx="5684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en-US" altLang="zh-CN" sz="1200"/>
              <a:t>{ "total": 127, "pages":26, "items":[{...            }]}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0" name="幻灯片缩放定位 49">
                <a:extLst>
                  <a:ext uri="{FF2B5EF4-FFF2-40B4-BE49-F238E27FC236}">
                    <a16:creationId xmlns:a16="http://schemas.microsoft.com/office/drawing/2014/main" id="{A6DF10F0-E28D-209A-9A58-F69AC86E97A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919766" y="5289434"/>
              <a:ext cx="714119" cy="401692"/>
            </p:xfrm>
            <a:graphic>
              <a:graphicData uri="http://schemas.microsoft.com/office/powerpoint/2016/slidezoom">
                <pslz:sldZm>
                  <pslz:sldZmObj sldId="646" cId="2248054169">
                    <pslz:zmPr id="{FC26A6A6-0D22-4B64-9853-7B2D2A056D3D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14119" cy="40169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0" name="幻灯片缩放定位 4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6DF10F0-E28D-209A-9A58-F69AC86E97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9766" y="5289434"/>
                <a:ext cx="714119" cy="40169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9" name="文本占位符 2">
            <a:extLst>
              <a:ext uri="{FF2B5EF4-FFF2-40B4-BE49-F238E27FC236}">
                <a16:creationId xmlns:a16="http://schemas.microsoft.com/office/drawing/2014/main" id="{F384ACC1-4252-2A69-DCE5-973CF14B1B0D}"/>
              </a:ext>
            </a:extLst>
          </p:cNvPr>
          <p:cNvSpPr txBox="1">
            <a:spLocks/>
          </p:cNvSpPr>
          <p:nvPr/>
        </p:nvSpPr>
        <p:spPr>
          <a:xfrm>
            <a:off x="4388682" y="5831593"/>
            <a:ext cx="5245203" cy="68461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200"/>
              <a:t>如果用户是匿名提问，则不应返回用户信息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200"/>
              <a:t>如果是被管理端隐藏的问题，不应返回</a:t>
            </a:r>
          </a:p>
        </p:txBody>
      </p:sp>
    </p:spTree>
    <p:extLst>
      <p:ext uri="{BB962C8B-B14F-4D97-AF65-F5344CB8AC3E}">
        <p14:creationId xmlns:p14="http://schemas.microsoft.com/office/powerpoint/2010/main" val="23606995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用户端根据</a:t>
            </a:r>
            <a:r>
              <a:rPr lang="en-US" altLang="zh-CN"/>
              <a:t>id</a:t>
            </a:r>
            <a:r>
              <a:rPr lang="zh-CN" altLang="en-US"/>
              <a:t>查询问题详情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17054"/>
            <a:ext cx="9214230" cy="652679"/>
          </a:xfrm>
        </p:spPr>
        <p:txBody>
          <a:bodyPr/>
          <a:lstStyle/>
          <a:p>
            <a:r>
              <a:rPr lang="zh-CN" altLang="en-US"/>
              <a:t>需求：在课程详情页用户点击某个互动问题后，会进入问答详情页面，查看问题详细信息</a:t>
            </a:r>
          </a:p>
          <a:p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619793"/>
              </p:ext>
            </p:extLst>
          </p:nvPr>
        </p:nvGraphicFramePr>
        <p:xfrm>
          <a:off x="2781165" y="2155418"/>
          <a:ext cx="8312177" cy="432158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2281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389358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3901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064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59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75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30153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6958018" y="2536845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6299113" y="2857876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/questions/{id}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0A6B14C1-E64E-FE2B-7F64-DF34EC97E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39258"/>
              </p:ext>
            </p:extLst>
          </p:nvPr>
        </p:nvGraphicFramePr>
        <p:xfrm>
          <a:off x="4799308" y="3604421"/>
          <a:ext cx="6181770" cy="26060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867047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2074198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240525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647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50040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50040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50040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50040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250040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38682"/>
                  </a:ext>
                </a:extLst>
              </a:tr>
              <a:tr h="250040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538886"/>
                  </a:ext>
                </a:extLst>
              </a:tr>
              <a:tr h="250040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24527"/>
                  </a:ext>
                </a:extLst>
              </a:tr>
              <a:tr h="250040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594319"/>
                  </a:ext>
                </a:extLst>
              </a:tr>
              <a:tr h="250040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775641"/>
                  </a:ext>
                </a:extLst>
              </a:tr>
            </a:tbl>
          </a:graphicData>
        </a:graphic>
      </p:graphicFrame>
      <p:grpSp>
        <p:nvGrpSpPr>
          <p:cNvPr id="15" name="组合 14">
            <a:extLst>
              <a:ext uri="{FF2B5EF4-FFF2-40B4-BE49-F238E27FC236}">
                <a16:creationId xmlns:a16="http://schemas.microsoft.com/office/drawing/2014/main" id="{F6E985FD-6C11-160D-3599-FED9DD5B368C}"/>
              </a:ext>
            </a:extLst>
          </p:cNvPr>
          <p:cNvGrpSpPr/>
          <p:nvPr/>
        </p:nvGrpSpPr>
        <p:grpSpPr>
          <a:xfrm>
            <a:off x="4882020" y="3855199"/>
            <a:ext cx="5904680" cy="253916"/>
            <a:chOff x="5106703" y="2243170"/>
            <a:chExt cx="5904680" cy="253916"/>
          </a:xfrm>
          <a:effectLst/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15CCAB0-7037-C804-CEEB-A6DCF53AB4EB}"/>
                </a:ext>
              </a:extLst>
            </p:cNvPr>
            <p:cNvSpPr txBox="1"/>
            <p:nvPr/>
          </p:nvSpPr>
          <p:spPr>
            <a:xfrm>
              <a:off x="5106703" y="2243170"/>
              <a:ext cx="1728151" cy="253916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4027F05-43E2-9DCB-B485-800197929005}"/>
                </a:ext>
              </a:extLst>
            </p:cNvPr>
            <p:cNvSpPr txBox="1"/>
            <p:nvPr/>
          </p:nvSpPr>
          <p:spPr>
            <a:xfrm>
              <a:off x="7085892" y="2243170"/>
              <a:ext cx="1728151" cy="253916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EF99165-F867-0CB9-74B2-0D6CE080CC0E}"/>
                </a:ext>
              </a:extLst>
            </p:cNvPr>
            <p:cNvSpPr txBox="1"/>
            <p:nvPr/>
          </p:nvSpPr>
          <p:spPr>
            <a:xfrm>
              <a:off x="9283232" y="2243170"/>
              <a:ext cx="1728151" cy="253916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问题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80F8AEB-BA1C-D858-F2A2-271FA1F5F21E}"/>
              </a:ext>
            </a:extLst>
          </p:cNvPr>
          <p:cNvGrpSpPr/>
          <p:nvPr/>
        </p:nvGrpSpPr>
        <p:grpSpPr>
          <a:xfrm>
            <a:off x="4834278" y="4151559"/>
            <a:ext cx="5998249" cy="266164"/>
            <a:chOff x="4932109" y="2608198"/>
            <a:chExt cx="5998249" cy="266164"/>
          </a:xfrm>
          <a:effectLst/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6ED04BB-91B5-4676-A139-C26425FB1293}"/>
                </a:ext>
              </a:extLst>
            </p:cNvPr>
            <p:cNvSpPr txBox="1"/>
            <p:nvPr/>
          </p:nvSpPr>
          <p:spPr>
            <a:xfrm>
              <a:off x="4932109" y="2620446"/>
              <a:ext cx="182363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title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6E88C85-67D9-9C4E-863E-06D0A9130EBB}"/>
                </a:ext>
              </a:extLst>
            </p:cNvPr>
            <p:cNvSpPr txBox="1"/>
            <p:nvPr/>
          </p:nvSpPr>
          <p:spPr>
            <a:xfrm>
              <a:off x="7004867" y="2608198"/>
              <a:ext cx="17281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37972FA-A2CD-F9C1-C3BA-2FE7B4C290C9}"/>
                </a:ext>
              </a:extLst>
            </p:cNvPr>
            <p:cNvSpPr txBox="1"/>
            <p:nvPr/>
          </p:nvSpPr>
          <p:spPr>
            <a:xfrm>
              <a:off x="9202207" y="2617199"/>
              <a:ext cx="17281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问题的标题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9D67254-6E78-5F28-20E5-04073AF84848}"/>
              </a:ext>
            </a:extLst>
          </p:cNvPr>
          <p:cNvGrpSpPr/>
          <p:nvPr/>
        </p:nvGrpSpPr>
        <p:grpSpPr>
          <a:xfrm>
            <a:off x="4882020" y="4656602"/>
            <a:ext cx="5962555" cy="260345"/>
            <a:chOff x="4967803" y="2975544"/>
            <a:chExt cx="5962555" cy="260345"/>
          </a:xfrm>
          <a:effectLst/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17B7E6C-0D6F-D06E-7A51-0B25E8C8B0C3}"/>
                </a:ext>
              </a:extLst>
            </p:cNvPr>
            <p:cNvSpPr txBox="1"/>
            <p:nvPr/>
          </p:nvSpPr>
          <p:spPr>
            <a:xfrm>
              <a:off x="4967803" y="2977609"/>
              <a:ext cx="182363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answerTimes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8C0481C-60BB-6F93-1737-B520DD5DB4EB}"/>
                </a:ext>
              </a:extLst>
            </p:cNvPr>
            <p:cNvSpPr txBox="1"/>
            <p:nvPr/>
          </p:nvSpPr>
          <p:spPr>
            <a:xfrm>
              <a:off x="7004867" y="2975544"/>
              <a:ext cx="17281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AC9E930-F331-994C-B92C-293782D9926C}"/>
                </a:ext>
              </a:extLst>
            </p:cNvPr>
            <p:cNvSpPr txBox="1"/>
            <p:nvPr/>
          </p:nvSpPr>
          <p:spPr>
            <a:xfrm>
              <a:off x="9202207" y="2981973"/>
              <a:ext cx="17281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回答数量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F2CE933-0554-D7EF-5183-98A90FF43022}"/>
              </a:ext>
            </a:extLst>
          </p:cNvPr>
          <p:cNvGrpSpPr/>
          <p:nvPr/>
        </p:nvGrpSpPr>
        <p:grpSpPr>
          <a:xfrm>
            <a:off x="4834278" y="4931443"/>
            <a:ext cx="5962555" cy="257773"/>
            <a:chOff x="4967803" y="3342890"/>
            <a:chExt cx="5962555" cy="257773"/>
          </a:xfrm>
          <a:effectLst/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F801993-5B62-E60C-349A-BCE8C765C084}"/>
                </a:ext>
              </a:extLst>
            </p:cNvPr>
            <p:cNvSpPr txBox="1"/>
            <p:nvPr/>
          </p:nvSpPr>
          <p:spPr>
            <a:xfrm>
              <a:off x="4967803" y="3343669"/>
              <a:ext cx="182363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createTime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13782FB-BB46-2D8A-01F0-5E74ADBEE035}"/>
                </a:ext>
              </a:extLst>
            </p:cNvPr>
            <p:cNvSpPr txBox="1"/>
            <p:nvPr/>
          </p:nvSpPr>
          <p:spPr>
            <a:xfrm>
              <a:off x="7004867" y="3342890"/>
              <a:ext cx="17281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LocalDateTime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5872B15-4A50-5C28-85E0-7C6D7F06B652}"/>
                </a:ext>
              </a:extLst>
            </p:cNvPr>
            <p:cNvSpPr txBox="1"/>
            <p:nvPr/>
          </p:nvSpPr>
          <p:spPr>
            <a:xfrm>
              <a:off x="9202207" y="3346747"/>
              <a:ext cx="17281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提问时间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2EB2321-0C86-D97B-C3ED-1AC062D888BD}"/>
              </a:ext>
            </a:extLst>
          </p:cNvPr>
          <p:cNvGrpSpPr/>
          <p:nvPr/>
        </p:nvGrpSpPr>
        <p:grpSpPr>
          <a:xfrm>
            <a:off x="4799308" y="5179256"/>
            <a:ext cx="6175542" cy="255708"/>
            <a:chOff x="4967803" y="3709729"/>
            <a:chExt cx="6175542" cy="255708"/>
          </a:xfrm>
          <a:effectLst/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80F5FF3-5EB1-155D-4CD0-F6B8A7D022DF}"/>
                </a:ext>
              </a:extLst>
            </p:cNvPr>
            <p:cNvSpPr txBox="1"/>
            <p:nvPr/>
          </p:nvSpPr>
          <p:spPr>
            <a:xfrm>
              <a:off x="4967803" y="3709729"/>
              <a:ext cx="182363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anonymity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41791E9-B227-6F5B-4C4B-81DEB470C165}"/>
                </a:ext>
              </a:extLst>
            </p:cNvPr>
            <p:cNvSpPr txBox="1"/>
            <p:nvPr/>
          </p:nvSpPr>
          <p:spPr>
            <a:xfrm>
              <a:off x="7004867" y="3710236"/>
              <a:ext cx="17281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946F32B-36D2-9482-BAFA-D5F0AD562F86}"/>
                </a:ext>
              </a:extLst>
            </p:cNvPr>
            <p:cNvSpPr txBox="1"/>
            <p:nvPr/>
          </p:nvSpPr>
          <p:spPr>
            <a:xfrm>
              <a:off x="8946449" y="3711521"/>
              <a:ext cx="219689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是否匿名，匿名则不显示用户信息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42E5304-66E1-17C2-D498-C59E51A52D2C}"/>
              </a:ext>
            </a:extLst>
          </p:cNvPr>
          <p:cNvGrpSpPr/>
          <p:nvPr/>
        </p:nvGrpSpPr>
        <p:grpSpPr>
          <a:xfrm>
            <a:off x="4799428" y="5443994"/>
            <a:ext cx="5962555" cy="255708"/>
            <a:chOff x="4967803" y="4075790"/>
            <a:chExt cx="5962555" cy="255708"/>
          </a:xfrm>
          <a:effectLst/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07EBD2C-0601-0344-3C90-3FDC0D7CF9D7}"/>
                </a:ext>
              </a:extLst>
            </p:cNvPr>
            <p:cNvSpPr txBox="1"/>
            <p:nvPr/>
          </p:nvSpPr>
          <p:spPr>
            <a:xfrm>
              <a:off x="4967803" y="4075790"/>
              <a:ext cx="17869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9D6C83F-95A0-6FBC-5922-F355E2972C4E}"/>
                </a:ext>
              </a:extLst>
            </p:cNvPr>
            <p:cNvSpPr txBox="1"/>
            <p:nvPr/>
          </p:nvSpPr>
          <p:spPr>
            <a:xfrm>
              <a:off x="7004867" y="4077582"/>
              <a:ext cx="17281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3AAF312-4018-1405-FD2F-20A2F88F16EB}"/>
                </a:ext>
              </a:extLst>
            </p:cNvPr>
            <p:cNvSpPr txBox="1"/>
            <p:nvPr/>
          </p:nvSpPr>
          <p:spPr>
            <a:xfrm>
              <a:off x="9202207" y="4076295"/>
              <a:ext cx="17281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提问者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0481164-E23C-2413-F189-31EF953F06F4}"/>
              </a:ext>
            </a:extLst>
          </p:cNvPr>
          <p:cNvGrpSpPr/>
          <p:nvPr/>
        </p:nvGrpSpPr>
        <p:grpSpPr>
          <a:xfrm>
            <a:off x="4804873" y="5703732"/>
            <a:ext cx="5962555" cy="257775"/>
            <a:chOff x="4967803" y="4441069"/>
            <a:chExt cx="5962555" cy="257775"/>
          </a:xfrm>
          <a:effectLst/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278461B-5BF3-B525-4370-173F8BF96AB0}"/>
                </a:ext>
              </a:extLst>
            </p:cNvPr>
            <p:cNvSpPr txBox="1"/>
            <p:nvPr/>
          </p:nvSpPr>
          <p:spPr>
            <a:xfrm>
              <a:off x="4967803" y="4441849"/>
              <a:ext cx="1823634" cy="253916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userName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51916AA-FDFE-8F49-C1F9-FB9D29153A07}"/>
                </a:ext>
              </a:extLst>
            </p:cNvPr>
            <p:cNvSpPr txBox="1"/>
            <p:nvPr/>
          </p:nvSpPr>
          <p:spPr>
            <a:xfrm>
              <a:off x="7004867" y="4444928"/>
              <a:ext cx="17281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655F0EE-89BE-98DE-90CC-4E3718EA8522}"/>
                </a:ext>
              </a:extLst>
            </p:cNvPr>
            <p:cNvSpPr txBox="1"/>
            <p:nvPr/>
          </p:nvSpPr>
          <p:spPr>
            <a:xfrm>
              <a:off x="9202207" y="4441069"/>
              <a:ext cx="17281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提问者昵称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793BF7B-24F2-7777-D2C9-98D5CC0EFE6F}"/>
              </a:ext>
            </a:extLst>
          </p:cNvPr>
          <p:cNvGrpSpPr/>
          <p:nvPr/>
        </p:nvGrpSpPr>
        <p:grpSpPr>
          <a:xfrm>
            <a:off x="4804873" y="5946983"/>
            <a:ext cx="5957110" cy="268642"/>
            <a:chOff x="4967803" y="4807910"/>
            <a:chExt cx="5957110" cy="268642"/>
          </a:xfrm>
          <a:effectLst/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9CB1237-33CC-2C20-4C3A-A876FCD653F2}"/>
                </a:ext>
              </a:extLst>
            </p:cNvPr>
            <p:cNvSpPr txBox="1"/>
            <p:nvPr/>
          </p:nvSpPr>
          <p:spPr>
            <a:xfrm>
              <a:off x="4967803" y="4807910"/>
              <a:ext cx="182363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userIcon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485F160-1B27-0EDB-8A27-6DBA31F575CB}"/>
                </a:ext>
              </a:extLst>
            </p:cNvPr>
            <p:cNvSpPr txBox="1"/>
            <p:nvPr/>
          </p:nvSpPr>
          <p:spPr>
            <a:xfrm>
              <a:off x="7004867" y="4812274"/>
              <a:ext cx="17281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25A85DE-EFD2-5414-57C1-5BC7C5DBBAD6}"/>
                </a:ext>
              </a:extLst>
            </p:cNvPr>
            <p:cNvSpPr txBox="1"/>
            <p:nvPr/>
          </p:nvSpPr>
          <p:spPr>
            <a:xfrm>
              <a:off x="9196762" y="4822636"/>
              <a:ext cx="17281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提问者头像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E5987B1-86C0-9ED3-637F-D67372DADD02}"/>
              </a:ext>
            </a:extLst>
          </p:cNvPr>
          <p:cNvGrpSpPr/>
          <p:nvPr/>
        </p:nvGrpSpPr>
        <p:grpSpPr>
          <a:xfrm>
            <a:off x="4869972" y="4395770"/>
            <a:ext cx="5962555" cy="260345"/>
            <a:chOff x="4967803" y="2975544"/>
            <a:chExt cx="5962555" cy="260345"/>
          </a:xfrm>
          <a:effectLst/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57A0593-614A-69FB-AF9B-D18C0A8275CE}"/>
                </a:ext>
              </a:extLst>
            </p:cNvPr>
            <p:cNvSpPr txBox="1"/>
            <p:nvPr/>
          </p:nvSpPr>
          <p:spPr>
            <a:xfrm>
              <a:off x="4967803" y="2977609"/>
              <a:ext cx="182363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description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07E942D9-5E5B-9049-66C0-2A4076A3A31B}"/>
                </a:ext>
              </a:extLst>
            </p:cNvPr>
            <p:cNvSpPr txBox="1"/>
            <p:nvPr/>
          </p:nvSpPr>
          <p:spPr>
            <a:xfrm>
              <a:off x="7004867" y="2975544"/>
              <a:ext cx="17281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E593BFD-3093-B386-D220-43B3D25A470F}"/>
                </a:ext>
              </a:extLst>
            </p:cNvPr>
            <p:cNvSpPr txBox="1"/>
            <p:nvPr/>
          </p:nvSpPr>
          <p:spPr>
            <a:xfrm>
              <a:off x="9202207" y="2981973"/>
              <a:ext cx="17281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问题描述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C20EAE8F-FDDF-472F-ABE3-C08DD5D40B5B}"/>
              </a:ext>
            </a:extLst>
          </p:cNvPr>
          <p:cNvSpPr txBox="1"/>
          <p:nvPr/>
        </p:nvSpPr>
        <p:spPr>
          <a:xfrm>
            <a:off x="6272218" y="3161732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路径占位符，问题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id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BC64776-2E0B-78BB-CC94-72F7B92FA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437" y="3590731"/>
            <a:ext cx="4751163" cy="173031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69005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管理端分页查询问题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17054"/>
            <a:ext cx="9214230" cy="652679"/>
          </a:xfrm>
        </p:spPr>
        <p:txBody>
          <a:bodyPr/>
          <a:lstStyle/>
          <a:p>
            <a:r>
              <a:rPr lang="zh-CN" altLang="en-US"/>
              <a:t>需求：在后台管理页面，教师可以查看学员提问的问题并予以答复，查询采用分页查询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/>
        </p:nvGraphicFramePr>
        <p:xfrm>
          <a:off x="2366682" y="2155418"/>
          <a:ext cx="8389204" cy="367511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40637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48567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364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083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085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0050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6882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6620561" y="2536845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5961656" y="2811081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/admin/questions/page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graphicFrame>
        <p:nvGraphicFramePr>
          <p:cNvPr id="88" name="表格 4">
            <a:extLst>
              <a:ext uri="{FF2B5EF4-FFF2-40B4-BE49-F238E27FC236}">
                <a16:creationId xmlns:a16="http://schemas.microsoft.com/office/drawing/2014/main" id="{58CB1C9B-CC88-B5E5-EC9F-9FAA49CF3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397911"/>
              </p:ext>
            </p:extLst>
          </p:nvPr>
        </p:nvGraphicFramePr>
        <p:xfrm>
          <a:off x="5083630" y="3213091"/>
          <a:ext cx="5170714" cy="1854583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479591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586869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104254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799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参数名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类型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说明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62441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62441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62441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62441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394889"/>
                  </a:ext>
                </a:extLst>
              </a:tr>
              <a:tr h="262441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184528"/>
                  </a:ext>
                </a:extLst>
              </a:tr>
              <a:tr h="262441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821121"/>
                  </a:ext>
                </a:extLst>
              </a:tr>
            </a:tbl>
          </a:graphicData>
        </a:graphic>
      </p:graphicFrame>
      <p:grpSp>
        <p:nvGrpSpPr>
          <p:cNvPr id="89" name="组合 88">
            <a:extLst>
              <a:ext uri="{FF2B5EF4-FFF2-40B4-BE49-F238E27FC236}">
                <a16:creationId xmlns:a16="http://schemas.microsoft.com/office/drawing/2014/main" id="{11CFE3D0-C1E4-B848-B294-51CC90F97C39}"/>
              </a:ext>
            </a:extLst>
          </p:cNvPr>
          <p:cNvGrpSpPr/>
          <p:nvPr/>
        </p:nvGrpSpPr>
        <p:grpSpPr>
          <a:xfrm>
            <a:off x="5083629" y="3490912"/>
            <a:ext cx="5170715" cy="276374"/>
            <a:chOff x="4257852" y="3797064"/>
            <a:chExt cx="5170715" cy="276374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FA60F2D8-45BF-4647-0099-E9BC224D4A0E}"/>
                </a:ext>
              </a:extLst>
            </p:cNvPr>
            <p:cNvSpPr txBox="1"/>
            <p:nvPr/>
          </p:nvSpPr>
          <p:spPr>
            <a:xfrm>
              <a:off x="4257852" y="3797064"/>
              <a:ext cx="145859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pageNo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1C4DA8A0-C277-22E0-BD37-34C450766667}"/>
                </a:ext>
              </a:extLst>
            </p:cNvPr>
            <p:cNvSpPr txBox="1"/>
            <p:nvPr/>
          </p:nvSpPr>
          <p:spPr>
            <a:xfrm>
              <a:off x="5776660" y="3819522"/>
              <a:ext cx="147133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0F87636-B7DB-D24C-A2C0-B31060C12133}"/>
                </a:ext>
              </a:extLst>
            </p:cNvPr>
            <p:cNvSpPr txBox="1"/>
            <p:nvPr/>
          </p:nvSpPr>
          <p:spPr>
            <a:xfrm>
              <a:off x="7357076" y="3810991"/>
              <a:ext cx="2071491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页码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D56E4E3-973B-87E2-430F-47B4B9155F92}"/>
              </a:ext>
            </a:extLst>
          </p:cNvPr>
          <p:cNvGrpSpPr/>
          <p:nvPr/>
        </p:nvGrpSpPr>
        <p:grpSpPr>
          <a:xfrm>
            <a:off x="5083628" y="3778917"/>
            <a:ext cx="5196790" cy="264028"/>
            <a:chOff x="4248724" y="3833796"/>
            <a:chExt cx="5196790" cy="264028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8AC78E9D-874A-7B9D-2C3D-699C1DEE4E32}"/>
                </a:ext>
              </a:extLst>
            </p:cNvPr>
            <p:cNvSpPr txBox="1"/>
            <p:nvPr/>
          </p:nvSpPr>
          <p:spPr>
            <a:xfrm>
              <a:off x="4248724" y="3834034"/>
              <a:ext cx="145859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pageSize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7CFD8265-560D-BBDC-3107-F3FC9D91897A}"/>
                </a:ext>
              </a:extLst>
            </p:cNvPr>
            <p:cNvSpPr txBox="1"/>
            <p:nvPr/>
          </p:nvSpPr>
          <p:spPr>
            <a:xfrm>
              <a:off x="5776660" y="3833796"/>
              <a:ext cx="147133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B8A3DB23-4436-4310-5A4F-2E3EEE071BF3}"/>
                </a:ext>
              </a:extLst>
            </p:cNvPr>
            <p:cNvSpPr txBox="1"/>
            <p:nvPr/>
          </p:nvSpPr>
          <p:spPr>
            <a:xfrm>
              <a:off x="7317332" y="3836214"/>
              <a:ext cx="212818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每页大小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D07E0172-E29E-E6EC-B836-F7F3CDF7E793}"/>
              </a:ext>
            </a:extLst>
          </p:cNvPr>
          <p:cNvGrpSpPr/>
          <p:nvPr/>
        </p:nvGrpSpPr>
        <p:grpSpPr>
          <a:xfrm>
            <a:off x="5083628" y="4022525"/>
            <a:ext cx="5205918" cy="259256"/>
            <a:chOff x="4257852" y="3817826"/>
            <a:chExt cx="5205918" cy="259256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6D37BD5D-E95E-18F3-C2E8-D03D89719714}"/>
                </a:ext>
              </a:extLst>
            </p:cNvPr>
            <p:cNvSpPr txBox="1"/>
            <p:nvPr/>
          </p:nvSpPr>
          <p:spPr>
            <a:xfrm>
              <a:off x="4257852" y="3829611"/>
              <a:ext cx="1458591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courseName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B812BC2-A1BE-74B9-247D-AFC3FE661C27}"/>
                </a:ext>
              </a:extLst>
            </p:cNvPr>
            <p:cNvSpPr txBox="1"/>
            <p:nvPr/>
          </p:nvSpPr>
          <p:spPr>
            <a:xfrm>
              <a:off x="5776660" y="3823166"/>
              <a:ext cx="147133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B76B43C4-8548-613F-4F3D-24AC4F9F3E50}"/>
                </a:ext>
              </a:extLst>
            </p:cNvPr>
            <p:cNvSpPr txBox="1"/>
            <p:nvPr/>
          </p:nvSpPr>
          <p:spPr>
            <a:xfrm>
              <a:off x="7335588" y="3817826"/>
              <a:ext cx="2128182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课程名称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8FCB0BC-0146-8E8E-DA7D-7A679CE4A722}"/>
              </a:ext>
            </a:extLst>
          </p:cNvPr>
          <p:cNvGrpSpPr/>
          <p:nvPr/>
        </p:nvGrpSpPr>
        <p:grpSpPr>
          <a:xfrm>
            <a:off x="5083628" y="4286406"/>
            <a:ext cx="5170716" cy="270165"/>
            <a:chOff x="4327197" y="3825024"/>
            <a:chExt cx="5170716" cy="27016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96F7558-7F2B-3103-0B61-9E451A399E8B}"/>
                </a:ext>
              </a:extLst>
            </p:cNvPr>
            <p:cNvSpPr txBox="1"/>
            <p:nvPr/>
          </p:nvSpPr>
          <p:spPr>
            <a:xfrm>
              <a:off x="4327197" y="3834612"/>
              <a:ext cx="1458592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status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89C2817-10A3-0AA6-B016-51E38C7A58DA}"/>
                </a:ext>
              </a:extLst>
            </p:cNvPr>
            <p:cNvSpPr txBox="1"/>
            <p:nvPr/>
          </p:nvSpPr>
          <p:spPr>
            <a:xfrm>
              <a:off x="5846005" y="3841273"/>
              <a:ext cx="151652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CE53B03-EB8B-4B30-8828-C92F3307DA0B}"/>
                </a:ext>
              </a:extLst>
            </p:cNvPr>
            <p:cNvSpPr txBox="1"/>
            <p:nvPr/>
          </p:nvSpPr>
          <p:spPr>
            <a:xfrm>
              <a:off x="7419222" y="3825024"/>
              <a:ext cx="2078691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问题状态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,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0-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未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查看，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已查看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DC41953-4AFF-7099-35E2-2FBEB1DF0940}"/>
              </a:ext>
            </a:extLst>
          </p:cNvPr>
          <p:cNvGrpSpPr/>
          <p:nvPr/>
        </p:nvGrpSpPr>
        <p:grpSpPr>
          <a:xfrm>
            <a:off x="5090827" y="4528448"/>
            <a:ext cx="5163517" cy="265293"/>
            <a:chOff x="4327194" y="3816720"/>
            <a:chExt cx="5163517" cy="26529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CFBDD6D-AA83-E890-1000-F6F9E0E22EED}"/>
                </a:ext>
              </a:extLst>
            </p:cNvPr>
            <p:cNvSpPr txBox="1"/>
            <p:nvPr/>
          </p:nvSpPr>
          <p:spPr>
            <a:xfrm>
              <a:off x="4327194" y="3851181"/>
              <a:ext cx="1458593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beginTime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EE1AA2E-260F-0CA5-444D-D36E72A8FAE2}"/>
                </a:ext>
              </a:extLst>
            </p:cNvPr>
            <p:cNvSpPr txBox="1"/>
            <p:nvPr/>
          </p:nvSpPr>
          <p:spPr>
            <a:xfrm>
              <a:off x="5838803" y="3816720"/>
              <a:ext cx="1480458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LocalDateTime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8D07EDD-0EEE-EEB6-66A4-A04933992528}"/>
                </a:ext>
              </a:extLst>
            </p:cNvPr>
            <p:cNvSpPr txBox="1"/>
            <p:nvPr/>
          </p:nvSpPr>
          <p:spPr>
            <a:xfrm>
              <a:off x="7419220" y="3826564"/>
              <a:ext cx="2071491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提问时间开始范围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535EA658-95A6-5007-96F4-50A94C32725A}"/>
              </a:ext>
            </a:extLst>
          </p:cNvPr>
          <p:cNvSpPr txBox="1"/>
          <p:nvPr/>
        </p:nvSpPr>
        <p:spPr>
          <a:xfrm>
            <a:off x="4688748" y="5341910"/>
            <a:ext cx="5684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en-US" altLang="zh-CN" sz="1200"/>
              <a:t>{ "total": 127, "pages":26, "items":[{...            }]}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195C1DB-C7DC-5FA3-0652-6281942919A9}"/>
              </a:ext>
            </a:extLst>
          </p:cNvPr>
          <p:cNvGrpSpPr/>
          <p:nvPr/>
        </p:nvGrpSpPr>
        <p:grpSpPr>
          <a:xfrm>
            <a:off x="5090827" y="4805636"/>
            <a:ext cx="5163517" cy="272805"/>
            <a:chOff x="4327194" y="3832534"/>
            <a:chExt cx="5163517" cy="272805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7373AEC-303C-F943-18EE-E9F8700BCDE9}"/>
                </a:ext>
              </a:extLst>
            </p:cNvPr>
            <p:cNvSpPr txBox="1"/>
            <p:nvPr/>
          </p:nvSpPr>
          <p:spPr>
            <a:xfrm>
              <a:off x="4327194" y="3857459"/>
              <a:ext cx="1458594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endTime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F590410-E1C9-62FB-9AE9-D237CBF06424}"/>
                </a:ext>
              </a:extLst>
            </p:cNvPr>
            <p:cNvSpPr txBox="1"/>
            <p:nvPr/>
          </p:nvSpPr>
          <p:spPr>
            <a:xfrm>
              <a:off x="5792985" y="3851423"/>
              <a:ext cx="1569545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LocalDateTime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240110E-6BB6-D0C7-52C6-1004F9DFE027}"/>
                </a:ext>
              </a:extLst>
            </p:cNvPr>
            <p:cNvSpPr txBox="1"/>
            <p:nvPr/>
          </p:nvSpPr>
          <p:spPr>
            <a:xfrm>
              <a:off x="7419220" y="3832534"/>
              <a:ext cx="2071491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提问时间结束范围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幻灯片缩放定位 21">
                <a:extLst>
                  <a:ext uri="{FF2B5EF4-FFF2-40B4-BE49-F238E27FC236}">
                    <a16:creationId xmlns:a16="http://schemas.microsoft.com/office/drawing/2014/main" id="{08AC3FCE-1FAF-C4A7-BCB7-A3E27B133BD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06636142"/>
                  </p:ext>
                </p:extLst>
              </p:nvPr>
            </p:nvGraphicFramePr>
            <p:xfrm>
              <a:off x="8931772" y="5294415"/>
              <a:ext cx="740228" cy="416378"/>
            </p:xfrm>
            <a:graphic>
              <a:graphicData uri="http://schemas.microsoft.com/office/powerpoint/2016/slidezoom">
                <pslz:sldZm>
                  <pslz:sldZmObj sldId="742" cId="2836087970">
                    <pslz:zmPr id="{0295C686-B4C4-49B2-9A25-8FCCCCDAA21B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40228" cy="41637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幻灯片缩放定位 2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8AC3FCE-1FAF-C4A7-BCB7-A3E27B133B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1772" y="5294415"/>
                <a:ext cx="740228" cy="41637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17194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F4212-6755-CD72-CF39-A81B1845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管理端问题</a:t>
            </a:r>
            <a:r>
              <a:rPr lang="en-US" altLang="zh-CN"/>
              <a:t>VO</a:t>
            </a:r>
            <a:r>
              <a:rPr lang="zh-CN" altLang="en-US"/>
              <a:t>属性</a:t>
            </a: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47922778-DAAE-28DB-F606-47A554D6A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30589"/>
              </p:ext>
            </p:extLst>
          </p:nvPr>
        </p:nvGraphicFramePr>
        <p:xfrm>
          <a:off x="3025737" y="2358710"/>
          <a:ext cx="6619006" cy="440344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9910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2220906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398997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3570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38682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538886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24527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594319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775641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673951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316262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948414"/>
                  </a:ext>
                </a:extLst>
              </a:tr>
            </a:tbl>
          </a:graphicData>
        </a:graphic>
      </p:graphicFrame>
      <p:grpSp>
        <p:nvGrpSpPr>
          <p:cNvPr id="41" name="组合 40">
            <a:extLst>
              <a:ext uri="{FF2B5EF4-FFF2-40B4-BE49-F238E27FC236}">
                <a16:creationId xmlns:a16="http://schemas.microsoft.com/office/drawing/2014/main" id="{B212ADBB-0ADE-B811-2184-08656782E247}"/>
              </a:ext>
            </a:extLst>
          </p:cNvPr>
          <p:cNvGrpSpPr/>
          <p:nvPr/>
        </p:nvGrpSpPr>
        <p:grpSpPr>
          <a:xfrm>
            <a:off x="3094623" y="6121870"/>
            <a:ext cx="6522447" cy="285492"/>
            <a:chOff x="5106703" y="2243170"/>
            <a:chExt cx="6522447" cy="28549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2DA0D1D-B0FE-3F3C-3C01-E1D22FE51E12}"/>
                </a:ext>
              </a:extLst>
            </p:cNvPr>
            <p:cNvSpPr txBox="1"/>
            <p:nvPr/>
          </p:nvSpPr>
          <p:spPr>
            <a:xfrm>
              <a:off x="5106703" y="2243170"/>
              <a:ext cx="1728151" cy="276999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status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8080680-8C4F-9DDE-EAD8-564F6FE4434D}"/>
                </a:ext>
              </a:extLst>
            </p:cNvPr>
            <p:cNvSpPr txBox="1"/>
            <p:nvPr/>
          </p:nvSpPr>
          <p:spPr>
            <a:xfrm>
              <a:off x="7031429" y="2243170"/>
              <a:ext cx="2214635" cy="285492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A26104E-0A50-61EF-D918-3244B6E50C7D}"/>
                </a:ext>
              </a:extLst>
            </p:cNvPr>
            <p:cNvSpPr txBox="1"/>
            <p:nvPr/>
          </p:nvSpPr>
          <p:spPr>
            <a:xfrm>
              <a:off x="9246064" y="2243170"/>
              <a:ext cx="2383086" cy="276999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查看状态：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0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未查看，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1-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已查看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C9BF240-CEE9-384A-6012-9FEE5F7FB146}"/>
              </a:ext>
            </a:extLst>
          </p:cNvPr>
          <p:cNvGrpSpPr/>
          <p:nvPr/>
        </p:nvGrpSpPr>
        <p:grpSpPr>
          <a:xfrm>
            <a:off x="3049194" y="2762968"/>
            <a:ext cx="6612775" cy="286000"/>
            <a:chOff x="4967803" y="2608198"/>
            <a:chExt cx="6612775" cy="28600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312BA4-C806-0E48-C510-AC38622FAED6}"/>
                </a:ext>
              </a:extLst>
            </p:cNvPr>
            <p:cNvSpPr txBox="1"/>
            <p:nvPr/>
          </p:nvSpPr>
          <p:spPr>
            <a:xfrm>
              <a:off x="4967803" y="2611550"/>
              <a:ext cx="1823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title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2043C2A-4B41-EEC7-62F9-52E6930976AD}"/>
                </a:ext>
              </a:extLst>
            </p:cNvPr>
            <p:cNvSpPr txBox="1"/>
            <p:nvPr/>
          </p:nvSpPr>
          <p:spPr>
            <a:xfrm>
              <a:off x="6937693" y="2608198"/>
              <a:ext cx="2182713" cy="285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A1F2EBE-1F2C-F3F5-659D-218D4F02519E}"/>
                </a:ext>
              </a:extLst>
            </p:cNvPr>
            <p:cNvSpPr txBox="1"/>
            <p:nvPr/>
          </p:nvSpPr>
          <p:spPr>
            <a:xfrm>
              <a:off x="9202207" y="2617199"/>
              <a:ext cx="2378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问题的标题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D4E8CB7-6351-7BDA-F2CA-8C9240BF6FB0}"/>
              </a:ext>
            </a:extLst>
          </p:cNvPr>
          <p:cNvGrpSpPr/>
          <p:nvPr/>
        </p:nvGrpSpPr>
        <p:grpSpPr>
          <a:xfrm>
            <a:off x="3087559" y="3429000"/>
            <a:ext cx="6536575" cy="283427"/>
            <a:chOff x="4967803" y="2975546"/>
            <a:chExt cx="6536575" cy="283427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7E9515D-4B41-8279-5624-81ABEF1BA9AF}"/>
                </a:ext>
              </a:extLst>
            </p:cNvPr>
            <p:cNvSpPr txBox="1"/>
            <p:nvPr/>
          </p:nvSpPr>
          <p:spPr>
            <a:xfrm>
              <a:off x="4967803" y="2977609"/>
              <a:ext cx="1823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chapterName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242968C-95EA-92ED-D350-B57A5A9C0A11}"/>
                </a:ext>
              </a:extLst>
            </p:cNvPr>
            <p:cNvSpPr txBox="1"/>
            <p:nvPr/>
          </p:nvSpPr>
          <p:spPr>
            <a:xfrm>
              <a:off x="6899593" y="2975546"/>
              <a:ext cx="2170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CE2AB8F-B993-C25C-82D4-9A09B8EE825E}"/>
                </a:ext>
              </a:extLst>
            </p:cNvPr>
            <p:cNvSpPr txBox="1"/>
            <p:nvPr/>
          </p:nvSpPr>
          <p:spPr>
            <a:xfrm>
              <a:off x="9202207" y="2981974"/>
              <a:ext cx="2302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所属章名称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B1683DA-4172-6341-6EFD-EEF52A808C67}"/>
              </a:ext>
            </a:extLst>
          </p:cNvPr>
          <p:cNvGrpSpPr/>
          <p:nvPr/>
        </p:nvGrpSpPr>
        <p:grpSpPr>
          <a:xfrm>
            <a:off x="3049459" y="3765268"/>
            <a:ext cx="6612775" cy="280855"/>
            <a:chOff x="4967803" y="3342891"/>
            <a:chExt cx="6612775" cy="280855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9E753C1-4771-B772-EE90-5048D42C4CBF}"/>
                </a:ext>
              </a:extLst>
            </p:cNvPr>
            <p:cNvSpPr txBox="1"/>
            <p:nvPr/>
          </p:nvSpPr>
          <p:spPr>
            <a:xfrm>
              <a:off x="4967803" y="3343669"/>
              <a:ext cx="1823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sectionName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806DFEA-C47F-B120-9EDA-21C7B26DC7E1}"/>
                </a:ext>
              </a:extLst>
            </p:cNvPr>
            <p:cNvSpPr txBox="1"/>
            <p:nvPr/>
          </p:nvSpPr>
          <p:spPr>
            <a:xfrm>
              <a:off x="6947527" y="3342891"/>
              <a:ext cx="21728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2DAD9A1-1602-EFB5-2B6C-942EA188E6FA}"/>
                </a:ext>
              </a:extLst>
            </p:cNvPr>
            <p:cNvSpPr txBox="1"/>
            <p:nvPr/>
          </p:nvSpPr>
          <p:spPr>
            <a:xfrm>
              <a:off x="9202207" y="3346747"/>
              <a:ext cx="2378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所属小节名称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640CD55-08C4-F753-E651-EB315B4D1F2D}"/>
              </a:ext>
            </a:extLst>
          </p:cNvPr>
          <p:cNvGrpSpPr/>
          <p:nvPr/>
        </p:nvGrpSpPr>
        <p:grpSpPr>
          <a:xfrm>
            <a:off x="3049459" y="4098963"/>
            <a:ext cx="6612774" cy="278791"/>
            <a:chOff x="4967803" y="3709729"/>
            <a:chExt cx="6612774" cy="278791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77E7A72-7F32-AB6D-30FA-568892D8758F}"/>
                </a:ext>
              </a:extLst>
            </p:cNvPr>
            <p:cNvSpPr txBox="1"/>
            <p:nvPr/>
          </p:nvSpPr>
          <p:spPr>
            <a:xfrm>
              <a:off x="4967803" y="3709729"/>
              <a:ext cx="1823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courseName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DB5A861-4155-1CAE-DB96-5D7767AF03ED}"/>
                </a:ext>
              </a:extLst>
            </p:cNvPr>
            <p:cNvSpPr txBox="1"/>
            <p:nvPr/>
          </p:nvSpPr>
          <p:spPr>
            <a:xfrm>
              <a:off x="6947527" y="3710236"/>
              <a:ext cx="2172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AB64BE4-66E5-E41E-0427-43324E36EB9A}"/>
                </a:ext>
              </a:extLst>
            </p:cNvPr>
            <p:cNvSpPr txBox="1"/>
            <p:nvPr/>
          </p:nvSpPr>
          <p:spPr>
            <a:xfrm>
              <a:off x="9202206" y="3711521"/>
              <a:ext cx="2378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所属课程名称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A94FBAF-BF9C-B611-68D1-387685374CB5}"/>
              </a:ext>
            </a:extLst>
          </p:cNvPr>
          <p:cNvGrpSpPr/>
          <p:nvPr/>
        </p:nvGrpSpPr>
        <p:grpSpPr>
          <a:xfrm>
            <a:off x="3049459" y="4430594"/>
            <a:ext cx="6612774" cy="282652"/>
            <a:chOff x="4967803" y="4075790"/>
            <a:chExt cx="6612774" cy="282652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104C7B5-0A6F-923A-4FEA-C2E89A3C82D5}"/>
                </a:ext>
              </a:extLst>
            </p:cNvPr>
            <p:cNvSpPr txBox="1"/>
            <p:nvPr/>
          </p:nvSpPr>
          <p:spPr>
            <a:xfrm>
              <a:off x="4967803" y="4075790"/>
              <a:ext cx="1786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categoryName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DF191D8-42A3-0F8B-209C-6470E3E98C13}"/>
                </a:ext>
              </a:extLst>
            </p:cNvPr>
            <p:cNvSpPr txBox="1"/>
            <p:nvPr/>
          </p:nvSpPr>
          <p:spPr>
            <a:xfrm>
              <a:off x="6947526" y="4077584"/>
              <a:ext cx="2160172" cy="280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63E9A63-75D3-B3A2-9F55-BCD71B288AA0}"/>
                </a:ext>
              </a:extLst>
            </p:cNvPr>
            <p:cNvSpPr txBox="1"/>
            <p:nvPr/>
          </p:nvSpPr>
          <p:spPr>
            <a:xfrm>
              <a:off x="9202207" y="4076298"/>
              <a:ext cx="2378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所属课程分类名称拼接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B529C8E-4BFB-C898-742C-D41676BA46E4}"/>
              </a:ext>
            </a:extLst>
          </p:cNvPr>
          <p:cNvGrpSpPr/>
          <p:nvPr/>
        </p:nvGrpSpPr>
        <p:grpSpPr>
          <a:xfrm>
            <a:off x="3049459" y="4762226"/>
            <a:ext cx="6612774" cy="280859"/>
            <a:chOff x="4967803" y="4441069"/>
            <a:chExt cx="6612774" cy="280859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6C9EF65-2C1A-6E6C-B9DD-94206DEFF53B}"/>
                </a:ext>
              </a:extLst>
            </p:cNvPr>
            <p:cNvSpPr txBox="1"/>
            <p:nvPr/>
          </p:nvSpPr>
          <p:spPr>
            <a:xfrm>
              <a:off x="4967803" y="4441849"/>
              <a:ext cx="1823634" cy="276999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userName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9077955-3A53-73D9-DFD5-46AD249CCA9B}"/>
                </a:ext>
              </a:extLst>
            </p:cNvPr>
            <p:cNvSpPr txBox="1"/>
            <p:nvPr/>
          </p:nvSpPr>
          <p:spPr>
            <a:xfrm>
              <a:off x="6937693" y="4444929"/>
              <a:ext cx="2182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C80803B-4046-E35F-5D52-5BEE990FBC17}"/>
                </a:ext>
              </a:extLst>
            </p:cNvPr>
            <p:cNvSpPr txBox="1"/>
            <p:nvPr/>
          </p:nvSpPr>
          <p:spPr>
            <a:xfrm>
              <a:off x="9202207" y="4441069"/>
              <a:ext cx="2378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提问者昵称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92B6264-B27D-4A2D-E2EE-FED19C746BCE}"/>
              </a:ext>
            </a:extLst>
          </p:cNvPr>
          <p:cNvGrpSpPr/>
          <p:nvPr/>
        </p:nvGrpSpPr>
        <p:grpSpPr>
          <a:xfrm>
            <a:off x="3049460" y="5095925"/>
            <a:ext cx="6612772" cy="283431"/>
            <a:chOff x="4967803" y="4805843"/>
            <a:chExt cx="6612772" cy="28343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C7E6025-8FF0-8AE7-3CEB-FAE0BB21C54D}"/>
                </a:ext>
              </a:extLst>
            </p:cNvPr>
            <p:cNvSpPr txBox="1"/>
            <p:nvPr/>
          </p:nvSpPr>
          <p:spPr>
            <a:xfrm>
              <a:off x="4967803" y="4807910"/>
              <a:ext cx="1823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answerTimes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CF4BC17-F753-2FDF-ADE4-B4C83FB9CB37}"/>
                </a:ext>
              </a:extLst>
            </p:cNvPr>
            <p:cNvSpPr txBox="1"/>
            <p:nvPr/>
          </p:nvSpPr>
          <p:spPr>
            <a:xfrm>
              <a:off x="6937692" y="4812275"/>
              <a:ext cx="2170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2824F05-F387-96DD-A4A4-4424DE83A378}"/>
                </a:ext>
              </a:extLst>
            </p:cNvPr>
            <p:cNvSpPr txBox="1"/>
            <p:nvPr/>
          </p:nvSpPr>
          <p:spPr>
            <a:xfrm>
              <a:off x="9202207" y="4805843"/>
              <a:ext cx="2378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回答数量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D772569-5026-A815-1916-787EBD1E1A94}"/>
              </a:ext>
            </a:extLst>
          </p:cNvPr>
          <p:cNvGrpSpPr/>
          <p:nvPr/>
        </p:nvGrpSpPr>
        <p:grpSpPr>
          <a:xfrm>
            <a:off x="3049460" y="5432196"/>
            <a:ext cx="6612772" cy="295419"/>
            <a:chOff x="4967803" y="5173969"/>
            <a:chExt cx="6612772" cy="295419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132B9C9-0E84-9776-5BD8-08347B7FB5DE}"/>
                </a:ext>
              </a:extLst>
            </p:cNvPr>
            <p:cNvSpPr txBox="1"/>
            <p:nvPr/>
          </p:nvSpPr>
          <p:spPr>
            <a:xfrm>
              <a:off x="4967803" y="5173969"/>
              <a:ext cx="1823634" cy="276999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5950EA5-EF1B-D0C7-A7A0-20A82D44918E}"/>
                </a:ext>
              </a:extLst>
            </p:cNvPr>
            <p:cNvSpPr txBox="1"/>
            <p:nvPr/>
          </p:nvSpPr>
          <p:spPr>
            <a:xfrm>
              <a:off x="6937693" y="5179621"/>
              <a:ext cx="2182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E645971-A0A5-0036-7061-7D2EDDA684D8}"/>
                </a:ext>
              </a:extLst>
            </p:cNvPr>
            <p:cNvSpPr txBox="1"/>
            <p:nvPr/>
          </p:nvSpPr>
          <p:spPr>
            <a:xfrm>
              <a:off x="9197489" y="5192389"/>
              <a:ext cx="2383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提问时间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5BBF61D-98C8-321D-3B03-5D0D358AA366}"/>
              </a:ext>
            </a:extLst>
          </p:cNvPr>
          <p:cNvGrpSpPr/>
          <p:nvPr/>
        </p:nvGrpSpPr>
        <p:grpSpPr>
          <a:xfrm>
            <a:off x="3049460" y="5780455"/>
            <a:ext cx="6612772" cy="288575"/>
            <a:chOff x="4967803" y="5535394"/>
            <a:chExt cx="6612772" cy="28857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99E6794-F571-CFD3-436F-A6441528F7F7}"/>
                </a:ext>
              </a:extLst>
            </p:cNvPr>
            <p:cNvSpPr txBox="1"/>
            <p:nvPr/>
          </p:nvSpPr>
          <p:spPr>
            <a:xfrm>
              <a:off x="4967803" y="5540033"/>
              <a:ext cx="1823634" cy="276999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hidden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8879C43-0D8F-0D3B-17C9-2DDAD54EC951}"/>
                </a:ext>
              </a:extLst>
            </p:cNvPr>
            <p:cNvSpPr txBox="1"/>
            <p:nvPr/>
          </p:nvSpPr>
          <p:spPr>
            <a:xfrm>
              <a:off x="6947525" y="5546970"/>
              <a:ext cx="2172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E5E48CB-43E9-CCA5-22A6-AF9E4976D93B}"/>
                </a:ext>
              </a:extLst>
            </p:cNvPr>
            <p:cNvSpPr txBox="1"/>
            <p:nvPr/>
          </p:nvSpPr>
          <p:spPr>
            <a:xfrm>
              <a:off x="9197489" y="5535394"/>
              <a:ext cx="2383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是否对所有用户隐藏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8B1DAF0-D9C8-C820-50A2-81D51E030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764" y="773273"/>
            <a:ext cx="10341236" cy="13564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DC526169-B034-3BC5-B0A6-EF04B7E38557}"/>
              </a:ext>
            </a:extLst>
          </p:cNvPr>
          <p:cNvGrpSpPr/>
          <p:nvPr/>
        </p:nvGrpSpPr>
        <p:grpSpPr>
          <a:xfrm>
            <a:off x="3094624" y="6451708"/>
            <a:ext cx="6522445" cy="285492"/>
            <a:chOff x="5106703" y="2243170"/>
            <a:chExt cx="6522445" cy="28549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EC6F531-D84C-7BA0-991D-79E462F02004}"/>
                </a:ext>
              </a:extLst>
            </p:cNvPr>
            <p:cNvSpPr txBox="1"/>
            <p:nvPr/>
          </p:nvSpPr>
          <p:spPr>
            <a:xfrm>
              <a:off x="5106703" y="2243170"/>
              <a:ext cx="1728151" cy="276999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0DE404-187F-B751-3851-72C27F572DC7}"/>
                </a:ext>
              </a:extLst>
            </p:cNvPr>
            <p:cNvSpPr txBox="1"/>
            <p:nvPr/>
          </p:nvSpPr>
          <p:spPr>
            <a:xfrm>
              <a:off x="7041261" y="2243170"/>
              <a:ext cx="2204797" cy="285492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2A673F5-4B48-0EE0-7B10-769AF8259516}"/>
                </a:ext>
              </a:extLst>
            </p:cNvPr>
            <p:cNvSpPr txBox="1"/>
            <p:nvPr/>
          </p:nvSpPr>
          <p:spPr>
            <a:xfrm>
              <a:off x="9246062" y="2243170"/>
              <a:ext cx="2383086" cy="276999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问题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C63A669-7F72-6B16-9181-DFA8C21CB3A2}"/>
              </a:ext>
            </a:extLst>
          </p:cNvPr>
          <p:cNvGrpSpPr/>
          <p:nvPr/>
        </p:nvGrpSpPr>
        <p:grpSpPr>
          <a:xfrm>
            <a:off x="3084706" y="3100718"/>
            <a:ext cx="6536575" cy="283427"/>
            <a:chOff x="4967803" y="2975546"/>
            <a:chExt cx="6536575" cy="283427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8686E4F-8252-3F4A-EBBA-2F74D726DCE3}"/>
                </a:ext>
              </a:extLst>
            </p:cNvPr>
            <p:cNvSpPr txBox="1"/>
            <p:nvPr/>
          </p:nvSpPr>
          <p:spPr>
            <a:xfrm>
              <a:off x="4967803" y="2977609"/>
              <a:ext cx="1823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description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26DFC7D-6AF4-14F8-2292-2CEC0EAB7469}"/>
                </a:ext>
              </a:extLst>
            </p:cNvPr>
            <p:cNvSpPr txBox="1"/>
            <p:nvPr/>
          </p:nvSpPr>
          <p:spPr>
            <a:xfrm>
              <a:off x="6899593" y="2975546"/>
              <a:ext cx="2170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06BF478-518A-A8E9-43CE-E5546ABFEA68}"/>
                </a:ext>
              </a:extLst>
            </p:cNvPr>
            <p:cNvSpPr txBox="1"/>
            <p:nvPr/>
          </p:nvSpPr>
          <p:spPr>
            <a:xfrm>
              <a:off x="9202207" y="2981974"/>
              <a:ext cx="2302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问题的描述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608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管理端分页查询问题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17054"/>
            <a:ext cx="9214230" cy="652679"/>
          </a:xfrm>
        </p:spPr>
        <p:txBody>
          <a:bodyPr/>
          <a:lstStyle/>
          <a:p>
            <a:r>
              <a:rPr lang="zh-CN" altLang="en-US"/>
              <a:t>需求：在后台管理页面，教师可以查看学员提问的问题并予以答复，查询采用分页查询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/>
        </p:nvGraphicFramePr>
        <p:xfrm>
          <a:off x="2366682" y="2155418"/>
          <a:ext cx="8389204" cy="367511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40637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48567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364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083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085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0050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6882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6620561" y="2536845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5961656" y="2811081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/admin/questions/page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35EA658-95A6-5007-96F4-50A94C32725A}"/>
              </a:ext>
            </a:extLst>
          </p:cNvPr>
          <p:cNvSpPr txBox="1"/>
          <p:nvPr/>
        </p:nvSpPr>
        <p:spPr>
          <a:xfrm>
            <a:off x="4688748" y="5341910"/>
            <a:ext cx="5684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en-US" altLang="zh-CN" sz="1200"/>
              <a:t>{ "total": 127, "pages":26, "items":[{...            }]}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幻灯片缩放定位 21">
                <a:extLst>
                  <a:ext uri="{FF2B5EF4-FFF2-40B4-BE49-F238E27FC236}">
                    <a16:creationId xmlns:a16="http://schemas.microsoft.com/office/drawing/2014/main" id="{08AC3FCE-1FAF-C4A7-BCB7-A3E27B133BD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931772" y="5294415"/>
              <a:ext cx="740228" cy="416378"/>
            </p:xfrm>
            <a:graphic>
              <a:graphicData uri="http://schemas.microsoft.com/office/powerpoint/2016/slidezoom">
                <pslz:sldZm>
                  <pslz:sldZmObj sldId="742" cId="2836087970">
                    <pslz:zmPr id="{0295C686-B4C4-49B2-9A25-8FCCCCDAA21B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40228" cy="41637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幻灯片缩放定位 2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8AC3FCE-1FAF-C4A7-BCB7-A3E27B133B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1772" y="5294415"/>
                <a:ext cx="740228" cy="41637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4DAEA750-0D04-8A22-7900-6447DCEEA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105931"/>
              </p:ext>
            </p:extLst>
          </p:nvPr>
        </p:nvGraphicFramePr>
        <p:xfrm>
          <a:off x="5083630" y="3213091"/>
          <a:ext cx="5170714" cy="1854583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479591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586869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104254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799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参数名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类型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说明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62441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62441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62441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62441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394889"/>
                  </a:ext>
                </a:extLst>
              </a:tr>
              <a:tr h="262441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184528"/>
                  </a:ext>
                </a:extLst>
              </a:tr>
              <a:tr h="262441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821121"/>
                  </a:ext>
                </a:extLst>
              </a:tr>
            </a:tbl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25EC6D2E-C701-EDFE-A335-3FD6BC07DD96}"/>
              </a:ext>
            </a:extLst>
          </p:cNvPr>
          <p:cNvGrpSpPr/>
          <p:nvPr/>
        </p:nvGrpSpPr>
        <p:grpSpPr>
          <a:xfrm>
            <a:off x="5083629" y="3490912"/>
            <a:ext cx="5170715" cy="276374"/>
            <a:chOff x="4257852" y="3797064"/>
            <a:chExt cx="5170715" cy="276374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CEBF27D-550D-7F52-E834-7FED720AB36D}"/>
                </a:ext>
              </a:extLst>
            </p:cNvPr>
            <p:cNvSpPr txBox="1"/>
            <p:nvPr/>
          </p:nvSpPr>
          <p:spPr>
            <a:xfrm>
              <a:off x="4257852" y="3797064"/>
              <a:ext cx="145859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pageNo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1C28560-03E9-029F-B14B-DC0EB07D8C0A}"/>
                </a:ext>
              </a:extLst>
            </p:cNvPr>
            <p:cNvSpPr txBox="1"/>
            <p:nvPr/>
          </p:nvSpPr>
          <p:spPr>
            <a:xfrm>
              <a:off x="5776660" y="3819522"/>
              <a:ext cx="147133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83AD2A4-13CE-D8B7-9A62-CB97C3159123}"/>
                </a:ext>
              </a:extLst>
            </p:cNvPr>
            <p:cNvSpPr txBox="1"/>
            <p:nvPr/>
          </p:nvSpPr>
          <p:spPr>
            <a:xfrm>
              <a:off x="7357076" y="3810991"/>
              <a:ext cx="2071491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页码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7D1B7B6-D5C7-7180-E3B3-E80E0B7CDF0F}"/>
              </a:ext>
            </a:extLst>
          </p:cNvPr>
          <p:cNvGrpSpPr/>
          <p:nvPr/>
        </p:nvGrpSpPr>
        <p:grpSpPr>
          <a:xfrm>
            <a:off x="5083628" y="3778917"/>
            <a:ext cx="5196790" cy="264028"/>
            <a:chOff x="4248724" y="3833796"/>
            <a:chExt cx="5196790" cy="264028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867E601-04C1-ECBE-6536-C2DAA5294D98}"/>
                </a:ext>
              </a:extLst>
            </p:cNvPr>
            <p:cNvSpPr txBox="1"/>
            <p:nvPr/>
          </p:nvSpPr>
          <p:spPr>
            <a:xfrm>
              <a:off x="4248724" y="3834034"/>
              <a:ext cx="145859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pageSize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B56E5AC-1B75-2B13-64D3-2DD381BB3B29}"/>
                </a:ext>
              </a:extLst>
            </p:cNvPr>
            <p:cNvSpPr txBox="1"/>
            <p:nvPr/>
          </p:nvSpPr>
          <p:spPr>
            <a:xfrm>
              <a:off x="5776660" y="3833796"/>
              <a:ext cx="147133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DCF4D0A-BE62-A904-D77B-0EE65C38A474}"/>
                </a:ext>
              </a:extLst>
            </p:cNvPr>
            <p:cNvSpPr txBox="1"/>
            <p:nvPr/>
          </p:nvSpPr>
          <p:spPr>
            <a:xfrm>
              <a:off x="7317332" y="3836214"/>
              <a:ext cx="212818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每页大小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95FC73B-E9DD-E76A-C5DD-312381B8E61B}"/>
              </a:ext>
            </a:extLst>
          </p:cNvPr>
          <p:cNvGrpSpPr/>
          <p:nvPr/>
        </p:nvGrpSpPr>
        <p:grpSpPr>
          <a:xfrm>
            <a:off x="5083628" y="4022525"/>
            <a:ext cx="5205918" cy="259256"/>
            <a:chOff x="4257852" y="3817826"/>
            <a:chExt cx="5205918" cy="259256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DB621B7-302F-B01E-B273-8F0BB51BDA5E}"/>
                </a:ext>
              </a:extLst>
            </p:cNvPr>
            <p:cNvSpPr txBox="1"/>
            <p:nvPr/>
          </p:nvSpPr>
          <p:spPr>
            <a:xfrm>
              <a:off x="4257852" y="3829611"/>
              <a:ext cx="1458591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courseName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9B58E37-021E-7131-8A23-E8E2D2967B72}"/>
                </a:ext>
              </a:extLst>
            </p:cNvPr>
            <p:cNvSpPr txBox="1"/>
            <p:nvPr/>
          </p:nvSpPr>
          <p:spPr>
            <a:xfrm>
              <a:off x="5776660" y="3823166"/>
              <a:ext cx="147133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017FEA6-851E-8837-83D4-8C33665C6F5A}"/>
                </a:ext>
              </a:extLst>
            </p:cNvPr>
            <p:cNvSpPr txBox="1"/>
            <p:nvPr/>
          </p:nvSpPr>
          <p:spPr>
            <a:xfrm>
              <a:off x="7335588" y="3817826"/>
              <a:ext cx="2128182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课程名称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499B7BE-DE85-6B0D-AA66-9FCB4E255E6B}"/>
              </a:ext>
            </a:extLst>
          </p:cNvPr>
          <p:cNvGrpSpPr/>
          <p:nvPr/>
        </p:nvGrpSpPr>
        <p:grpSpPr>
          <a:xfrm>
            <a:off x="5083628" y="4286406"/>
            <a:ext cx="5170716" cy="270165"/>
            <a:chOff x="4327197" y="3825024"/>
            <a:chExt cx="5170716" cy="270165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F0570A2-0CB8-C889-D8AB-C2D3126CC389}"/>
                </a:ext>
              </a:extLst>
            </p:cNvPr>
            <p:cNvSpPr txBox="1"/>
            <p:nvPr/>
          </p:nvSpPr>
          <p:spPr>
            <a:xfrm>
              <a:off x="4327197" y="3834612"/>
              <a:ext cx="1458592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status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7B5EAF6-D9B4-3020-D724-2D984603B1EE}"/>
                </a:ext>
              </a:extLst>
            </p:cNvPr>
            <p:cNvSpPr txBox="1"/>
            <p:nvPr/>
          </p:nvSpPr>
          <p:spPr>
            <a:xfrm>
              <a:off x="5846005" y="3841273"/>
              <a:ext cx="151652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D7B441C-8829-590B-0629-61B8FD27EE54}"/>
                </a:ext>
              </a:extLst>
            </p:cNvPr>
            <p:cNvSpPr txBox="1"/>
            <p:nvPr/>
          </p:nvSpPr>
          <p:spPr>
            <a:xfrm>
              <a:off x="7419222" y="3825024"/>
              <a:ext cx="2078691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问题状态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,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0-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未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查看，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已查看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04F7F30-6C3B-B87D-1D4A-F24F2FF28AAD}"/>
              </a:ext>
            </a:extLst>
          </p:cNvPr>
          <p:cNvGrpSpPr/>
          <p:nvPr/>
        </p:nvGrpSpPr>
        <p:grpSpPr>
          <a:xfrm>
            <a:off x="5090827" y="4528448"/>
            <a:ext cx="5163517" cy="265293"/>
            <a:chOff x="4327194" y="3816720"/>
            <a:chExt cx="5163517" cy="265293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47BD7A4-C73B-5FAB-480A-EDC3F6D208AB}"/>
                </a:ext>
              </a:extLst>
            </p:cNvPr>
            <p:cNvSpPr txBox="1"/>
            <p:nvPr/>
          </p:nvSpPr>
          <p:spPr>
            <a:xfrm>
              <a:off x="4327194" y="3851181"/>
              <a:ext cx="1458593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beginTime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FA59199-0C63-5C85-92C0-79F4AC210886}"/>
                </a:ext>
              </a:extLst>
            </p:cNvPr>
            <p:cNvSpPr txBox="1"/>
            <p:nvPr/>
          </p:nvSpPr>
          <p:spPr>
            <a:xfrm>
              <a:off x="5838803" y="3816720"/>
              <a:ext cx="1480458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LocalDateTime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3B8D78E-F0E7-1540-AAAC-1F3E90897991}"/>
                </a:ext>
              </a:extLst>
            </p:cNvPr>
            <p:cNvSpPr txBox="1"/>
            <p:nvPr/>
          </p:nvSpPr>
          <p:spPr>
            <a:xfrm>
              <a:off x="7419220" y="3826564"/>
              <a:ext cx="2071491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提问时间开始范围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338B619-B18A-475A-FAAB-945715CBBC4D}"/>
              </a:ext>
            </a:extLst>
          </p:cNvPr>
          <p:cNvGrpSpPr/>
          <p:nvPr/>
        </p:nvGrpSpPr>
        <p:grpSpPr>
          <a:xfrm>
            <a:off x="5090827" y="4805636"/>
            <a:ext cx="5163517" cy="272805"/>
            <a:chOff x="4327194" y="3832534"/>
            <a:chExt cx="5163517" cy="272805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16546B1-EC0E-72DD-8713-07E539EEAF15}"/>
                </a:ext>
              </a:extLst>
            </p:cNvPr>
            <p:cNvSpPr txBox="1"/>
            <p:nvPr/>
          </p:nvSpPr>
          <p:spPr>
            <a:xfrm>
              <a:off x="4327194" y="3857459"/>
              <a:ext cx="1458594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endTime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05B5058-D629-3CE7-E326-179A8149F2CE}"/>
                </a:ext>
              </a:extLst>
            </p:cNvPr>
            <p:cNvSpPr txBox="1"/>
            <p:nvPr/>
          </p:nvSpPr>
          <p:spPr>
            <a:xfrm>
              <a:off x="5792985" y="3851423"/>
              <a:ext cx="1569545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LocalDateTime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8B4BF19-6BC1-C246-0EC5-0ACF50E4B9BA}"/>
                </a:ext>
              </a:extLst>
            </p:cNvPr>
            <p:cNvSpPr txBox="1"/>
            <p:nvPr/>
          </p:nvSpPr>
          <p:spPr>
            <a:xfrm>
              <a:off x="7419220" y="3832534"/>
              <a:ext cx="2071491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提问时间结束范围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23182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管理端根据</a:t>
            </a:r>
            <a:r>
              <a:rPr lang="en-US" altLang="zh-CN"/>
              <a:t>id</a:t>
            </a:r>
            <a:r>
              <a:rPr lang="zh-CN" altLang="en-US"/>
              <a:t>查询问题详情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17054"/>
            <a:ext cx="9214230" cy="652679"/>
          </a:xfrm>
        </p:spPr>
        <p:txBody>
          <a:bodyPr/>
          <a:lstStyle/>
          <a:p>
            <a:r>
              <a:rPr lang="zh-CN" altLang="en-US"/>
              <a:t>需求：在后台管理的问答列表中，管理员可以点击并查看某个问题的详细信息</a:t>
            </a:r>
          </a:p>
          <a:p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/>
        </p:nvGraphicFramePr>
        <p:xfrm>
          <a:off x="2781165" y="2155418"/>
          <a:ext cx="8312177" cy="432158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2281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389358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3901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064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59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75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30153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6958018" y="2536845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6299113" y="2857876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/admin/questions/{id}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20EAE8F-FDDF-472F-ABE3-C08DD5D40B5B}"/>
              </a:ext>
            </a:extLst>
          </p:cNvPr>
          <p:cNvSpPr txBox="1"/>
          <p:nvPr/>
        </p:nvSpPr>
        <p:spPr>
          <a:xfrm>
            <a:off x="6272218" y="3161732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路径占位符，问题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id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348A43-DBE1-CDD5-8A8A-8B5FDF25F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891" y="3669663"/>
            <a:ext cx="6233059" cy="22521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32715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新增回答或评论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52679"/>
          </a:xfrm>
        </p:spPr>
        <p:txBody>
          <a:bodyPr/>
          <a:lstStyle/>
          <a:p>
            <a:r>
              <a:rPr lang="zh-CN" altLang="en-US"/>
              <a:t>需求：在问题详情页面，学员可以回答问题，或者对他人的回答做评论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202056"/>
              </p:ext>
            </p:extLst>
          </p:nvPr>
        </p:nvGraphicFramePr>
        <p:xfrm>
          <a:off x="2784630" y="2262835"/>
          <a:ext cx="8078558" cy="42567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32634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145924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224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94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843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3542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4612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接口描述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5339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4536489" y="2706317"/>
            <a:ext cx="6326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black"/>
                </a:solidFill>
                <a:latin typeface="Source Code Pro"/>
                <a:ea typeface="阿里巴巴普惠体"/>
              </a:rPr>
              <a:t>POST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4505416" y="3000379"/>
            <a:ext cx="6388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/replies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47F2D5-0E46-DF03-4B14-E19EE1230481}"/>
              </a:ext>
            </a:extLst>
          </p:cNvPr>
          <p:cNvSpPr txBox="1"/>
          <p:nvPr/>
        </p:nvSpPr>
        <p:spPr>
          <a:xfrm>
            <a:off x="4799822" y="5754560"/>
            <a:ext cx="568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zh-CN" altLang="en-US" sz="1400"/>
              <a:t>无</a:t>
            </a:r>
            <a:endParaRPr lang="en-US" altLang="zh-CN" sz="1400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6275DFC7-03A3-02FE-14EF-D83DB0315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631377"/>
              </p:ext>
            </p:extLst>
          </p:nvPr>
        </p:nvGraphicFramePr>
        <p:xfrm>
          <a:off x="5017536" y="3429000"/>
          <a:ext cx="5684432" cy="20878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62659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99757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060269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62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2569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417874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881489"/>
                  </a:ext>
                </a:extLst>
              </a:tr>
            </a:tbl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178A25EB-E0B3-DCAB-C631-3282B0408C43}"/>
              </a:ext>
            </a:extLst>
          </p:cNvPr>
          <p:cNvGrpSpPr/>
          <p:nvPr/>
        </p:nvGrpSpPr>
        <p:grpSpPr>
          <a:xfrm>
            <a:off x="5025304" y="4219328"/>
            <a:ext cx="5684432" cy="284238"/>
            <a:chOff x="4799822" y="3860181"/>
            <a:chExt cx="5684432" cy="28423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2B49BCE-3BFC-D092-9FF1-AB7A7E4BFEBA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questionId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F5F22D8-48A4-39E9-DED9-1EBF04FC6DCF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1730576-B3B9-B133-C6B0-B52EEEA81FB0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问题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B80B504-867C-C882-CAF4-2DD8B94650BD}"/>
              </a:ext>
            </a:extLst>
          </p:cNvPr>
          <p:cNvGrpSpPr/>
          <p:nvPr/>
        </p:nvGrpSpPr>
        <p:grpSpPr>
          <a:xfrm>
            <a:off x="5040840" y="3701783"/>
            <a:ext cx="5684432" cy="284238"/>
            <a:chOff x="4799822" y="3860181"/>
            <a:chExt cx="5684432" cy="284238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5719998-8D4A-DF0C-2BCA-47C3E254D97C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content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7EFF5D-5C34-9110-E339-ED05097DBA71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8E4B0FC-7CCC-52E8-CC0F-017AA2E43E03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回答的内容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136FBD1-0CA3-E647-5EA2-9C3A985C6904}"/>
              </a:ext>
            </a:extLst>
          </p:cNvPr>
          <p:cNvGrpSpPr/>
          <p:nvPr/>
        </p:nvGrpSpPr>
        <p:grpSpPr>
          <a:xfrm>
            <a:off x="5040840" y="3959626"/>
            <a:ext cx="5684432" cy="284238"/>
            <a:chOff x="4799822" y="3860181"/>
            <a:chExt cx="5684432" cy="284238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0A2B12A-FFB8-4336-9187-12EC647E7495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anonymity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C387D8D-B1A1-5A2B-ECA9-F46980CBCF90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2D4EDA9-011E-658D-C78F-7AFAFCA86DDA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是否匿名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A0D0E02-0E49-E469-6A6B-F82EC623BD2E}"/>
              </a:ext>
            </a:extLst>
          </p:cNvPr>
          <p:cNvGrpSpPr/>
          <p:nvPr/>
        </p:nvGrpSpPr>
        <p:grpSpPr>
          <a:xfrm>
            <a:off x="5017536" y="4462835"/>
            <a:ext cx="5684432" cy="284238"/>
            <a:chOff x="4799822" y="3860181"/>
            <a:chExt cx="5684432" cy="284238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1642786-EAAF-D77C-28F4-C561D4A19EB7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answerId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F62FD2C-0750-F5BE-5E3E-6E96FC4C36D2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0DEF038-BE57-C1F9-9448-B6602FD738F2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上级回答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，没有可不填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291B0F7-30BC-B186-EC14-B8756742C2A6}"/>
              </a:ext>
            </a:extLst>
          </p:cNvPr>
          <p:cNvGrpSpPr/>
          <p:nvPr/>
        </p:nvGrpSpPr>
        <p:grpSpPr>
          <a:xfrm>
            <a:off x="5017536" y="4720678"/>
            <a:ext cx="5684432" cy="284238"/>
            <a:chOff x="4799822" y="3860181"/>
            <a:chExt cx="5684432" cy="284238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356FC5A-9672-C6D6-12D1-4D1B9DDA21E9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targetReplyId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BB70A0A-3B2B-3345-B34F-5B5476D1DEC0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228573E-4A8E-59FD-F795-178FDCAA463F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目标评论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，没有可不填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C5D09B6-FF45-CE9D-ED30-2022FA45A1D2}"/>
              </a:ext>
            </a:extLst>
          </p:cNvPr>
          <p:cNvGrpSpPr/>
          <p:nvPr/>
        </p:nvGrpSpPr>
        <p:grpSpPr>
          <a:xfrm>
            <a:off x="5017536" y="4987602"/>
            <a:ext cx="5684432" cy="284238"/>
            <a:chOff x="4799822" y="3860181"/>
            <a:chExt cx="5684432" cy="284238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31E9DD8-9698-76DC-1C05-1C1029A23CFE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targetUserId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D579E04-63A3-0592-25EF-D38EDE21D8A7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337F021-8EE5-1952-576E-C2ED5B75EA8F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目标用户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，没有可不填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46" name="图片 45">
            <a:extLst>
              <a:ext uri="{FF2B5EF4-FFF2-40B4-BE49-F238E27FC236}">
                <a16:creationId xmlns:a16="http://schemas.microsoft.com/office/drawing/2014/main" id="{B4275519-2D51-E994-9487-18DD65E27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730" y="2375244"/>
            <a:ext cx="4763230" cy="42782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340200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分页查询回答和评论列表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17054"/>
            <a:ext cx="9214230" cy="652679"/>
          </a:xfrm>
        </p:spPr>
        <p:txBody>
          <a:bodyPr/>
          <a:lstStyle/>
          <a:p>
            <a:r>
              <a:rPr lang="zh-CN" altLang="en-US"/>
              <a:t>需求：在后台管理页面，教师可以查看学员问题详情下的回答列表或者回答下的评论列表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/>
        </p:nvGraphicFramePr>
        <p:xfrm>
          <a:off x="2366682" y="2155418"/>
          <a:ext cx="8389204" cy="367511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40637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48567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364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083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085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0050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6882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6620561" y="2536845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5961656" y="2843210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/replies/page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graphicFrame>
        <p:nvGraphicFramePr>
          <p:cNvPr id="88" name="表格 4">
            <a:extLst>
              <a:ext uri="{FF2B5EF4-FFF2-40B4-BE49-F238E27FC236}">
                <a16:creationId xmlns:a16="http://schemas.microsoft.com/office/drawing/2014/main" id="{58CB1C9B-CC88-B5E5-EC9F-9FAA49CF30E1}"/>
              </a:ext>
            </a:extLst>
          </p:cNvPr>
          <p:cNvGraphicFramePr>
            <a:graphicFrameLocks noGrp="1"/>
          </p:cNvGraphicFramePr>
          <p:nvPr/>
        </p:nvGraphicFramePr>
        <p:xfrm>
          <a:off x="5083630" y="3213090"/>
          <a:ext cx="5282345" cy="1696366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511534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621128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149683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3571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参数名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类型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说明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394889"/>
                  </a:ext>
                </a:extLst>
              </a:tr>
            </a:tbl>
          </a:graphicData>
        </a:graphic>
      </p:graphicFrame>
      <p:grpSp>
        <p:nvGrpSpPr>
          <p:cNvPr id="89" name="组合 88">
            <a:extLst>
              <a:ext uri="{FF2B5EF4-FFF2-40B4-BE49-F238E27FC236}">
                <a16:creationId xmlns:a16="http://schemas.microsoft.com/office/drawing/2014/main" id="{11CFE3D0-C1E4-B848-B294-51CC90F97C39}"/>
              </a:ext>
            </a:extLst>
          </p:cNvPr>
          <p:cNvGrpSpPr/>
          <p:nvPr/>
        </p:nvGrpSpPr>
        <p:grpSpPr>
          <a:xfrm>
            <a:off x="5065885" y="3608877"/>
            <a:ext cx="5289548" cy="272526"/>
            <a:chOff x="4257852" y="3785092"/>
            <a:chExt cx="5289548" cy="272526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FA60F2D8-45BF-4647-0099-E9BC224D4A0E}"/>
                </a:ext>
              </a:extLst>
            </p:cNvPr>
            <p:cNvSpPr txBox="1"/>
            <p:nvPr/>
          </p:nvSpPr>
          <p:spPr>
            <a:xfrm>
              <a:off x="4257852" y="3797064"/>
              <a:ext cx="1527936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pageNo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1C4DA8A0-C277-22E0-BD37-34C450766667}"/>
                </a:ext>
              </a:extLst>
            </p:cNvPr>
            <p:cNvSpPr txBox="1"/>
            <p:nvPr/>
          </p:nvSpPr>
          <p:spPr>
            <a:xfrm>
              <a:off x="5957018" y="3785092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0F87636-B7DB-D24C-A2C0-B31060C12133}"/>
                </a:ext>
              </a:extLst>
            </p:cNvPr>
            <p:cNvSpPr txBox="1"/>
            <p:nvPr/>
          </p:nvSpPr>
          <p:spPr>
            <a:xfrm>
              <a:off x="7419218" y="3805355"/>
              <a:ext cx="2128182" cy="252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页码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D56E4E3-973B-87E2-430F-47B4B9155F92}"/>
              </a:ext>
            </a:extLst>
          </p:cNvPr>
          <p:cNvGrpSpPr/>
          <p:nvPr/>
        </p:nvGrpSpPr>
        <p:grpSpPr>
          <a:xfrm>
            <a:off x="5076425" y="3946980"/>
            <a:ext cx="5289550" cy="265932"/>
            <a:chOff x="4248724" y="3835482"/>
            <a:chExt cx="5289550" cy="265932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8AC78E9D-874A-7B9D-2C3D-699C1DEE4E32}"/>
                </a:ext>
              </a:extLst>
            </p:cNvPr>
            <p:cNvSpPr txBox="1"/>
            <p:nvPr/>
          </p:nvSpPr>
          <p:spPr>
            <a:xfrm>
              <a:off x="4248724" y="3835482"/>
              <a:ext cx="1527937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pageSize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7CFD8265-560D-BBDC-3107-F3FC9D91897A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B8A3DB23-4436-4310-5A4F-2E3EEE071BF3}"/>
                </a:ext>
              </a:extLst>
            </p:cNvPr>
            <p:cNvSpPr txBox="1"/>
            <p:nvPr/>
          </p:nvSpPr>
          <p:spPr>
            <a:xfrm>
              <a:off x="7410092" y="3836253"/>
              <a:ext cx="212818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每页大小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D07E0172-E29E-E6EC-B836-F7F3CDF7E793}"/>
              </a:ext>
            </a:extLst>
          </p:cNvPr>
          <p:cNvGrpSpPr/>
          <p:nvPr/>
        </p:nvGrpSpPr>
        <p:grpSpPr>
          <a:xfrm>
            <a:off x="5083628" y="4278418"/>
            <a:ext cx="5289549" cy="274237"/>
            <a:chOff x="4257852" y="3827177"/>
            <a:chExt cx="5289549" cy="274237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6D37BD5D-E95E-18F3-C2E8-D03D89719714}"/>
                </a:ext>
              </a:extLst>
            </p:cNvPr>
            <p:cNvSpPr txBox="1"/>
            <p:nvPr/>
          </p:nvSpPr>
          <p:spPr>
            <a:xfrm>
              <a:off x="4257852" y="3834841"/>
              <a:ext cx="1527936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questionId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B812BC2-A1BE-74B9-247D-AFC3FE661C27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B76B43C4-8548-613F-4F3D-24AC4F9F3E50}"/>
                </a:ext>
              </a:extLst>
            </p:cNvPr>
            <p:cNvSpPr txBox="1"/>
            <p:nvPr/>
          </p:nvSpPr>
          <p:spPr>
            <a:xfrm>
              <a:off x="7419219" y="3827177"/>
              <a:ext cx="2128182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问题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8FCB0BC-0146-8E8E-DA7D-7A679CE4A722}"/>
              </a:ext>
            </a:extLst>
          </p:cNvPr>
          <p:cNvGrpSpPr/>
          <p:nvPr/>
        </p:nvGrpSpPr>
        <p:grpSpPr>
          <a:xfrm>
            <a:off x="5076426" y="4628609"/>
            <a:ext cx="5289549" cy="271342"/>
            <a:chOff x="4257853" y="3830072"/>
            <a:chExt cx="5289549" cy="271342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96F7558-7F2B-3103-0B61-9E451A399E8B}"/>
                </a:ext>
              </a:extLst>
            </p:cNvPr>
            <p:cNvSpPr txBox="1"/>
            <p:nvPr/>
          </p:nvSpPr>
          <p:spPr>
            <a:xfrm>
              <a:off x="4257853" y="3834612"/>
              <a:ext cx="1527936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answerId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89C2817-10A3-0AA6-B016-51E38C7A58DA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CE53B03-EB8B-4B30-8828-C92F3307DA0B}"/>
                </a:ext>
              </a:extLst>
            </p:cNvPr>
            <p:cNvSpPr txBox="1"/>
            <p:nvPr/>
          </p:nvSpPr>
          <p:spPr>
            <a:xfrm>
              <a:off x="7419222" y="3830072"/>
              <a:ext cx="212818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父回答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535EA658-95A6-5007-96F4-50A94C32725A}"/>
              </a:ext>
            </a:extLst>
          </p:cNvPr>
          <p:cNvSpPr txBox="1"/>
          <p:nvPr/>
        </p:nvSpPr>
        <p:spPr>
          <a:xfrm>
            <a:off x="4688748" y="5341910"/>
            <a:ext cx="5684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en-US" altLang="zh-CN" sz="1200"/>
              <a:t>{ "total": 127, "pages":26, "items":[{...            }]}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幻灯片缩放定位 11">
                <a:extLst>
                  <a:ext uri="{FF2B5EF4-FFF2-40B4-BE49-F238E27FC236}">
                    <a16:creationId xmlns:a16="http://schemas.microsoft.com/office/drawing/2014/main" id="{E29930C9-5A1A-6C6D-603D-9346BF634AA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2037925"/>
                  </p:ext>
                </p:extLst>
              </p:nvPr>
            </p:nvGraphicFramePr>
            <p:xfrm>
              <a:off x="8959782" y="5301773"/>
              <a:ext cx="663120" cy="373005"/>
            </p:xfrm>
            <a:graphic>
              <a:graphicData uri="http://schemas.microsoft.com/office/powerpoint/2016/slidezoom">
                <pslz:sldZm>
                  <pslz:sldZmObj sldId="747" cId="2702931195">
                    <pslz:zmPr id="{1CE8425C-8E35-47A5-A791-6215FDB315B5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63120" cy="3730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幻灯片缩放定位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29930C9-5A1A-6C6D-603D-9346BF634A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59782" y="5301773"/>
                <a:ext cx="663120" cy="37300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75408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分析产品原型</a:t>
            </a:r>
            <a:endParaRPr kumimoji="1" lang="en-US" altLang="zh-CN"/>
          </a:p>
          <a:p>
            <a:r>
              <a:rPr kumimoji="1" lang="zh-CN" altLang="en-US"/>
              <a:t>开发接口功能</a:t>
            </a:r>
            <a:endParaRPr kumimoji="1" lang="en-US" altLang="zh-CN"/>
          </a:p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678715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F4212-6755-CD72-CF39-A81B1845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回答和评论的</a:t>
            </a:r>
            <a:r>
              <a:rPr lang="en-US" altLang="zh-CN"/>
              <a:t>VO</a:t>
            </a:r>
            <a:r>
              <a:rPr lang="zh-CN" altLang="en-US"/>
              <a:t>属性</a:t>
            </a: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47922778-DAAE-28DB-F606-47A554D6A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093132"/>
              </p:ext>
            </p:extLst>
          </p:nvPr>
        </p:nvGraphicFramePr>
        <p:xfrm>
          <a:off x="5868139" y="1955939"/>
          <a:ext cx="5866661" cy="40662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784412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757779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324470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3570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38682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538886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24527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594319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775641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673951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316262"/>
                  </a:ext>
                </a:extLst>
              </a:tr>
            </a:tbl>
          </a:graphicData>
        </a:graphic>
      </p:graphicFrame>
      <p:grpSp>
        <p:nvGrpSpPr>
          <p:cNvPr id="41" name="组合 40">
            <a:extLst>
              <a:ext uri="{FF2B5EF4-FFF2-40B4-BE49-F238E27FC236}">
                <a16:creationId xmlns:a16="http://schemas.microsoft.com/office/drawing/2014/main" id="{B212ADBB-0ADE-B811-2184-08656782E247}"/>
              </a:ext>
            </a:extLst>
          </p:cNvPr>
          <p:cNvGrpSpPr/>
          <p:nvPr/>
        </p:nvGrpSpPr>
        <p:grpSpPr>
          <a:xfrm>
            <a:off x="5858345" y="5374152"/>
            <a:ext cx="5901786" cy="293907"/>
            <a:chOff x="5762876" y="2207658"/>
            <a:chExt cx="5901786" cy="29390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2DA0D1D-B0FE-3F3C-3C01-E1D22FE51E12}"/>
                </a:ext>
              </a:extLst>
            </p:cNvPr>
            <p:cNvSpPr txBox="1"/>
            <p:nvPr/>
          </p:nvSpPr>
          <p:spPr>
            <a:xfrm>
              <a:off x="5762876" y="2224566"/>
              <a:ext cx="1814758" cy="276999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likedTimes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8080680-8C4F-9DDE-EAD8-564F6FE4434D}"/>
                </a:ext>
              </a:extLst>
            </p:cNvPr>
            <p:cNvSpPr txBox="1"/>
            <p:nvPr/>
          </p:nvSpPr>
          <p:spPr>
            <a:xfrm>
              <a:off x="7622935" y="2207658"/>
              <a:ext cx="1623129" cy="285492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A26104E-0A50-61EF-D918-3244B6E50C7D}"/>
                </a:ext>
              </a:extLst>
            </p:cNvPr>
            <p:cNvSpPr txBox="1"/>
            <p:nvPr/>
          </p:nvSpPr>
          <p:spPr>
            <a:xfrm>
              <a:off x="9281576" y="2216536"/>
              <a:ext cx="2383086" cy="276999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点赞数量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C9BF240-CEE9-384A-6012-9FEE5F7FB146}"/>
              </a:ext>
            </a:extLst>
          </p:cNvPr>
          <p:cNvGrpSpPr/>
          <p:nvPr/>
        </p:nvGrpSpPr>
        <p:grpSpPr>
          <a:xfrm>
            <a:off x="5849472" y="2351319"/>
            <a:ext cx="5920311" cy="285492"/>
            <a:chOff x="5660267" y="2608198"/>
            <a:chExt cx="5920311" cy="285492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312BA4-C806-0E48-C510-AC38622FAED6}"/>
                </a:ext>
              </a:extLst>
            </p:cNvPr>
            <p:cNvSpPr txBox="1"/>
            <p:nvPr/>
          </p:nvSpPr>
          <p:spPr>
            <a:xfrm>
              <a:off x="5660267" y="2611550"/>
              <a:ext cx="1823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2043C2A-4B41-EEC7-62F9-52E6930976AD}"/>
                </a:ext>
              </a:extLst>
            </p:cNvPr>
            <p:cNvSpPr txBox="1"/>
            <p:nvPr/>
          </p:nvSpPr>
          <p:spPr>
            <a:xfrm>
              <a:off x="7457403" y="2608198"/>
              <a:ext cx="1740087" cy="285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A1F2EBE-1F2C-F3F5-659D-218D4F02519E}"/>
                </a:ext>
              </a:extLst>
            </p:cNvPr>
            <p:cNvSpPr txBox="1"/>
            <p:nvPr/>
          </p:nvSpPr>
          <p:spPr>
            <a:xfrm>
              <a:off x="9202207" y="2608321"/>
              <a:ext cx="2378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回答或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评论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的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D4E8CB7-6351-7BDA-F2CA-8C9240BF6FB0}"/>
              </a:ext>
            </a:extLst>
          </p:cNvPr>
          <p:cNvGrpSpPr/>
          <p:nvPr/>
        </p:nvGrpSpPr>
        <p:grpSpPr>
          <a:xfrm>
            <a:off x="5868139" y="2675675"/>
            <a:ext cx="5863545" cy="286262"/>
            <a:chOff x="5640834" y="2925549"/>
            <a:chExt cx="5863545" cy="28626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7E9515D-4B41-8279-5624-81ABEF1BA9AF}"/>
                </a:ext>
              </a:extLst>
            </p:cNvPr>
            <p:cNvSpPr txBox="1"/>
            <p:nvPr/>
          </p:nvSpPr>
          <p:spPr>
            <a:xfrm>
              <a:off x="5640834" y="2931436"/>
              <a:ext cx="1778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242968C-95EA-92ED-D350-B57A5A9C0A11}"/>
                </a:ext>
              </a:extLst>
            </p:cNvPr>
            <p:cNvSpPr txBox="1"/>
            <p:nvPr/>
          </p:nvSpPr>
          <p:spPr>
            <a:xfrm>
              <a:off x="7414408" y="2925549"/>
              <a:ext cx="1778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CE2AB8F-B993-C25C-82D4-9A09B8EE825E}"/>
                </a:ext>
              </a:extLst>
            </p:cNvPr>
            <p:cNvSpPr txBox="1"/>
            <p:nvPr/>
          </p:nvSpPr>
          <p:spPr>
            <a:xfrm>
              <a:off x="9192875" y="2934812"/>
              <a:ext cx="2311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回答内容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B1683DA-4172-6341-6EFD-EEF52A808C67}"/>
              </a:ext>
            </a:extLst>
          </p:cNvPr>
          <p:cNvGrpSpPr/>
          <p:nvPr/>
        </p:nvGrpSpPr>
        <p:grpSpPr>
          <a:xfrm>
            <a:off x="5868139" y="3015246"/>
            <a:ext cx="5901642" cy="291612"/>
            <a:chOff x="5678934" y="3305075"/>
            <a:chExt cx="5901642" cy="291612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9E753C1-4771-B772-EE90-5048D42C4CBF}"/>
                </a:ext>
              </a:extLst>
            </p:cNvPr>
            <p:cNvSpPr txBox="1"/>
            <p:nvPr/>
          </p:nvSpPr>
          <p:spPr>
            <a:xfrm>
              <a:off x="5678934" y="3305075"/>
              <a:ext cx="1773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anonymity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806DFEA-C47F-B120-9EDA-21C7B26DC7E1}"/>
                </a:ext>
              </a:extLst>
            </p:cNvPr>
            <p:cNvSpPr txBox="1"/>
            <p:nvPr/>
          </p:nvSpPr>
          <p:spPr>
            <a:xfrm>
              <a:off x="7452509" y="3311116"/>
              <a:ext cx="1778466" cy="285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2DAD9A1-1602-EFB5-2B6C-942EA188E6FA}"/>
                </a:ext>
              </a:extLst>
            </p:cNvPr>
            <p:cNvSpPr txBox="1"/>
            <p:nvPr/>
          </p:nvSpPr>
          <p:spPr>
            <a:xfrm>
              <a:off x="9202205" y="3310677"/>
              <a:ext cx="2378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是否匿名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640CD55-08C4-F753-E651-EB315B4D1F2D}"/>
              </a:ext>
            </a:extLst>
          </p:cNvPr>
          <p:cNvGrpSpPr/>
          <p:nvPr/>
        </p:nvGrpSpPr>
        <p:grpSpPr>
          <a:xfrm>
            <a:off x="5858349" y="3353037"/>
            <a:ext cx="5911433" cy="297045"/>
            <a:chOff x="5669144" y="3676009"/>
            <a:chExt cx="5911433" cy="297045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77E7A72-7F32-AB6D-30FA-568892D8758F}"/>
                </a:ext>
              </a:extLst>
            </p:cNvPr>
            <p:cNvSpPr txBox="1"/>
            <p:nvPr/>
          </p:nvSpPr>
          <p:spPr>
            <a:xfrm>
              <a:off x="5669144" y="3691973"/>
              <a:ext cx="1823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DB5A861-4155-1CAE-DB96-5D7767AF03ED}"/>
                </a:ext>
              </a:extLst>
            </p:cNvPr>
            <p:cNvSpPr txBox="1"/>
            <p:nvPr/>
          </p:nvSpPr>
          <p:spPr>
            <a:xfrm>
              <a:off x="7483900" y="3696055"/>
              <a:ext cx="1713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AB64BE4-66E5-E41E-0427-43324E36EB9A}"/>
                </a:ext>
              </a:extLst>
            </p:cNvPr>
            <p:cNvSpPr txBox="1"/>
            <p:nvPr/>
          </p:nvSpPr>
          <p:spPr>
            <a:xfrm>
              <a:off x="9202206" y="3676009"/>
              <a:ext cx="2378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回答者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A94FBAF-BF9C-B611-68D1-387685374CB5}"/>
              </a:ext>
            </a:extLst>
          </p:cNvPr>
          <p:cNvGrpSpPr/>
          <p:nvPr/>
        </p:nvGrpSpPr>
        <p:grpSpPr>
          <a:xfrm>
            <a:off x="5858345" y="3701140"/>
            <a:ext cx="5911437" cy="296041"/>
            <a:chOff x="5669140" y="4058542"/>
            <a:chExt cx="5911437" cy="29604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104C7B5-0A6F-923A-4FEA-C2E89A3C82D5}"/>
                </a:ext>
              </a:extLst>
            </p:cNvPr>
            <p:cNvSpPr txBox="1"/>
            <p:nvPr/>
          </p:nvSpPr>
          <p:spPr>
            <a:xfrm>
              <a:off x="5669140" y="4075790"/>
              <a:ext cx="1786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userIcon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DF191D8-42A3-0F8B-209C-6470E3E98C13}"/>
                </a:ext>
              </a:extLst>
            </p:cNvPr>
            <p:cNvSpPr txBox="1"/>
            <p:nvPr/>
          </p:nvSpPr>
          <p:spPr>
            <a:xfrm>
              <a:off x="7452508" y="4077584"/>
              <a:ext cx="1655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63E9A63-75D3-B3A2-9F55-BCD71B288AA0}"/>
                </a:ext>
              </a:extLst>
            </p:cNvPr>
            <p:cNvSpPr txBox="1"/>
            <p:nvPr/>
          </p:nvSpPr>
          <p:spPr>
            <a:xfrm>
              <a:off x="9202207" y="4058542"/>
              <a:ext cx="2378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回答者头像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B529C8E-4BFB-C898-742C-D41676BA46E4}"/>
              </a:ext>
            </a:extLst>
          </p:cNvPr>
          <p:cNvGrpSpPr/>
          <p:nvPr/>
        </p:nvGrpSpPr>
        <p:grpSpPr>
          <a:xfrm>
            <a:off x="5849469" y="4032264"/>
            <a:ext cx="5920313" cy="278792"/>
            <a:chOff x="5660264" y="4423313"/>
            <a:chExt cx="5920313" cy="278792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6C9EF65-2C1A-6E6C-B9DD-94206DEFF53B}"/>
                </a:ext>
              </a:extLst>
            </p:cNvPr>
            <p:cNvSpPr txBox="1"/>
            <p:nvPr/>
          </p:nvSpPr>
          <p:spPr>
            <a:xfrm>
              <a:off x="5660264" y="4424093"/>
              <a:ext cx="1823634" cy="276999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userName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9077955-3A53-73D9-DFD5-46AD249CCA9B}"/>
                </a:ext>
              </a:extLst>
            </p:cNvPr>
            <p:cNvSpPr txBox="1"/>
            <p:nvPr/>
          </p:nvSpPr>
          <p:spPr>
            <a:xfrm>
              <a:off x="7529199" y="4425106"/>
              <a:ext cx="1617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C80803B-4046-E35F-5D52-5BEE990FBC17}"/>
                </a:ext>
              </a:extLst>
            </p:cNvPr>
            <p:cNvSpPr txBox="1"/>
            <p:nvPr/>
          </p:nvSpPr>
          <p:spPr>
            <a:xfrm>
              <a:off x="9202207" y="4423313"/>
              <a:ext cx="2378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回答者昵称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92B6264-B27D-4A2D-E2EE-FED19C746BCE}"/>
              </a:ext>
            </a:extLst>
          </p:cNvPr>
          <p:cNvGrpSpPr/>
          <p:nvPr/>
        </p:nvGrpSpPr>
        <p:grpSpPr>
          <a:xfrm>
            <a:off x="5840590" y="4374841"/>
            <a:ext cx="5929191" cy="283432"/>
            <a:chOff x="5651384" y="4796965"/>
            <a:chExt cx="5929191" cy="283432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C7E6025-8FF0-8AE7-3CEB-FAE0BB21C54D}"/>
                </a:ext>
              </a:extLst>
            </p:cNvPr>
            <p:cNvSpPr txBox="1"/>
            <p:nvPr/>
          </p:nvSpPr>
          <p:spPr>
            <a:xfrm>
              <a:off x="5651384" y="4799032"/>
              <a:ext cx="1823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targetUserName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CF4BC17-F753-2FDF-ADE4-B4C83FB9CB37}"/>
                </a:ext>
              </a:extLst>
            </p:cNvPr>
            <p:cNvSpPr txBox="1"/>
            <p:nvPr/>
          </p:nvSpPr>
          <p:spPr>
            <a:xfrm>
              <a:off x="7546954" y="4796965"/>
              <a:ext cx="1578497" cy="283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2824F05-F387-96DD-A4A4-4424DE83A378}"/>
                </a:ext>
              </a:extLst>
            </p:cNvPr>
            <p:cNvSpPr txBox="1"/>
            <p:nvPr/>
          </p:nvSpPr>
          <p:spPr>
            <a:xfrm>
              <a:off x="9202207" y="4796965"/>
              <a:ext cx="2378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评论的目标用户昵称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D772569-5026-A815-1916-787EBD1E1A94}"/>
              </a:ext>
            </a:extLst>
          </p:cNvPr>
          <p:cNvGrpSpPr/>
          <p:nvPr/>
        </p:nvGrpSpPr>
        <p:grpSpPr>
          <a:xfrm>
            <a:off x="5850380" y="4702898"/>
            <a:ext cx="5919401" cy="281987"/>
            <a:chOff x="5661174" y="5156877"/>
            <a:chExt cx="5919401" cy="281987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132B9C9-0E84-9776-5BD8-08347B7FB5DE}"/>
                </a:ext>
              </a:extLst>
            </p:cNvPr>
            <p:cNvSpPr txBox="1"/>
            <p:nvPr/>
          </p:nvSpPr>
          <p:spPr>
            <a:xfrm>
              <a:off x="5661174" y="5158157"/>
              <a:ext cx="1823634" cy="276999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5950EA5-EF1B-D0C7-A7A0-20A82D44918E}"/>
                </a:ext>
              </a:extLst>
            </p:cNvPr>
            <p:cNvSpPr txBox="1"/>
            <p:nvPr/>
          </p:nvSpPr>
          <p:spPr>
            <a:xfrm>
              <a:off x="7512357" y="5161865"/>
              <a:ext cx="1608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E645971-A0A5-0036-7061-7D2EDDA684D8}"/>
                </a:ext>
              </a:extLst>
            </p:cNvPr>
            <p:cNvSpPr txBox="1"/>
            <p:nvPr/>
          </p:nvSpPr>
          <p:spPr>
            <a:xfrm>
              <a:off x="9197489" y="5156877"/>
              <a:ext cx="2383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回答时间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5BBF61D-98C8-321D-3B03-5D0D358AA366}"/>
              </a:ext>
            </a:extLst>
          </p:cNvPr>
          <p:cNvGrpSpPr/>
          <p:nvPr/>
        </p:nvGrpSpPr>
        <p:grpSpPr>
          <a:xfrm>
            <a:off x="5877016" y="5044314"/>
            <a:ext cx="5892765" cy="287524"/>
            <a:chOff x="5687810" y="5511459"/>
            <a:chExt cx="5892765" cy="287524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99E6794-F571-CFD3-436F-A6441528F7F7}"/>
                </a:ext>
              </a:extLst>
            </p:cNvPr>
            <p:cNvSpPr txBox="1"/>
            <p:nvPr/>
          </p:nvSpPr>
          <p:spPr>
            <a:xfrm>
              <a:off x="5687810" y="5514289"/>
              <a:ext cx="1764698" cy="276999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replyTimes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8879C43-0D8F-0D3B-17C9-2DDAD54EC951}"/>
                </a:ext>
              </a:extLst>
            </p:cNvPr>
            <p:cNvSpPr txBox="1"/>
            <p:nvPr/>
          </p:nvSpPr>
          <p:spPr>
            <a:xfrm>
              <a:off x="7492777" y="5511459"/>
              <a:ext cx="1704711" cy="287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E5E48CB-43E9-CCA5-22A6-AF9E4976D93B}"/>
                </a:ext>
              </a:extLst>
            </p:cNvPr>
            <p:cNvSpPr txBox="1"/>
            <p:nvPr/>
          </p:nvSpPr>
          <p:spPr>
            <a:xfrm>
              <a:off x="9197489" y="5517638"/>
              <a:ext cx="2383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回答下的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评论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数量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C526169-B034-3BC5-B0A6-EF04B7E38557}"/>
              </a:ext>
            </a:extLst>
          </p:cNvPr>
          <p:cNvGrpSpPr/>
          <p:nvPr/>
        </p:nvGrpSpPr>
        <p:grpSpPr>
          <a:xfrm>
            <a:off x="5877016" y="5721746"/>
            <a:ext cx="5865358" cy="292628"/>
            <a:chOff x="5781546" y="2225414"/>
            <a:chExt cx="5865358" cy="29262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EC6F531-D84C-7BA0-991D-79E462F02004}"/>
                </a:ext>
              </a:extLst>
            </p:cNvPr>
            <p:cNvSpPr txBox="1"/>
            <p:nvPr/>
          </p:nvSpPr>
          <p:spPr>
            <a:xfrm>
              <a:off x="5781546" y="2225414"/>
              <a:ext cx="1728151" cy="276999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liked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0DE404-187F-B751-3851-72C27F572DC7}"/>
                </a:ext>
              </a:extLst>
            </p:cNvPr>
            <p:cNvSpPr txBox="1"/>
            <p:nvPr/>
          </p:nvSpPr>
          <p:spPr>
            <a:xfrm>
              <a:off x="7595391" y="2225414"/>
              <a:ext cx="1659545" cy="285492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2A673F5-4B48-0EE0-7B10-769AF8259516}"/>
                </a:ext>
              </a:extLst>
            </p:cNvPr>
            <p:cNvSpPr txBox="1"/>
            <p:nvPr/>
          </p:nvSpPr>
          <p:spPr>
            <a:xfrm>
              <a:off x="9308980" y="2241043"/>
              <a:ext cx="2337924" cy="276999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当前用户是否点赞过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52" name="图片 51">
            <a:extLst>
              <a:ext uri="{FF2B5EF4-FFF2-40B4-BE49-F238E27FC236}">
                <a16:creationId xmlns:a16="http://schemas.microsoft.com/office/drawing/2014/main" id="{EA613360-1F7A-8AF3-6ED5-F9B5168B7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9328"/>
            <a:ext cx="5571918" cy="34705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293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08472" y="1855562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分析业务流程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2A1A5-F78B-B47A-9CAC-C7AC57BA446C}"/>
              </a:ext>
            </a:extLst>
          </p:cNvPr>
          <p:cNvSpPr txBox="1">
            <a:spLocks/>
          </p:cNvSpPr>
          <p:nvPr/>
        </p:nvSpPr>
        <p:spPr>
          <a:xfrm>
            <a:off x="5008472" y="2473099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设计业务接口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E87AC52-99A7-7B43-5F5B-28A10CBB712C}"/>
              </a:ext>
            </a:extLst>
          </p:cNvPr>
          <p:cNvSpPr txBox="1">
            <a:spLocks/>
          </p:cNvSpPr>
          <p:nvPr/>
        </p:nvSpPr>
        <p:spPr>
          <a:xfrm>
            <a:off x="5008472" y="3110366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B60004"/>
                </a:solidFill>
              </a:rPr>
              <a:t>抽取业务实体</a:t>
            </a:r>
          </a:p>
        </p:txBody>
      </p:sp>
    </p:spTree>
    <p:extLst>
      <p:ext uri="{BB962C8B-B14F-4D97-AF65-F5344CB8AC3E}">
        <p14:creationId xmlns:p14="http://schemas.microsoft.com/office/powerpoint/2010/main" val="136819057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8624917-7A1B-D0ED-2409-82D77BB34C6C}"/>
              </a:ext>
            </a:extLst>
          </p:cNvPr>
          <p:cNvSpPr txBox="1">
            <a:spLocks/>
          </p:cNvSpPr>
          <p:nvPr/>
        </p:nvSpPr>
        <p:spPr>
          <a:xfrm>
            <a:off x="710880" y="8355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抽取业务实体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3455527-99D3-496A-B3B7-3DE27FBB425B}"/>
              </a:ext>
            </a:extLst>
          </p:cNvPr>
          <p:cNvSpPr/>
          <p:nvPr/>
        </p:nvSpPr>
        <p:spPr>
          <a:xfrm>
            <a:off x="2721429" y="3429000"/>
            <a:ext cx="941613" cy="41365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问题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375713-608C-16E2-04D7-52BCD9B3FBC2}"/>
              </a:ext>
            </a:extLst>
          </p:cNvPr>
          <p:cNvSpPr/>
          <p:nvPr/>
        </p:nvSpPr>
        <p:spPr>
          <a:xfrm>
            <a:off x="8278587" y="3429000"/>
            <a:ext cx="941613" cy="413657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回答、评论</a:t>
            </a:r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id="{763118BB-A1FD-A8CE-DFEE-61A0541B6017}"/>
              </a:ext>
            </a:extLst>
          </p:cNvPr>
          <p:cNvSpPr/>
          <p:nvPr/>
        </p:nvSpPr>
        <p:spPr>
          <a:xfrm>
            <a:off x="5834743" y="3390899"/>
            <a:ext cx="696686" cy="489857"/>
          </a:xfrm>
          <a:prstGeom prst="diamon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属于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8A8739A-635F-B41F-FA21-6BC70513365F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3663042" y="3635828"/>
            <a:ext cx="217170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829A921-FC94-909B-4A21-17B1A57E30CE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6531429" y="3635828"/>
            <a:ext cx="174715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CAF02C9-C6AA-AAE0-D270-12E2F036EECE}"/>
              </a:ext>
            </a:extLst>
          </p:cNvPr>
          <p:cNvSpPr txBox="1"/>
          <p:nvPr/>
        </p:nvSpPr>
        <p:spPr>
          <a:xfrm>
            <a:off x="4572000" y="3429000"/>
            <a:ext cx="261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7AD272-622E-6899-2009-522163F66902}"/>
              </a:ext>
            </a:extLst>
          </p:cNvPr>
          <p:cNvSpPr txBox="1"/>
          <p:nvPr/>
        </p:nvSpPr>
        <p:spPr>
          <a:xfrm>
            <a:off x="7391401" y="3429000"/>
            <a:ext cx="261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71BE820-73C7-BF68-DD8D-8A8E89661358}"/>
              </a:ext>
            </a:extLst>
          </p:cNvPr>
          <p:cNvSpPr/>
          <p:nvPr/>
        </p:nvSpPr>
        <p:spPr>
          <a:xfrm>
            <a:off x="5915311" y="2204358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问题</a:t>
            </a:r>
            <a:r>
              <a:rPr lang="en-US" altLang="zh-CN" sz="1200"/>
              <a:t>id</a:t>
            </a:r>
            <a:endParaRPr lang="zh-CN" altLang="en-US" sz="120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8F4BED-C218-9F87-F979-0059F9040FA7}"/>
              </a:ext>
            </a:extLst>
          </p:cNvPr>
          <p:cNvCxnSpPr>
            <a:cxnSpLocks/>
            <a:stCxn id="6" idx="0"/>
            <a:endCxn id="14" idx="4"/>
          </p:cNvCxnSpPr>
          <p:nvPr/>
        </p:nvCxnSpPr>
        <p:spPr>
          <a:xfrm flipV="1">
            <a:off x="6183086" y="2657711"/>
            <a:ext cx="118668" cy="733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BA844583-5118-B6CC-2F19-A73644406627}"/>
              </a:ext>
            </a:extLst>
          </p:cNvPr>
          <p:cNvSpPr/>
          <p:nvPr/>
        </p:nvSpPr>
        <p:spPr>
          <a:xfrm>
            <a:off x="2805792" y="1996731"/>
            <a:ext cx="772886" cy="4533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标题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7168B79-1BAF-AC4A-31B9-ADFF63F0941D}"/>
              </a:ext>
            </a:extLst>
          </p:cNvPr>
          <p:cNvSpPr/>
          <p:nvPr/>
        </p:nvSpPr>
        <p:spPr>
          <a:xfrm>
            <a:off x="1396092" y="2570952"/>
            <a:ext cx="772886" cy="4533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描述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7F8DF84-9111-6AF5-7D1F-D3A22568B238}"/>
              </a:ext>
            </a:extLst>
          </p:cNvPr>
          <p:cNvSpPr/>
          <p:nvPr/>
        </p:nvSpPr>
        <p:spPr>
          <a:xfrm>
            <a:off x="4185557" y="2516879"/>
            <a:ext cx="772886" cy="45335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是否匿名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BC2A9DB-45FD-EB81-0D97-3864FAB65AE3}"/>
              </a:ext>
            </a:extLst>
          </p:cNvPr>
          <p:cNvSpPr/>
          <p:nvPr/>
        </p:nvSpPr>
        <p:spPr>
          <a:xfrm>
            <a:off x="466476" y="3182473"/>
            <a:ext cx="772886" cy="4533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回答数量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71F1830-CCD9-41C3-EA74-CD896C4897DB}"/>
              </a:ext>
            </a:extLst>
          </p:cNvPr>
          <p:cNvSpPr/>
          <p:nvPr/>
        </p:nvSpPr>
        <p:spPr>
          <a:xfrm>
            <a:off x="1362631" y="4191026"/>
            <a:ext cx="772886" cy="4533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是否</a:t>
            </a:r>
            <a:endParaRPr lang="en-US" altLang="zh-CN" sz="1200"/>
          </a:p>
          <a:p>
            <a:pPr algn="ctr"/>
            <a:r>
              <a:rPr lang="zh-CN" altLang="en-US" sz="1200"/>
              <a:t>已查看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6D616CC-DB49-2FED-9FD8-039E71681836}"/>
              </a:ext>
            </a:extLst>
          </p:cNvPr>
          <p:cNvSpPr/>
          <p:nvPr/>
        </p:nvSpPr>
        <p:spPr>
          <a:xfrm>
            <a:off x="5693231" y="6087326"/>
            <a:ext cx="941613" cy="41365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用户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73CE48A-CA86-2993-BEE6-507A5C81C876}"/>
              </a:ext>
            </a:extLst>
          </p:cNvPr>
          <p:cNvSpPr/>
          <p:nvPr/>
        </p:nvSpPr>
        <p:spPr>
          <a:xfrm>
            <a:off x="991962" y="6075334"/>
            <a:ext cx="941613" cy="41365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课程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3264A39-56A4-C41C-245E-FA385B60E8B3}"/>
              </a:ext>
            </a:extLst>
          </p:cNvPr>
          <p:cNvSpPr/>
          <p:nvPr/>
        </p:nvSpPr>
        <p:spPr>
          <a:xfrm>
            <a:off x="2721429" y="6075334"/>
            <a:ext cx="941613" cy="41365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章节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0E46744-FB8C-7CFC-66F3-AC4999D070F1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3663042" y="2903839"/>
            <a:ext cx="635702" cy="520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1C73C0A-2C75-E5A4-39EB-457B6D9D972C}"/>
              </a:ext>
            </a:extLst>
          </p:cNvPr>
          <p:cNvCxnSpPr>
            <a:stCxn id="2" idx="0"/>
            <a:endCxn id="17" idx="4"/>
          </p:cNvCxnSpPr>
          <p:nvPr/>
        </p:nvCxnSpPr>
        <p:spPr>
          <a:xfrm flipH="1" flipV="1">
            <a:off x="3192235" y="2450084"/>
            <a:ext cx="1" cy="978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5C9F266-AABB-7C31-DEE1-3A9A50C1AFC5}"/>
              </a:ext>
            </a:extLst>
          </p:cNvPr>
          <p:cNvCxnSpPr>
            <a:cxnSpLocks/>
            <a:endCxn id="18" idx="5"/>
          </p:cNvCxnSpPr>
          <p:nvPr/>
        </p:nvCxnSpPr>
        <p:spPr>
          <a:xfrm flipH="1" flipV="1">
            <a:off x="2055791" y="2957913"/>
            <a:ext cx="652587" cy="466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FD94A78-969D-1849-EFA8-45A5E3E2D849}"/>
              </a:ext>
            </a:extLst>
          </p:cNvPr>
          <p:cNvCxnSpPr>
            <a:cxnSpLocks/>
            <a:stCxn id="2" idx="1"/>
            <a:endCxn id="21" idx="6"/>
          </p:cNvCxnSpPr>
          <p:nvPr/>
        </p:nvCxnSpPr>
        <p:spPr>
          <a:xfrm flipH="1" flipV="1">
            <a:off x="1239362" y="3409150"/>
            <a:ext cx="1482067" cy="226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F02A55E-C854-72DE-265C-39D008F32362}"/>
              </a:ext>
            </a:extLst>
          </p:cNvPr>
          <p:cNvCxnSpPr>
            <a:cxnSpLocks/>
            <a:stCxn id="22" idx="7"/>
          </p:cNvCxnSpPr>
          <p:nvPr/>
        </p:nvCxnSpPr>
        <p:spPr>
          <a:xfrm flipV="1">
            <a:off x="2022330" y="3847029"/>
            <a:ext cx="686048" cy="410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菱形 41">
            <a:extLst>
              <a:ext uri="{FF2B5EF4-FFF2-40B4-BE49-F238E27FC236}">
                <a16:creationId xmlns:a16="http://schemas.microsoft.com/office/drawing/2014/main" id="{9F86E3CB-8114-AC2C-65F4-4F1DE680044D}"/>
              </a:ext>
            </a:extLst>
          </p:cNvPr>
          <p:cNvSpPr/>
          <p:nvPr/>
        </p:nvSpPr>
        <p:spPr>
          <a:xfrm>
            <a:off x="1884573" y="4869999"/>
            <a:ext cx="696686" cy="489857"/>
          </a:xfrm>
          <a:prstGeom prst="diamon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关联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995DF8F-EEA6-D557-3772-29AE541EBE9B}"/>
              </a:ext>
            </a:extLst>
          </p:cNvPr>
          <p:cNvCxnSpPr>
            <a:stCxn id="2" idx="2"/>
            <a:endCxn id="42" idx="0"/>
          </p:cNvCxnSpPr>
          <p:nvPr/>
        </p:nvCxnSpPr>
        <p:spPr>
          <a:xfrm flipH="1">
            <a:off x="2232916" y="3842657"/>
            <a:ext cx="959320" cy="1027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608945E-818F-4EE0-02F7-FD686536230A}"/>
              </a:ext>
            </a:extLst>
          </p:cNvPr>
          <p:cNvCxnSpPr>
            <a:stCxn id="42" idx="2"/>
            <a:endCxn id="24" idx="0"/>
          </p:cNvCxnSpPr>
          <p:nvPr/>
        </p:nvCxnSpPr>
        <p:spPr>
          <a:xfrm flipH="1">
            <a:off x="1462769" y="5359856"/>
            <a:ext cx="770147" cy="715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115F983D-AE4F-52E0-00F4-47514B47884C}"/>
              </a:ext>
            </a:extLst>
          </p:cNvPr>
          <p:cNvSpPr txBox="1"/>
          <p:nvPr/>
        </p:nvSpPr>
        <p:spPr>
          <a:xfrm>
            <a:off x="1541263" y="5597063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F193002-25FD-076C-23E4-B8A92169ADE1}"/>
              </a:ext>
            </a:extLst>
          </p:cNvPr>
          <p:cNvSpPr txBox="1"/>
          <p:nvPr/>
        </p:nvSpPr>
        <p:spPr>
          <a:xfrm>
            <a:off x="2481678" y="4524514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19662F3-A3A9-E951-B489-063F3DBA5362}"/>
              </a:ext>
            </a:extLst>
          </p:cNvPr>
          <p:cNvSpPr/>
          <p:nvPr/>
        </p:nvSpPr>
        <p:spPr>
          <a:xfrm>
            <a:off x="689883" y="4960688"/>
            <a:ext cx="772886" cy="4533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课程</a:t>
            </a:r>
            <a:r>
              <a:rPr lang="en-US" altLang="zh-CN" sz="1200"/>
              <a:t>id</a:t>
            </a:r>
            <a:endParaRPr lang="zh-CN" altLang="en-US" sz="120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F669E14-5F72-8D3B-2838-006CD1C620EF}"/>
              </a:ext>
            </a:extLst>
          </p:cNvPr>
          <p:cNvCxnSpPr>
            <a:stCxn id="49" idx="6"/>
            <a:endCxn id="42" idx="1"/>
          </p:cNvCxnSpPr>
          <p:nvPr/>
        </p:nvCxnSpPr>
        <p:spPr>
          <a:xfrm flipV="1">
            <a:off x="1462769" y="5114928"/>
            <a:ext cx="421804" cy="72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菱形 97">
            <a:extLst>
              <a:ext uri="{FF2B5EF4-FFF2-40B4-BE49-F238E27FC236}">
                <a16:creationId xmlns:a16="http://schemas.microsoft.com/office/drawing/2014/main" id="{761789EE-42A1-8C25-1382-35D967A36ABE}"/>
              </a:ext>
            </a:extLst>
          </p:cNvPr>
          <p:cNvSpPr/>
          <p:nvPr/>
        </p:nvSpPr>
        <p:spPr>
          <a:xfrm>
            <a:off x="2843892" y="4878148"/>
            <a:ext cx="696686" cy="489857"/>
          </a:xfrm>
          <a:prstGeom prst="diamon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关联</a:t>
            </a: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C74D0B2D-6CCC-2809-35BB-F03933DA0568}"/>
              </a:ext>
            </a:extLst>
          </p:cNvPr>
          <p:cNvCxnSpPr>
            <a:cxnSpLocks/>
            <a:stCxn id="2" idx="2"/>
            <a:endCxn id="98" idx="0"/>
          </p:cNvCxnSpPr>
          <p:nvPr/>
        </p:nvCxnSpPr>
        <p:spPr>
          <a:xfrm flipH="1">
            <a:off x="3192235" y="3842657"/>
            <a:ext cx="1" cy="1035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ADE0F33D-1089-7B36-0DD1-5A8ED1317E42}"/>
              </a:ext>
            </a:extLst>
          </p:cNvPr>
          <p:cNvCxnSpPr>
            <a:cxnSpLocks/>
            <a:stCxn id="98" idx="2"/>
            <a:endCxn id="25" idx="0"/>
          </p:cNvCxnSpPr>
          <p:nvPr/>
        </p:nvCxnSpPr>
        <p:spPr>
          <a:xfrm>
            <a:off x="3192235" y="5368005"/>
            <a:ext cx="1" cy="707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1011752E-9D46-FC8F-C20B-03A4B2C74872}"/>
              </a:ext>
            </a:extLst>
          </p:cNvPr>
          <p:cNvSpPr txBox="1"/>
          <p:nvPr/>
        </p:nvSpPr>
        <p:spPr>
          <a:xfrm>
            <a:off x="3192235" y="5740548"/>
            <a:ext cx="223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2CA3EA6-8493-154D-EB3F-5FA6E237353C}"/>
              </a:ext>
            </a:extLst>
          </p:cNvPr>
          <p:cNvSpPr txBox="1"/>
          <p:nvPr/>
        </p:nvSpPr>
        <p:spPr>
          <a:xfrm>
            <a:off x="3146032" y="4379304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267B5CB6-37F9-F0C5-24AC-33B48AD23F4D}"/>
              </a:ext>
            </a:extLst>
          </p:cNvPr>
          <p:cNvSpPr/>
          <p:nvPr/>
        </p:nvSpPr>
        <p:spPr>
          <a:xfrm>
            <a:off x="3750484" y="4629023"/>
            <a:ext cx="772886" cy="45335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章</a:t>
            </a:r>
            <a:r>
              <a:rPr lang="en-US" altLang="zh-CN" sz="1200"/>
              <a:t>id</a:t>
            </a: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A241430E-42CD-1DF3-1645-9B037F93AECD}"/>
              </a:ext>
            </a:extLst>
          </p:cNvPr>
          <p:cNvCxnSpPr>
            <a:cxnSpLocks/>
            <a:stCxn id="98" idx="3"/>
            <a:endCxn id="115" idx="2"/>
          </p:cNvCxnSpPr>
          <p:nvPr/>
        </p:nvCxnSpPr>
        <p:spPr>
          <a:xfrm flipV="1">
            <a:off x="3540578" y="4855699"/>
            <a:ext cx="209906" cy="267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6AA28F7A-1184-0392-AE52-9F059283126F}"/>
              </a:ext>
            </a:extLst>
          </p:cNvPr>
          <p:cNvSpPr/>
          <p:nvPr/>
        </p:nvSpPr>
        <p:spPr>
          <a:xfrm>
            <a:off x="3778628" y="5211726"/>
            <a:ext cx="772886" cy="45335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节</a:t>
            </a:r>
            <a:r>
              <a:rPr lang="en-US" altLang="zh-CN" sz="1200"/>
              <a:t>id</a:t>
            </a:r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94F0829E-BB01-51FC-9E2B-8D836EDA290E}"/>
              </a:ext>
            </a:extLst>
          </p:cNvPr>
          <p:cNvCxnSpPr>
            <a:cxnSpLocks/>
            <a:stCxn id="98" idx="3"/>
            <a:endCxn id="117" idx="2"/>
          </p:cNvCxnSpPr>
          <p:nvPr/>
        </p:nvCxnSpPr>
        <p:spPr>
          <a:xfrm>
            <a:off x="3540578" y="5123077"/>
            <a:ext cx="238050" cy="315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菱形 132">
            <a:extLst>
              <a:ext uri="{FF2B5EF4-FFF2-40B4-BE49-F238E27FC236}">
                <a16:creationId xmlns:a16="http://schemas.microsoft.com/office/drawing/2014/main" id="{D04BEFE0-A8BC-D1C8-B8EE-1429EE613487}"/>
              </a:ext>
            </a:extLst>
          </p:cNvPr>
          <p:cNvSpPr/>
          <p:nvPr/>
        </p:nvSpPr>
        <p:spPr>
          <a:xfrm>
            <a:off x="4901140" y="4597916"/>
            <a:ext cx="696686" cy="489857"/>
          </a:xfrm>
          <a:prstGeom prst="diamon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提问</a:t>
            </a:r>
          </a:p>
        </p:txBody>
      </p: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5966E205-51A9-7881-D540-B63CF778D295}"/>
              </a:ext>
            </a:extLst>
          </p:cNvPr>
          <p:cNvCxnSpPr>
            <a:cxnSpLocks/>
            <a:endCxn id="133" idx="0"/>
          </p:cNvCxnSpPr>
          <p:nvPr/>
        </p:nvCxnSpPr>
        <p:spPr>
          <a:xfrm>
            <a:off x="3667697" y="3842657"/>
            <a:ext cx="1581786" cy="755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C4FD14BA-050A-7E20-C340-97A988AD50ED}"/>
              </a:ext>
            </a:extLst>
          </p:cNvPr>
          <p:cNvCxnSpPr>
            <a:cxnSpLocks/>
            <a:stCxn id="133" idx="2"/>
            <a:endCxn id="23" idx="0"/>
          </p:cNvCxnSpPr>
          <p:nvPr/>
        </p:nvCxnSpPr>
        <p:spPr>
          <a:xfrm>
            <a:off x="5249483" y="5087773"/>
            <a:ext cx="914555" cy="999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035AB410-0AC9-CFA8-986A-864CCBC7B3C6}"/>
              </a:ext>
            </a:extLst>
          </p:cNvPr>
          <p:cNvSpPr txBox="1"/>
          <p:nvPr/>
        </p:nvSpPr>
        <p:spPr>
          <a:xfrm>
            <a:off x="5618814" y="5311444"/>
            <a:ext cx="223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F53245A7-44FD-F60B-51CA-8AC0580824F4}"/>
              </a:ext>
            </a:extLst>
          </p:cNvPr>
          <p:cNvSpPr txBox="1"/>
          <p:nvPr/>
        </p:nvSpPr>
        <p:spPr>
          <a:xfrm>
            <a:off x="4507784" y="3974454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E15480E1-2A33-E795-4193-CD6519662F79}"/>
              </a:ext>
            </a:extLst>
          </p:cNvPr>
          <p:cNvSpPr/>
          <p:nvPr/>
        </p:nvSpPr>
        <p:spPr>
          <a:xfrm>
            <a:off x="5763105" y="4260941"/>
            <a:ext cx="772886" cy="45335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用户</a:t>
            </a:r>
            <a:r>
              <a:rPr lang="en-US" altLang="zh-CN" sz="1200"/>
              <a:t>id</a:t>
            </a:r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F8547D74-ED28-8EB8-8A3F-4E1966AE2173}"/>
              </a:ext>
            </a:extLst>
          </p:cNvPr>
          <p:cNvCxnSpPr>
            <a:cxnSpLocks/>
            <a:stCxn id="133" idx="3"/>
            <a:endCxn id="141" idx="2"/>
          </p:cNvCxnSpPr>
          <p:nvPr/>
        </p:nvCxnSpPr>
        <p:spPr>
          <a:xfrm flipV="1">
            <a:off x="5597826" y="4487617"/>
            <a:ext cx="165279" cy="355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B5B74BDA-9C81-8CD6-5456-D78F0F1E9B61}"/>
              </a:ext>
            </a:extLst>
          </p:cNvPr>
          <p:cNvSpPr/>
          <p:nvPr/>
        </p:nvSpPr>
        <p:spPr>
          <a:xfrm>
            <a:off x="8362950" y="2117599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回答</a:t>
            </a:r>
            <a:endParaRPr lang="en-US" altLang="zh-CN" sz="1200"/>
          </a:p>
          <a:p>
            <a:pPr algn="ctr"/>
            <a:r>
              <a:rPr lang="zh-CN" altLang="en-US" sz="1200"/>
              <a:t>内容</a:t>
            </a:r>
          </a:p>
        </p:txBody>
      </p: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8FF022F6-D51A-7EE1-1D3C-6DF789D7610C}"/>
              </a:ext>
            </a:extLst>
          </p:cNvPr>
          <p:cNvCxnSpPr>
            <a:cxnSpLocks/>
            <a:stCxn id="5" idx="0"/>
            <a:endCxn id="163" idx="4"/>
          </p:cNvCxnSpPr>
          <p:nvPr/>
        </p:nvCxnSpPr>
        <p:spPr>
          <a:xfrm flipH="1" flipV="1">
            <a:off x="8749393" y="2570952"/>
            <a:ext cx="1" cy="858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椭圆 166">
            <a:extLst>
              <a:ext uri="{FF2B5EF4-FFF2-40B4-BE49-F238E27FC236}">
                <a16:creationId xmlns:a16="http://schemas.microsoft.com/office/drawing/2014/main" id="{0537C4C0-AE9A-8902-34DB-17749B0961E0}"/>
              </a:ext>
            </a:extLst>
          </p:cNvPr>
          <p:cNvSpPr/>
          <p:nvPr/>
        </p:nvSpPr>
        <p:spPr>
          <a:xfrm>
            <a:off x="9843408" y="2462566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点赞</a:t>
            </a:r>
            <a:endParaRPr lang="en-US" altLang="zh-CN" sz="1200"/>
          </a:p>
          <a:p>
            <a:pPr algn="ctr"/>
            <a:r>
              <a:rPr lang="zh-CN" altLang="en-US" sz="1200"/>
              <a:t>数量</a:t>
            </a:r>
          </a:p>
        </p:txBody>
      </p: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24114CC5-DDD6-E23D-1F64-92682453B59A}"/>
              </a:ext>
            </a:extLst>
          </p:cNvPr>
          <p:cNvCxnSpPr>
            <a:cxnSpLocks/>
            <a:endCxn id="167" idx="3"/>
          </p:cNvCxnSpPr>
          <p:nvPr/>
        </p:nvCxnSpPr>
        <p:spPr>
          <a:xfrm flipV="1">
            <a:off x="9220200" y="2849527"/>
            <a:ext cx="736395" cy="575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椭圆 170">
            <a:extLst>
              <a:ext uri="{FF2B5EF4-FFF2-40B4-BE49-F238E27FC236}">
                <a16:creationId xmlns:a16="http://schemas.microsoft.com/office/drawing/2014/main" id="{79D907E6-8A97-BA61-5E40-ADC0111455A3}"/>
              </a:ext>
            </a:extLst>
          </p:cNvPr>
          <p:cNvSpPr/>
          <p:nvPr/>
        </p:nvSpPr>
        <p:spPr>
          <a:xfrm>
            <a:off x="7060747" y="2495682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是否</a:t>
            </a:r>
            <a:endParaRPr lang="en-US" altLang="zh-CN" sz="1200"/>
          </a:p>
          <a:p>
            <a:pPr algn="ctr"/>
            <a:r>
              <a:rPr lang="zh-CN" altLang="en-US" sz="1200"/>
              <a:t>匿名</a:t>
            </a:r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D0970C32-DEF2-0DB8-71DB-B0D7967176CD}"/>
              </a:ext>
            </a:extLst>
          </p:cNvPr>
          <p:cNvCxnSpPr>
            <a:cxnSpLocks/>
            <a:stCxn id="171" idx="5"/>
          </p:cNvCxnSpPr>
          <p:nvPr/>
        </p:nvCxnSpPr>
        <p:spPr>
          <a:xfrm>
            <a:off x="7720446" y="2882643"/>
            <a:ext cx="583993" cy="5419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BD2C0963-3689-9CC5-2F78-1E8D4E1A5CAA}"/>
              </a:ext>
            </a:extLst>
          </p:cNvPr>
          <p:cNvSpPr/>
          <p:nvPr/>
        </p:nvSpPr>
        <p:spPr>
          <a:xfrm>
            <a:off x="9843408" y="4228370"/>
            <a:ext cx="772886" cy="453353"/>
          </a:xfrm>
          <a:prstGeom prst="ellips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上级</a:t>
            </a:r>
            <a:endParaRPr lang="en-US" altLang="zh-CN" sz="1200"/>
          </a:p>
          <a:p>
            <a:pPr algn="ctr"/>
            <a:r>
              <a:rPr lang="zh-CN" altLang="en-US" sz="1200"/>
              <a:t>回答</a:t>
            </a:r>
            <a:r>
              <a:rPr lang="en-US" altLang="zh-CN" sz="1200"/>
              <a:t>id</a:t>
            </a:r>
            <a:endParaRPr lang="zh-CN" altLang="en-US" sz="1200"/>
          </a:p>
        </p:txBody>
      </p: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B6B18DBC-A70E-464D-A2C6-1E5CB7A2B28F}"/>
              </a:ext>
            </a:extLst>
          </p:cNvPr>
          <p:cNvCxnSpPr>
            <a:cxnSpLocks/>
            <a:endCxn id="175" idx="2"/>
          </p:cNvCxnSpPr>
          <p:nvPr/>
        </p:nvCxnSpPr>
        <p:spPr>
          <a:xfrm>
            <a:off x="9214296" y="3838284"/>
            <a:ext cx="629112" cy="616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2753FDA6-71AE-A6F9-6118-3AAF74148644}"/>
              </a:ext>
            </a:extLst>
          </p:cNvPr>
          <p:cNvSpPr/>
          <p:nvPr/>
        </p:nvSpPr>
        <p:spPr>
          <a:xfrm>
            <a:off x="8357046" y="4811548"/>
            <a:ext cx="772886" cy="453353"/>
          </a:xfrm>
          <a:prstGeom prst="ellips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目标</a:t>
            </a:r>
            <a:endParaRPr lang="en-US" altLang="zh-CN" sz="1200"/>
          </a:p>
          <a:p>
            <a:pPr algn="ctr"/>
            <a:r>
              <a:rPr lang="zh-CN" altLang="en-US" sz="1200"/>
              <a:t>评论</a:t>
            </a:r>
            <a:r>
              <a:rPr lang="en-US" altLang="zh-CN" sz="1200"/>
              <a:t>id</a:t>
            </a:r>
            <a:endParaRPr lang="zh-CN" altLang="en-US" sz="1200"/>
          </a:p>
        </p:txBody>
      </p: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509C23FF-3076-E12A-E07A-AEEA255F12AE}"/>
              </a:ext>
            </a:extLst>
          </p:cNvPr>
          <p:cNvCxnSpPr>
            <a:cxnSpLocks/>
            <a:stCxn id="5" idx="2"/>
            <a:endCxn id="185" idx="0"/>
          </p:cNvCxnSpPr>
          <p:nvPr/>
        </p:nvCxnSpPr>
        <p:spPr>
          <a:xfrm flipH="1">
            <a:off x="8743489" y="3842657"/>
            <a:ext cx="5905" cy="968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椭圆 193">
            <a:extLst>
              <a:ext uri="{FF2B5EF4-FFF2-40B4-BE49-F238E27FC236}">
                <a16:creationId xmlns:a16="http://schemas.microsoft.com/office/drawing/2014/main" id="{20FAF209-998E-35A1-8E1D-24E3BAB90FD9}"/>
              </a:ext>
            </a:extLst>
          </p:cNvPr>
          <p:cNvSpPr/>
          <p:nvPr/>
        </p:nvSpPr>
        <p:spPr>
          <a:xfrm>
            <a:off x="7565935" y="5288300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用户</a:t>
            </a:r>
            <a:r>
              <a:rPr lang="en-US" altLang="zh-CN" sz="1200"/>
              <a:t>id</a:t>
            </a:r>
            <a:endParaRPr lang="zh-CN" altLang="en-US" sz="1200"/>
          </a:p>
        </p:txBody>
      </p: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36842680-1BF0-D70C-EFD2-F0D0174AA889}"/>
              </a:ext>
            </a:extLst>
          </p:cNvPr>
          <p:cNvCxnSpPr>
            <a:cxnSpLocks/>
            <a:stCxn id="211" idx="3"/>
            <a:endCxn id="194" idx="1"/>
          </p:cNvCxnSpPr>
          <p:nvPr/>
        </p:nvCxnSpPr>
        <p:spPr>
          <a:xfrm>
            <a:off x="7634893" y="4812478"/>
            <a:ext cx="44229" cy="542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椭圆 205">
            <a:extLst>
              <a:ext uri="{FF2B5EF4-FFF2-40B4-BE49-F238E27FC236}">
                <a16:creationId xmlns:a16="http://schemas.microsoft.com/office/drawing/2014/main" id="{801E566C-2473-25DE-3D4B-11768AE258D6}"/>
              </a:ext>
            </a:extLst>
          </p:cNvPr>
          <p:cNvSpPr/>
          <p:nvPr/>
        </p:nvSpPr>
        <p:spPr>
          <a:xfrm>
            <a:off x="9308492" y="4811548"/>
            <a:ext cx="772886" cy="453353"/>
          </a:xfrm>
          <a:prstGeom prst="ellips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目标</a:t>
            </a:r>
            <a:endParaRPr lang="en-US" altLang="zh-CN" sz="1200"/>
          </a:p>
          <a:p>
            <a:pPr algn="ctr"/>
            <a:r>
              <a:rPr lang="zh-CN" altLang="en-US" sz="1200"/>
              <a:t>用户</a:t>
            </a:r>
            <a:r>
              <a:rPr lang="en-US" altLang="zh-CN" sz="1200"/>
              <a:t>id</a:t>
            </a:r>
            <a:endParaRPr lang="zh-CN" altLang="en-US" sz="1200"/>
          </a:p>
        </p:txBody>
      </p: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EF6D53D1-EE13-7E1C-2DF6-5F75F5BFC694}"/>
              </a:ext>
            </a:extLst>
          </p:cNvPr>
          <p:cNvCxnSpPr>
            <a:cxnSpLocks/>
            <a:stCxn id="5" idx="2"/>
            <a:endCxn id="206" idx="1"/>
          </p:cNvCxnSpPr>
          <p:nvPr/>
        </p:nvCxnSpPr>
        <p:spPr>
          <a:xfrm>
            <a:off x="8749394" y="3842657"/>
            <a:ext cx="672285" cy="103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菱形 210">
            <a:extLst>
              <a:ext uri="{FF2B5EF4-FFF2-40B4-BE49-F238E27FC236}">
                <a16:creationId xmlns:a16="http://schemas.microsoft.com/office/drawing/2014/main" id="{0882DA61-DC4E-EE24-D870-9E31D3AC960A}"/>
              </a:ext>
            </a:extLst>
          </p:cNvPr>
          <p:cNvSpPr/>
          <p:nvPr/>
        </p:nvSpPr>
        <p:spPr>
          <a:xfrm>
            <a:off x="6938207" y="4567549"/>
            <a:ext cx="696686" cy="489857"/>
          </a:xfrm>
          <a:prstGeom prst="diamon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回答</a:t>
            </a:r>
          </a:p>
        </p:txBody>
      </p: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BE113F5E-5494-5E2C-AC71-A7810860B52D}"/>
              </a:ext>
            </a:extLst>
          </p:cNvPr>
          <p:cNvCxnSpPr>
            <a:cxnSpLocks/>
            <a:endCxn id="211" idx="0"/>
          </p:cNvCxnSpPr>
          <p:nvPr/>
        </p:nvCxnSpPr>
        <p:spPr>
          <a:xfrm flipH="1">
            <a:off x="7286550" y="3807083"/>
            <a:ext cx="992037" cy="760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80768EC2-40C6-4A55-08EF-5C32F336BB5E}"/>
              </a:ext>
            </a:extLst>
          </p:cNvPr>
          <p:cNvCxnSpPr>
            <a:cxnSpLocks/>
            <a:stCxn id="211" idx="2"/>
            <a:endCxn id="23" idx="0"/>
          </p:cNvCxnSpPr>
          <p:nvPr/>
        </p:nvCxnSpPr>
        <p:spPr>
          <a:xfrm flipH="1">
            <a:off x="6164038" y="5057406"/>
            <a:ext cx="1122512" cy="1029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文本框 213">
            <a:extLst>
              <a:ext uri="{FF2B5EF4-FFF2-40B4-BE49-F238E27FC236}">
                <a16:creationId xmlns:a16="http://schemas.microsoft.com/office/drawing/2014/main" id="{E30DD010-9CDD-7782-A82D-50716A7A48C6}"/>
              </a:ext>
            </a:extLst>
          </p:cNvPr>
          <p:cNvSpPr txBox="1"/>
          <p:nvPr/>
        </p:nvSpPr>
        <p:spPr>
          <a:xfrm>
            <a:off x="6585147" y="5311444"/>
            <a:ext cx="223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9AAC2D07-C502-7AD4-F64A-96DBC439CCB1}"/>
              </a:ext>
            </a:extLst>
          </p:cNvPr>
          <p:cNvSpPr txBox="1"/>
          <p:nvPr/>
        </p:nvSpPr>
        <p:spPr>
          <a:xfrm>
            <a:off x="7656289" y="3948839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93707B9-EE3A-5D75-5083-5085C7B869D8}"/>
              </a:ext>
            </a:extLst>
          </p:cNvPr>
          <p:cNvSpPr/>
          <p:nvPr/>
        </p:nvSpPr>
        <p:spPr>
          <a:xfrm>
            <a:off x="486640" y="3804065"/>
            <a:ext cx="772886" cy="4533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是否隐藏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BC7EF3F-B826-5D74-8D46-D61BBFB0D574}"/>
              </a:ext>
            </a:extLst>
          </p:cNvPr>
          <p:cNvCxnSpPr>
            <a:cxnSpLocks/>
            <a:stCxn id="2" idx="1"/>
            <a:endCxn id="3" idx="6"/>
          </p:cNvCxnSpPr>
          <p:nvPr/>
        </p:nvCxnSpPr>
        <p:spPr>
          <a:xfrm flipH="1">
            <a:off x="1259526" y="3635829"/>
            <a:ext cx="1461903" cy="394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菱形 32">
            <a:extLst>
              <a:ext uri="{FF2B5EF4-FFF2-40B4-BE49-F238E27FC236}">
                <a16:creationId xmlns:a16="http://schemas.microsoft.com/office/drawing/2014/main" id="{DFF7A039-DDE0-A724-F546-3B0E09B1BD06}"/>
              </a:ext>
            </a:extLst>
          </p:cNvPr>
          <p:cNvSpPr/>
          <p:nvPr/>
        </p:nvSpPr>
        <p:spPr>
          <a:xfrm>
            <a:off x="5032536" y="904502"/>
            <a:ext cx="1461138" cy="514801"/>
          </a:xfrm>
          <a:prstGeom prst="diamon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关联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1476749-F02D-612E-818B-1A4B0514C37D}"/>
              </a:ext>
            </a:extLst>
          </p:cNvPr>
          <p:cNvCxnSpPr>
            <a:cxnSpLocks/>
            <a:stCxn id="2" idx="0"/>
            <a:endCxn id="33" idx="1"/>
          </p:cNvCxnSpPr>
          <p:nvPr/>
        </p:nvCxnSpPr>
        <p:spPr>
          <a:xfrm flipV="1">
            <a:off x="3192236" y="1161903"/>
            <a:ext cx="1840300" cy="22670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CCE61A4-DE20-25DB-C0D1-B6A8DBD4B7CF}"/>
              </a:ext>
            </a:extLst>
          </p:cNvPr>
          <p:cNvCxnSpPr>
            <a:cxnSpLocks/>
            <a:stCxn id="33" idx="3"/>
            <a:endCxn id="5" idx="0"/>
          </p:cNvCxnSpPr>
          <p:nvPr/>
        </p:nvCxnSpPr>
        <p:spPr>
          <a:xfrm>
            <a:off x="6493674" y="1161903"/>
            <a:ext cx="2255720" cy="22670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923DF5A-AA0E-389A-DAB2-B6845461B77C}"/>
              </a:ext>
            </a:extLst>
          </p:cNvPr>
          <p:cNvSpPr txBox="1"/>
          <p:nvPr/>
        </p:nvSpPr>
        <p:spPr>
          <a:xfrm>
            <a:off x="4286494" y="1551490"/>
            <a:ext cx="261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D7E738E-D870-EDAB-A2F7-3828FE96991B}"/>
              </a:ext>
            </a:extLst>
          </p:cNvPr>
          <p:cNvSpPr txBox="1"/>
          <p:nvPr/>
        </p:nvSpPr>
        <p:spPr>
          <a:xfrm>
            <a:off x="7316561" y="1745018"/>
            <a:ext cx="261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4909008-9C5A-8AD9-B787-C05271865813}"/>
              </a:ext>
            </a:extLst>
          </p:cNvPr>
          <p:cNvSpPr/>
          <p:nvPr/>
        </p:nvSpPr>
        <p:spPr>
          <a:xfrm>
            <a:off x="5159287" y="1743459"/>
            <a:ext cx="1014171" cy="42070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最新一次回答的</a:t>
            </a:r>
            <a:r>
              <a:rPr lang="en-US" altLang="zh-CN" sz="1200"/>
              <a:t>id</a:t>
            </a:r>
            <a:endParaRPr lang="zh-CN" altLang="en-US" sz="120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8470979-C5F2-13AD-2B6B-9AB6A1B13615}"/>
              </a:ext>
            </a:extLst>
          </p:cNvPr>
          <p:cNvCxnSpPr>
            <a:cxnSpLocks/>
            <a:stCxn id="40" idx="0"/>
            <a:endCxn id="33" idx="2"/>
          </p:cNvCxnSpPr>
          <p:nvPr/>
        </p:nvCxnSpPr>
        <p:spPr>
          <a:xfrm flipV="1">
            <a:off x="5666373" y="1419303"/>
            <a:ext cx="96732" cy="324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3171720B-6415-873E-A0E5-5775A9C1F02B}"/>
              </a:ext>
            </a:extLst>
          </p:cNvPr>
          <p:cNvSpPr/>
          <p:nvPr/>
        </p:nvSpPr>
        <p:spPr>
          <a:xfrm>
            <a:off x="10081378" y="3409149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评论</a:t>
            </a:r>
            <a:endParaRPr lang="en-US" altLang="zh-CN" sz="1200"/>
          </a:p>
          <a:p>
            <a:pPr algn="ctr"/>
            <a:r>
              <a:rPr lang="zh-CN" altLang="en-US" sz="1200"/>
              <a:t>数量</a:t>
            </a:r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6E4DB5EC-4B72-DB98-58F7-3F7B370F9E95}"/>
              </a:ext>
            </a:extLst>
          </p:cNvPr>
          <p:cNvCxnSpPr>
            <a:cxnSpLocks/>
            <a:stCxn id="5" idx="3"/>
            <a:endCxn id="106" idx="2"/>
          </p:cNvCxnSpPr>
          <p:nvPr/>
        </p:nvCxnSpPr>
        <p:spPr>
          <a:xfrm flipV="1">
            <a:off x="9220200" y="3635826"/>
            <a:ext cx="86117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1" name="图片 120">
            <a:extLst>
              <a:ext uri="{FF2B5EF4-FFF2-40B4-BE49-F238E27FC236}">
                <a16:creationId xmlns:a16="http://schemas.microsoft.com/office/drawing/2014/main" id="{ADB711AB-8CD7-2DE2-76A4-F3D190F48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421" y="1724497"/>
            <a:ext cx="5410669" cy="406181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341EFC90-0868-DA21-5CBF-8477302A9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263" y="-38443"/>
            <a:ext cx="10638442" cy="14707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9" name="图片 128">
            <a:extLst>
              <a:ext uri="{FF2B5EF4-FFF2-40B4-BE49-F238E27FC236}">
                <a16:creationId xmlns:a16="http://schemas.microsoft.com/office/drawing/2014/main" id="{A800A195-3BE6-007C-4C8A-6136CAF55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351" y="4609795"/>
            <a:ext cx="6622354" cy="185944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1" name="图片 130">
            <a:extLst>
              <a:ext uri="{FF2B5EF4-FFF2-40B4-BE49-F238E27FC236}">
                <a16:creationId xmlns:a16="http://schemas.microsoft.com/office/drawing/2014/main" id="{6910FDA0-BC43-1C6B-57FC-AC92053E9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9" y="2139673"/>
            <a:ext cx="5498394" cy="1867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0" name="图片 139">
            <a:extLst>
              <a:ext uri="{FF2B5EF4-FFF2-40B4-BE49-F238E27FC236}">
                <a16:creationId xmlns:a16="http://schemas.microsoft.com/office/drawing/2014/main" id="{7A013BB5-78CE-ACF6-F5B9-31EB9F71A4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837" y="1656015"/>
            <a:ext cx="6211686" cy="38433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3456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accel="52000" decel="4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xit" presetSubtype="2" accel="52000" decel="4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2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7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7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75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75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" presetClass="entr" presetSubtype="2" accel="52000" decel="4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xit" presetSubtype="2" accel="52000" decel="4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4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8" accel="52000" decel="4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750"/>
                            </p:stCondLst>
                            <p:childTnLst>
                              <p:par>
                                <p:cTn id="28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500"/>
                            </p:stCondLst>
                            <p:childTnLst>
                              <p:par>
                                <p:cTn id="3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" presetClass="exit" presetSubtype="8" accel="52000" decel="4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1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" presetClass="entr" presetSubtype="8" accel="52000" decel="4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750"/>
                            </p:stCondLst>
                            <p:childTnLst>
                              <p:par>
                                <p:cTn id="34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500"/>
                            </p:stCondLst>
                            <p:childTnLst>
                              <p:par>
                                <p:cTn id="35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750"/>
                            </p:stCondLst>
                            <p:childTnLst>
                              <p:par>
                                <p:cTn id="37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" presetClass="exit" presetSubtype="8" accel="52000" decel="4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2"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3"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12" grpId="0"/>
      <p:bldP spid="13" grpId="0"/>
      <p:bldP spid="14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42" grpId="0" animBg="1"/>
      <p:bldP spid="47" grpId="0"/>
      <p:bldP spid="48" grpId="0"/>
      <p:bldP spid="49" grpId="0" animBg="1"/>
      <p:bldP spid="98" grpId="0" animBg="1"/>
      <p:bldP spid="101" grpId="0"/>
      <p:bldP spid="102" grpId="0"/>
      <p:bldP spid="115" grpId="0" animBg="1"/>
      <p:bldP spid="117" grpId="0" animBg="1"/>
      <p:bldP spid="133" grpId="0" animBg="1"/>
      <p:bldP spid="136" grpId="0"/>
      <p:bldP spid="137" grpId="0"/>
      <p:bldP spid="141" grpId="0" animBg="1"/>
      <p:bldP spid="163" grpId="0" animBg="1"/>
      <p:bldP spid="167" grpId="0" animBg="1"/>
      <p:bldP spid="171" grpId="0" animBg="1"/>
      <p:bldP spid="175" grpId="0" animBg="1"/>
      <p:bldP spid="185" grpId="0" animBg="1"/>
      <p:bldP spid="194" grpId="0" animBg="1"/>
      <p:bldP spid="206" grpId="0" animBg="1"/>
      <p:bldP spid="211" grpId="0" animBg="1"/>
      <p:bldP spid="214" grpId="0"/>
      <p:bldP spid="215" grpId="0"/>
      <p:bldP spid="3" grpId="0" animBg="1"/>
      <p:bldP spid="33" grpId="0" animBg="1"/>
      <p:bldP spid="37" grpId="0"/>
      <p:bldP spid="38" grpId="0"/>
      <p:bldP spid="40" grpId="0" animBg="1"/>
      <p:bldP spid="10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8624917-7A1B-D0ED-2409-82D77BB34C6C}"/>
              </a:ext>
            </a:extLst>
          </p:cNvPr>
          <p:cNvSpPr txBox="1">
            <a:spLocks/>
          </p:cNvSpPr>
          <p:nvPr/>
        </p:nvSpPr>
        <p:spPr>
          <a:xfrm>
            <a:off x="710880" y="8355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抽取业务实体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52C5D1F-C405-855D-A72B-E963D150C157}"/>
              </a:ext>
            </a:extLst>
          </p:cNvPr>
          <p:cNvGrpSpPr/>
          <p:nvPr/>
        </p:nvGrpSpPr>
        <p:grpSpPr>
          <a:xfrm>
            <a:off x="814607" y="1472765"/>
            <a:ext cx="10416436" cy="5007057"/>
            <a:chOff x="1859972" y="2480204"/>
            <a:chExt cx="10416436" cy="4928958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4621502-166F-2089-7A52-D726D3E368B5}"/>
                </a:ext>
              </a:extLst>
            </p:cNvPr>
            <p:cNvSpPr/>
            <p:nvPr/>
          </p:nvSpPr>
          <p:spPr>
            <a:xfrm>
              <a:off x="1859973" y="2480204"/>
              <a:ext cx="10258955" cy="4928958"/>
            </a:xfrm>
            <a:prstGeom prst="roundRect">
              <a:avLst>
                <a:gd name="adj" fmla="val 2401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BC982B8-511F-69D9-EEB5-662D6900692F}"/>
                </a:ext>
              </a:extLst>
            </p:cNvPr>
            <p:cNvSpPr txBox="1"/>
            <p:nvPr/>
          </p:nvSpPr>
          <p:spPr>
            <a:xfrm>
              <a:off x="1859973" y="2845725"/>
              <a:ext cx="10416435" cy="422297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CREATE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TABLE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795E26"/>
                  </a:solidFill>
                  <a:effectLst/>
                  <a:latin typeface="Source code pro" panose="020B0509030403020204" pitchFamily="49" charset="0"/>
                </a:rPr>
                <a:t>IF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EXISTS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`interaction_question`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(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bigint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主键，互动问题的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id'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`title`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varchar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255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CHARACTER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SET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utf8mb4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 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互动问题的标题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`description`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varchar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2048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CHARACTER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SET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utf8mb4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 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问题描述信息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`course_id`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bigint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所属课程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id'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`chapter_id`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bigint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所属课程章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id'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`section_id`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bigint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所属课程节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id'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`user_id`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bigint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提问学员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id'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`latest_answer_id`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bigint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最新的一个回答的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id'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`answer_times`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unsigned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'0'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问题下的回答数量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`anonymity`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b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'0'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是否匿名，默认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false'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`hidden`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b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'0'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是否被隐藏，默认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false'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`status`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tinyint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'0'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管理端问题状态：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0-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未查看，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1-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已查看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`create_time`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datetime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CURRENT_TIMESTAMP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提问时间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`update_time`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datetime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CURRENT_TIMESTAMP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ON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UPDATE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CURRENT_TIMESTAMP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更新时间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PRIMARY KEY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(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USING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BTREE,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KEY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`idx_course_id`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(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`course_id`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USING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BTREE,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KEY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`section_id`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(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`section_id`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ENGINE=InnoDB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CHARSET=utf8mb4 ROW_FORMAT=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DYNAMIC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COMMENT=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互动提问的问题表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6DCA0EA6-87E8-59BC-6D34-24F3BACAA86F}"/>
                </a:ext>
              </a:extLst>
            </p:cNvPr>
            <p:cNvSpPr/>
            <p:nvPr/>
          </p:nvSpPr>
          <p:spPr>
            <a:xfrm>
              <a:off x="1859972" y="2480205"/>
              <a:ext cx="10258955" cy="365520"/>
            </a:xfrm>
            <a:prstGeom prst="roundRect">
              <a:avLst>
                <a:gd name="adj" fmla="val 1281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78830DF7-626D-ADFE-FD13-D58C29E158A1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BADBD47-D23A-B71D-4092-4694657542E6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4F096AEF-F2FD-8923-3462-9B5C55E83D5D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8793FB7D-AE26-0485-EC96-73DE07CEB8CF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8835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8624917-7A1B-D0ED-2409-82D77BB34C6C}"/>
              </a:ext>
            </a:extLst>
          </p:cNvPr>
          <p:cNvSpPr txBox="1">
            <a:spLocks/>
          </p:cNvSpPr>
          <p:nvPr/>
        </p:nvSpPr>
        <p:spPr>
          <a:xfrm>
            <a:off x="710880" y="8355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抽取业务实体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52C5D1F-C405-855D-A72B-E963D150C157}"/>
              </a:ext>
            </a:extLst>
          </p:cNvPr>
          <p:cNvGrpSpPr/>
          <p:nvPr/>
        </p:nvGrpSpPr>
        <p:grpSpPr>
          <a:xfrm>
            <a:off x="823572" y="1722315"/>
            <a:ext cx="10258956" cy="4520441"/>
            <a:chOff x="1859972" y="2480205"/>
            <a:chExt cx="10258956" cy="4520441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4621502-166F-2089-7A52-D726D3E368B5}"/>
                </a:ext>
              </a:extLst>
            </p:cNvPr>
            <p:cNvSpPr/>
            <p:nvPr/>
          </p:nvSpPr>
          <p:spPr>
            <a:xfrm>
              <a:off x="1859973" y="2480205"/>
              <a:ext cx="10258955" cy="4520441"/>
            </a:xfrm>
            <a:prstGeom prst="roundRect">
              <a:avLst>
                <a:gd name="adj" fmla="val 2401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BC982B8-511F-69D9-EEB5-662D6900692F}"/>
                </a:ext>
              </a:extLst>
            </p:cNvPr>
            <p:cNvSpPr txBox="1"/>
            <p:nvPr/>
          </p:nvSpPr>
          <p:spPr>
            <a:xfrm>
              <a:off x="1859973" y="2845725"/>
              <a:ext cx="10149227" cy="4065793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CREATE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TABLE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795E26"/>
                  </a:solidFill>
                  <a:effectLst/>
                  <a:latin typeface="Source code pro" panose="020B0509030403020204" pitchFamily="49" charset="0"/>
                </a:rPr>
                <a:t>IF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EXISTS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`interaction_reply`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(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bigint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互动问题的回答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id'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`question_id`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bigint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互动问题问题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id'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`answer_id`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bigint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'0'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回复的上级回答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id'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`user_id`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bigint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回答者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id'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`content`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varchar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255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CHARACTER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SET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utf8mb4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回答内容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`target_user_id`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bigint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'0'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回复的目标用户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id'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`target_reply_id`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bigint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'0'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回复的目标回复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id'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`reply_times`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'0'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回答下的评论数量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`liked_times`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'0'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点赞数量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`hidden`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b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'0'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是否被隐藏，默认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false'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`anonymity`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b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'0'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是否匿名，默认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false'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`create_time`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datetime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CURRENT_TIMESTAMP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创建时间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`update_time`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datetime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CURRENT_TIMESTAMP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ON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UPDATE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CURRENT_TIMESTAMP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更新时间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PRIMARY KEY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(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USING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BTREE,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KEY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`idx_question_id`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(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`question_id`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USING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BTREE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ENGINE=InnoDB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CHARSET=utf8mb4 ROW_FORMAT=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DYNAMIC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COMMENT=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互动问题的回答或评论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</a:p>
            <a:p>
              <a:pPr>
                <a:lnSpc>
                  <a:spcPct val="120000"/>
                </a:lnSpc>
              </a:pPr>
              <a:endPara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6DCA0EA6-87E8-59BC-6D34-24F3BACAA86F}"/>
                </a:ext>
              </a:extLst>
            </p:cNvPr>
            <p:cNvSpPr/>
            <p:nvPr/>
          </p:nvSpPr>
          <p:spPr>
            <a:xfrm>
              <a:off x="1859972" y="2480205"/>
              <a:ext cx="10258955" cy="365520"/>
            </a:xfrm>
            <a:prstGeom prst="roundRect">
              <a:avLst>
                <a:gd name="adj" fmla="val 1281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78830DF7-626D-ADFE-FD13-D58C29E158A1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BADBD47-D23A-B71D-4092-4694657542E6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4F096AEF-F2FD-8923-3462-9B5C55E83D5D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8793FB7D-AE26-0485-EC96-73DE07CEB8CF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3827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FBC7E-3420-B653-9A2A-EB89E161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开发接口功能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5AB722-8528-3F01-37CB-4DAC54EFE0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49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338678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新增互动问题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1975945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用户端分页查询问题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99D9A769-1E52-819D-60A1-A8CE480F9189}"/>
              </a:ext>
            </a:extLst>
          </p:cNvPr>
          <p:cNvSpPr txBox="1">
            <a:spLocks/>
          </p:cNvSpPr>
          <p:nvPr/>
        </p:nvSpPr>
        <p:spPr>
          <a:xfrm>
            <a:off x="4958428" y="261321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用户端根据</a:t>
            </a:r>
            <a:r>
              <a:rPr lang="en-US" altLang="zh-CN"/>
              <a:t>id</a:t>
            </a:r>
            <a:r>
              <a:rPr lang="zh-CN" altLang="en-US"/>
              <a:t>查询问题详情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DC131B5F-ED10-7522-E4F8-7A31EF4DBA1A}"/>
              </a:ext>
            </a:extLst>
          </p:cNvPr>
          <p:cNvSpPr txBox="1">
            <a:spLocks/>
          </p:cNvSpPr>
          <p:nvPr/>
        </p:nvSpPr>
        <p:spPr>
          <a:xfrm>
            <a:off x="4958427" y="3887746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管理端根据</a:t>
            </a:r>
            <a:r>
              <a:rPr lang="en-US" altLang="zh-CN"/>
              <a:t>id</a:t>
            </a:r>
            <a:r>
              <a:rPr lang="zh-CN" altLang="en-US"/>
              <a:t>查询问题详情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250479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管理端分页查询问题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5C61DF3A-F2BF-B2C1-24DC-749A90A95D0A}"/>
              </a:ext>
            </a:extLst>
          </p:cNvPr>
          <p:cNvSpPr txBox="1">
            <a:spLocks/>
          </p:cNvSpPr>
          <p:nvPr/>
        </p:nvSpPr>
        <p:spPr>
          <a:xfrm>
            <a:off x="4958427" y="45250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新增回答或评论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CE15FDCE-EC09-8784-4A41-C4833027AE8D}"/>
              </a:ext>
            </a:extLst>
          </p:cNvPr>
          <p:cNvSpPr txBox="1">
            <a:spLocks/>
          </p:cNvSpPr>
          <p:nvPr/>
        </p:nvSpPr>
        <p:spPr>
          <a:xfrm>
            <a:off x="4958427" y="516228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分页查询回答或评论</a:t>
            </a:r>
          </a:p>
        </p:txBody>
      </p:sp>
    </p:spTree>
    <p:extLst>
      <p:ext uri="{BB962C8B-B14F-4D97-AF65-F5344CB8AC3E}">
        <p14:creationId xmlns:p14="http://schemas.microsoft.com/office/powerpoint/2010/main" val="992093462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新增互动问题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52679"/>
          </a:xfrm>
        </p:spPr>
        <p:txBody>
          <a:bodyPr/>
          <a:lstStyle/>
          <a:p>
            <a:r>
              <a:rPr lang="zh-CN" altLang="en-US"/>
              <a:t>需求：在课程详情页，或者用户学习视频页面，都可以对当前课程提出疑问。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/>
        </p:nvGraphicFramePr>
        <p:xfrm>
          <a:off x="2805344" y="2278432"/>
          <a:ext cx="8078558" cy="422606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32634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145924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63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69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77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083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4053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5279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接口描述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5339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4536489" y="2761983"/>
            <a:ext cx="6326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black"/>
                </a:solidFill>
                <a:latin typeface="Source Code Pro"/>
                <a:ea typeface="阿里巴巴普惠体"/>
              </a:rPr>
              <a:t>POST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4474345" y="3163596"/>
            <a:ext cx="6388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/questions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47F2D5-0E46-DF03-4B14-E19EE1230481}"/>
              </a:ext>
            </a:extLst>
          </p:cNvPr>
          <p:cNvSpPr txBox="1"/>
          <p:nvPr/>
        </p:nvSpPr>
        <p:spPr>
          <a:xfrm>
            <a:off x="4799822" y="5636074"/>
            <a:ext cx="568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zh-CN" altLang="en-US" sz="1400"/>
              <a:t>无</a:t>
            </a:r>
            <a:endParaRPr lang="en-US" altLang="zh-CN" sz="1400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6275DFC7-03A3-02FE-14EF-D83DB0315901}"/>
              </a:ext>
            </a:extLst>
          </p:cNvPr>
          <p:cNvGraphicFramePr>
            <a:graphicFrameLocks noGrp="1"/>
          </p:cNvGraphicFramePr>
          <p:nvPr/>
        </p:nvGraphicFramePr>
        <p:xfrm>
          <a:off x="4799822" y="3599875"/>
          <a:ext cx="5684432" cy="18288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62659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99757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060269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62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2569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417874"/>
                  </a:ext>
                </a:extLst>
              </a:tr>
            </a:tbl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178A25EB-E0B3-DCAB-C631-3282B0408C43}"/>
              </a:ext>
            </a:extLst>
          </p:cNvPr>
          <p:cNvGrpSpPr/>
          <p:nvPr/>
        </p:nvGrpSpPr>
        <p:grpSpPr>
          <a:xfrm>
            <a:off x="4799822" y="3860181"/>
            <a:ext cx="5684432" cy="284238"/>
            <a:chOff x="4799822" y="3860181"/>
            <a:chExt cx="5684432" cy="28423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2B49BCE-3BFC-D092-9FF1-AB7A7E4BFEBA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F5F22D8-48A4-39E9-DED9-1EBF04FC6DCF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1730576-B3B9-B133-C6B0-B52EEEA81FB0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B80B504-867C-C882-CAF4-2DD8B94650BD}"/>
              </a:ext>
            </a:extLst>
          </p:cNvPr>
          <p:cNvGrpSpPr/>
          <p:nvPr/>
        </p:nvGrpSpPr>
        <p:grpSpPr>
          <a:xfrm>
            <a:off x="4799822" y="4118024"/>
            <a:ext cx="5684432" cy="284238"/>
            <a:chOff x="4799822" y="3860181"/>
            <a:chExt cx="5684432" cy="284238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5719998-8D4A-DF0C-2BCA-47C3E254D97C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chapterId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7EFF5D-5C34-9110-E339-ED05097DBA71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8E4B0FC-7CCC-52E8-CC0F-017AA2E43E03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章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136FBD1-0CA3-E647-5EA2-9C3A985C6904}"/>
              </a:ext>
            </a:extLst>
          </p:cNvPr>
          <p:cNvGrpSpPr/>
          <p:nvPr/>
        </p:nvGrpSpPr>
        <p:grpSpPr>
          <a:xfrm>
            <a:off x="4799822" y="4375867"/>
            <a:ext cx="5684432" cy="284238"/>
            <a:chOff x="4799822" y="3860181"/>
            <a:chExt cx="5684432" cy="284238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0A2B12A-FFB8-4336-9187-12EC647E7495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C387D8D-B1A1-5A2B-ECA9-F46980CBCF90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2D4EDA9-011E-658D-C78F-7AFAFCA86DDA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小节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A0D0E02-0E49-E469-6A6B-F82EC623BD2E}"/>
              </a:ext>
            </a:extLst>
          </p:cNvPr>
          <p:cNvGrpSpPr/>
          <p:nvPr/>
        </p:nvGrpSpPr>
        <p:grpSpPr>
          <a:xfrm>
            <a:off x="4799822" y="4633710"/>
            <a:ext cx="5684432" cy="284238"/>
            <a:chOff x="4799822" y="3860181"/>
            <a:chExt cx="5684432" cy="284238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1642786-EAAF-D77C-28F4-C561D4A19EB7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title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F62FD2C-0750-F5BE-5E3E-6E96FC4C36D2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0DEF038-BE57-C1F9-9448-B6602FD738F2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问题标题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291B0F7-30BC-B186-EC14-B8756742C2A6}"/>
              </a:ext>
            </a:extLst>
          </p:cNvPr>
          <p:cNvGrpSpPr/>
          <p:nvPr/>
        </p:nvGrpSpPr>
        <p:grpSpPr>
          <a:xfrm>
            <a:off x="4799822" y="4891553"/>
            <a:ext cx="5684432" cy="284238"/>
            <a:chOff x="4799822" y="3860181"/>
            <a:chExt cx="5684432" cy="284238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356FC5A-9672-C6D6-12D1-4D1B9DDA21E9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description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BB70A0A-3B2B-3345-B34F-5B5476D1DEC0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228573E-4A8E-59FD-F795-178FDCAA463F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问题描述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C5D09B6-FF45-CE9D-ED30-2022FA45A1D2}"/>
              </a:ext>
            </a:extLst>
          </p:cNvPr>
          <p:cNvGrpSpPr/>
          <p:nvPr/>
        </p:nvGrpSpPr>
        <p:grpSpPr>
          <a:xfrm>
            <a:off x="4799822" y="5149394"/>
            <a:ext cx="5684432" cy="284238"/>
            <a:chOff x="4799822" y="3860181"/>
            <a:chExt cx="5684432" cy="284238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31E9DD8-9698-76DC-1C05-1C1029A23CFE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anonymity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D579E04-63A3-0592-25EF-D38EDE21D8A7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337F021-8EE5-1952-576E-C2ED5B75EA8F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是否匿名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508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338678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新增互动问题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1975945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用户端分页查询问题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99D9A769-1E52-819D-60A1-A8CE480F9189}"/>
              </a:ext>
            </a:extLst>
          </p:cNvPr>
          <p:cNvSpPr txBox="1">
            <a:spLocks/>
          </p:cNvSpPr>
          <p:nvPr/>
        </p:nvSpPr>
        <p:spPr>
          <a:xfrm>
            <a:off x="4958428" y="261321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用户端根据</a:t>
            </a:r>
            <a:r>
              <a:rPr lang="en-US" altLang="zh-CN"/>
              <a:t>id</a:t>
            </a:r>
            <a:r>
              <a:rPr lang="zh-CN" altLang="en-US"/>
              <a:t>查询问题详情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DC131B5F-ED10-7522-E4F8-7A31EF4DBA1A}"/>
              </a:ext>
            </a:extLst>
          </p:cNvPr>
          <p:cNvSpPr txBox="1">
            <a:spLocks/>
          </p:cNvSpPr>
          <p:nvPr/>
        </p:nvSpPr>
        <p:spPr>
          <a:xfrm>
            <a:off x="4958427" y="3887746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管理端根据</a:t>
            </a:r>
            <a:r>
              <a:rPr lang="en-US" altLang="zh-CN"/>
              <a:t>id</a:t>
            </a:r>
            <a:r>
              <a:rPr lang="zh-CN" altLang="en-US"/>
              <a:t>查询问题详情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250479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管理端分页查询问题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5C61DF3A-F2BF-B2C1-24DC-749A90A95D0A}"/>
              </a:ext>
            </a:extLst>
          </p:cNvPr>
          <p:cNvSpPr txBox="1">
            <a:spLocks/>
          </p:cNvSpPr>
          <p:nvPr/>
        </p:nvSpPr>
        <p:spPr>
          <a:xfrm>
            <a:off x="4958427" y="45250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新增回答、回复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CE15FDCE-EC09-8784-4A41-C4833027AE8D}"/>
              </a:ext>
            </a:extLst>
          </p:cNvPr>
          <p:cNvSpPr txBox="1">
            <a:spLocks/>
          </p:cNvSpPr>
          <p:nvPr/>
        </p:nvSpPr>
        <p:spPr>
          <a:xfrm>
            <a:off x="4958427" y="516228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分页查询回答、回复</a:t>
            </a:r>
          </a:p>
        </p:txBody>
      </p:sp>
    </p:spTree>
    <p:extLst>
      <p:ext uri="{BB962C8B-B14F-4D97-AF65-F5344CB8AC3E}">
        <p14:creationId xmlns:p14="http://schemas.microsoft.com/office/powerpoint/2010/main" val="423842936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17054"/>
            <a:ext cx="9214230" cy="652679"/>
          </a:xfrm>
        </p:spPr>
        <p:txBody>
          <a:bodyPr/>
          <a:lstStyle/>
          <a:p>
            <a:r>
              <a:rPr lang="zh-CN" altLang="en-US"/>
              <a:t>需求：在课程详情页或视频学习页面，都可以分页查询课程相关的问题列表，数据较多采用分页查询</a:t>
            </a:r>
          </a:p>
          <a:p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/>
        </p:nvGraphicFramePr>
        <p:xfrm>
          <a:off x="2366682" y="2155418"/>
          <a:ext cx="8389204" cy="436337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40637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48567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364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083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085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0050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6882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6882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描述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zh-CN" altLang="en-US" sz="140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03391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6620561" y="2536845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5961656" y="2811081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/questions/page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graphicFrame>
        <p:nvGraphicFramePr>
          <p:cNvPr id="88" name="表格 4">
            <a:extLst>
              <a:ext uri="{FF2B5EF4-FFF2-40B4-BE49-F238E27FC236}">
                <a16:creationId xmlns:a16="http://schemas.microsoft.com/office/drawing/2014/main" id="{58CB1C9B-CC88-B5E5-EC9F-9FAA49CF30E1}"/>
              </a:ext>
            </a:extLst>
          </p:cNvPr>
          <p:cNvGraphicFramePr>
            <a:graphicFrameLocks noGrp="1"/>
          </p:cNvGraphicFramePr>
          <p:nvPr/>
        </p:nvGraphicFramePr>
        <p:xfrm>
          <a:off x="5604388" y="3213091"/>
          <a:ext cx="3984959" cy="17325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140290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222966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1621703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3046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参数名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类型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说明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394889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184528"/>
                  </a:ext>
                </a:extLst>
              </a:tr>
            </a:tbl>
          </a:graphicData>
        </a:graphic>
      </p:graphicFrame>
      <p:grpSp>
        <p:nvGrpSpPr>
          <p:cNvPr id="89" name="组合 88">
            <a:extLst>
              <a:ext uri="{FF2B5EF4-FFF2-40B4-BE49-F238E27FC236}">
                <a16:creationId xmlns:a16="http://schemas.microsoft.com/office/drawing/2014/main" id="{11CFE3D0-C1E4-B848-B294-51CC90F97C39}"/>
              </a:ext>
            </a:extLst>
          </p:cNvPr>
          <p:cNvGrpSpPr/>
          <p:nvPr/>
        </p:nvGrpSpPr>
        <p:grpSpPr>
          <a:xfrm>
            <a:off x="5725685" y="3533652"/>
            <a:ext cx="3724110" cy="266524"/>
            <a:chOff x="4899908" y="3839804"/>
            <a:chExt cx="3724110" cy="266524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FA60F2D8-45BF-4647-0099-E9BC224D4A0E}"/>
                </a:ext>
              </a:extLst>
            </p:cNvPr>
            <p:cNvSpPr txBox="1"/>
            <p:nvPr/>
          </p:nvSpPr>
          <p:spPr>
            <a:xfrm>
              <a:off x="4899908" y="3843486"/>
              <a:ext cx="105711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pageNo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1C4DA8A0-C277-22E0-BD37-34C450766667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0F87636-B7DB-D24C-A2C0-B31060C12133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页码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D56E4E3-973B-87E2-430F-47B4B9155F92}"/>
              </a:ext>
            </a:extLst>
          </p:cNvPr>
          <p:cNvGrpSpPr/>
          <p:nvPr/>
        </p:nvGrpSpPr>
        <p:grpSpPr>
          <a:xfrm>
            <a:off x="5734812" y="3821266"/>
            <a:ext cx="3724110" cy="266524"/>
            <a:chOff x="4899908" y="3839804"/>
            <a:chExt cx="3724110" cy="266524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8AC78E9D-874A-7B9D-2C3D-699C1DEE4E32}"/>
                </a:ext>
              </a:extLst>
            </p:cNvPr>
            <p:cNvSpPr txBox="1"/>
            <p:nvPr/>
          </p:nvSpPr>
          <p:spPr>
            <a:xfrm>
              <a:off x="4899908" y="3843486"/>
              <a:ext cx="105711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pageSize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7CFD8265-560D-BBDC-3107-F3FC9D91897A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B8A3DB23-4436-4310-5A4F-2E3EEE071BF3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每页大小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D07E0172-E29E-E6EC-B836-F7F3CDF7E793}"/>
              </a:ext>
            </a:extLst>
          </p:cNvPr>
          <p:cNvGrpSpPr/>
          <p:nvPr/>
        </p:nvGrpSpPr>
        <p:grpSpPr>
          <a:xfrm>
            <a:off x="5725685" y="4116111"/>
            <a:ext cx="3863662" cy="268407"/>
            <a:chOff x="4899908" y="3833007"/>
            <a:chExt cx="3863662" cy="268407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6D37BD5D-E95E-18F3-C2E8-D03D89719714}"/>
                </a:ext>
              </a:extLst>
            </p:cNvPr>
            <p:cNvSpPr txBox="1"/>
            <p:nvPr/>
          </p:nvSpPr>
          <p:spPr>
            <a:xfrm>
              <a:off x="4899908" y="3851181"/>
              <a:ext cx="1057111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onlyMine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B812BC2-A1BE-74B9-247D-AFC3FE661C27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B76B43C4-8548-613F-4F3D-24AC4F9F3E50}"/>
                </a:ext>
              </a:extLst>
            </p:cNvPr>
            <p:cNvSpPr txBox="1"/>
            <p:nvPr/>
          </p:nvSpPr>
          <p:spPr>
            <a:xfrm>
              <a:off x="7247989" y="3833007"/>
              <a:ext cx="1515581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是否只查询自己提问的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8FCB0BC-0146-8E8E-DA7D-7A679CE4A722}"/>
              </a:ext>
            </a:extLst>
          </p:cNvPr>
          <p:cNvGrpSpPr/>
          <p:nvPr/>
        </p:nvGrpSpPr>
        <p:grpSpPr>
          <a:xfrm>
            <a:off x="5719205" y="4385701"/>
            <a:ext cx="3724110" cy="266524"/>
            <a:chOff x="4899908" y="3839804"/>
            <a:chExt cx="3724110" cy="26652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96F7558-7F2B-3103-0B61-9E451A399E8B}"/>
                </a:ext>
              </a:extLst>
            </p:cNvPr>
            <p:cNvSpPr txBox="1"/>
            <p:nvPr/>
          </p:nvSpPr>
          <p:spPr>
            <a:xfrm>
              <a:off x="4899908" y="3851181"/>
              <a:ext cx="1057111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courseId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89C2817-10A3-0AA6-B016-51E38C7A58DA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CE53B03-EB8B-4B30-8828-C92F3307DA0B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DC41953-4AFF-7099-35E2-2FBEB1DF0940}"/>
              </a:ext>
            </a:extLst>
          </p:cNvPr>
          <p:cNvGrpSpPr/>
          <p:nvPr/>
        </p:nvGrpSpPr>
        <p:grpSpPr>
          <a:xfrm>
            <a:off x="5725685" y="4650576"/>
            <a:ext cx="3724110" cy="266524"/>
            <a:chOff x="4899908" y="3839804"/>
            <a:chExt cx="3724110" cy="26652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CFBDD6D-AA83-E890-1000-F6F9E0E22EED}"/>
                </a:ext>
              </a:extLst>
            </p:cNvPr>
            <p:cNvSpPr txBox="1"/>
            <p:nvPr/>
          </p:nvSpPr>
          <p:spPr>
            <a:xfrm>
              <a:off x="4899908" y="3851181"/>
              <a:ext cx="1057111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EE1AA2E-260F-0CA5-444D-D36E72A8FAE2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8D07EDD-0EEE-EEB6-66A4-A04933992528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小节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535EA658-95A6-5007-96F4-50A94C32725A}"/>
              </a:ext>
            </a:extLst>
          </p:cNvPr>
          <p:cNvSpPr txBox="1"/>
          <p:nvPr/>
        </p:nvSpPr>
        <p:spPr>
          <a:xfrm>
            <a:off x="4688748" y="5341910"/>
            <a:ext cx="5684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en-US" altLang="zh-CN" sz="1200"/>
              <a:t>{ "total": 127, "pages":26, "items":[{...            }]}</a:t>
            </a: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F384ACC1-4252-2A69-DCE5-973CF14B1B0D}"/>
              </a:ext>
            </a:extLst>
          </p:cNvPr>
          <p:cNvSpPr txBox="1">
            <a:spLocks/>
          </p:cNvSpPr>
          <p:nvPr/>
        </p:nvSpPr>
        <p:spPr>
          <a:xfrm>
            <a:off x="4388682" y="5831593"/>
            <a:ext cx="5245203" cy="68461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200"/>
              <a:t>如果用户是匿名提问，则不应返回提问者信息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200"/>
              <a:t>如果是被管理端隐藏的问题，不应返回</a:t>
            </a:r>
          </a:p>
        </p:txBody>
      </p:sp>
      <p:sp>
        <p:nvSpPr>
          <p:cNvPr id="17" name="文本占位符 1">
            <a:extLst>
              <a:ext uri="{FF2B5EF4-FFF2-40B4-BE49-F238E27FC236}">
                <a16:creationId xmlns:a16="http://schemas.microsoft.com/office/drawing/2014/main" id="{01982F09-DD42-39BA-CE4F-C0D74C37D58C}"/>
              </a:ext>
            </a:extLst>
          </p:cNvPr>
          <p:cNvSpPr txBox="1">
            <a:spLocks/>
          </p:cNvSpPr>
          <p:nvPr/>
        </p:nvSpPr>
        <p:spPr>
          <a:xfrm>
            <a:off x="2195450" y="9387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用户端分页查询问题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幻灯片缩放定位 18">
                <a:extLst>
                  <a:ext uri="{FF2B5EF4-FFF2-40B4-BE49-F238E27FC236}">
                    <a16:creationId xmlns:a16="http://schemas.microsoft.com/office/drawing/2014/main" id="{E9A39970-8CFD-C4D6-5789-146F94A0D6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1036480"/>
                  </p:ext>
                </p:extLst>
              </p:nvPr>
            </p:nvGraphicFramePr>
            <p:xfrm>
              <a:off x="8831556" y="5213656"/>
              <a:ext cx="909502" cy="511595"/>
            </p:xfrm>
            <a:graphic>
              <a:graphicData uri="http://schemas.microsoft.com/office/powerpoint/2016/slidezoom">
                <pslz:sldZm>
                  <pslz:sldZmObj sldId="773" cId="3680623856">
                    <pslz:zmPr id="{A28CB659-D9D3-4487-A4B3-2B9D16CC597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09502" cy="51159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幻灯片缩放定位 1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9A39970-8CFD-C4D6-5789-146F94A0D6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1556" y="5213656"/>
                <a:ext cx="909502" cy="51159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2625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392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分析产品原型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F4212-6755-CD72-CF39-A81B1845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互动问题</a:t>
            </a:r>
            <a:r>
              <a:rPr lang="en-US" altLang="zh-CN"/>
              <a:t>VO</a:t>
            </a:r>
            <a:r>
              <a:rPr lang="zh-CN" altLang="en-US"/>
              <a:t>属性分析</a:t>
            </a: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47922778-DAAE-28DB-F606-47A554D6A29F}"/>
              </a:ext>
            </a:extLst>
          </p:cNvPr>
          <p:cNvGraphicFramePr>
            <a:graphicFrameLocks noGrp="1"/>
          </p:cNvGraphicFramePr>
          <p:nvPr/>
        </p:nvGraphicFramePr>
        <p:xfrm>
          <a:off x="4985165" y="1850517"/>
          <a:ext cx="6181773" cy="400525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86704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2074199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240526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3834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38682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538886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24527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594319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775641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673951"/>
                  </a:ext>
                </a:extLst>
              </a:tr>
            </a:tbl>
          </a:graphicData>
        </a:graphic>
      </p:graphicFrame>
      <p:grpSp>
        <p:nvGrpSpPr>
          <p:cNvPr id="41" name="组合 40">
            <a:extLst>
              <a:ext uri="{FF2B5EF4-FFF2-40B4-BE49-F238E27FC236}">
                <a16:creationId xmlns:a16="http://schemas.microsoft.com/office/drawing/2014/main" id="{B212ADBB-0ADE-B811-2184-08656782E247}"/>
              </a:ext>
            </a:extLst>
          </p:cNvPr>
          <p:cNvGrpSpPr/>
          <p:nvPr/>
        </p:nvGrpSpPr>
        <p:grpSpPr>
          <a:xfrm>
            <a:off x="5020333" y="5534402"/>
            <a:ext cx="5904680" cy="307777"/>
            <a:chOff x="5106703" y="2243170"/>
            <a:chExt cx="5904680" cy="30777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2DA0D1D-B0FE-3F3C-3C01-E1D22FE51E12}"/>
                </a:ext>
              </a:extLst>
            </p:cNvPr>
            <p:cNvSpPr txBox="1"/>
            <p:nvPr/>
          </p:nvSpPr>
          <p:spPr>
            <a:xfrm>
              <a:off x="5106703" y="2243170"/>
              <a:ext cx="1728151" cy="307777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8080680-8C4F-9DDE-EAD8-564F6FE4434D}"/>
                </a:ext>
              </a:extLst>
            </p:cNvPr>
            <p:cNvSpPr txBox="1"/>
            <p:nvPr/>
          </p:nvSpPr>
          <p:spPr>
            <a:xfrm>
              <a:off x="7085892" y="2243170"/>
              <a:ext cx="1728151" cy="307777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A26104E-0A50-61EF-D918-3244B6E50C7D}"/>
                </a:ext>
              </a:extLst>
            </p:cNvPr>
            <p:cNvSpPr txBox="1"/>
            <p:nvPr/>
          </p:nvSpPr>
          <p:spPr>
            <a:xfrm>
              <a:off x="9283232" y="2243170"/>
              <a:ext cx="1728151" cy="307777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问题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C9BF240-CEE9-384A-6012-9FEE5F7FB146}"/>
              </a:ext>
            </a:extLst>
          </p:cNvPr>
          <p:cNvGrpSpPr/>
          <p:nvPr/>
        </p:nvGrpSpPr>
        <p:grpSpPr>
          <a:xfrm>
            <a:off x="4991396" y="2272531"/>
            <a:ext cx="5962555" cy="316778"/>
            <a:chOff x="4967803" y="2608198"/>
            <a:chExt cx="5962555" cy="31677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312BA4-C806-0E48-C510-AC38622FAED6}"/>
                </a:ext>
              </a:extLst>
            </p:cNvPr>
            <p:cNvSpPr txBox="1"/>
            <p:nvPr/>
          </p:nvSpPr>
          <p:spPr>
            <a:xfrm>
              <a:off x="4967803" y="2611550"/>
              <a:ext cx="1823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title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2043C2A-4B41-EEC7-62F9-52E6930976AD}"/>
                </a:ext>
              </a:extLst>
            </p:cNvPr>
            <p:cNvSpPr txBox="1"/>
            <p:nvPr/>
          </p:nvSpPr>
          <p:spPr>
            <a:xfrm>
              <a:off x="7004867" y="2608198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A1F2EBE-1F2C-F3F5-659D-218D4F02519E}"/>
                </a:ext>
              </a:extLst>
            </p:cNvPr>
            <p:cNvSpPr txBox="1"/>
            <p:nvPr/>
          </p:nvSpPr>
          <p:spPr>
            <a:xfrm>
              <a:off x="9202207" y="2617199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问题的标题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D4E8CB7-6351-7BDA-F2CA-8C9240BF6FB0}"/>
              </a:ext>
            </a:extLst>
          </p:cNvPr>
          <p:cNvGrpSpPr/>
          <p:nvPr/>
        </p:nvGrpSpPr>
        <p:grpSpPr>
          <a:xfrm>
            <a:off x="4991396" y="2637991"/>
            <a:ext cx="5962555" cy="314206"/>
            <a:chOff x="4967803" y="2975544"/>
            <a:chExt cx="5962555" cy="314206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7E9515D-4B41-8279-5624-81ABEF1BA9AF}"/>
                </a:ext>
              </a:extLst>
            </p:cNvPr>
            <p:cNvSpPr txBox="1"/>
            <p:nvPr/>
          </p:nvSpPr>
          <p:spPr>
            <a:xfrm>
              <a:off x="4967803" y="2977609"/>
              <a:ext cx="1823634" cy="312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answerTimes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242968C-95EA-92ED-D350-B57A5A9C0A11}"/>
                </a:ext>
              </a:extLst>
            </p:cNvPr>
            <p:cNvSpPr txBox="1"/>
            <p:nvPr/>
          </p:nvSpPr>
          <p:spPr>
            <a:xfrm>
              <a:off x="7004867" y="2975544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CE2AB8F-B993-C25C-82D4-9A09B8EE825E}"/>
                </a:ext>
              </a:extLst>
            </p:cNvPr>
            <p:cNvSpPr txBox="1"/>
            <p:nvPr/>
          </p:nvSpPr>
          <p:spPr>
            <a:xfrm>
              <a:off x="9202207" y="2981973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回答数量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B1683DA-4172-6341-6EFD-EEF52A808C67}"/>
              </a:ext>
            </a:extLst>
          </p:cNvPr>
          <p:cNvGrpSpPr/>
          <p:nvPr/>
        </p:nvGrpSpPr>
        <p:grpSpPr>
          <a:xfrm>
            <a:off x="4991396" y="3000879"/>
            <a:ext cx="5962555" cy="311634"/>
            <a:chOff x="4967803" y="3342890"/>
            <a:chExt cx="5962555" cy="31163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9E753C1-4771-B772-EE90-5048D42C4CBF}"/>
                </a:ext>
              </a:extLst>
            </p:cNvPr>
            <p:cNvSpPr txBox="1"/>
            <p:nvPr/>
          </p:nvSpPr>
          <p:spPr>
            <a:xfrm>
              <a:off x="4967803" y="3343669"/>
              <a:ext cx="1823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createTime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806DFEA-C47F-B120-9EDA-21C7B26DC7E1}"/>
                </a:ext>
              </a:extLst>
            </p:cNvPr>
            <p:cNvSpPr txBox="1"/>
            <p:nvPr/>
          </p:nvSpPr>
          <p:spPr>
            <a:xfrm>
              <a:off x="7004867" y="3342890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LocalDateTime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2DAD9A1-1602-EFB5-2B6C-942EA188E6FA}"/>
                </a:ext>
              </a:extLst>
            </p:cNvPr>
            <p:cNvSpPr txBox="1"/>
            <p:nvPr/>
          </p:nvSpPr>
          <p:spPr>
            <a:xfrm>
              <a:off x="9202207" y="3346747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提问时间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640CD55-08C4-F753-E651-EB315B4D1F2D}"/>
              </a:ext>
            </a:extLst>
          </p:cNvPr>
          <p:cNvGrpSpPr/>
          <p:nvPr/>
        </p:nvGrpSpPr>
        <p:grpSpPr>
          <a:xfrm>
            <a:off x="4991396" y="3361195"/>
            <a:ext cx="6175542" cy="308284"/>
            <a:chOff x="4967803" y="3709729"/>
            <a:chExt cx="6175542" cy="308284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77E7A72-7F32-AB6D-30FA-568892D8758F}"/>
                </a:ext>
              </a:extLst>
            </p:cNvPr>
            <p:cNvSpPr txBox="1"/>
            <p:nvPr/>
          </p:nvSpPr>
          <p:spPr>
            <a:xfrm>
              <a:off x="4967803" y="3709729"/>
              <a:ext cx="1823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anonymity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DB5A861-4155-1CAE-DB96-5D7767AF03ED}"/>
                </a:ext>
              </a:extLst>
            </p:cNvPr>
            <p:cNvSpPr txBox="1"/>
            <p:nvPr/>
          </p:nvSpPr>
          <p:spPr>
            <a:xfrm>
              <a:off x="7004867" y="3710236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AB64BE4-66E5-E41E-0427-43324E36EB9A}"/>
                </a:ext>
              </a:extLst>
            </p:cNvPr>
            <p:cNvSpPr txBox="1"/>
            <p:nvPr/>
          </p:nvSpPr>
          <p:spPr>
            <a:xfrm>
              <a:off x="8946449" y="3711521"/>
              <a:ext cx="219689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是否匿名，匿名则不显示用户信息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A94FBAF-BF9C-B611-68D1-387685374CB5}"/>
              </a:ext>
            </a:extLst>
          </p:cNvPr>
          <p:cNvGrpSpPr/>
          <p:nvPr/>
        </p:nvGrpSpPr>
        <p:grpSpPr>
          <a:xfrm>
            <a:off x="4991396" y="3719446"/>
            <a:ext cx="5962555" cy="309569"/>
            <a:chOff x="4967803" y="4075790"/>
            <a:chExt cx="5962555" cy="309569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104C7B5-0A6F-923A-4FEA-C2E89A3C82D5}"/>
                </a:ext>
              </a:extLst>
            </p:cNvPr>
            <p:cNvSpPr txBox="1"/>
            <p:nvPr/>
          </p:nvSpPr>
          <p:spPr>
            <a:xfrm>
              <a:off x="4967803" y="4075790"/>
              <a:ext cx="1786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userId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DF191D8-42A3-0F8B-209C-6470E3E98C13}"/>
                </a:ext>
              </a:extLst>
            </p:cNvPr>
            <p:cNvSpPr txBox="1"/>
            <p:nvPr/>
          </p:nvSpPr>
          <p:spPr>
            <a:xfrm>
              <a:off x="7004867" y="4077582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63E9A63-75D3-B3A2-9F55-BCD71B288AA0}"/>
                </a:ext>
              </a:extLst>
            </p:cNvPr>
            <p:cNvSpPr txBox="1"/>
            <p:nvPr/>
          </p:nvSpPr>
          <p:spPr>
            <a:xfrm>
              <a:off x="9202207" y="4076295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提问者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B529C8E-4BFB-C898-742C-D41676BA46E4}"/>
              </a:ext>
            </a:extLst>
          </p:cNvPr>
          <p:cNvGrpSpPr/>
          <p:nvPr/>
        </p:nvGrpSpPr>
        <p:grpSpPr>
          <a:xfrm>
            <a:off x="4991396" y="4077697"/>
            <a:ext cx="5962555" cy="311636"/>
            <a:chOff x="4967803" y="4441069"/>
            <a:chExt cx="5962555" cy="31163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6C9EF65-2C1A-6E6C-B9DD-94206DEFF53B}"/>
                </a:ext>
              </a:extLst>
            </p:cNvPr>
            <p:cNvSpPr txBox="1"/>
            <p:nvPr/>
          </p:nvSpPr>
          <p:spPr>
            <a:xfrm>
              <a:off x="4967803" y="4441849"/>
              <a:ext cx="1823634" cy="30777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userName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9077955-3A53-73D9-DFD5-46AD249CCA9B}"/>
                </a:ext>
              </a:extLst>
            </p:cNvPr>
            <p:cNvSpPr txBox="1"/>
            <p:nvPr/>
          </p:nvSpPr>
          <p:spPr>
            <a:xfrm>
              <a:off x="7004867" y="4444928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C80803B-4046-E35F-5D52-5BEE990FBC17}"/>
                </a:ext>
              </a:extLst>
            </p:cNvPr>
            <p:cNvSpPr txBox="1"/>
            <p:nvPr/>
          </p:nvSpPr>
          <p:spPr>
            <a:xfrm>
              <a:off x="9202207" y="4441069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提问者昵称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92B6264-B27D-4A2D-E2EE-FED19C746BCE}"/>
              </a:ext>
            </a:extLst>
          </p:cNvPr>
          <p:cNvGrpSpPr/>
          <p:nvPr/>
        </p:nvGrpSpPr>
        <p:grpSpPr>
          <a:xfrm>
            <a:off x="4991396" y="4438015"/>
            <a:ext cx="5962555" cy="314208"/>
            <a:chOff x="4967803" y="4805843"/>
            <a:chExt cx="5962555" cy="31420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C7E6025-8FF0-8AE7-3CEB-FAE0BB21C54D}"/>
                </a:ext>
              </a:extLst>
            </p:cNvPr>
            <p:cNvSpPr txBox="1"/>
            <p:nvPr/>
          </p:nvSpPr>
          <p:spPr>
            <a:xfrm>
              <a:off x="4967803" y="4807910"/>
              <a:ext cx="1823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userIcon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CF4BC17-F753-2FDF-ADE4-B4C83FB9CB37}"/>
                </a:ext>
              </a:extLst>
            </p:cNvPr>
            <p:cNvSpPr txBox="1"/>
            <p:nvPr/>
          </p:nvSpPr>
          <p:spPr>
            <a:xfrm>
              <a:off x="7004867" y="4812274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2824F05-F387-96DD-A4A4-4424DE83A378}"/>
                </a:ext>
              </a:extLst>
            </p:cNvPr>
            <p:cNvSpPr txBox="1"/>
            <p:nvPr/>
          </p:nvSpPr>
          <p:spPr>
            <a:xfrm>
              <a:off x="9202207" y="4805843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提问者头像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D772569-5026-A815-1916-787EBD1E1A94}"/>
              </a:ext>
            </a:extLst>
          </p:cNvPr>
          <p:cNvGrpSpPr/>
          <p:nvPr/>
        </p:nvGrpSpPr>
        <p:grpSpPr>
          <a:xfrm>
            <a:off x="4991396" y="4804257"/>
            <a:ext cx="6175540" cy="313428"/>
            <a:chOff x="4967803" y="5173969"/>
            <a:chExt cx="6175540" cy="313428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132B9C9-0E84-9776-5BD8-08347B7FB5DE}"/>
                </a:ext>
              </a:extLst>
            </p:cNvPr>
            <p:cNvSpPr txBox="1"/>
            <p:nvPr/>
          </p:nvSpPr>
          <p:spPr>
            <a:xfrm>
              <a:off x="4967803" y="5173969"/>
              <a:ext cx="1823634" cy="307777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latestReplyUser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5950EA5-EF1B-D0C7-A7A0-20A82D44918E}"/>
                </a:ext>
              </a:extLst>
            </p:cNvPr>
            <p:cNvSpPr txBox="1"/>
            <p:nvPr/>
          </p:nvSpPr>
          <p:spPr>
            <a:xfrm>
              <a:off x="7004867" y="5179620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E645971-A0A5-0036-7061-7D2EDDA684D8}"/>
                </a:ext>
              </a:extLst>
            </p:cNvPr>
            <p:cNvSpPr txBox="1"/>
            <p:nvPr/>
          </p:nvSpPr>
          <p:spPr>
            <a:xfrm>
              <a:off x="8946448" y="5192389"/>
              <a:ext cx="21968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最近一次回答的用户昵称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5BBF61D-98C8-321D-3B03-5D0D358AA366}"/>
              </a:ext>
            </a:extLst>
          </p:cNvPr>
          <p:cNvGrpSpPr/>
          <p:nvPr/>
        </p:nvGrpSpPr>
        <p:grpSpPr>
          <a:xfrm>
            <a:off x="4991396" y="5166367"/>
            <a:ext cx="6175540" cy="319352"/>
            <a:chOff x="4967803" y="5535394"/>
            <a:chExt cx="6175540" cy="31935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99E6794-F571-CFD3-436F-A6441528F7F7}"/>
                </a:ext>
              </a:extLst>
            </p:cNvPr>
            <p:cNvSpPr txBox="1"/>
            <p:nvPr/>
          </p:nvSpPr>
          <p:spPr>
            <a:xfrm>
              <a:off x="4967803" y="5540033"/>
              <a:ext cx="1823634" cy="276999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latestReplyContent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8879C43-0D8F-0D3B-17C9-2DDAD54EC951}"/>
                </a:ext>
              </a:extLst>
            </p:cNvPr>
            <p:cNvSpPr txBox="1"/>
            <p:nvPr/>
          </p:nvSpPr>
          <p:spPr>
            <a:xfrm>
              <a:off x="7004867" y="5546969"/>
              <a:ext cx="17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E5E48CB-43E9-CCA5-22A6-AF9E4976D93B}"/>
                </a:ext>
              </a:extLst>
            </p:cNvPr>
            <p:cNvSpPr txBox="1"/>
            <p:nvPr/>
          </p:nvSpPr>
          <p:spPr>
            <a:xfrm>
              <a:off x="8983171" y="5535394"/>
              <a:ext cx="21601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最近一次回答的内容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AE7A514-F80A-6DBC-DCE5-4417A0114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11" y="1850517"/>
            <a:ext cx="4256202" cy="24752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0623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338678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新增互动问题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1975945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用户端分页查询问题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99D9A769-1E52-819D-60A1-A8CE480F9189}"/>
              </a:ext>
            </a:extLst>
          </p:cNvPr>
          <p:cNvSpPr txBox="1">
            <a:spLocks/>
          </p:cNvSpPr>
          <p:nvPr/>
        </p:nvSpPr>
        <p:spPr>
          <a:xfrm>
            <a:off x="4958428" y="261321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用户端根据</a:t>
            </a:r>
            <a:r>
              <a:rPr lang="en-US" altLang="zh-CN">
                <a:solidFill>
                  <a:srgbClr val="AD2B26"/>
                </a:solidFill>
              </a:rPr>
              <a:t>id</a:t>
            </a:r>
            <a:r>
              <a:rPr lang="zh-CN" altLang="en-US">
                <a:solidFill>
                  <a:srgbClr val="AD2B26"/>
                </a:solidFill>
              </a:rPr>
              <a:t>查询问题详情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DC131B5F-ED10-7522-E4F8-7A31EF4DBA1A}"/>
              </a:ext>
            </a:extLst>
          </p:cNvPr>
          <p:cNvSpPr txBox="1">
            <a:spLocks/>
          </p:cNvSpPr>
          <p:nvPr/>
        </p:nvSpPr>
        <p:spPr>
          <a:xfrm>
            <a:off x="4958427" y="3887746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管理端根据</a:t>
            </a:r>
            <a:r>
              <a:rPr lang="en-US" altLang="zh-CN"/>
              <a:t>id</a:t>
            </a:r>
            <a:r>
              <a:rPr lang="zh-CN" altLang="en-US"/>
              <a:t>查询问题详情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250479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管理端分页查询问题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5C61DF3A-F2BF-B2C1-24DC-749A90A95D0A}"/>
              </a:ext>
            </a:extLst>
          </p:cNvPr>
          <p:cNvSpPr txBox="1">
            <a:spLocks/>
          </p:cNvSpPr>
          <p:nvPr/>
        </p:nvSpPr>
        <p:spPr>
          <a:xfrm>
            <a:off x="4958427" y="45250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新增回答、回复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CE15FDCE-EC09-8784-4A41-C4833027AE8D}"/>
              </a:ext>
            </a:extLst>
          </p:cNvPr>
          <p:cNvSpPr txBox="1">
            <a:spLocks/>
          </p:cNvSpPr>
          <p:nvPr/>
        </p:nvSpPr>
        <p:spPr>
          <a:xfrm>
            <a:off x="4958427" y="516228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分页查询回答、回复</a:t>
            </a:r>
          </a:p>
        </p:txBody>
      </p:sp>
    </p:spTree>
    <p:extLst>
      <p:ext uri="{BB962C8B-B14F-4D97-AF65-F5344CB8AC3E}">
        <p14:creationId xmlns:p14="http://schemas.microsoft.com/office/powerpoint/2010/main" val="87476633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2AFC25D5-128A-D9F7-EFC9-F1C36636A33C}"/>
              </a:ext>
            </a:extLst>
          </p:cNvPr>
          <p:cNvSpPr txBox="1">
            <a:spLocks/>
          </p:cNvSpPr>
          <p:nvPr/>
        </p:nvSpPr>
        <p:spPr>
          <a:xfrm>
            <a:off x="2195450" y="9387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用户端根据</a:t>
            </a:r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id</a:t>
            </a: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查询问题详情</a:t>
            </a: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A7B8BFEE-1EE8-9E68-B4E8-A1487D0CF3E9}"/>
              </a:ext>
            </a:extLst>
          </p:cNvPr>
          <p:cNvSpPr txBox="1">
            <a:spLocks/>
          </p:cNvSpPr>
          <p:nvPr/>
        </p:nvSpPr>
        <p:spPr>
          <a:xfrm>
            <a:off x="2195450" y="1617054"/>
            <a:ext cx="9214230" cy="6526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需求：在课程详情页用户点击某个互动问题后，会进入问答详情页面，查看问题详细信息</a:t>
            </a:r>
          </a:p>
          <a:p>
            <a:endParaRPr lang="zh-CN" altLang="en-US"/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2E29DB9D-43BF-43A1-580E-39DBDB7FB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03765"/>
              </p:ext>
            </p:extLst>
          </p:nvPr>
        </p:nvGraphicFramePr>
        <p:xfrm>
          <a:off x="2781165" y="2155418"/>
          <a:ext cx="8312177" cy="432158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2281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389358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3901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064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59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75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30153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78D64EB3-B6CD-C161-391A-8493415FFBC0}"/>
              </a:ext>
            </a:extLst>
          </p:cNvPr>
          <p:cNvSpPr txBox="1"/>
          <p:nvPr/>
        </p:nvSpPr>
        <p:spPr>
          <a:xfrm>
            <a:off x="6958018" y="2536845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F001EBE-282B-B8E0-8424-F2950DC7CCC1}"/>
              </a:ext>
            </a:extLst>
          </p:cNvPr>
          <p:cNvSpPr txBox="1"/>
          <p:nvPr/>
        </p:nvSpPr>
        <p:spPr>
          <a:xfrm>
            <a:off x="6299113" y="2857876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/questions/{id}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2FFF3DDB-2242-ACB4-5682-533868013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50442"/>
              </p:ext>
            </p:extLst>
          </p:nvPr>
        </p:nvGraphicFramePr>
        <p:xfrm>
          <a:off x="4799308" y="3604421"/>
          <a:ext cx="6181770" cy="26060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867047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2074198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240525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647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50040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50040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50040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50040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250040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38682"/>
                  </a:ext>
                </a:extLst>
              </a:tr>
              <a:tr h="250040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538886"/>
                  </a:ext>
                </a:extLst>
              </a:tr>
              <a:tr h="250040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24527"/>
                  </a:ext>
                </a:extLst>
              </a:tr>
              <a:tr h="250040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594319"/>
                  </a:ext>
                </a:extLst>
              </a:tr>
              <a:tr h="250040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775641"/>
                  </a:ext>
                </a:extLst>
              </a:tr>
            </a:tbl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id="{D783FEA1-8A01-D1F5-63E7-9FCFA83158CC}"/>
              </a:ext>
            </a:extLst>
          </p:cNvPr>
          <p:cNvGrpSpPr/>
          <p:nvPr/>
        </p:nvGrpSpPr>
        <p:grpSpPr>
          <a:xfrm>
            <a:off x="4882020" y="3855199"/>
            <a:ext cx="5904680" cy="253916"/>
            <a:chOff x="5106703" y="2243170"/>
            <a:chExt cx="5904680" cy="253916"/>
          </a:xfrm>
          <a:effectLst/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64F4927-3A1E-CE82-12CA-35E4CBD89194}"/>
                </a:ext>
              </a:extLst>
            </p:cNvPr>
            <p:cNvSpPr txBox="1"/>
            <p:nvPr/>
          </p:nvSpPr>
          <p:spPr>
            <a:xfrm>
              <a:off x="5106703" y="2243170"/>
              <a:ext cx="1728151" cy="253916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FB95A46-0E4D-FE58-59C3-D21BE7887644}"/>
                </a:ext>
              </a:extLst>
            </p:cNvPr>
            <p:cNvSpPr txBox="1"/>
            <p:nvPr/>
          </p:nvSpPr>
          <p:spPr>
            <a:xfrm>
              <a:off x="7085892" y="2243170"/>
              <a:ext cx="1728151" cy="253916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A2FAE48-0D16-9D83-EBD8-E837583E8E65}"/>
                </a:ext>
              </a:extLst>
            </p:cNvPr>
            <p:cNvSpPr txBox="1"/>
            <p:nvPr/>
          </p:nvSpPr>
          <p:spPr>
            <a:xfrm>
              <a:off x="9283232" y="2243170"/>
              <a:ext cx="1728151" cy="253916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问题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90FDEEB-FECA-EC4D-0317-AFB13952EABD}"/>
              </a:ext>
            </a:extLst>
          </p:cNvPr>
          <p:cNvGrpSpPr/>
          <p:nvPr/>
        </p:nvGrpSpPr>
        <p:grpSpPr>
          <a:xfrm>
            <a:off x="4834278" y="4151559"/>
            <a:ext cx="5998249" cy="266164"/>
            <a:chOff x="4932109" y="2608198"/>
            <a:chExt cx="5998249" cy="266164"/>
          </a:xfrm>
          <a:effectLst/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9341770-9A3C-F8EF-7322-5CDB8E233896}"/>
                </a:ext>
              </a:extLst>
            </p:cNvPr>
            <p:cNvSpPr txBox="1"/>
            <p:nvPr/>
          </p:nvSpPr>
          <p:spPr>
            <a:xfrm>
              <a:off x="4932109" y="2620446"/>
              <a:ext cx="182363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title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0A9E4A0-E02C-415F-9757-247A6B7A1DD8}"/>
                </a:ext>
              </a:extLst>
            </p:cNvPr>
            <p:cNvSpPr txBox="1"/>
            <p:nvPr/>
          </p:nvSpPr>
          <p:spPr>
            <a:xfrm>
              <a:off x="7004867" y="2608198"/>
              <a:ext cx="17281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38B48B9-30DC-5F71-A1AC-83894AB6D0AE}"/>
                </a:ext>
              </a:extLst>
            </p:cNvPr>
            <p:cNvSpPr txBox="1"/>
            <p:nvPr/>
          </p:nvSpPr>
          <p:spPr>
            <a:xfrm>
              <a:off x="9202207" y="2617199"/>
              <a:ext cx="17281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问题的标题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761B29E-8CBC-FD35-CBFE-CAAD0B16B22B}"/>
              </a:ext>
            </a:extLst>
          </p:cNvPr>
          <p:cNvGrpSpPr/>
          <p:nvPr/>
        </p:nvGrpSpPr>
        <p:grpSpPr>
          <a:xfrm>
            <a:off x="4882020" y="4656602"/>
            <a:ext cx="5962555" cy="260345"/>
            <a:chOff x="4967803" y="2975544"/>
            <a:chExt cx="5962555" cy="260345"/>
          </a:xfrm>
          <a:effectLst/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06181F5-B350-2B4C-AAAB-0740499B0DF1}"/>
                </a:ext>
              </a:extLst>
            </p:cNvPr>
            <p:cNvSpPr txBox="1"/>
            <p:nvPr/>
          </p:nvSpPr>
          <p:spPr>
            <a:xfrm>
              <a:off x="4967803" y="2977609"/>
              <a:ext cx="182363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answerTimes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66EAED1-F718-EFD5-57CD-8DC7C9002A67}"/>
                </a:ext>
              </a:extLst>
            </p:cNvPr>
            <p:cNvSpPr txBox="1"/>
            <p:nvPr/>
          </p:nvSpPr>
          <p:spPr>
            <a:xfrm>
              <a:off x="7004867" y="2975544"/>
              <a:ext cx="17281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8DC09CC-9013-8308-8232-147B8AB92828}"/>
                </a:ext>
              </a:extLst>
            </p:cNvPr>
            <p:cNvSpPr txBox="1"/>
            <p:nvPr/>
          </p:nvSpPr>
          <p:spPr>
            <a:xfrm>
              <a:off x="9202207" y="2981973"/>
              <a:ext cx="17281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回答数量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A22D921-3D82-A3F9-CBDD-D1C4A1B5FDFA}"/>
              </a:ext>
            </a:extLst>
          </p:cNvPr>
          <p:cNvGrpSpPr/>
          <p:nvPr/>
        </p:nvGrpSpPr>
        <p:grpSpPr>
          <a:xfrm>
            <a:off x="4816648" y="5171308"/>
            <a:ext cx="5962555" cy="257773"/>
            <a:chOff x="4967803" y="3342890"/>
            <a:chExt cx="5962555" cy="257773"/>
          </a:xfrm>
          <a:effectLst/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0C79B9D-EB7A-6086-2D43-2FB5E6A9913C}"/>
                </a:ext>
              </a:extLst>
            </p:cNvPr>
            <p:cNvSpPr txBox="1"/>
            <p:nvPr/>
          </p:nvSpPr>
          <p:spPr>
            <a:xfrm>
              <a:off x="4967803" y="3343669"/>
              <a:ext cx="182363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createTime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5F0F7CF-BF11-4C46-A5DE-59FA5712D29D}"/>
                </a:ext>
              </a:extLst>
            </p:cNvPr>
            <p:cNvSpPr txBox="1"/>
            <p:nvPr/>
          </p:nvSpPr>
          <p:spPr>
            <a:xfrm>
              <a:off x="7004867" y="3342890"/>
              <a:ext cx="17281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LocalDateTime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FDA1067-D863-7FD7-B50D-E4810E8C5D06}"/>
                </a:ext>
              </a:extLst>
            </p:cNvPr>
            <p:cNvSpPr txBox="1"/>
            <p:nvPr/>
          </p:nvSpPr>
          <p:spPr>
            <a:xfrm>
              <a:off x="9202207" y="3346747"/>
              <a:ext cx="17281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提问时间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C444889-39ED-564A-8E98-BB0037550B6B}"/>
              </a:ext>
            </a:extLst>
          </p:cNvPr>
          <p:cNvGrpSpPr/>
          <p:nvPr/>
        </p:nvGrpSpPr>
        <p:grpSpPr>
          <a:xfrm>
            <a:off x="4798419" y="4920892"/>
            <a:ext cx="6175542" cy="255708"/>
            <a:chOff x="4967803" y="3709729"/>
            <a:chExt cx="6175542" cy="255708"/>
          </a:xfrm>
          <a:effectLst/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FE52D97-722F-78EE-66E3-B2927C1B36B2}"/>
                </a:ext>
              </a:extLst>
            </p:cNvPr>
            <p:cNvSpPr txBox="1"/>
            <p:nvPr/>
          </p:nvSpPr>
          <p:spPr>
            <a:xfrm>
              <a:off x="4967803" y="3709729"/>
              <a:ext cx="182363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anonymity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7592BEF-8025-9A7F-1C21-571E06C0BC43}"/>
                </a:ext>
              </a:extLst>
            </p:cNvPr>
            <p:cNvSpPr txBox="1"/>
            <p:nvPr/>
          </p:nvSpPr>
          <p:spPr>
            <a:xfrm>
              <a:off x="7004867" y="3710236"/>
              <a:ext cx="17281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CB5BCAE9-A28B-36FF-BD6A-B1C03B61402E}"/>
                </a:ext>
              </a:extLst>
            </p:cNvPr>
            <p:cNvSpPr txBox="1"/>
            <p:nvPr/>
          </p:nvSpPr>
          <p:spPr>
            <a:xfrm>
              <a:off x="8946449" y="3711521"/>
              <a:ext cx="219689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是否匿名，匿名则不显示用户信息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FB240FD-FBC6-24F8-33EC-1CCF12AF74E3}"/>
              </a:ext>
            </a:extLst>
          </p:cNvPr>
          <p:cNvGrpSpPr/>
          <p:nvPr/>
        </p:nvGrpSpPr>
        <p:grpSpPr>
          <a:xfrm>
            <a:off x="4799428" y="5443994"/>
            <a:ext cx="5962555" cy="255708"/>
            <a:chOff x="4967803" y="4075790"/>
            <a:chExt cx="5962555" cy="255708"/>
          </a:xfrm>
          <a:effectLst/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A9D8A203-FAF8-0460-BD9F-83C5FA97A709}"/>
                </a:ext>
              </a:extLst>
            </p:cNvPr>
            <p:cNvSpPr txBox="1"/>
            <p:nvPr/>
          </p:nvSpPr>
          <p:spPr>
            <a:xfrm>
              <a:off x="4967803" y="4075790"/>
              <a:ext cx="17869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3F46E0A-F78D-5B12-3DE3-8047AF39CC52}"/>
                </a:ext>
              </a:extLst>
            </p:cNvPr>
            <p:cNvSpPr txBox="1"/>
            <p:nvPr/>
          </p:nvSpPr>
          <p:spPr>
            <a:xfrm>
              <a:off x="7004867" y="4077582"/>
              <a:ext cx="17281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B6C7D63-8641-6A93-2D28-40B1980E0737}"/>
                </a:ext>
              </a:extLst>
            </p:cNvPr>
            <p:cNvSpPr txBox="1"/>
            <p:nvPr/>
          </p:nvSpPr>
          <p:spPr>
            <a:xfrm>
              <a:off x="9202207" y="4076295"/>
              <a:ext cx="17281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提问者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F0C5CA7B-F388-D18A-E337-7584EFC0F8F0}"/>
              </a:ext>
            </a:extLst>
          </p:cNvPr>
          <p:cNvGrpSpPr/>
          <p:nvPr/>
        </p:nvGrpSpPr>
        <p:grpSpPr>
          <a:xfrm>
            <a:off x="4804873" y="5703732"/>
            <a:ext cx="5962555" cy="257775"/>
            <a:chOff x="4967803" y="4441069"/>
            <a:chExt cx="5962555" cy="257775"/>
          </a:xfrm>
          <a:effectLst/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6906D18F-1235-E628-8417-85DDB90D2C44}"/>
                </a:ext>
              </a:extLst>
            </p:cNvPr>
            <p:cNvSpPr txBox="1"/>
            <p:nvPr/>
          </p:nvSpPr>
          <p:spPr>
            <a:xfrm>
              <a:off x="4967803" y="4441849"/>
              <a:ext cx="1823634" cy="253916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userName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8780BB66-B5B2-743A-D286-A2CC14A72A52}"/>
                </a:ext>
              </a:extLst>
            </p:cNvPr>
            <p:cNvSpPr txBox="1"/>
            <p:nvPr/>
          </p:nvSpPr>
          <p:spPr>
            <a:xfrm>
              <a:off x="7004867" y="4444928"/>
              <a:ext cx="17281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DE7BBED4-F895-E76B-1586-1FF74342E8C3}"/>
                </a:ext>
              </a:extLst>
            </p:cNvPr>
            <p:cNvSpPr txBox="1"/>
            <p:nvPr/>
          </p:nvSpPr>
          <p:spPr>
            <a:xfrm>
              <a:off x="9202207" y="4441069"/>
              <a:ext cx="17281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提问者昵称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B65C5E77-5879-8E11-1911-FDC71A144EA4}"/>
              </a:ext>
            </a:extLst>
          </p:cNvPr>
          <p:cNvGrpSpPr/>
          <p:nvPr/>
        </p:nvGrpSpPr>
        <p:grpSpPr>
          <a:xfrm>
            <a:off x="4804873" y="5946983"/>
            <a:ext cx="5957110" cy="268642"/>
            <a:chOff x="4967803" y="4807910"/>
            <a:chExt cx="5957110" cy="268642"/>
          </a:xfrm>
          <a:effectLst/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7462BC6F-9400-E595-E576-006E76490A13}"/>
                </a:ext>
              </a:extLst>
            </p:cNvPr>
            <p:cNvSpPr txBox="1"/>
            <p:nvPr/>
          </p:nvSpPr>
          <p:spPr>
            <a:xfrm>
              <a:off x="4967803" y="4807910"/>
              <a:ext cx="182363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userIcon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5DC0BB3-5D70-5CCA-E31A-A5A6740AC4EE}"/>
                </a:ext>
              </a:extLst>
            </p:cNvPr>
            <p:cNvSpPr txBox="1"/>
            <p:nvPr/>
          </p:nvSpPr>
          <p:spPr>
            <a:xfrm>
              <a:off x="7004867" y="4812274"/>
              <a:ext cx="17281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91F88AE5-6778-FCEA-49B9-235C45C24722}"/>
                </a:ext>
              </a:extLst>
            </p:cNvPr>
            <p:cNvSpPr txBox="1"/>
            <p:nvPr/>
          </p:nvSpPr>
          <p:spPr>
            <a:xfrm>
              <a:off x="9196762" y="4822636"/>
              <a:ext cx="17281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提问者头像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5D883DB8-745E-D58C-C1C8-E74B89D9716D}"/>
              </a:ext>
            </a:extLst>
          </p:cNvPr>
          <p:cNvGrpSpPr/>
          <p:nvPr/>
        </p:nvGrpSpPr>
        <p:grpSpPr>
          <a:xfrm>
            <a:off x="4869972" y="4395770"/>
            <a:ext cx="5962555" cy="260345"/>
            <a:chOff x="4967803" y="2975544"/>
            <a:chExt cx="5962555" cy="260345"/>
          </a:xfrm>
          <a:effectLst/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A08554B8-8B52-D00C-45F7-53EB6E813874}"/>
                </a:ext>
              </a:extLst>
            </p:cNvPr>
            <p:cNvSpPr txBox="1"/>
            <p:nvPr/>
          </p:nvSpPr>
          <p:spPr>
            <a:xfrm>
              <a:off x="4967803" y="2977609"/>
              <a:ext cx="182363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description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2BAEB2-6024-381C-4453-6DBA48249BF5}"/>
                </a:ext>
              </a:extLst>
            </p:cNvPr>
            <p:cNvSpPr txBox="1"/>
            <p:nvPr/>
          </p:nvSpPr>
          <p:spPr>
            <a:xfrm>
              <a:off x="7004867" y="2975544"/>
              <a:ext cx="17281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ABEDE27-4D4A-1A8A-060A-EC2F6D180F0B}"/>
                </a:ext>
              </a:extLst>
            </p:cNvPr>
            <p:cNvSpPr txBox="1"/>
            <p:nvPr/>
          </p:nvSpPr>
          <p:spPr>
            <a:xfrm>
              <a:off x="9202207" y="2981973"/>
              <a:ext cx="17281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问题描述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D9D16AAC-1414-A1EF-56B1-627066C38B2B}"/>
              </a:ext>
            </a:extLst>
          </p:cNvPr>
          <p:cNvSpPr txBox="1"/>
          <p:nvPr/>
        </p:nvSpPr>
        <p:spPr>
          <a:xfrm>
            <a:off x="6272218" y="3161732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路径占位符，问题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id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315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338678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新增互动问题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1975945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用户端分页查询问题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99D9A769-1E52-819D-60A1-A8CE480F9189}"/>
              </a:ext>
            </a:extLst>
          </p:cNvPr>
          <p:cNvSpPr txBox="1">
            <a:spLocks/>
          </p:cNvSpPr>
          <p:nvPr/>
        </p:nvSpPr>
        <p:spPr>
          <a:xfrm>
            <a:off x="4958428" y="261321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用户端根据</a:t>
            </a:r>
            <a:r>
              <a:rPr lang="en-US" altLang="zh-CN"/>
              <a:t>id</a:t>
            </a:r>
            <a:r>
              <a:rPr lang="zh-CN" altLang="en-US"/>
              <a:t>查询问题详情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DC131B5F-ED10-7522-E4F8-7A31EF4DBA1A}"/>
              </a:ext>
            </a:extLst>
          </p:cNvPr>
          <p:cNvSpPr txBox="1">
            <a:spLocks/>
          </p:cNvSpPr>
          <p:nvPr/>
        </p:nvSpPr>
        <p:spPr>
          <a:xfrm>
            <a:off x="4958427" y="3887746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管理端根据</a:t>
            </a:r>
            <a:r>
              <a:rPr lang="en-US" altLang="zh-CN"/>
              <a:t>id</a:t>
            </a:r>
            <a:r>
              <a:rPr lang="zh-CN" altLang="en-US"/>
              <a:t>查询问题详情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250479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管理端分页查询问题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5C61DF3A-F2BF-B2C1-24DC-749A90A95D0A}"/>
              </a:ext>
            </a:extLst>
          </p:cNvPr>
          <p:cNvSpPr txBox="1">
            <a:spLocks/>
          </p:cNvSpPr>
          <p:nvPr/>
        </p:nvSpPr>
        <p:spPr>
          <a:xfrm>
            <a:off x="4958427" y="45250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新增回答、回复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CE15FDCE-EC09-8784-4A41-C4833027AE8D}"/>
              </a:ext>
            </a:extLst>
          </p:cNvPr>
          <p:cNvSpPr txBox="1">
            <a:spLocks/>
          </p:cNvSpPr>
          <p:nvPr/>
        </p:nvSpPr>
        <p:spPr>
          <a:xfrm>
            <a:off x="4958427" y="516228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分页查询回答、回复</a:t>
            </a:r>
          </a:p>
        </p:txBody>
      </p:sp>
    </p:spTree>
    <p:extLst>
      <p:ext uri="{BB962C8B-B14F-4D97-AF65-F5344CB8AC3E}">
        <p14:creationId xmlns:p14="http://schemas.microsoft.com/office/powerpoint/2010/main" val="1277015382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2AFC25D5-128A-D9F7-EFC9-F1C36636A33C}"/>
              </a:ext>
            </a:extLst>
          </p:cNvPr>
          <p:cNvSpPr txBox="1">
            <a:spLocks/>
          </p:cNvSpPr>
          <p:nvPr/>
        </p:nvSpPr>
        <p:spPr>
          <a:xfrm>
            <a:off x="2195450" y="9387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管理端分页查询问题</a:t>
            </a: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78C7EFF9-C8D4-F3BC-259B-8CA1E1B42BD3}"/>
              </a:ext>
            </a:extLst>
          </p:cNvPr>
          <p:cNvSpPr txBox="1">
            <a:spLocks/>
          </p:cNvSpPr>
          <p:nvPr/>
        </p:nvSpPr>
        <p:spPr>
          <a:xfrm>
            <a:off x="2195450" y="1617054"/>
            <a:ext cx="9214230" cy="6526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需求：在后台管理页面，教师可以查看学员提问的问题并予以答复，查询采用分页查询</a:t>
            </a:r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E5C73343-3E2B-686D-DCDF-E6B85C2CB2D3}"/>
              </a:ext>
            </a:extLst>
          </p:cNvPr>
          <p:cNvGraphicFramePr>
            <a:graphicFrameLocks noGrp="1"/>
          </p:cNvGraphicFramePr>
          <p:nvPr/>
        </p:nvGraphicFramePr>
        <p:xfrm>
          <a:off x="2366682" y="2155418"/>
          <a:ext cx="8389204" cy="367511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40637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48567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364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083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085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0050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6882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5287B608-D6E9-0CB8-A30E-DE3C058A0074}"/>
              </a:ext>
            </a:extLst>
          </p:cNvPr>
          <p:cNvSpPr txBox="1"/>
          <p:nvPr/>
        </p:nvSpPr>
        <p:spPr>
          <a:xfrm>
            <a:off x="6620561" y="2536845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AA356BE-B0DC-DC60-EC2B-BC803BB845DD}"/>
              </a:ext>
            </a:extLst>
          </p:cNvPr>
          <p:cNvSpPr txBox="1"/>
          <p:nvPr/>
        </p:nvSpPr>
        <p:spPr>
          <a:xfrm>
            <a:off x="5961656" y="2811081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/admin/questions/page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C148BE2-3656-187E-C7C8-B4B23AF21383}"/>
              </a:ext>
            </a:extLst>
          </p:cNvPr>
          <p:cNvSpPr txBox="1"/>
          <p:nvPr/>
        </p:nvSpPr>
        <p:spPr>
          <a:xfrm>
            <a:off x="4688748" y="5341910"/>
            <a:ext cx="5684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en-US" altLang="zh-CN" sz="1200"/>
              <a:t>{ "total": 127, "pages":26, "list":[{...            }]}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幻灯片缩放定位 2">
                <a:extLst>
                  <a:ext uri="{FF2B5EF4-FFF2-40B4-BE49-F238E27FC236}">
                    <a16:creationId xmlns:a16="http://schemas.microsoft.com/office/drawing/2014/main" id="{89108EE8-2475-1F2B-784D-B73B2E1C4C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47943195"/>
                  </p:ext>
                </p:extLst>
              </p:nvPr>
            </p:nvGraphicFramePr>
            <p:xfrm>
              <a:off x="8920506" y="5265883"/>
              <a:ext cx="762759" cy="429052"/>
            </p:xfrm>
            <a:graphic>
              <a:graphicData uri="http://schemas.microsoft.com/office/powerpoint/2016/slidezoom">
                <pslz:sldZm>
                  <pslz:sldZmObj sldId="775" cId="4165631243">
                    <pslz:zmPr id="{2CBA6DB0-27BA-442D-94E4-581C055D0D2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62759" cy="42905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幻灯片缩放定位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9108EE8-2475-1F2B-784D-B73B2E1C4C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20506" y="5265883"/>
                <a:ext cx="762759" cy="42905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94A9AC-BE9A-468A-A589-84AD203CA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229144"/>
              </p:ext>
            </p:extLst>
          </p:nvPr>
        </p:nvGraphicFramePr>
        <p:xfrm>
          <a:off x="5083630" y="3213091"/>
          <a:ext cx="5170714" cy="1854583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479591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586869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104254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799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参数名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类型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说明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62441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62441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62441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62441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394889"/>
                  </a:ext>
                </a:extLst>
              </a:tr>
              <a:tr h="262441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184528"/>
                  </a:ext>
                </a:extLst>
              </a:tr>
              <a:tr h="262441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821121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F2C0F719-0015-BB9E-7B61-A559564439D7}"/>
              </a:ext>
            </a:extLst>
          </p:cNvPr>
          <p:cNvGrpSpPr/>
          <p:nvPr/>
        </p:nvGrpSpPr>
        <p:grpSpPr>
          <a:xfrm>
            <a:off x="5083629" y="3490912"/>
            <a:ext cx="5170715" cy="276374"/>
            <a:chOff x="4257852" y="3797064"/>
            <a:chExt cx="5170715" cy="27637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AC5F987-0C4A-D215-5038-3931F399FC7D}"/>
                </a:ext>
              </a:extLst>
            </p:cNvPr>
            <p:cNvSpPr txBox="1"/>
            <p:nvPr/>
          </p:nvSpPr>
          <p:spPr>
            <a:xfrm>
              <a:off x="4257852" y="3797064"/>
              <a:ext cx="145859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pageNo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1A93C64-9F13-C2FB-72B5-E4ECBEC5911F}"/>
                </a:ext>
              </a:extLst>
            </p:cNvPr>
            <p:cNvSpPr txBox="1"/>
            <p:nvPr/>
          </p:nvSpPr>
          <p:spPr>
            <a:xfrm>
              <a:off x="5776660" y="3819522"/>
              <a:ext cx="147133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1B52E0A-4341-7A31-8146-968FA8186D69}"/>
                </a:ext>
              </a:extLst>
            </p:cNvPr>
            <p:cNvSpPr txBox="1"/>
            <p:nvPr/>
          </p:nvSpPr>
          <p:spPr>
            <a:xfrm>
              <a:off x="7357076" y="3810991"/>
              <a:ext cx="2071491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页码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5CCC77C-803C-18B6-C513-5BD84C600200}"/>
              </a:ext>
            </a:extLst>
          </p:cNvPr>
          <p:cNvGrpSpPr/>
          <p:nvPr/>
        </p:nvGrpSpPr>
        <p:grpSpPr>
          <a:xfrm>
            <a:off x="5083628" y="3778917"/>
            <a:ext cx="5196790" cy="264028"/>
            <a:chOff x="4248724" y="3833796"/>
            <a:chExt cx="5196790" cy="26402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45F8F27-A325-2BA9-804E-923BAED71423}"/>
                </a:ext>
              </a:extLst>
            </p:cNvPr>
            <p:cNvSpPr txBox="1"/>
            <p:nvPr/>
          </p:nvSpPr>
          <p:spPr>
            <a:xfrm>
              <a:off x="4248724" y="3834034"/>
              <a:ext cx="145859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pageSize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E3665E3-A888-7E37-5A03-FF2A6C55A9DA}"/>
                </a:ext>
              </a:extLst>
            </p:cNvPr>
            <p:cNvSpPr txBox="1"/>
            <p:nvPr/>
          </p:nvSpPr>
          <p:spPr>
            <a:xfrm>
              <a:off x="5776660" y="3833796"/>
              <a:ext cx="147133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87D84A0-816C-2587-5641-C787E68C323F}"/>
                </a:ext>
              </a:extLst>
            </p:cNvPr>
            <p:cNvSpPr txBox="1"/>
            <p:nvPr/>
          </p:nvSpPr>
          <p:spPr>
            <a:xfrm>
              <a:off x="7317332" y="3836214"/>
              <a:ext cx="212818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每页大小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1466BBF-6BA2-24A9-9942-7D5B3F81B623}"/>
              </a:ext>
            </a:extLst>
          </p:cNvPr>
          <p:cNvGrpSpPr/>
          <p:nvPr/>
        </p:nvGrpSpPr>
        <p:grpSpPr>
          <a:xfrm>
            <a:off x="5083628" y="4022525"/>
            <a:ext cx="5205918" cy="259256"/>
            <a:chOff x="4257852" y="3817826"/>
            <a:chExt cx="5205918" cy="25925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647614F-E110-F93C-B871-3F342301712B}"/>
                </a:ext>
              </a:extLst>
            </p:cNvPr>
            <p:cNvSpPr txBox="1"/>
            <p:nvPr/>
          </p:nvSpPr>
          <p:spPr>
            <a:xfrm>
              <a:off x="4257852" y="3829611"/>
              <a:ext cx="1458591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courseName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87DD33B-6D13-FF9F-1B0E-5D9DA199056D}"/>
                </a:ext>
              </a:extLst>
            </p:cNvPr>
            <p:cNvSpPr txBox="1"/>
            <p:nvPr/>
          </p:nvSpPr>
          <p:spPr>
            <a:xfrm>
              <a:off x="5776660" y="3823166"/>
              <a:ext cx="147133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CCB4043-E568-7696-169A-1FE495F40C62}"/>
                </a:ext>
              </a:extLst>
            </p:cNvPr>
            <p:cNvSpPr txBox="1"/>
            <p:nvPr/>
          </p:nvSpPr>
          <p:spPr>
            <a:xfrm>
              <a:off x="7335588" y="3817826"/>
              <a:ext cx="2128182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课程名称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B945165-060A-939D-248D-1351835D0452}"/>
              </a:ext>
            </a:extLst>
          </p:cNvPr>
          <p:cNvGrpSpPr/>
          <p:nvPr/>
        </p:nvGrpSpPr>
        <p:grpSpPr>
          <a:xfrm>
            <a:off x="5083628" y="4286406"/>
            <a:ext cx="5170716" cy="270165"/>
            <a:chOff x="4327197" y="3825024"/>
            <a:chExt cx="5170716" cy="270165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E0A5C59-470F-C945-8FD6-D2784192F02D}"/>
                </a:ext>
              </a:extLst>
            </p:cNvPr>
            <p:cNvSpPr txBox="1"/>
            <p:nvPr/>
          </p:nvSpPr>
          <p:spPr>
            <a:xfrm>
              <a:off x="4327197" y="3834612"/>
              <a:ext cx="1458592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status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59AE848-A1B8-961A-2682-FA267DC1B8C5}"/>
                </a:ext>
              </a:extLst>
            </p:cNvPr>
            <p:cNvSpPr txBox="1"/>
            <p:nvPr/>
          </p:nvSpPr>
          <p:spPr>
            <a:xfrm>
              <a:off x="5846005" y="3841273"/>
              <a:ext cx="151652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385E1AA-DF6D-73E0-3B38-91C78D43FADA}"/>
                </a:ext>
              </a:extLst>
            </p:cNvPr>
            <p:cNvSpPr txBox="1"/>
            <p:nvPr/>
          </p:nvSpPr>
          <p:spPr>
            <a:xfrm>
              <a:off x="7419222" y="3825024"/>
              <a:ext cx="2078691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问题状态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,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0-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未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查看，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已查看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DE518AB-7E28-B47A-935B-B1F43031A6C9}"/>
              </a:ext>
            </a:extLst>
          </p:cNvPr>
          <p:cNvGrpSpPr/>
          <p:nvPr/>
        </p:nvGrpSpPr>
        <p:grpSpPr>
          <a:xfrm>
            <a:off x="5090827" y="4528448"/>
            <a:ext cx="5163517" cy="265293"/>
            <a:chOff x="4327194" y="3816720"/>
            <a:chExt cx="5163517" cy="265293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74DA215-9F79-7963-0D85-F469FBA8040F}"/>
                </a:ext>
              </a:extLst>
            </p:cNvPr>
            <p:cNvSpPr txBox="1"/>
            <p:nvPr/>
          </p:nvSpPr>
          <p:spPr>
            <a:xfrm>
              <a:off x="4327194" y="3851181"/>
              <a:ext cx="1458593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beginTime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4076AAA-AB9D-63B4-274B-A7FF8D0CA193}"/>
                </a:ext>
              </a:extLst>
            </p:cNvPr>
            <p:cNvSpPr txBox="1"/>
            <p:nvPr/>
          </p:nvSpPr>
          <p:spPr>
            <a:xfrm>
              <a:off x="5838803" y="3816720"/>
              <a:ext cx="1480458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LocalDateTime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6C13B5D-407D-10D4-8411-D4F6F72CD4BA}"/>
                </a:ext>
              </a:extLst>
            </p:cNvPr>
            <p:cNvSpPr txBox="1"/>
            <p:nvPr/>
          </p:nvSpPr>
          <p:spPr>
            <a:xfrm>
              <a:off x="7419220" y="3826564"/>
              <a:ext cx="2071491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提问时间开始范围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13E6E9E-496B-D0C1-72D9-B332C2D88D51}"/>
              </a:ext>
            </a:extLst>
          </p:cNvPr>
          <p:cNvGrpSpPr/>
          <p:nvPr/>
        </p:nvGrpSpPr>
        <p:grpSpPr>
          <a:xfrm>
            <a:off x="5090827" y="4805636"/>
            <a:ext cx="5163517" cy="272805"/>
            <a:chOff x="4327194" y="3832534"/>
            <a:chExt cx="5163517" cy="272805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AB66B4E-82FE-E6F7-95DF-F1AC2F769E86}"/>
                </a:ext>
              </a:extLst>
            </p:cNvPr>
            <p:cNvSpPr txBox="1"/>
            <p:nvPr/>
          </p:nvSpPr>
          <p:spPr>
            <a:xfrm>
              <a:off x="4327194" y="3857459"/>
              <a:ext cx="1458594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endTime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D6E624E-605B-3D18-6676-F9D0AA31434A}"/>
                </a:ext>
              </a:extLst>
            </p:cNvPr>
            <p:cNvSpPr txBox="1"/>
            <p:nvPr/>
          </p:nvSpPr>
          <p:spPr>
            <a:xfrm>
              <a:off x="5792985" y="3851423"/>
              <a:ext cx="1569545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LocalDateTime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E18C3AA-51E6-3CB3-DA56-E4503BA3543F}"/>
                </a:ext>
              </a:extLst>
            </p:cNvPr>
            <p:cNvSpPr txBox="1"/>
            <p:nvPr/>
          </p:nvSpPr>
          <p:spPr>
            <a:xfrm>
              <a:off x="7419220" y="3832534"/>
              <a:ext cx="2071491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提问时间结束范围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38" name="图片 37">
            <a:extLst>
              <a:ext uri="{FF2B5EF4-FFF2-40B4-BE49-F238E27FC236}">
                <a16:creationId xmlns:a16="http://schemas.microsoft.com/office/drawing/2014/main" id="{C85C73A8-ECA4-86C0-BFE5-797B0236AD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716" y="831109"/>
            <a:ext cx="5585944" cy="8458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4226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F4212-6755-CD72-CF39-A81B1845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管理端问题</a:t>
            </a:r>
            <a:r>
              <a:rPr lang="en-US" altLang="zh-CN"/>
              <a:t>VO</a:t>
            </a:r>
            <a:r>
              <a:rPr lang="zh-CN" altLang="en-US"/>
              <a:t>属性</a:t>
            </a: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47922778-DAAE-28DB-F606-47A554D6A29F}"/>
              </a:ext>
            </a:extLst>
          </p:cNvPr>
          <p:cNvGraphicFramePr>
            <a:graphicFrameLocks noGrp="1"/>
          </p:cNvGraphicFramePr>
          <p:nvPr/>
        </p:nvGraphicFramePr>
        <p:xfrm>
          <a:off x="3025737" y="2358710"/>
          <a:ext cx="6619006" cy="440344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9910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2220906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398997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3570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38682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538886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24527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594319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775641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673951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316262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948414"/>
                  </a:ext>
                </a:extLst>
              </a:tr>
            </a:tbl>
          </a:graphicData>
        </a:graphic>
      </p:graphicFrame>
      <p:grpSp>
        <p:nvGrpSpPr>
          <p:cNvPr id="41" name="组合 40">
            <a:extLst>
              <a:ext uri="{FF2B5EF4-FFF2-40B4-BE49-F238E27FC236}">
                <a16:creationId xmlns:a16="http://schemas.microsoft.com/office/drawing/2014/main" id="{B212ADBB-0ADE-B811-2184-08656782E247}"/>
              </a:ext>
            </a:extLst>
          </p:cNvPr>
          <p:cNvGrpSpPr/>
          <p:nvPr/>
        </p:nvGrpSpPr>
        <p:grpSpPr>
          <a:xfrm>
            <a:off x="3094623" y="6121870"/>
            <a:ext cx="6522447" cy="285492"/>
            <a:chOff x="5106703" y="2243170"/>
            <a:chExt cx="6522447" cy="28549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2DA0D1D-B0FE-3F3C-3C01-E1D22FE51E12}"/>
                </a:ext>
              </a:extLst>
            </p:cNvPr>
            <p:cNvSpPr txBox="1"/>
            <p:nvPr/>
          </p:nvSpPr>
          <p:spPr>
            <a:xfrm>
              <a:off x="5106703" y="2243170"/>
              <a:ext cx="1728151" cy="276999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status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8080680-8C4F-9DDE-EAD8-564F6FE4434D}"/>
                </a:ext>
              </a:extLst>
            </p:cNvPr>
            <p:cNvSpPr txBox="1"/>
            <p:nvPr/>
          </p:nvSpPr>
          <p:spPr>
            <a:xfrm>
              <a:off x="7031429" y="2243170"/>
              <a:ext cx="2214635" cy="285492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A26104E-0A50-61EF-D918-3244B6E50C7D}"/>
                </a:ext>
              </a:extLst>
            </p:cNvPr>
            <p:cNvSpPr txBox="1"/>
            <p:nvPr/>
          </p:nvSpPr>
          <p:spPr>
            <a:xfrm>
              <a:off x="9246064" y="2243170"/>
              <a:ext cx="2383086" cy="276999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查看状态：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0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未查看，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1-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已查看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C9BF240-CEE9-384A-6012-9FEE5F7FB146}"/>
              </a:ext>
            </a:extLst>
          </p:cNvPr>
          <p:cNvGrpSpPr/>
          <p:nvPr/>
        </p:nvGrpSpPr>
        <p:grpSpPr>
          <a:xfrm>
            <a:off x="3049194" y="2762968"/>
            <a:ext cx="6612775" cy="286000"/>
            <a:chOff x="4967803" y="2608198"/>
            <a:chExt cx="6612775" cy="28600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312BA4-C806-0E48-C510-AC38622FAED6}"/>
                </a:ext>
              </a:extLst>
            </p:cNvPr>
            <p:cNvSpPr txBox="1"/>
            <p:nvPr/>
          </p:nvSpPr>
          <p:spPr>
            <a:xfrm>
              <a:off x="4967803" y="2611550"/>
              <a:ext cx="1823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title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2043C2A-4B41-EEC7-62F9-52E6930976AD}"/>
                </a:ext>
              </a:extLst>
            </p:cNvPr>
            <p:cNvSpPr txBox="1"/>
            <p:nvPr/>
          </p:nvSpPr>
          <p:spPr>
            <a:xfrm>
              <a:off x="6937693" y="2608198"/>
              <a:ext cx="2182713" cy="285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A1F2EBE-1F2C-F3F5-659D-218D4F02519E}"/>
                </a:ext>
              </a:extLst>
            </p:cNvPr>
            <p:cNvSpPr txBox="1"/>
            <p:nvPr/>
          </p:nvSpPr>
          <p:spPr>
            <a:xfrm>
              <a:off x="9202207" y="2617199"/>
              <a:ext cx="2378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问题的标题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D4E8CB7-6351-7BDA-F2CA-8C9240BF6FB0}"/>
              </a:ext>
            </a:extLst>
          </p:cNvPr>
          <p:cNvGrpSpPr/>
          <p:nvPr/>
        </p:nvGrpSpPr>
        <p:grpSpPr>
          <a:xfrm>
            <a:off x="3087559" y="3429000"/>
            <a:ext cx="6536575" cy="283427"/>
            <a:chOff x="4967803" y="2975546"/>
            <a:chExt cx="6536575" cy="283427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7E9515D-4B41-8279-5624-81ABEF1BA9AF}"/>
                </a:ext>
              </a:extLst>
            </p:cNvPr>
            <p:cNvSpPr txBox="1"/>
            <p:nvPr/>
          </p:nvSpPr>
          <p:spPr>
            <a:xfrm>
              <a:off x="4967803" y="2977609"/>
              <a:ext cx="1823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chapterName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242968C-95EA-92ED-D350-B57A5A9C0A11}"/>
                </a:ext>
              </a:extLst>
            </p:cNvPr>
            <p:cNvSpPr txBox="1"/>
            <p:nvPr/>
          </p:nvSpPr>
          <p:spPr>
            <a:xfrm>
              <a:off x="6899593" y="2975546"/>
              <a:ext cx="2170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CE2AB8F-B993-C25C-82D4-9A09B8EE825E}"/>
                </a:ext>
              </a:extLst>
            </p:cNvPr>
            <p:cNvSpPr txBox="1"/>
            <p:nvPr/>
          </p:nvSpPr>
          <p:spPr>
            <a:xfrm>
              <a:off x="9202207" y="2981974"/>
              <a:ext cx="2302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所属章名称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B1683DA-4172-6341-6EFD-EEF52A808C67}"/>
              </a:ext>
            </a:extLst>
          </p:cNvPr>
          <p:cNvGrpSpPr/>
          <p:nvPr/>
        </p:nvGrpSpPr>
        <p:grpSpPr>
          <a:xfrm>
            <a:off x="3049459" y="3765268"/>
            <a:ext cx="6612775" cy="280855"/>
            <a:chOff x="4967803" y="3342891"/>
            <a:chExt cx="6612775" cy="280855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9E753C1-4771-B772-EE90-5048D42C4CBF}"/>
                </a:ext>
              </a:extLst>
            </p:cNvPr>
            <p:cNvSpPr txBox="1"/>
            <p:nvPr/>
          </p:nvSpPr>
          <p:spPr>
            <a:xfrm>
              <a:off x="4967803" y="3343669"/>
              <a:ext cx="1823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sectionName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806DFEA-C47F-B120-9EDA-21C7B26DC7E1}"/>
                </a:ext>
              </a:extLst>
            </p:cNvPr>
            <p:cNvSpPr txBox="1"/>
            <p:nvPr/>
          </p:nvSpPr>
          <p:spPr>
            <a:xfrm>
              <a:off x="6947527" y="3342891"/>
              <a:ext cx="21728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2DAD9A1-1602-EFB5-2B6C-942EA188E6FA}"/>
                </a:ext>
              </a:extLst>
            </p:cNvPr>
            <p:cNvSpPr txBox="1"/>
            <p:nvPr/>
          </p:nvSpPr>
          <p:spPr>
            <a:xfrm>
              <a:off x="9202207" y="3346747"/>
              <a:ext cx="2378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所属小节名称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640CD55-08C4-F753-E651-EB315B4D1F2D}"/>
              </a:ext>
            </a:extLst>
          </p:cNvPr>
          <p:cNvGrpSpPr/>
          <p:nvPr/>
        </p:nvGrpSpPr>
        <p:grpSpPr>
          <a:xfrm>
            <a:off x="3049459" y="4098963"/>
            <a:ext cx="6612774" cy="278791"/>
            <a:chOff x="4967803" y="3709729"/>
            <a:chExt cx="6612774" cy="278791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77E7A72-7F32-AB6D-30FA-568892D8758F}"/>
                </a:ext>
              </a:extLst>
            </p:cNvPr>
            <p:cNvSpPr txBox="1"/>
            <p:nvPr/>
          </p:nvSpPr>
          <p:spPr>
            <a:xfrm>
              <a:off x="4967803" y="3709729"/>
              <a:ext cx="1823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courseName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DB5A861-4155-1CAE-DB96-5D7767AF03ED}"/>
                </a:ext>
              </a:extLst>
            </p:cNvPr>
            <p:cNvSpPr txBox="1"/>
            <p:nvPr/>
          </p:nvSpPr>
          <p:spPr>
            <a:xfrm>
              <a:off x="6947527" y="3710236"/>
              <a:ext cx="2172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AB64BE4-66E5-E41E-0427-43324E36EB9A}"/>
                </a:ext>
              </a:extLst>
            </p:cNvPr>
            <p:cNvSpPr txBox="1"/>
            <p:nvPr/>
          </p:nvSpPr>
          <p:spPr>
            <a:xfrm>
              <a:off x="9202206" y="3711521"/>
              <a:ext cx="2378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所属课程名称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A94FBAF-BF9C-B611-68D1-387685374CB5}"/>
              </a:ext>
            </a:extLst>
          </p:cNvPr>
          <p:cNvGrpSpPr/>
          <p:nvPr/>
        </p:nvGrpSpPr>
        <p:grpSpPr>
          <a:xfrm>
            <a:off x="3049459" y="4430594"/>
            <a:ext cx="6612774" cy="282652"/>
            <a:chOff x="4967803" y="4075790"/>
            <a:chExt cx="6612774" cy="282652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104C7B5-0A6F-923A-4FEA-C2E89A3C82D5}"/>
                </a:ext>
              </a:extLst>
            </p:cNvPr>
            <p:cNvSpPr txBox="1"/>
            <p:nvPr/>
          </p:nvSpPr>
          <p:spPr>
            <a:xfrm>
              <a:off x="4967803" y="4075790"/>
              <a:ext cx="1786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categoryName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DF191D8-42A3-0F8B-209C-6470E3E98C13}"/>
                </a:ext>
              </a:extLst>
            </p:cNvPr>
            <p:cNvSpPr txBox="1"/>
            <p:nvPr/>
          </p:nvSpPr>
          <p:spPr>
            <a:xfrm>
              <a:off x="6947526" y="4077584"/>
              <a:ext cx="2160172" cy="280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63E9A63-75D3-B3A2-9F55-BCD71B288AA0}"/>
                </a:ext>
              </a:extLst>
            </p:cNvPr>
            <p:cNvSpPr txBox="1"/>
            <p:nvPr/>
          </p:nvSpPr>
          <p:spPr>
            <a:xfrm>
              <a:off x="9202207" y="4076298"/>
              <a:ext cx="2378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所属课程分类名称拼接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B529C8E-4BFB-C898-742C-D41676BA46E4}"/>
              </a:ext>
            </a:extLst>
          </p:cNvPr>
          <p:cNvGrpSpPr/>
          <p:nvPr/>
        </p:nvGrpSpPr>
        <p:grpSpPr>
          <a:xfrm>
            <a:off x="3049459" y="4762226"/>
            <a:ext cx="6612774" cy="280859"/>
            <a:chOff x="4967803" y="4441069"/>
            <a:chExt cx="6612774" cy="280859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6C9EF65-2C1A-6E6C-B9DD-94206DEFF53B}"/>
                </a:ext>
              </a:extLst>
            </p:cNvPr>
            <p:cNvSpPr txBox="1"/>
            <p:nvPr/>
          </p:nvSpPr>
          <p:spPr>
            <a:xfrm>
              <a:off x="4967803" y="4441849"/>
              <a:ext cx="1823634" cy="276999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userName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9077955-3A53-73D9-DFD5-46AD249CCA9B}"/>
                </a:ext>
              </a:extLst>
            </p:cNvPr>
            <p:cNvSpPr txBox="1"/>
            <p:nvPr/>
          </p:nvSpPr>
          <p:spPr>
            <a:xfrm>
              <a:off x="6937693" y="4444929"/>
              <a:ext cx="2182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C80803B-4046-E35F-5D52-5BEE990FBC17}"/>
                </a:ext>
              </a:extLst>
            </p:cNvPr>
            <p:cNvSpPr txBox="1"/>
            <p:nvPr/>
          </p:nvSpPr>
          <p:spPr>
            <a:xfrm>
              <a:off x="9202207" y="4441069"/>
              <a:ext cx="2378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提问者昵称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92B6264-B27D-4A2D-E2EE-FED19C746BCE}"/>
              </a:ext>
            </a:extLst>
          </p:cNvPr>
          <p:cNvGrpSpPr/>
          <p:nvPr/>
        </p:nvGrpSpPr>
        <p:grpSpPr>
          <a:xfrm>
            <a:off x="3049460" y="5095925"/>
            <a:ext cx="6612772" cy="283431"/>
            <a:chOff x="4967803" y="4805843"/>
            <a:chExt cx="6612772" cy="28343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C7E6025-8FF0-8AE7-3CEB-FAE0BB21C54D}"/>
                </a:ext>
              </a:extLst>
            </p:cNvPr>
            <p:cNvSpPr txBox="1"/>
            <p:nvPr/>
          </p:nvSpPr>
          <p:spPr>
            <a:xfrm>
              <a:off x="4967803" y="4807910"/>
              <a:ext cx="1823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answerTimes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CF4BC17-F753-2FDF-ADE4-B4C83FB9CB37}"/>
                </a:ext>
              </a:extLst>
            </p:cNvPr>
            <p:cNvSpPr txBox="1"/>
            <p:nvPr/>
          </p:nvSpPr>
          <p:spPr>
            <a:xfrm>
              <a:off x="6937692" y="4812275"/>
              <a:ext cx="2170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2824F05-F387-96DD-A4A4-4424DE83A378}"/>
                </a:ext>
              </a:extLst>
            </p:cNvPr>
            <p:cNvSpPr txBox="1"/>
            <p:nvPr/>
          </p:nvSpPr>
          <p:spPr>
            <a:xfrm>
              <a:off x="9202207" y="4805843"/>
              <a:ext cx="2378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回答数量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D772569-5026-A815-1916-787EBD1E1A94}"/>
              </a:ext>
            </a:extLst>
          </p:cNvPr>
          <p:cNvGrpSpPr/>
          <p:nvPr/>
        </p:nvGrpSpPr>
        <p:grpSpPr>
          <a:xfrm>
            <a:off x="3049460" y="5432196"/>
            <a:ext cx="6612772" cy="295419"/>
            <a:chOff x="4967803" y="5173969"/>
            <a:chExt cx="6612772" cy="295419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132B9C9-0E84-9776-5BD8-08347B7FB5DE}"/>
                </a:ext>
              </a:extLst>
            </p:cNvPr>
            <p:cNvSpPr txBox="1"/>
            <p:nvPr/>
          </p:nvSpPr>
          <p:spPr>
            <a:xfrm>
              <a:off x="4967803" y="5173969"/>
              <a:ext cx="1823634" cy="276999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5950EA5-EF1B-D0C7-A7A0-20A82D44918E}"/>
                </a:ext>
              </a:extLst>
            </p:cNvPr>
            <p:cNvSpPr txBox="1"/>
            <p:nvPr/>
          </p:nvSpPr>
          <p:spPr>
            <a:xfrm>
              <a:off x="6937693" y="5179621"/>
              <a:ext cx="2182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E645971-A0A5-0036-7061-7D2EDDA684D8}"/>
                </a:ext>
              </a:extLst>
            </p:cNvPr>
            <p:cNvSpPr txBox="1"/>
            <p:nvPr/>
          </p:nvSpPr>
          <p:spPr>
            <a:xfrm>
              <a:off x="9197489" y="5192389"/>
              <a:ext cx="2383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提问时间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5BBF61D-98C8-321D-3B03-5D0D358AA366}"/>
              </a:ext>
            </a:extLst>
          </p:cNvPr>
          <p:cNvGrpSpPr/>
          <p:nvPr/>
        </p:nvGrpSpPr>
        <p:grpSpPr>
          <a:xfrm>
            <a:off x="3049460" y="5780455"/>
            <a:ext cx="6612772" cy="288575"/>
            <a:chOff x="4967803" y="5535394"/>
            <a:chExt cx="6612772" cy="28857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99E6794-F571-CFD3-436F-A6441528F7F7}"/>
                </a:ext>
              </a:extLst>
            </p:cNvPr>
            <p:cNvSpPr txBox="1"/>
            <p:nvPr/>
          </p:nvSpPr>
          <p:spPr>
            <a:xfrm>
              <a:off x="4967803" y="5540033"/>
              <a:ext cx="1823634" cy="276999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hidden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8879C43-0D8F-0D3B-17C9-2DDAD54EC951}"/>
                </a:ext>
              </a:extLst>
            </p:cNvPr>
            <p:cNvSpPr txBox="1"/>
            <p:nvPr/>
          </p:nvSpPr>
          <p:spPr>
            <a:xfrm>
              <a:off x="6947525" y="5546970"/>
              <a:ext cx="2172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E5E48CB-43E9-CCA5-22A6-AF9E4976D93B}"/>
                </a:ext>
              </a:extLst>
            </p:cNvPr>
            <p:cNvSpPr txBox="1"/>
            <p:nvPr/>
          </p:nvSpPr>
          <p:spPr>
            <a:xfrm>
              <a:off x="9197489" y="5535394"/>
              <a:ext cx="2383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是否对所有用户隐藏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8B1DAF0-D9C8-C820-50A2-81D51E030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764" y="773273"/>
            <a:ext cx="10341236" cy="13564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DC526169-B034-3BC5-B0A6-EF04B7E38557}"/>
              </a:ext>
            </a:extLst>
          </p:cNvPr>
          <p:cNvGrpSpPr/>
          <p:nvPr/>
        </p:nvGrpSpPr>
        <p:grpSpPr>
          <a:xfrm>
            <a:off x="3094624" y="6451708"/>
            <a:ext cx="6522445" cy="285492"/>
            <a:chOff x="5106703" y="2243170"/>
            <a:chExt cx="6522445" cy="28549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EC6F531-D84C-7BA0-991D-79E462F02004}"/>
                </a:ext>
              </a:extLst>
            </p:cNvPr>
            <p:cNvSpPr txBox="1"/>
            <p:nvPr/>
          </p:nvSpPr>
          <p:spPr>
            <a:xfrm>
              <a:off x="5106703" y="2243170"/>
              <a:ext cx="1728151" cy="276999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0DE404-187F-B751-3851-72C27F572DC7}"/>
                </a:ext>
              </a:extLst>
            </p:cNvPr>
            <p:cNvSpPr txBox="1"/>
            <p:nvPr/>
          </p:nvSpPr>
          <p:spPr>
            <a:xfrm>
              <a:off x="7041261" y="2243170"/>
              <a:ext cx="2204797" cy="285492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2A673F5-4B48-0EE0-7B10-769AF8259516}"/>
                </a:ext>
              </a:extLst>
            </p:cNvPr>
            <p:cNvSpPr txBox="1"/>
            <p:nvPr/>
          </p:nvSpPr>
          <p:spPr>
            <a:xfrm>
              <a:off x="9246062" y="2243170"/>
              <a:ext cx="2383086" cy="276999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问题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C63A669-7F72-6B16-9181-DFA8C21CB3A2}"/>
              </a:ext>
            </a:extLst>
          </p:cNvPr>
          <p:cNvGrpSpPr/>
          <p:nvPr/>
        </p:nvGrpSpPr>
        <p:grpSpPr>
          <a:xfrm>
            <a:off x="3084706" y="3100718"/>
            <a:ext cx="6536575" cy="283427"/>
            <a:chOff x="4967803" y="2975546"/>
            <a:chExt cx="6536575" cy="283427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8686E4F-8252-3F4A-EBBA-2F74D726DCE3}"/>
                </a:ext>
              </a:extLst>
            </p:cNvPr>
            <p:cNvSpPr txBox="1"/>
            <p:nvPr/>
          </p:nvSpPr>
          <p:spPr>
            <a:xfrm>
              <a:off x="4967803" y="2977609"/>
              <a:ext cx="1823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description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26DFC7D-6AF4-14F8-2292-2CEC0EAB7469}"/>
                </a:ext>
              </a:extLst>
            </p:cNvPr>
            <p:cNvSpPr txBox="1"/>
            <p:nvPr/>
          </p:nvSpPr>
          <p:spPr>
            <a:xfrm>
              <a:off x="6899593" y="2975546"/>
              <a:ext cx="2170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06BF478-518A-A8E9-43CE-E5546ABFEA68}"/>
                </a:ext>
              </a:extLst>
            </p:cNvPr>
            <p:cNvSpPr txBox="1"/>
            <p:nvPr/>
          </p:nvSpPr>
          <p:spPr>
            <a:xfrm>
              <a:off x="9202207" y="2981974"/>
              <a:ext cx="2302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问题的描述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5631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338678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新增互动问题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1975945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用户端分页查询问题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99D9A769-1E52-819D-60A1-A8CE480F9189}"/>
              </a:ext>
            </a:extLst>
          </p:cNvPr>
          <p:cNvSpPr txBox="1">
            <a:spLocks/>
          </p:cNvSpPr>
          <p:nvPr/>
        </p:nvSpPr>
        <p:spPr>
          <a:xfrm>
            <a:off x="4958428" y="261321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用户端根据</a:t>
            </a:r>
            <a:r>
              <a:rPr lang="en-US" altLang="zh-CN"/>
              <a:t>id</a:t>
            </a:r>
            <a:r>
              <a:rPr lang="zh-CN" altLang="en-US"/>
              <a:t>查询问题详情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DC131B5F-ED10-7522-E4F8-7A31EF4DBA1A}"/>
              </a:ext>
            </a:extLst>
          </p:cNvPr>
          <p:cNvSpPr txBox="1">
            <a:spLocks/>
          </p:cNvSpPr>
          <p:nvPr/>
        </p:nvSpPr>
        <p:spPr>
          <a:xfrm>
            <a:off x="4958427" y="3887746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管理端根据</a:t>
            </a:r>
            <a:r>
              <a:rPr lang="en-US" altLang="zh-CN">
                <a:solidFill>
                  <a:srgbClr val="AD2B26"/>
                </a:solidFill>
              </a:rPr>
              <a:t>id</a:t>
            </a:r>
            <a:r>
              <a:rPr lang="zh-CN" altLang="en-US">
                <a:solidFill>
                  <a:srgbClr val="AD2B26"/>
                </a:solidFill>
              </a:rPr>
              <a:t>查询问题详情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250479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管理端分页查询问题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5C61DF3A-F2BF-B2C1-24DC-749A90A95D0A}"/>
              </a:ext>
            </a:extLst>
          </p:cNvPr>
          <p:cNvSpPr txBox="1">
            <a:spLocks/>
          </p:cNvSpPr>
          <p:nvPr/>
        </p:nvSpPr>
        <p:spPr>
          <a:xfrm>
            <a:off x="4958427" y="45250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新增回答、评论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CE15FDCE-EC09-8784-4A41-C4833027AE8D}"/>
              </a:ext>
            </a:extLst>
          </p:cNvPr>
          <p:cNvSpPr txBox="1">
            <a:spLocks/>
          </p:cNvSpPr>
          <p:nvPr/>
        </p:nvSpPr>
        <p:spPr>
          <a:xfrm>
            <a:off x="4958427" y="516228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分页查询回答、评论</a:t>
            </a:r>
          </a:p>
        </p:txBody>
      </p:sp>
    </p:spTree>
    <p:extLst>
      <p:ext uri="{BB962C8B-B14F-4D97-AF65-F5344CB8AC3E}">
        <p14:creationId xmlns:p14="http://schemas.microsoft.com/office/powerpoint/2010/main" val="237611918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2AFC25D5-128A-D9F7-EFC9-F1C36636A33C}"/>
              </a:ext>
            </a:extLst>
          </p:cNvPr>
          <p:cNvSpPr txBox="1">
            <a:spLocks/>
          </p:cNvSpPr>
          <p:nvPr/>
        </p:nvSpPr>
        <p:spPr>
          <a:xfrm>
            <a:off x="2195450" y="9387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管理端根据</a:t>
            </a:r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id</a:t>
            </a: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查询问题详情</a:t>
            </a:r>
          </a:p>
        </p:txBody>
      </p:sp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6203045F-69E5-3BA5-6BA3-461DEE60A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411409"/>
              </p:ext>
            </p:extLst>
          </p:nvPr>
        </p:nvGraphicFramePr>
        <p:xfrm>
          <a:off x="2781165" y="2131034"/>
          <a:ext cx="8312177" cy="43916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2281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389358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3901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064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59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75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5977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接口描述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38840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BA7CB0EE-B4FC-C086-472F-C2E2183A1D8D}"/>
              </a:ext>
            </a:extLst>
          </p:cNvPr>
          <p:cNvSpPr txBox="1"/>
          <p:nvPr/>
        </p:nvSpPr>
        <p:spPr>
          <a:xfrm>
            <a:off x="6958018" y="2512461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7033AD9-2634-7C43-EB06-4886A0E3F017}"/>
              </a:ext>
            </a:extLst>
          </p:cNvPr>
          <p:cNvSpPr txBox="1"/>
          <p:nvPr/>
        </p:nvSpPr>
        <p:spPr>
          <a:xfrm>
            <a:off x="6299113" y="2833492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/admin/questions/{id}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49FEB66-C9F7-4E49-3DAA-C70EE2B92851}"/>
              </a:ext>
            </a:extLst>
          </p:cNvPr>
          <p:cNvSpPr txBox="1"/>
          <p:nvPr/>
        </p:nvSpPr>
        <p:spPr>
          <a:xfrm>
            <a:off x="6272218" y="3137348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路径占位符，问题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id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28CE3EF9-7250-3325-1CAF-9EC54133D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996" y="3503542"/>
            <a:ext cx="6233059" cy="22521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5" name="文本占位符 2">
            <a:extLst>
              <a:ext uri="{FF2B5EF4-FFF2-40B4-BE49-F238E27FC236}">
                <a16:creationId xmlns:a16="http://schemas.microsoft.com/office/drawing/2014/main" id="{CF01CDA6-D3CA-6A32-E1C1-B7E35149B269}"/>
              </a:ext>
            </a:extLst>
          </p:cNvPr>
          <p:cNvSpPr txBox="1">
            <a:spLocks/>
          </p:cNvSpPr>
          <p:nvPr/>
        </p:nvSpPr>
        <p:spPr>
          <a:xfrm>
            <a:off x="2195450" y="1617054"/>
            <a:ext cx="9214230" cy="6526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需求：在后台管理的问答列表中，管理员可以点击并查看某个问题的详细信息</a:t>
            </a:r>
          </a:p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3C08FD6-283B-14E1-03F9-65616EDB4C85}"/>
              </a:ext>
            </a:extLst>
          </p:cNvPr>
          <p:cNvSpPr txBox="1"/>
          <p:nvPr/>
        </p:nvSpPr>
        <p:spPr>
          <a:xfrm>
            <a:off x="4729804" y="6148760"/>
            <a:ext cx="6363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当管理端查看问题时，如果问题状态之前是未查看，需要标记为已查看</a:t>
            </a:r>
          </a:p>
        </p:txBody>
      </p:sp>
    </p:spTree>
    <p:extLst>
      <p:ext uri="{BB962C8B-B14F-4D97-AF65-F5344CB8AC3E}">
        <p14:creationId xmlns:p14="http://schemas.microsoft.com/office/powerpoint/2010/main" val="805224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338678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新增互动问题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1975945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用户端分页查询问题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99D9A769-1E52-819D-60A1-A8CE480F9189}"/>
              </a:ext>
            </a:extLst>
          </p:cNvPr>
          <p:cNvSpPr txBox="1">
            <a:spLocks/>
          </p:cNvSpPr>
          <p:nvPr/>
        </p:nvSpPr>
        <p:spPr>
          <a:xfrm>
            <a:off x="4958428" y="261321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用户端根据</a:t>
            </a:r>
            <a:r>
              <a:rPr lang="en-US" altLang="zh-CN"/>
              <a:t>id</a:t>
            </a:r>
            <a:r>
              <a:rPr lang="zh-CN" altLang="en-US"/>
              <a:t>查询问题详情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DC131B5F-ED10-7522-E4F8-7A31EF4DBA1A}"/>
              </a:ext>
            </a:extLst>
          </p:cNvPr>
          <p:cNvSpPr txBox="1">
            <a:spLocks/>
          </p:cNvSpPr>
          <p:nvPr/>
        </p:nvSpPr>
        <p:spPr>
          <a:xfrm>
            <a:off x="4958427" y="3887746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管理端根据</a:t>
            </a:r>
            <a:r>
              <a:rPr lang="en-US" altLang="zh-CN"/>
              <a:t>id</a:t>
            </a:r>
            <a:r>
              <a:rPr lang="zh-CN" altLang="en-US"/>
              <a:t>查询问题详情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250479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管理端分页查询问题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5C61DF3A-F2BF-B2C1-24DC-749A90A95D0A}"/>
              </a:ext>
            </a:extLst>
          </p:cNvPr>
          <p:cNvSpPr txBox="1">
            <a:spLocks/>
          </p:cNvSpPr>
          <p:nvPr/>
        </p:nvSpPr>
        <p:spPr>
          <a:xfrm>
            <a:off x="4958427" y="45250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新增回答、评论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CE15FDCE-EC09-8784-4A41-C4833027AE8D}"/>
              </a:ext>
            </a:extLst>
          </p:cNvPr>
          <p:cNvSpPr txBox="1">
            <a:spLocks/>
          </p:cNvSpPr>
          <p:nvPr/>
        </p:nvSpPr>
        <p:spPr>
          <a:xfrm>
            <a:off x="4958427" y="516228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分页查询回答、评论</a:t>
            </a:r>
          </a:p>
        </p:txBody>
      </p:sp>
    </p:spTree>
    <p:extLst>
      <p:ext uri="{BB962C8B-B14F-4D97-AF65-F5344CB8AC3E}">
        <p14:creationId xmlns:p14="http://schemas.microsoft.com/office/powerpoint/2010/main" val="2241971599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2AFC25D5-128A-D9F7-EFC9-F1C36636A33C}"/>
              </a:ext>
            </a:extLst>
          </p:cNvPr>
          <p:cNvSpPr txBox="1">
            <a:spLocks/>
          </p:cNvSpPr>
          <p:nvPr/>
        </p:nvSpPr>
        <p:spPr>
          <a:xfrm>
            <a:off x="2195450" y="9387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新增回答、评论</a:t>
            </a: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D644C8AD-9A03-DF87-7935-FE35E209BF94}"/>
              </a:ext>
            </a:extLst>
          </p:cNvPr>
          <p:cNvSpPr txBox="1">
            <a:spLocks/>
          </p:cNvSpPr>
          <p:nvPr/>
        </p:nvSpPr>
        <p:spPr>
          <a:xfrm>
            <a:off x="2195450" y="1743280"/>
            <a:ext cx="9214230" cy="6526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需求：在问题详情页面，学员可以回答问题，或者对他人的回答做评论</a:t>
            </a:r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9D25360B-2456-CEC4-6C05-7EA9707BD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569789"/>
              </p:ext>
            </p:extLst>
          </p:nvPr>
        </p:nvGraphicFramePr>
        <p:xfrm>
          <a:off x="2772438" y="2189683"/>
          <a:ext cx="8078558" cy="432084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32634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145924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224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94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843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3542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5253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接口描述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53399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92078FB-5BAD-7855-4361-FD17B2727484}"/>
              </a:ext>
            </a:extLst>
          </p:cNvPr>
          <p:cNvSpPr txBox="1"/>
          <p:nvPr/>
        </p:nvSpPr>
        <p:spPr>
          <a:xfrm>
            <a:off x="4524297" y="2633165"/>
            <a:ext cx="6326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black"/>
                </a:solidFill>
                <a:latin typeface="Source Code Pro"/>
                <a:ea typeface="阿里巴巴普惠体"/>
              </a:rPr>
              <a:t>POST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A4798A-F1B5-7827-9D98-03F3F3B2F0CA}"/>
              </a:ext>
            </a:extLst>
          </p:cNvPr>
          <p:cNvSpPr txBox="1"/>
          <p:nvPr/>
        </p:nvSpPr>
        <p:spPr>
          <a:xfrm>
            <a:off x="4493224" y="2927227"/>
            <a:ext cx="6388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/replies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B1C86FE-1BD9-284A-F11C-D161C5D752FA}"/>
              </a:ext>
            </a:extLst>
          </p:cNvPr>
          <p:cNvSpPr txBox="1"/>
          <p:nvPr/>
        </p:nvSpPr>
        <p:spPr>
          <a:xfrm>
            <a:off x="4787630" y="5681408"/>
            <a:ext cx="568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zh-CN" altLang="en-US" sz="1400"/>
              <a:t>无</a:t>
            </a:r>
            <a:endParaRPr lang="en-US" altLang="zh-CN" sz="1400"/>
          </a:p>
        </p:txBody>
      </p:sp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9ED2F29D-3165-B62B-CD15-077BD31A7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106321"/>
              </p:ext>
            </p:extLst>
          </p:nvPr>
        </p:nvGraphicFramePr>
        <p:xfrm>
          <a:off x="5005344" y="3355848"/>
          <a:ext cx="5684432" cy="20878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62659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99757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060269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62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2569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417874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881489"/>
                  </a:ext>
                </a:extLst>
              </a:tr>
            </a:tbl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BCAA4834-971D-1029-E83F-13B83665E293}"/>
              </a:ext>
            </a:extLst>
          </p:cNvPr>
          <p:cNvGrpSpPr/>
          <p:nvPr/>
        </p:nvGrpSpPr>
        <p:grpSpPr>
          <a:xfrm>
            <a:off x="5005344" y="3616154"/>
            <a:ext cx="5684432" cy="284238"/>
            <a:chOff x="4799822" y="3860181"/>
            <a:chExt cx="5684432" cy="284238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A19860A-89DF-2732-0101-E72B837FAAFB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questionId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ACF0433-1872-D0DD-F28B-C590C1AC202D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EFE2A46-62ED-153B-EF5B-8DE18682F456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问题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EB9FAD1-E402-C1A6-D1A3-FABEB1EFBB13}"/>
              </a:ext>
            </a:extLst>
          </p:cNvPr>
          <p:cNvGrpSpPr/>
          <p:nvPr/>
        </p:nvGrpSpPr>
        <p:grpSpPr>
          <a:xfrm>
            <a:off x="5005344" y="3873997"/>
            <a:ext cx="5684432" cy="284238"/>
            <a:chOff x="4799822" y="3860181"/>
            <a:chExt cx="5684432" cy="284238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7BEC192-F897-3E0A-51AC-6FAE8B5792E0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content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C5A05EC-06F1-D9C3-7D34-1A4EE626925C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03CACA8-CD18-F8CC-0F0E-67A4F891CF95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回答的内容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7377D05-BBE9-80E4-76B4-65337534763D}"/>
              </a:ext>
            </a:extLst>
          </p:cNvPr>
          <p:cNvGrpSpPr/>
          <p:nvPr/>
        </p:nvGrpSpPr>
        <p:grpSpPr>
          <a:xfrm>
            <a:off x="5005344" y="4131840"/>
            <a:ext cx="5684432" cy="284238"/>
            <a:chOff x="4799822" y="3860181"/>
            <a:chExt cx="5684432" cy="284238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6D803EC-6B35-2F8D-5D6D-7CAABC608418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anonymity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7E439C8-82B5-0769-31A0-DA8D05499898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9B528B9-E3B6-8269-4A99-D40899E9A961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是否匿名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679FC8F-52EB-ACEC-71C9-5423EA382D82}"/>
              </a:ext>
            </a:extLst>
          </p:cNvPr>
          <p:cNvGrpSpPr/>
          <p:nvPr/>
        </p:nvGrpSpPr>
        <p:grpSpPr>
          <a:xfrm>
            <a:off x="5005344" y="4389683"/>
            <a:ext cx="5684432" cy="284238"/>
            <a:chOff x="4799822" y="3860181"/>
            <a:chExt cx="5684432" cy="284238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30FE3926-8849-FF58-09DA-CDB79DCC9A45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answerId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5D8D56A-3F3C-4AA4-F40C-4401A3186D58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826C08EF-EACC-6A98-CCED-1D2884952900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上级回答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，没有可不填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7F1F277-6B6B-A110-92CA-9D68C6E98774}"/>
              </a:ext>
            </a:extLst>
          </p:cNvPr>
          <p:cNvGrpSpPr/>
          <p:nvPr/>
        </p:nvGrpSpPr>
        <p:grpSpPr>
          <a:xfrm>
            <a:off x="5005344" y="4647526"/>
            <a:ext cx="5684432" cy="284238"/>
            <a:chOff x="4799822" y="3860181"/>
            <a:chExt cx="5684432" cy="284238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81D1493-9C6F-ADA1-2085-BC254A6DA2DD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targetReplyId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3884C5CD-F754-E2BA-8E90-0BBBB9780C35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5745522-62C0-4627-8B61-8A5E4A9AD6E7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目标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评论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21D9625-24B2-DA2B-20FB-3448E5C054FD}"/>
              </a:ext>
            </a:extLst>
          </p:cNvPr>
          <p:cNvGrpSpPr/>
          <p:nvPr/>
        </p:nvGrpSpPr>
        <p:grpSpPr>
          <a:xfrm>
            <a:off x="5005344" y="4914450"/>
            <a:ext cx="5684432" cy="284238"/>
            <a:chOff x="4799822" y="3860181"/>
            <a:chExt cx="5684432" cy="284238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8D81C23-6E2E-076D-A716-674C0C355F63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targetUserId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1D79ABF-7F3A-5AF6-AF2E-B3387C46D08B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D13A761-4090-B186-D6E8-076FAC346A7A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目标用户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2DD2A02-4354-818C-57B2-39759B387322}"/>
              </a:ext>
            </a:extLst>
          </p:cNvPr>
          <p:cNvGrpSpPr/>
          <p:nvPr/>
        </p:nvGrpSpPr>
        <p:grpSpPr>
          <a:xfrm>
            <a:off x="5005344" y="5163662"/>
            <a:ext cx="5684432" cy="284238"/>
            <a:chOff x="4799822" y="3860181"/>
            <a:chExt cx="5684432" cy="284238"/>
          </a:xfrm>
        </p:grpSpPr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F8917ABE-4816-29C0-8E42-98A6921B571B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isStudent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6879354B-A2B9-3935-837E-28A7DFD4CCA4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DE398EE-346F-52B7-B340-0DACF6DE263F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是否是学生提交的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30A0F01E-7122-E2CB-DB04-B4F2A31804E4}"/>
              </a:ext>
            </a:extLst>
          </p:cNvPr>
          <p:cNvSpPr txBox="1"/>
          <p:nvPr/>
        </p:nvSpPr>
        <p:spPr>
          <a:xfrm>
            <a:off x="4787630" y="6024596"/>
            <a:ext cx="5992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每当有学生提交新的回答或回复，需要将问题状态重置为未查看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每当有新回答，则需要记录最近一次回答</a:t>
            </a:r>
            <a:r>
              <a:rPr lang="en-US" altLang="zh-CN" sz="1400"/>
              <a:t>id</a:t>
            </a:r>
            <a:r>
              <a:rPr lang="zh-CN" altLang="en-US" sz="1400"/>
              <a:t>到问题表，并累计回答次数</a:t>
            </a:r>
            <a:endParaRPr lang="en-US" altLang="zh-CN" sz="14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B837CE-9D61-C4F4-9B3F-7F7D15017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" y="2361911"/>
            <a:ext cx="4763230" cy="42782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5B04319A-AA0E-3312-90BA-07D5FD420565}"/>
              </a:ext>
            </a:extLst>
          </p:cNvPr>
          <p:cNvGrpSpPr/>
          <p:nvPr/>
        </p:nvGrpSpPr>
        <p:grpSpPr>
          <a:xfrm>
            <a:off x="12546535" y="2416453"/>
            <a:ext cx="8219034" cy="4154323"/>
            <a:chOff x="2122375" y="2416453"/>
            <a:chExt cx="8219034" cy="4154323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1AEE3E4-E79F-287D-8FB5-E05D627CD2AA}"/>
                </a:ext>
              </a:extLst>
            </p:cNvPr>
            <p:cNvSpPr/>
            <p:nvPr/>
          </p:nvSpPr>
          <p:spPr>
            <a:xfrm>
              <a:off x="2122375" y="2603965"/>
              <a:ext cx="873760" cy="419288"/>
            </a:xfrm>
            <a:prstGeom prst="roundRect">
              <a:avLst>
                <a:gd name="adj" fmla="val 46134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开始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70BF22B-082D-579C-D56C-C50EC811C6BC}"/>
                </a:ext>
              </a:extLst>
            </p:cNvPr>
            <p:cNvSpPr/>
            <p:nvPr/>
          </p:nvSpPr>
          <p:spPr>
            <a:xfrm>
              <a:off x="3657535" y="2494976"/>
              <a:ext cx="1074364" cy="63726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400">
                  <a:solidFill>
                    <a:srgbClr val="49504F"/>
                  </a:solidFill>
                </a:rPr>
                <a:t>提交回答</a:t>
              </a:r>
              <a:endParaRPr lang="en-US" altLang="zh-CN" sz="1400">
                <a:solidFill>
                  <a:srgbClr val="49504F"/>
                </a:solidFill>
              </a:endParaRPr>
            </a:p>
            <a:p>
              <a:pPr algn="ctr"/>
              <a:r>
                <a:rPr lang="zh-CN" altLang="en-US" sz="1400">
                  <a:solidFill>
                    <a:srgbClr val="49504F"/>
                  </a:solidFill>
                </a:rPr>
                <a:t>或回复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1164E93A-FF3B-E878-0A77-8EFDE686D896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2996135" y="2813609"/>
              <a:ext cx="661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8355EBDB-3119-E20D-70E4-E93629463EB2}"/>
                </a:ext>
              </a:extLst>
            </p:cNvPr>
            <p:cNvSpPr/>
            <p:nvPr/>
          </p:nvSpPr>
          <p:spPr>
            <a:xfrm>
              <a:off x="5389989" y="2494976"/>
              <a:ext cx="1076119" cy="63726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400">
                  <a:solidFill>
                    <a:srgbClr val="49504F"/>
                  </a:solidFill>
                </a:rPr>
                <a:t>写入</a:t>
              </a:r>
              <a:endParaRPr lang="en-US" altLang="zh-CN" sz="1400">
                <a:solidFill>
                  <a:srgbClr val="49504F"/>
                </a:solidFill>
              </a:endParaRPr>
            </a:p>
            <a:p>
              <a:pPr algn="ctr"/>
              <a:r>
                <a:rPr lang="zh-CN" altLang="en-US" sz="1400">
                  <a:solidFill>
                    <a:srgbClr val="49504F"/>
                  </a:solidFill>
                </a:rPr>
                <a:t>回答评论表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279C151-99EE-4AEC-7312-15966CC40698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4731899" y="2813609"/>
              <a:ext cx="658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F4704493-3512-DA1E-1644-CBB4CF677FB3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>
              <a:off x="6466108" y="2813609"/>
              <a:ext cx="6105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B2C96EC-63A3-98B9-FA81-B727505388DF}"/>
                </a:ext>
              </a:extLst>
            </p:cNvPr>
            <p:cNvCxnSpPr>
              <a:cxnSpLocks/>
              <a:stCxn id="21" idx="2"/>
              <a:endCxn id="36" idx="0"/>
            </p:cNvCxnSpPr>
            <p:nvPr/>
          </p:nvCxnSpPr>
          <p:spPr>
            <a:xfrm flipH="1">
              <a:off x="7792071" y="3210765"/>
              <a:ext cx="2" cy="502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菱形 20">
              <a:extLst>
                <a:ext uri="{FF2B5EF4-FFF2-40B4-BE49-F238E27FC236}">
                  <a16:creationId xmlns:a16="http://schemas.microsoft.com/office/drawing/2014/main" id="{58E7539F-AD79-18CD-38D9-EB379963F357}"/>
                </a:ext>
              </a:extLst>
            </p:cNvPr>
            <p:cNvSpPr/>
            <p:nvPr/>
          </p:nvSpPr>
          <p:spPr>
            <a:xfrm>
              <a:off x="7076677" y="2416453"/>
              <a:ext cx="1430791" cy="794312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400">
                  <a:solidFill>
                    <a:srgbClr val="49504F"/>
                  </a:solidFill>
                </a:rPr>
                <a:t>判断是否是回答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91F0208B-F203-AE20-2293-B58FC6B3ACB5}"/>
                </a:ext>
              </a:extLst>
            </p:cNvPr>
            <p:cNvSpPr/>
            <p:nvPr/>
          </p:nvSpPr>
          <p:spPr>
            <a:xfrm>
              <a:off x="9167113" y="2494976"/>
              <a:ext cx="1174296" cy="63726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400">
                  <a:solidFill>
                    <a:srgbClr val="49504F"/>
                  </a:solidFill>
                </a:rPr>
                <a:t>修改问题表最近一次回答</a:t>
              </a:r>
              <a:r>
                <a:rPr lang="en-US" altLang="zh-CN" sz="1400">
                  <a:solidFill>
                    <a:srgbClr val="49504F"/>
                  </a:solidFill>
                </a:rPr>
                <a:t>id</a:t>
              </a:r>
              <a:endParaRPr lang="zh-CN" altLang="en-US" sz="1400">
                <a:solidFill>
                  <a:srgbClr val="49504F"/>
                </a:solidFill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21BF11A-F9C0-4E84-565E-88772D332DAD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8507468" y="2813609"/>
              <a:ext cx="6596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E440284-657A-21F1-0887-983A29C77DC6}"/>
                </a:ext>
              </a:extLst>
            </p:cNvPr>
            <p:cNvSpPr txBox="1"/>
            <p:nvPr/>
          </p:nvSpPr>
          <p:spPr>
            <a:xfrm>
              <a:off x="7799449" y="3252311"/>
              <a:ext cx="3177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否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BF2BA46-7FBF-6014-54A0-14EB17BD3DEE}"/>
                </a:ext>
              </a:extLst>
            </p:cNvPr>
            <p:cNvSpPr txBox="1"/>
            <p:nvPr/>
          </p:nvSpPr>
          <p:spPr>
            <a:xfrm>
              <a:off x="8482604" y="2484569"/>
              <a:ext cx="3177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是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26" name="连接符: 肘形 69">
              <a:extLst>
                <a:ext uri="{FF2B5EF4-FFF2-40B4-BE49-F238E27FC236}">
                  <a16:creationId xmlns:a16="http://schemas.microsoft.com/office/drawing/2014/main" id="{A2EE2537-D86F-F621-EC50-98E0BE0BDE37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 rot="5400000">
              <a:off x="8498802" y="3631637"/>
              <a:ext cx="548728" cy="196219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A01B8388-F579-AC74-97E2-2709A8C0C717}"/>
                </a:ext>
              </a:extLst>
            </p:cNvPr>
            <p:cNvSpPr/>
            <p:nvPr/>
          </p:nvSpPr>
          <p:spPr>
            <a:xfrm>
              <a:off x="7355190" y="6151488"/>
              <a:ext cx="873760" cy="419288"/>
            </a:xfrm>
            <a:prstGeom prst="roundRect">
              <a:avLst>
                <a:gd name="adj" fmla="val 46134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结束</a:t>
              </a: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174A2EA8-0A0F-E0F8-0422-6690CD1DC405}"/>
                </a:ext>
              </a:extLst>
            </p:cNvPr>
            <p:cNvSpPr/>
            <p:nvPr/>
          </p:nvSpPr>
          <p:spPr>
            <a:xfrm>
              <a:off x="9167113" y="3701102"/>
              <a:ext cx="1174296" cy="63726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400">
                  <a:solidFill>
                    <a:srgbClr val="49504F"/>
                  </a:solidFill>
                </a:rPr>
                <a:t>累计问题下的回答次数</a:t>
              </a:r>
            </a:p>
          </p:txBody>
        </p:sp>
        <p:sp>
          <p:nvSpPr>
            <p:cNvPr id="29" name="菱形 28">
              <a:extLst>
                <a:ext uri="{FF2B5EF4-FFF2-40B4-BE49-F238E27FC236}">
                  <a16:creationId xmlns:a16="http://schemas.microsoft.com/office/drawing/2014/main" id="{137DF95B-FA9F-B54D-3E57-BC964B92C93A}"/>
                </a:ext>
              </a:extLst>
            </p:cNvPr>
            <p:cNvSpPr/>
            <p:nvPr/>
          </p:nvSpPr>
          <p:spPr>
            <a:xfrm>
              <a:off x="7076675" y="4887096"/>
              <a:ext cx="1430791" cy="732033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400">
                  <a:solidFill>
                    <a:srgbClr val="49504F"/>
                  </a:solidFill>
                </a:rPr>
                <a:t>是否是</a:t>
              </a:r>
              <a:endParaRPr lang="en-US" altLang="zh-CN" sz="1400">
                <a:solidFill>
                  <a:srgbClr val="49504F"/>
                </a:solidFill>
              </a:endParaRPr>
            </a:p>
            <a:p>
              <a:pPr algn="ctr"/>
              <a:r>
                <a:rPr lang="zh-CN" altLang="en-US" sz="1400">
                  <a:solidFill>
                    <a:srgbClr val="49504F"/>
                  </a:solidFill>
                </a:rPr>
                <a:t>学生提交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6ED159C-58BB-7BC0-70D9-4B1A17E9C501}"/>
                </a:ext>
              </a:extLst>
            </p:cNvPr>
            <p:cNvSpPr txBox="1"/>
            <p:nvPr/>
          </p:nvSpPr>
          <p:spPr>
            <a:xfrm>
              <a:off x="7774683" y="5605922"/>
              <a:ext cx="3177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否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6DC90C1-AB34-BDB9-B81B-9A8B4156C406}"/>
                </a:ext>
              </a:extLst>
            </p:cNvPr>
            <p:cNvSpPr txBox="1"/>
            <p:nvPr/>
          </p:nvSpPr>
          <p:spPr>
            <a:xfrm>
              <a:off x="8472689" y="5009843"/>
              <a:ext cx="3177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是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375210F-3F33-DD1C-DDB6-3B10A6345E77}"/>
                </a:ext>
              </a:extLst>
            </p:cNvPr>
            <p:cNvCxnSpPr>
              <a:cxnSpLocks/>
              <a:stCxn id="29" idx="2"/>
              <a:endCxn id="27" idx="0"/>
            </p:cNvCxnSpPr>
            <p:nvPr/>
          </p:nvCxnSpPr>
          <p:spPr>
            <a:xfrm flipH="1">
              <a:off x="7792070" y="5619129"/>
              <a:ext cx="1" cy="532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F2434214-7DD4-3D1A-3DED-0F307DDBD9E1}"/>
                </a:ext>
              </a:extLst>
            </p:cNvPr>
            <p:cNvSpPr/>
            <p:nvPr/>
          </p:nvSpPr>
          <p:spPr>
            <a:xfrm>
              <a:off x="9167113" y="4930922"/>
              <a:ext cx="1174296" cy="63726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400">
                  <a:solidFill>
                    <a:srgbClr val="49504F"/>
                  </a:solidFill>
                </a:rPr>
                <a:t>修改问题表状态为未查看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8E8B25D5-77AC-7478-3CEA-FD95285C0B8F}"/>
                </a:ext>
              </a:extLst>
            </p:cNvPr>
            <p:cNvCxnSpPr>
              <a:cxnSpLocks/>
              <a:stCxn id="29" idx="3"/>
              <a:endCxn id="33" idx="1"/>
            </p:cNvCxnSpPr>
            <p:nvPr/>
          </p:nvCxnSpPr>
          <p:spPr>
            <a:xfrm flipV="1">
              <a:off x="8507466" y="5249555"/>
              <a:ext cx="659647" cy="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连接符: 肘形 69">
              <a:extLst>
                <a:ext uri="{FF2B5EF4-FFF2-40B4-BE49-F238E27FC236}">
                  <a16:creationId xmlns:a16="http://schemas.microsoft.com/office/drawing/2014/main" id="{1AB630F4-EACE-1A05-1DAC-3379262768E8}"/>
                </a:ext>
              </a:extLst>
            </p:cNvPr>
            <p:cNvCxnSpPr>
              <a:cxnSpLocks/>
              <a:stCxn id="33" idx="2"/>
              <a:endCxn id="27" idx="0"/>
            </p:cNvCxnSpPr>
            <p:nvPr/>
          </p:nvCxnSpPr>
          <p:spPr>
            <a:xfrm rot="5400000">
              <a:off x="8481516" y="4878743"/>
              <a:ext cx="583300" cy="196219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D97F70A-82B8-7D73-8492-501CC24614A9}"/>
                </a:ext>
              </a:extLst>
            </p:cNvPr>
            <p:cNvSpPr/>
            <p:nvPr/>
          </p:nvSpPr>
          <p:spPr>
            <a:xfrm>
              <a:off x="7204923" y="3712839"/>
              <a:ext cx="1174296" cy="63726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400">
                  <a:solidFill>
                    <a:srgbClr val="49504F"/>
                  </a:solidFill>
                </a:rPr>
                <a:t>累计回答下的评论次数</a:t>
              </a: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BE6649F6-6280-F9BD-88F5-29EB0D12206E}"/>
                </a:ext>
              </a:extLst>
            </p:cNvPr>
            <p:cNvCxnSpPr>
              <a:cxnSpLocks/>
              <a:stCxn id="22" idx="2"/>
              <a:endCxn id="28" idx="0"/>
            </p:cNvCxnSpPr>
            <p:nvPr/>
          </p:nvCxnSpPr>
          <p:spPr>
            <a:xfrm>
              <a:off x="9754261" y="3132242"/>
              <a:ext cx="0" cy="568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8B160683-9EDD-FDC8-C958-AF9FFDEF737A}"/>
                </a:ext>
              </a:extLst>
            </p:cNvPr>
            <p:cNvCxnSpPr>
              <a:cxnSpLocks/>
              <a:stCxn id="36" idx="2"/>
              <a:endCxn id="29" idx="0"/>
            </p:cNvCxnSpPr>
            <p:nvPr/>
          </p:nvCxnSpPr>
          <p:spPr>
            <a:xfrm>
              <a:off x="7792071" y="4350105"/>
              <a:ext cx="0" cy="536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148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08472" y="1855562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BE3936"/>
                </a:solidFill>
              </a:rPr>
              <a:t>分析业务流程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2A1A5-F78B-B47A-9CAC-C7AC57BA446C}"/>
              </a:ext>
            </a:extLst>
          </p:cNvPr>
          <p:cNvSpPr txBox="1">
            <a:spLocks/>
          </p:cNvSpPr>
          <p:nvPr/>
        </p:nvSpPr>
        <p:spPr>
          <a:xfrm>
            <a:off x="5008472" y="2473099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设计业务接口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E87AC52-99A7-7B43-5F5B-28A10CBB712C}"/>
              </a:ext>
            </a:extLst>
          </p:cNvPr>
          <p:cNvSpPr txBox="1">
            <a:spLocks/>
          </p:cNvSpPr>
          <p:nvPr/>
        </p:nvSpPr>
        <p:spPr>
          <a:xfrm>
            <a:off x="5008472" y="3110366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抽取业务实体</a:t>
            </a:r>
          </a:p>
        </p:txBody>
      </p:sp>
    </p:spTree>
    <p:extLst>
      <p:ext uri="{BB962C8B-B14F-4D97-AF65-F5344CB8AC3E}">
        <p14:creationId xmlns:p14="http://schemas.microsoft.com/office/powerpoint/2010/main" val="2100494456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2AFC25D5-128A-D9F7-EFC9-F1C36636A33C}"/>
              </a:ext>
            </a:extLst>
          </p:cNvPr>
          <p:cNvSpPr txBox="1">
            <a:spLocks/>
          </p:cNvSpPr>
          <p:nvPr/>
        </p:nvSpPr>
        <p:spPr>
          <a:xfrm>
            <a:off x="2195450" y="9387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新增回答、评论</a:t>
            </a: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D644C8AD-9A03-DF87-7935-FE35E209BF94}"/>
              </a:ext>
            </a:extLst>
          </p:cNvPr>
          <p:cNvSpPr txBox="1">
            <a:spLocks/>
          </p:cNvSpPr>
          <p:nvPr/>
        </p:nvSpPr>
        <p:spPr>
          <a:xfrm>
            <a:off x="2195450" y="1743280"/>
            <a:ext cx="9214230" cy="6526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需求：在问题详情页面，学员可以回答问题，或者对他人的回答做评论</a:t>
            </a: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50362AFC-1724-C5F6-4EFC-3E5E93373572}"/>
              </a:ext>
            </a:extLst>
          </p:cNvPr>
          <p:cNvGrpSpPr/>
          <p:nvPr/>
        </p:nvGrpSpPr>
        <p:grpSpPr>
          <a:xfrm>
            <a:off x="2122375" y="2416453"/>
            <a:ext cx="8219034" cy="4154323"/>
            <a:chOff x="2122375" y="2416453"/>
            <a:chExt cx="8219034" cy="4154323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B387AFBD-9EC3-7AF8-5A4B-858E4687D810}"/>
                </a:ext>
              </a:extLst>
            </p:cNvPr>
            <p:cNvSpPr/>
            <p:nvPr/>
          </p:nvSpPr>
          <p:spPr>
            <a:xfrm>
              <a:off x="2122375" y="2603965"/>
              <a:ext cx="873760" cy="419288"/>
            </a:xfrm>
            <a:prstGeom prst="roundRect">
              <a:avLst>
                <a:gd name="adj" fmla="val 46134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开始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07CE308-8F4F-78A3-27CB-7019AB3CD3B2}"/>
                </a:ext>
              </a:extLst>
            </p:cNvPr>
            <p:cNvSpPr/>
            <p:nvPr/>
          </p:nvSpPr>
          <p:spPr>
            <a:xfrm>
              <a:off x="3657535" y="2494976"/>
              <a:ext cx="1074364" cy="63726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400">
                  <a:solidFill>
                    <a:srgbClr val="49504F"/>
                  </a:solidFill>
                </a:rPr>
                <a:t>提交回答</a:t>
              </a:r>
              <a:endParaRPr lang="en-US" altLang="zh-CN" sz="1400">
                <a:solidFill>
                  <a:srgbClr val="49504F"/>
                </a:solidFill>
              </a:endParaRPr>
            </a:p>
            <a:p>
              <a:pPr algn="ctr"/>
              <a:r>
                <a:rPr lang="zh-CN" altLang="en-US" sz="1400">
                  <a:solidFill>
                    <a:srgbClr val="49504F"/>
                  </a:solidFill>
                </a:rPr>
                <a:t>或回复</a:t>
              </a: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B2A20B4A-2904-5719-1F8D-DC924EA3DFEA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>
              <a:off x="2996135" y="2813609"/>
              <a:ext cx="661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0D11ACF-C9C5-428B-F1B5-7570421EC05C}"/>
                </a:ext>
              </a:extLst>
            </p:cNvPr>
            <p:cNvSpPr/>
            <p:nvPr/>
          </p:nvSpPr>
          <p:spPr>
            <a:xfrm>
              <a:off x="5389989" y="2494976"/>
              <a:ext cx="1076119" cy="63726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400">
                  <a:solidFill>
                    <a:srgbClr val="49504F"/>
                  </a:solidFill>
                </a:rPr>
                <a:t>写入</a:t>
              </a:r>
              <a:endParaRPr lang="en-US" altLang="zh-CN" sz="1400">
                <a:solidFill>
                  <a:srgbClr val="49504F"/>
                </a:solidFill>
              </a:endParaRPr>
            </a:p>
            <a:p>
              <a:pPr algn="ctr"/>
              <a:r>
                <a:rPr lang="zh-CN" altLang="en-US" sz="1400">
                  <a:solidFill>
                    <a:srgbClr val="49504F"/>
                  </a:solidFill>
                </a:rPr>
                <a:t>回答评论表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7A66110-1EB7-666C-78CA-870F9FFD9BEE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>
              <a:off x="4731899" y="2813609"/>
              <a:ext cx="658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04EEB4D-0F86-A5EB-DB2D-6E570B68326B}"/>
                </a:ext>
              </a:extLst>
            </p:cNvPr>
            <p:cNvCxnSpPr>
              <a:cxnSpLocks/>
              <a:stCxn id="6" idx="3"/>
              <a:endCxn id="24" idx="1"/>
            </p:cNvCxnSpPr>
            <p:nvPr/>
          </p:nvCxnSpPr>
          <p:spPr>
            <a:xfrm>
              <a:off x="6466108" y="2813609"/>
              <a:ext cx="6105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F962275-6560-6993-1953-199B013742F2}"/>
                </a:ext>
              </a:extLst>
            </p:cNvPr>
            <p:cNvCxnSpPr>
              <a:cxnSpLocks/>
              <a:stCxn id="24" idx="2"/>
              <a:endCxn id="83" idx="0"/>
            </p:cNvCxnSpPr>
            <p:nvPr/>
          </p:nvCxnSpPr>
          <p:spPr>
            <a:xfrm flipH="1">
              <a:off x="7792071" y="3210765"/>
              <a:ext cx="2" cy="502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菱形 23">
              <a:extLst>
                <a:ext uri="{FF2B5EF4-FFF2-40B4-BE49-F238E27FC236}">
                  <a16:creationId xmlns:a16="http://schemas.microsoft.com/office/drawing/2014/main" id="{E7EFF57F-30BD-A084-9531-7B8F51B0B89D}"/>
                </a:ext>
              </a:extLst>
            </p:cNvPr>
            <p:cNvSpPr/>
            <p:nvPr/>
          </p:nvSpPr>
          <p:spPr>
            <a:xfrm>
              <a:off x="7076677" y="2416453"/>
              <a:ext cx="1430791" cy="794312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400">
                  <a:solidFill>
                    <a:srgbClr val="49504F"/>
                  </a:solidFill>
                </a:rPr>
                <a:t>判断是否是回答</a:t>
              </a: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694CA443-F984-B81F-92BC-8E8BEB637447}"/>
                </a:ext>
              </a:extLst>
            </p:cNvPr>
            <p:cNvSpPr/>
            <p:nvPr/>
          </p:nvSpPr>
          <p:spPr>
            <a:xfrm>
              <a:off x="9167113" y="2494976"/>
              <a:ext cx="1174296" cy="63726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400">
                  <a:solidFill>
                    <a:srgbClr val="49504F"/>
                  </a:solidFill>
                </a:rPr>
                <a:t>修改问题表最近一次回答</a:t>
              </a:r>
              <a:r>
                <a:rPr lang="en-US" altLang="zh-CN" sz="1400">
                  <a:solidFill>
                    <a:srgbClr val="49504F"/>
                  </a:solidFill>
                </a:rPr>
                <a:t>id</a:t>
              </a:r>
              <a:endParaRPr lang="zh-CN" altLang="en-US" sz="1400">
                <a:solidFill>
                  <a:srgbClr val="49504F"/>
                </a:solidFill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25238214-ACF3-18CE-EFDF-7ABA1FBFE4D5}"/>
                </a:ext>
              </a:extLst>
            </p:cNvPr>
            <p:cNvCxnSpPr>
              <a:cxnSpLocks/>
              <a:stCxn id="24" idx="3"/>
              <a:endCxn id="29" idx="1"/>
            </p:cNvCxnSpPr>
            <p:nvPr/>
          </p:nvCxnSpPr>
          <p:spPr>
            <a:xfrm>
              <a:off x="8507468" y="2813609"/>
              <a:ext cx="6596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62FE9A0-AF80-71C0-F42D-CBDD5EE01D9B}"/>
                </a:ext>
              </a:extLst>
            </p:cNvPr>
            <p:cNvSpPr txBox="1"/>
            <p:nvPr/>
          </p:nvSpPr>
          <p:spPr>
            <a:xfrm>
              <a:off x="7799449" y="3252311"/>
              <a:ext cx="3177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否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7363DDE-2D0E-A2E5-2BB9-237AA48F2C95}"/>
                </a:ext>
              </a:extLst>
            </p:cNvPr>
            <p:cNvSpPr txBox="1"/>
            <p:nvPr/>
          </p:nvSpPr>
          <p:spPr>
            <a:xfrm>
              <a:off x="8482604" y="2484569"/>
              <a:ext cx="3177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是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70" name="连接符: 肘形 69">
              <a:extLst>
                <a:ext uri="{FF2B5EF4-FFF2-40B4-BE49-F238E27FC236}">
                  <a16:creationId xmlns:a16="http://schemas.microsoft.com/office/drawing/2014/main" id="{135D665B-CE79-004F-A088-283CAF325A8C}"/>
                </a:ext>
              </a:extLst>
            </p:cNvPr>
            <p:cNvCxnSpPr>
              <a:cxnSpLocks/>
              <a:stCxn id="19" idx="2"/>
              <a:endCxn id="73" idx="0"/>
            </p:cNvCxnSpPr>
            <p:nvPr/>
          </p:nvCxnSpPr>
          <p:spPr>
            <a:xfrm rot="5400000">
              <a:off x="8498802" y="3631637"/>
              <a:ext cx="548728" cy="196219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069810B4-7483-A516-5282-D4EFF2E53FF5}"/>
                </a:ext>
              </a:extLst>
            </p:cNvPr>
            <p:cNvSpPr/>
            <p:nvPr/>
          </p:nvSpPr>
          <p:spPr>
            <a:xfrm>
              <a:off x="7355190" y="6151488"/>
              <a:ext cx="873760" cy="419288"/>
            </a:xfrm>
            <a:prstGeom prst="roundRect">
              <a:avLst>
                <a:gd name="adj" fmla="val 46134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结束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2C19A2BD-8C69-26F4-2869-7F2A779B4173}"/>
                </a:ext>
              </a:extLst>
            </p:cNvPr>
            <p:cNvSpPr/>
            <p:nvPr/>
          </p:nvSpPr>
          <p:spPr>
            <a:xfrm>
              <a:off x="9167113" y="3701102"/>
              <a:ext cx="1174296" cy="63726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400">
                  <a:solidFill>
                    <a:srgbClr val="49504F"/>
                  </a:solidFill>
                </a:rPr>
                <a:t>累计问题下的回答次数</a:t>
              </a:r>
            </a:p>
          </p:txBody>
        </p:sp>
        <p:sp>
          <p:nvSpPr>
            <p:cNvPr id="73" name="菱形 72">
              <a:extLst>
                <a:ext uri="{FF2B5EF4-FFF2-40B4-BE49-F238E27FC236}">
                  <a16:creationId xmlns:a16="http://schemas.microsoft.com/office/drawing/2014/main" id="{6E8FF184-FA68-A85F-89B7-D2FFAF52947A}"/>
                </a:ext>
              </a:extLst>
            </p:cNvPr>
            <p:cNvSpPr/>
            <p:nvPr/>
          </p:nvSpPr>
          <p:spPr>
            <a:xfrm>
              <a:off x="7076675" y="4887096"/>
              <a:ext cx="1430791" cy="732033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400">
                  <a:solidFill>
                    <a:srgbClr val="49504F"/>
                  </a:solidFill>
                </a:rPr>
                <a:t>是否是</a:t>
              </a:r>
              <a:endParaRPr lang="en-US" altLang="zh-CN" sz="1400">
                <a:solidFill>
                  <a:srgbClr val="49504F"/>
                </a:solidFill>
              </a:endParaRPr>
            </a:p>
            <a:p>
              <a:pPr algn="ctr"/>
              <a:r>
                <a:rPr lang="zh-CN" altLang="en-US" sz="1400">
                  <a:solidFill>
                    <a:srgbClr val="49504F"/>
                  </a:solidFill>
                </a:rPr>
                <a:t>学生提交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07390F8-B1CE-D6E3-7322-CEE5BED23115}"/>
                </a:ext>
              </a:extLst>
            </p:cNvPr>
            <p:cNvSpPr txBox="1"/>
            <p:nvPr/>
          </p:nvSpPr>
          <p:spPr>
            <a:xfrm>
              <a:off x="7774683" y="5605922"/>
              <a:ext cx="3177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否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9108AB3E-C2E1-567C-7C23-7F9D87363518}"/>
                </a:ext>
              </a:extLst>
            </p:cNvPr>
            <p:cNvSpPr txBox="1"/>
            <p:nvPr/>
          </p:nvSpPr>
          <p:spPr>
            <a:xfrm>
              <a:off x="8472689" y="5009843"/>
              <a:ext cx="3177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是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B53E7BF5-E1BD-282E-DF64-3C94E56C4E48}"/>
                </a:ext>
              </a:extLst>
            </p:cNvPr>
            <p:cNvCxnSpPr>
              <a:cxnSpLocks/>
              <a:stCxn id="73" idx="2"/>
              <a:endCxn id="8" idx="0"/>
            </p:cNvCxnSpPr>
            <p:nvPr/>
          </p:nvCxnSpPr>
          <p:spPr>
            <a:xfrm flipH="1">
              <a:off x="7792070" y="5619129"/>
              <a:ext cx="1" cy="532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265AD80D-6652-F152-DA12-5294C42724FB}"/>
                </a:ext>
              </a:extLst>
            </p:cNvPr>
            <p:cNvSpPr/>
            <p:nvPr/>
          </p:nvSpPr>
          <p:spPr>
            <a:xfrm>
              <a:off x="9167113" y="4930922"/>
              <a:ext cx="1174296" cy="63726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400">
                  <a:solidFill>
                    <a:srgbClr val="49504F"/>
                  </a:solidFill>
                </a:rPr>
                <a:t>修改问题表状态为未查看</a:t>
              </a:r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C22F1CA2-7E72-4DA8-0F18-A5BE61BBD764}"/>
                </a:ext>
              </a:extLst>
            </p:cNvPr>
            <p:cNvCxnSpPr>
              <a:cxnSpLocks/>
              <a:stCxn id="73" idx="3"/>
              <a:endCxn id="78" idx="1"/>
            </p:cNvCxnSpPr>
            <p:nvPr/>
          </p:nvCxnSpPr>
          <p:spPr>
            <a:xfrm flipV="1">
              <a:off x="8507466" y="5249555"/>
              <a:ext cx="659647" cy="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连接符: 肘形 69">
              <a:extLst>
                <a:ext uri="{FF2B5EF4-FFF2-40B4-BE49-F238E27FC236}">
                  <a16:creationId xmlns:a16="http://schemas.microsoft.com/office/drawing/2014/main" id="{780F849F-D711-575A-D93F-3A370569D41A}"/>
                </a:ext>
              </a:extLst>
            </p:cNvPr>
            <p:cNvCxnSpPr>
              <a:cxnSpLocks/>
              <a:stCxn id="78" idx="2"/>
              <a:endCxn id="8" idx="0"/>
            </p:cNvCxnSpPr>
            <p:nvPr/>
          </p:nvCxnSpPr>
          <p:spPr>
            <a:xfrm rot="5400000">
              <a:off x="8481516" y="4878743"/>
              <a:ext cx="583300" cy="196219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E1FFAD0D-0E76-5EB5-6E35-67624585062D}"/>
                </a:ext>
              </a:extLst>
            </p:cNvPr>
            <p:cNvSpPr/>
            <p:nvPr/>
          </p:nvSpPr>
          <p:spPr>
            <a:xfrm>
              <a:off x="7204923" y="3712839"/>
              <a:ext cx="1174296" cy="63726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zh-CN" altLang="en-US" sz="1400">
                  <a:solidFill>
                    <a:srgbClr val="49504F"/>
                  </a:solidFill>
                </a:rPr>
                <a:t>累计回答下的评论次数</a:t>
              </a:r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75CBECB9-E0CE-02D8-23E4-3799119E15A4}"/>
                </a:ext>
              </a:extLst>
            </p:cNvPr>
            <p:cNvCxnSpPr>
              <a:cxnSpLocks/>
              <a:stCxn id="29" idx="2"/>
              <a:endCxn id="19" idx="0"/>
            </p:cNvCxnSpPr>
            <p:nvPr/>
          </p:nvCxnSpPr>
          <p:spPr>
            <a:xfrm>
              <a:off x="9754261" y="3132242"/>
              <a:ext cx="0" cy="568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B01E088F-3EC6-7AD7-B69F-C4490BFE4AC4}"/>
                </a:ext>
              </a:extLst>
            </p:cNvPr>
            <p:cNvCxnSpPr>
              <a:cxnSpLocks/>
              <a:stCxn id="83" idx="2"/>
              <a:endCxn id="73" idx="0"/>
            </p:cNvCxnSpPr>
            <p:nvPr/>
          </p:nvCxnSpPr>
          <p:spPr>
            <a:xfrm>
              <a:off x="7792071" y="4350105"/>
              <a:ext cx="0" cy="536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12" name="表格 4">
            <a:extLst>
              <a:ext uri="{FF2B5EF4-FFF2-40B4-BE49-F238E27FC236}">
                <a16:creationId xmlns:a16="http://schemas.microsoft.com/office/drawing/2014/main" id="{0B1096BA-5BC6-0AB4-F73E-413F315FE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303704"/>
              </p:ext>
            </p:extLst>
          </p:nvPr>
        </p:nvGraphicFramePr>
        <p:xfrm>
          <a:off x="-8444202" y="2189683"/>
          <a:ext cx="8078558" cy="432084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32634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145924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224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94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843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3542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5253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接口描述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53399"/>
                  </a:ext>
                </a:extLst>
              </a:tr>
            </a:tbl>
          </a:graphicData>
        </a:graphic>
      </p:graphicFrame>
      <p:sp>
        <p:nvSpPr>
          <p:cNvPr id="113" name="文本框 112">
            <a:extLst>
              <a:ext uri="{FF2B5EF4-FFF2-40B4-BE49-F238E27FC236}">
                <a16:creationId xmlns:a16="http://schemas.microsoft.com/office/drawing/2014/main" id="{9476629A-485D-5EAE-5558-8FDE5D110596}"/>
              </a:ext>
            </a:extLst>
          </p:cNvPr>
          <p:cNvSpPr txBox="1"/>
          <p:nvPr/>
        </p:nvSpPr>
        <p:spPr>
          <a:xfrm>
            <a:off x="-6692343" y="2633165"/>
            <a:ext cx="6326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black"/>
                </a:solidFill>
                <a:latin typeface="Source Code Pro"/>
                <a:ea typeface="阿里巴巴普惠体"/>
              </a:rPr>
              <a:t>POST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2F582FF0-139D-8A53-F9A2-6FA2B712E4B2}"/>
              </a:ext>
            </a:extLst>
          </p:cNvPr>
          <p:cNvSpPr txBox="1"/>
          <p:nvPr/>
        </p:nvSpPr>
        <p:spPr>
          <a:xfrm>
            <a:off x="-6723416" y="2927227"/>
            <a:ext cx="6388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/replies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035AE36-BD82-AFA3-7357-64D005A3ECC2}"/>
              </a:ext>
            </a:extLst>
          </p:cNvPr>
          <p:cNvSpPr txBox="1"/>
          <p:nvPr/>
        </p:nvSpPr>
        <p:spPr>
          <a:xfrm>
            <a:off x="-6429010" y="5681408"/>
            <a:ext cx="568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zh-CN" altLang="en-US" sz="1400"/>
              <a:t>无</a:t>
            </a:r>
            <a:endParaRPr lang="en-US" altLang="zh-CN" sz="1400"/>
          </a:p>
        </p:txBody>
      </p:sp>
      <p:graphicFrame>
        <p:nvGraphicFramePr>
          <p:cNvPr id="116" name="表格 4">
            <a:extLst>
              <a:ext uri="{FF2B5EF4-FFF2-40B4-BE49-F238E27FC236}">
                <a16:creationId xmlns:a16="http://schemas.microsoft.com/office/drawing/2014/main" id="{34C6B0C5-4A52-E457-6B06-05FE7226A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391"/>
              </p:ext>
            </p:extLst>
          </p:nvPr>
        </p:nvGraphicFramePr>
        <p:xfrm>
          <a:off x="-6211296" y="3355848"/>
          <a:ext cx="5684432" cy="20878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62659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99757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060269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62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2569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417874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881489"/>
                  </a:ext>
                </a:extLst>
              </a:tr>
            </a:tbl>
          </a:graphicData>
        </a:graphic>
      </p:graphicFrame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E57BC29A-ADCC-CC7A-1D98-136A585F4D08}"/>
              </a:ext>
            </a:extLst>
          </p:cNvPr>
          <p:cNvGrpSpPr/>
          <p:nvPr/>
        </p:nvGrpSpPr>
        <p:grpSpPr>
          <a:xfrm>
            <a:off x="-6211296" y="3616154"/>
            <a:ext cx="5684432" cy="284238"/>
            <a:chOff x="4799822" y="3860181"/>
            <a:chExt cx="5684432" cy="284238"/>
          </a:xfrm>
        </p:grpSpPr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A6DD3BEC-1A17-8EBA-606E-89CB5AB8429D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questionId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D0AAE15-3C85-78DA-038B-F1AFEF1E634F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059F64A0-C648-B1D2-1889-B38CD47FB8D0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问题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77619635-45B7-13D7-CCAB-009B2EC00FC6}"/>
              </a:ext>
            </a:extLst>
          </p:cNvPr>
          <p:cNvGrpSpPr/>
          <p:nvPr/>
        </p:nvGrpSpPr>
        <p:grpSpPr>
          <a:xfrm>
            <a:off x="-6211296" y="3873997"/>
            <a:ext cx="5684432" cy="284238"/>
            <a:chOff x="4799822" y="3860181"/>
            <a:chExt cx="5684432" cy="284238"/>
          </a:xfrm>
        </p:grpSpPr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E8D5C150-D0F4-FB9A-ADA9-68A468EEF413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content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30EB00D9-D86C-316A-81E0-9E2BC2F2C1F7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B2652637-2EFC-873D-588C-C0A5313AF7B1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回答的内容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29E993F0-FCE8-0803-A03B-23D5E6ACD856}"/>
              </a:ext>
            </a:extLst>
          </p:cNvPr>
          <p:cNvGrpSpPr/>
          <p:nvPr/>
        </p:nvGrpSpPr>
        <p:grpSpPr>
          <a:xfrm>
            <a:off x="-6211296" y="4131840"/>
            <a:ext cx="5684432" cy="284238"/>
            <a:chOff x="4799822" y="3860181"/>
            <a:chExt cx="5684432" cy="284238"/>
          </a:xfrm>
        </p:grpSpPr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3D74DB84-FB84-8893-44B8-30E7A14B79C2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anonymity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3E1DA55F-A7A8-984A-3F64-57EB5B45856C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0A02C88D-572C-D7C8-1CEC-9ECBC756E42E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是否匿名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321BC325-C493-E837-8A2D-4AEA33A0D23B}"/>
              </a:ext>
            </a:extLst>
          </p:cNvPr>
          <p:cNvGrpSpPr/>
          <p:nvPr/>
        </p:nvGrpSpPr>
        <p:grpSpPr>
          <a:xfrm>
            <a:off x="-6211296" y="4389683"/>
            <a:ext cx="5684432" cy="284238"/>
            <a:chOff x="4799822" y="3860181"/>
            <a:chExt cx="5684432" cy="284238"/>
          </a:xfrm>
        </p:grpSpPr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4CE02C17-501F-891F-FD4B-74C650150B3C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answerId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ACFE80F2-6D81-6F78-ED89-41C7DCEA37A3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29FD6335-F6DA-58D9-5762-218CC646F30D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上级回答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，没有可不填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4B5E0E06-9EC9-A64C-9B35-449A7997A681}"/>
              </a:ext>
            </a:extLst>
          </p:cNvPr>
          <p:cNvGrpSpPr/>
          <p:nvPr/>
        </p:nvGrpSpPr>
        <p:grpSpPr>
          <a:xfrm>
            <a:off x="-6211296" y="4647526"/>
            <a:ext cx="5684432" cy="284238"/>
            <a:chOff x="4799822" y="3860181"/>
            <a:chExt cx="5684432" cy="284238"/>
          </a:xfrm>
        </p:grpSpPr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E5978DA9-08A6-F731-7C29-9B1CC82A450C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targetReplyId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DEFFB450-368E-4057-BEAA-D6D8299EDCBE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D318467A-A875-D4E9-DCFF-E5318746C47A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目标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评论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E21D5D52-D013-3ED5-B632-68908F5ED767}"/>
              </a:ext>
            </a:extLst>
          </p:cNvPr>
          <p:cNvGrpSpPr/>
          <p:nvPr/>
        </p:nvGrpSpPr>
        <p:grpSpPr>
          <a:xfrm>
            <a:off x="-6211296" y="4914450"/>
            <a:ext cx="5684432" cy="284238"/>
            <a:chOff x="4799822" y="3860181"/>
            <a:chExt cx="5684432" cy="284238"/>
          </a:xfrm>
        </p:grpSpPr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1221C558-E9EA-709C-67F9-ECF0A03CDB2A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targetUserId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B2B3807A-4665-5F82-142F-3034EF3FAA60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8AB0DA86-D05A-21F5-59E8-CE24BCD5722E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目标用户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F2FA3287-0B15-15D8-4DE3-0A75B9223C25}"/>
              </a:ext>
            </a:extLst>
          </p:cNvPr>
          <p:cNvGrpSpPr/>
          <p:nvPr/>
        </p:nvGrpSpPr>
        <p:grpSpPr>
          <a:xfrm>
            <a:off x="-6211296" y="5163662"/>
            <a:ext cx="5684432" cy="284238"/>
            <a:chOff x="4799822" y="3860181"/>
            <a:chExt cx="5684432" cy="284238"/>
          </a:xfrm>
        </p:grpSpPr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1F8A6AF7-2D67-93C1-60EA-720F2D85FEDF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isStudent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8E56A7CD-32AE-4A3D-DEE3-1987C584613F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8F40FA8F-1D58-3E97-9EB0-4321C55EE4DA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是否是学生提交的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45" name="文本框 144">
            <a:extLst>
              <a:ext uri="{FF2B5EF4-FFF2-40B4-BE49-F238E27FC236}">
                <a16:creationId xmlns:a16="http://schemas.microsoft.com/office/drawing/2014/main" id="{0CEF9D93-8879-2C6C-6269-CE015A273984}"/>
              </a:ext>
            </a:extLst>
          </p:cNvPr>
          <p:cNvSpPr txBox="1"/>
          <p:nvPr/>
        </p:nvSpPr>
        <p:spPr>
          <a:xfrm>
            <a:off x="-6429010" y="6024596"/>
            <a:ext cx="5992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每当有学生提交新的回答或回复，需要将问题状态重置为未查看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每当有新回答，则需要记录最近一次回答</a:t>
            </a:r>
            <a:r>
              <a:rPr lang="en-US" altLang="zh-CN" sz="1400"/>
              <a:t>id</a:t>
            </a:r>
            <a:r>
              <a:rPr lang="zh-CN" altLang="en-US" sz="1400"/>
              <a:t>到问题表，并累计回答次数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133859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338678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新增互动问题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1975945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用户端分页查询问题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99D9A769-1E52-819D-60A1-A8CE480F9189}"/>
              </a:ext>
            </a:extLst>
          </p:cNvPr>
          <p:cNvSpPr txBox="1">
            <a:spLocks/>
          </p:cNvSpPr>
          <p:nvPr/>
        </p:nvSpPr>
        <p:spPr>
          <a:xfrm>
            <a:off x="4958428" y="261321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用户端根据</a:t>
            </a:r>
            <a:r>
              <a:rPr lang="en-US" altLang="zh-CN"/>
              <a:t>id</a:t>
            </a:r>
            <a:r>
              <a:rPr lang="zh-CN" altLang="en-US"/>
              <a:t>查询问题详情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DC131B5F-ED10-7522-E4F8-7A31EF4DBA1A}"/>
              </a:ext>
            </a:extLst>
          </p:cNvPr>
          <p:cNvSpPr txBox="1">
            <a:spLocks/>
          </p:cNvSpPr>
          <p:nvPr/>
        </p:nvSpPr>
        <p:spPr>
          <a:xfrm>
            <a:off x="4958427" y="3887746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管理端根据</a:t>
            </a:r>
            <a:r>
              <a:rPr lang="en-US" altLang="zh-CN"/>
              <a:t>id</a:t>
            </a:r>
            <a:r>
              <a:rPr lang="zh-CN" altLang="en-US"/>
              <a:t>查询问题详情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250479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管理端分页查询问题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5C61DF3A-F2BF-B2C1-24DC-749A90A95D0A}"/>
              </a:ext>
            </a:extLst>
          </p:cNvPr>
          <p:cNvSpPr txBox="1">
            <a:spLocks/>
          </p:cNvSpPr>
          <p:nvPr/>
        </p:nvSpPr>
        <p:spPr>
          <a:xfrm>
            <a:off x="4958427" y="45250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新增回答、评论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CE15FDCE-EC09-8784-4A41-C4833027AE8D}"/>
              </a:ext>
            </a:extLst>
          </p:cNvPr>
          <p:cNvSpPr txBox="1">
            <a:spLocks/>
          </p:cNvSpPr>
          <p:nvPr/>
        </p:nvSpPr>
        <p:spPr>
          <a:xfrm>
            <a:off x="4958427" y="516228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分页查询回答、评论</a:t>
            </a:r>
          </a:p>
        </p:txBody>
      </p:sp>
    </p:spTree>
    <p:extLst>
      <p:ext uri="{BB962C8B-B14F-4D97-AF65-F5344CB8AC3E}">
        <p14:creationId xmlns:p14="http://schemas.microsoft.com/office/powerpoint/2010/main" val="3894015124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2AFC25D5-128A-D9F7-EFC9-F1C36636A33C}"/>
              </a:ext>
            </a:extLst>
          </p:cNvPr>
          <p:cNvSpPr txBox="1">
            <a:spLocks/>
          </p:cNvSpPr>
          <p:nvPr/>
        </p:nvSpPr>
        <p:spPr>
          <a:xfrm>
            <a:off x="2195450" y="9387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分页查询回答、评论</a:t>
            </a: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B05BEC46-9A5C-8A0E-8B66-4EE1A2ACDDDF}"/>
              </a:ext>
            </a:extLst>
          </p:cNvPr>
          <p:cNvSpPr txBox="1">
            <a:spLocks/>
          </p:cNvSpPr>
          <p:nvPr/>
        </p:nvSpPr>
        <p:spPr>
          <a:xfrm>
            <a:off x="2195450" y="1617054"/>
            <a:ext cx="9214230" cy="6526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需求：在后台管理页面，教师可以查看学员问题详情下的回答列表或者回答下的评论列表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239EC411-DA81-0304-12CB-E42532A78B1A}"/>
              </a:ext>
            </a:extLst>
          </p:cNvPr>
          <p:cNvGraphicFramePr>
            <a:graphicFrameLocks noGrp="1"/>
          </p:cNvGraphicFramePr>
          <p:nvPr/>
        </p:nvGraphicFramePr>
        <p:xfrm>
          <a:off x="2366682" y="2155418"/>
          <a:ext cx="8389204" cy="367511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40637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48567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364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083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085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0050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6882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41F17E3-9DA5-3420-A39F-011272AA63AD}"/>
              </a:ext>
            </a:extLst>
          </p:cNvPr>
          <p:cNvSpPr txBox="1"/>
          <p:nvPr/>
        </p:nvSpPr>
        <p:spPr>
          <a:xfrm>
            <a:off x="6620561" y="2536845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9191DC-8F00-C6C9-98EC-66570AD2630E}"/>
              </a:ext>
            </a:extLst>
          </p:cNvPr>
          <p:cNvSpPr txBox="1"/>
          <p:nvPr/>
        </p:nvSpPr>
        <p:spPr>
          <a:xfrm>
            <a:off x="5961656" y="2843210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/replies/page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95C8037-2364-C130-3934-5F889E1DB260}"/>
              </a:ext>
            </a:extLst>
          </p:cNvPr>
          <p:cNvGraphicFramePr>
            <a:graphicFrameLocks noGrp="1"/>
          </p:cNvGraphicFramePr>
          <p:nvPr/>
        </p:nvGraphicFramePr>
        <p:xfrm>
          <a:off x="5083630" y="3213090"/>
          <a:ext cx="5282345" cy="1696366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511534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621128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149683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3571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参数名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类型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说明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394889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BC6C49EB-ED0E-3F66-24FB-AF2D57A2256A}"/>
              </a:ext>
            </a:extLst>
          </p:cNvPr>
          <p:cNvGrpSpPr/>
          <p:nvPr/>
        </p:nvGrpSpPr>
        <p:grpSpPr>
          <a:xfrm>
            <a:off x="5065885" y="3608877"/>
            <a:ext cx="5289548" cy="272526"/>
            <a:chOff x="4257852" y="3785092"/>
            <a:chExt cx="5289548" cy="27252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CE54665-7A7F-AD34-FC6B-1E6BC10085CB}"/>
                </a:ext>
              </a:extLst>
            </p:cNvPr>
            <p:cNvSpPr txBox="1"/>
            <p:nvPr/>
          </p:nvSpPr>
          <p:spPr>
            <a:xfrm>
              <a:off x="4257852" y="3797064"/>
              <a:ext cx="1527936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pageNo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D014C8B-5DAE-3227-FB7F-4F938722FDC5}"/>
                </a:ext>
              </a:extLst>
            </p:cNvPr>
            <p:cNvSpPr txBox="1"/>
            <p:nvPr/>
          </p:nvSpPr>
          <p:spPr>
            <a:xfrm>
              <a:off x="5957018" y="3785092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8498876-BFAE-2F34-26CC-677ACE19D87E}"/>
                </a:ext>
              </a:extLst>
            </p:cNvPr>
            <p:cNvSpPr txBox="1"/>
            <p:nvPr/>
          </p:nvSpPr>
          <p:spPr>
            <a:xfrm>
              <a:off x="7419218" y="3805355"/>
              <a:ext cx="2128182" cy="252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页码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790500D-AADE-D403-EB10-38528D759C2B}"/>
              </a:ext>
            </a:extLst>
          </p:cNvPr>
          <p:cNvGrpSpPr/>
          <p:nvPr/>
        </p:nvGrpSpPr>
        <p:grpSpPr>
          <a:xfrm>
            <a:off x="5076425" y="3946980"/>
            <a:ext cx="5289550" cy="265932"/>
            <a:chOff x="4248724" y="3835482"/>
            <a:chExt cx="5289550" cy="265932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2CBCD09-BE76-781E-72C8-44C58503A9A2}"/>
                </a:ext>
              </a:extLst>
            </p:cNvPr>
            <p:cNvSpPr txBox="1"/>
            <p:nvPr/>
          </p:nvSpPr>
          <p:spPr>
            <a:xfrm>
              <a:off x="4248724" y="3835482"/>
              <a:ext cx="1527937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pageSize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9FF9F31-4761-C477-526E-D4756DC5F4CB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A2BC85B-8A96-B8DB-1B87-7620601E264E}"/>
                </a:ext>
              </a:extLst>
            </p:cNvPr>
            <p:cNvSpPr txBox="1"/>
            <p:nvPr/>
          </p:nvSpPr>
          <p:spPr>
            <a:xfrm>
              <a:off x="7410092" y="3836253"/>
              <a:ext cx="212818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每页大小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8F7BF34-103C-7F22-971A-397E5F551371}"/>
              </a:ext>
            </a:extLst>
          </p:cNvPr>
          <p:cNvGrpSpPr/>
          <p:nvPr/>
        </p:nvGrpSpPr>
        <p:grpSpPr>
          <a:xfrm>
            <a:off x="5083628" y="4278418"/>
            <a:ext cx="5289549" cy="274237"/>
            <a:chOff x="4257852" y="3827177"/>
            <a:chExt cx="5289549" cy="274237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BD256DE-125D-9CA1-AE31-5E5C098410C6}"/>
                </a:ext>
              </a:extLst>
            </p:cNvPr>
            <p:cNvSpPr txBox="1"/>
            <p:nvPr/>
          </p:nvSpPr>
          <p:spPr>
            <a:xfrm>
              <a:off x="4257852" y="3834841"/>
              <a:ext cx="1527936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questionId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9999123-B8A1-9BC8-DC50-CB434F53563E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A44832F-AFE2-321C-060A-A36D35D135FA}"/>
                </a:ext>
              </a:extLst>
            </p:cNvPr>
            <p:cNvSpPr txBox="1"/>
            <p:nvPr/>
          </p:nvSpPr>
          <p:spPr>
            <a:xfrm>
              <a:off x="7419219" y="3827177"/>
              <a:ext cx="2128182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问题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E8ECC59-ABE7-C76D-A89E-BA14D3EF09F2}"/>
              </a:ext>
            </a:extLst>
          </p:cNvPr>
          <p:cNvGrpSpPr/>
          <p:nvPr/>
        </p:nvGrpSpPr>
        <p:grpSpPr>
          <a:xfrm>
            <a:off x="5076426" y="4628609"/>
            <a:ext cx="5289549" cy="271342"/>
            <a:chOff x="4257853" y="3830072"/>
            <a:chExt cx="5289549" cy="271342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4955285-662A-6BA7-6196-4473C27C82E6}"/>
                </a:ext>
              </a:extLst>
            </p:cNvPr>
            <p:cNvSpPr txBox="1"/>
            <p:nvPr/>
          </p:nvSpPr>
          <p:spPr>
            <a:xfrm>
              <a:off x="4257853" y="3834612"/>
              <a:ext cx="1527936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answerId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FDAA468-5BE3-70B5-4C8C-2859596E5A49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621BD63-FB34-C622-03A9-E8B18AF55131}"/>
                </a:ext>
              </a:extLst>
            </p:cNvPr>
            <p:cNvSpPr txBox="1"/>
            <p:nvPr/>
          </p:nvSpPr>
          <p:spPr>
            <a:xfrm>
              <a:off x="7419222" y="3830072"/>
              <a:ext cx="212818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父回答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BD720D6A-26A1-0C4F-F6ED-089F4ED3628E}"/>
              </a:ext>
            </a:extLst>
          </p:cNvPr>
          <p:cNvSpPr txBox="1"/>
          <p:nvPr/>
        </p:nvSpPr>
        <p:spPr>
          <a:xfrm>
            <a:off x="4688748" y="5341910"/>
            <a:ext cx="5684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en-US" altLang="zh-CN" sz="1200"/>
              <a:t>{ "total": 127, "pages":26, "items":[{...            }]}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3" name="幻灯片缩放定位 32">
                <a:extLst>
                  <a:ext uri="{FF2B5EF4-FFF2-40B4-BE49-F238E27FC236}">
                    <a16:creationId xmlns:a16="http://schemas.microsoft.com/office/drawing/2014/main" id="{95000EF1-1B14-7771-107E-BD4BE20439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2259499"/>
                  </p:ext>
                </p:extLst>
              </p:nvPr>
            </p:nvGraphicFramePr>
            <p:xfrm>
              <a:off x="8845965" y="5234955"/>
              <a:ext cx="911838" cy="512909"/>
            </p:xfrm>
            <a:graphic>
              <a:graphicData uri="http://schemas.microsoft.com/office/powerpoint/2016/slidezoom">
                <pslz:sldZm>
                  <pslz:sldZmObj sldId="777" cId="248200587">
                    <pslz:zmPr id="{3DED9494-DA50-4966-A792-A35ABBAC7518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11838" cy="51290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3" name="幻灯片缩放定位 3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5000EF1-1B14-7771-107E-BD4BE20439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45965" y="5234955"/>
                <a:ext cx="911838" cy="51290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8187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F4212-6755-CD72-CF39-A81B1845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回答和评论的</a:t>
            </a:r>
            <a:r>
              <a:rPr lang="en-US" altLang="zh-CN"/>
              <a:t>VO</a:t>
            </a:r>
            <a:r>
              <a:rPr lang="zh-CN" altLang="en-US"/>
              <a:t>属性</a:t>
            </a: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47922778-DAAE-28DB-F606-47A554D6A29F}"/>
              </a:ext>
            </a:extLst>
          </p:cNvPr>
          <p:cNvGraphicFramePr>
            <a:graphicFrameLocks noGrp="1"/>
          </p:cNvGraphicFramePr>
          <p:nvPr/>
        </p:nvGraphicFramePr>
        <p:xfrm>
          <a:off x="5868139" y="1955939"/>
          <a:ext cx="5866661" cy="40662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784412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757779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324470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3570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38682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538886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24527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594319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775641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673951"/>
                  </a:ext>
                </a:extLst>
              </a:tr>
              <a:tr h="337201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316262"/>
                  </a:ext>
                </a:extLst>
              </a:tr>
            </a:tbl>
          </a:graphicData>
        </a:graphic>
      </p:graphicFrame>
      <p:grpSp>
        <p:nvGrpSpPr>
          <p:cNvPr id="41" name="组合 40">
            <a:extLst>
              <a:ext uri="{FF2B5EF4-FFF2-40B4-BE49-F238E27FC236}">
                <a16:creationId xmlns:a16="http://schemas.microsoft.com/office/drawing/2014/main" id="{B212ADBB-0ADE-B811-2184-08656782E247}"/>
              </a:ext>
            </a:extLst>
          </p:cNvPr>
          <p:cNvGrpSpPr/>
          <p:nvPr/>
        </p:nvGrpSpPr>
        <p:grpSpPr>
          <a:xfrm>
            <a:off x="5858345" y="5374152"/>
            <a:ext cx="5901786" cy="293907"/>
            <a:chOff x="5762876" y="2207658"/>
            <a:chExt cx="5901786" cy="29390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2DA0D1D-B0FE-3F3C-3C01-E1D22FE51E12}"/>
                </a:ext>
              </a:extLst>
            </p:cNvPr>
            <p:cNvSpPr txBox="1"/>
            <p:nvPr/>
          </p:nvSpPr>
          <p:spPr>
            <a:xfrm>
              <a:off x="5762876" y="2224566"/>
              <a:ext cx="1814758" cy="276999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likedTimes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8080680-8C4F-9DDE-EAD8-564F6FE4434D}"/>
                </a:ext>
              </a:extLst>
            </p:cNvPr>
            <p:cNvSpPr txBox="1"/>
            <p:nvPr/>
          </p:nvSpPr>
          <p:spPr>
            <a:xfrm>
              <a:off x="7622935" y="2207658"/>
              <a:ext cx="1623129" cy="285492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A26104E-0A50-61EF-D918-3244B6E50C7D}"/>
                </a:ext>
              </a:extLst>
            </p:cNvPr>
            <p:cNvSpPr txBox="1"/>
            <p:nvPr/>
          </p:nvSpPr>
          <p:spPr>
            <a:xfrm>
              <a:off x="9281576" y="2216536"/>
              <a:ext cx="2383086" cy="276999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点赞数量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C9BF240-CEE9-384A-6012-9FEE5F7FB146}"/>
              </a:ext>
            </a:extLst>
          </p:cNvPr>
          <p:cNvGrpSpPr/>
          <p:nvPr/>
        </p:nvGrpSpPr>
        <p:grpSpPr>
          <a:xfrm>
            <a:off x="5849472" y="2351319"/>
            <a:ext cx="5920311" cy="285492"/>
            <a:chOff x="5660267" y="2608198"/>
            <a:chExt cx="5920311" cy="285492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312BA4-C806-0E48-C510-AC38622FAED6}"/>
                </a:ext>
              </a:extLst>
            </p:cNvPr>
            <p:cNvSpPr txBox="1"/>
            <p:nvPr/>
          </p:nvSpPr>
          <p:spPr>
            <a:xfrm>
              <a:off x="5660267" y="2611550"/>
              <a:ext cx="1823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2043C2A-4B41-EEC7-62F9-52E6930976AD}"/>
                </a:ext>
              </a:extLst>
            </p:cNvPr>
            <p:cNvSpPr txBox="1"/>
            <p:nvPr/>
          </p:nvSpPr>
          <p:spPr>
            <a:xfrm>
              <a:off x="7457403" y="2608198"/>
              <a:ext cx="1740087" cy="285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A1F2EBE-1F2C-F3F5-659D-218D4F02519E}"/>
                </a:ext>
              </a:extLst>
            </p:cNvPr>
            <p:cNvSpPr txBox="1"/>
            <p:nvPr/>
          </p:nvSpPr>
          <p:spPr>
            <a:xfrm>
              <a:off x="9202207" y="2608321"/>
              <a:ext cx="2378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回答或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评论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的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D4E8CB7-6351-7BDA-F2CA-8C9240BF6FB0}"/>
              </a:ext>
            </a:extLst>
          </p:cNvPr>
          <p:cNvGrpSpPr/>
          <p:nvPr/>
        </p:nvGrpSpPr>
        <p:grpSpPr>
          <a:xfrm>
            <a:off x="5868139" y="2675675"/>
            <a:ext cx="5863545" cy="286262"/>
            <a:chOff x="5640834" y="2925549"/>
            <a:chExt cx="5863545" cy="28626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7E9515D-4B41-8279-5624-81ABEF1BA9AF}"/>
                </a:ext>
              </a:extLst>
            </p:cNvPr>
            <p:cNvSpPr txBox="1"/>
            <p:nvPr/>
          </p:nvSpPr>
          <p:spPr>
            <a:xfrm>
              <a:off x="5640834" y="2931436"/>
              <a:ext cx="1778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242968C-95EA-92ED-D350-B57A5A9C0A11}"/>
                </a:ext>
              </a:extLst>
            </p:cNvPr>
            <p:cNvSpPr txBox="1"/>
            <p:nvPr/>
          </p:nvSpPr>
          <p:spPr>
            <a:xfrm>
              <a:off x="7414408" y="2925549"/>
              <a:ext cx="1778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CE2AB8F-B993-C25C-82D4-9A09B8EE825E}"/>
                </a:ext>
              </a:extLst>
            </p:cNvPr>
            <p:cNvSpPr txBox="1"/>
            <p:nvPr/>
          </p:nvSpPr>
          <p:spPr>
            <a:xfrm>
              <a:off x="9192875" y="2934812"/>
              <a:ext cx="2311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回答内容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B1683DA-4172-6341-6EFD-EEF52A808C67}"/>
              </a:ext>
            </a:extLst>
          </p:cNvPr>
          <p:cNvGrpSpPr/>
          <p:nvPr/>
        </p:nvGrpSpPr>
        <p:grpSpPr>
          <a:xfrm>
            <a:off x="5868139" y="3015246"/>
            <a:ext cx="5901642" cy="291612"/>
            <a:chOff x="5678934" y="3305075"/>
            <a:chExt cx="5901642" cy="291612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9E753C1-4771-B772-EE90-5048D42C4CBF}"/>
                </a:ext>
              </a:extLst>
            </p:cNvPr>
            <p:cNvSpPr txBox="1"/>
            <p:nvPr/>
          </p:nvSpPr>
          <p:spPr>
            <a:xfrm>
              <a:off x="5678934" y="3305075"/>
              <a:ext cx="1773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anonymity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806DFEA-C47F-B120-9EDA-21C7B26DC7E1}"/>
                </a:ext>
              </a:extLst>
            </p:cNvPr>
            <p:cNvSpPr txBox="1"/>
            <p:nvPr/>
          </p:nvSpPr>
          <p:spPr>
            <a:xfrm>
              <a:off x="7452509" y="3311116"/>
              <a:ext cx="1778466" cy="285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2DAD9A1-1602-EFB5-2B6C-942EA188E6FA}"/>
                </a:ext>
              </a:extLst>
            </p:cNvPr>
            <p:cNvSpPr txBox="1"/>
            <p:nvPr/>
          </p:nvSpPr>
          <p:spPr>
            <a:xfrm>
              <a:off x="9202205" y="3310677"/>
              <a:ext cx="2378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是否匿名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640CD55-08C4-F753-E651-EB315B4D1F2D}"/>
              </a:ext>
            </a:extLst>
          </p:cNvPr>
          <p:cNvGrpSpPr/>
          <p:nvPr/>
        </p:nvGrpSpPr>
        <p:grpSpPr>
          <a:xfrm>
            <a:off x="5858349" y="3353037"/>
            <a:ext cx="5911433" cy="297045"/>
            <a:chOff x="5669144" y="3676009"/>
            <a:chExt cx="5911433" cy="297045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77E7A72-7F32-AB6D-30FA-568892D8758F}"/>
                </a:ext>
              </a:extLst>
            </p:cNvPr>
            <p:cNvSpPr txBox="1"/>
            <p:nvPr/>
          </p:nvSpPr>
          <p:spPr>
            <a:xfrm>
              <a:off x="5669144" y="3691973"/>
              <a:ext cx="1823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DB5A861-4155-1CAE-DB96-5D7767AF03ED}"/>
                </a:ext>
              </a:extLst>
            </p:cNvPr>
            <p:cNvSpPr txBox="1"/>
            <p:nvPr/>
          </p:nvSpPr>
          <p:spPr>
            <a:xfrm>
              <a:off x="7483900" y="3696055"/>
              <a:ext cx="1713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AB64BE4-66E5-E41E-0427-43324E36EB9A}"/>
                </a:ext>
              </a:extLst>
            </p:cNvPr>
            <p:cNvSpPr txBox="1"/>
            <p:nvPr/>
          </p:nvSpPr>
          <p:spPr>
            <a:xfrm>
              <a:off x="9202206" y="3676009"/>
              <a:ext cx="2378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回答者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A94FBAF-BF9C-B611-68D1-387685374CB5}"/>
              </a:ext>
            </a:extLst>
          </p:cNvPr>
          <p:cNvGrpSpPr/>
          <p:nvPr/>
        </p:nvGrpSpPr>
        <p:grpSpPr>
          <a:xfrm>
            <a:off x="5858345" y="3701140"/>
            <a:ext cx="5911437" cy="296041"/>
            <a:chOff x="5669140" y="4058542"/>
            <a:chExt cx="5911437" cy="29604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104C7B5-0A6F-923A-4FEA-C2E89A3C82D5}"/>
                </a:ext>
              </a:extLst>
            </p:cNvPr>
            <p:cNvSpPr txBox="1"/>
            <p:nvPr/>
          </p:nvSpPr>
          <p:spPr>
            <a:xfrm>
              <a:off x="5669140" y="4075790"/>
              <a:ext cx="1786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userIcon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DF191D8-42A3-0F8B-209C-6470E3E98C13}"/>
                </a:ext>
              </a:extLst>
            </p:cNvPr>
            <p:cNvSpPr txBox="1"/>
            <p:nvPr/>
          </p:nvSpPr>
          <p:spPr>
            <a:xfrm>
              <a:off x="7452508" y="4077584"/>
              <a:ext cx="1655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63E9A63-75D3-B3A2-9F55-BCD71B288AA0}"/>
                </a:ext>
              </a:extLst>
            </p:cNvPr>
            <p:cNvSpPr txBox="1"/>
            <p:nvPr/>
          </p:nvSpPr>
          <p:spPr>
            <a:xfrm>
              <a:off x="9202207" y="4058542"/>
              <a:ext cx="2378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回答者头像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B529C8E-4BFB-C898-742C-D41676BA46E4}"/>
              </a:ext>
            </a:extLst>
          </p:cNvPr>
          <p:cNvGrpSpPr/>
          <p:nvPr/>
        </p:nvGrpSpPr>
        <p:grpSpPr>
          <a:xfrm>
            <a:off x="5849469" y="4032264"/>
            <a:ext cx="5920313" cy="278792"/>
            <a:chOff x="5660264" y="4423313"/>
            <a:chExt cx="5920313" cy="278792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6C9EF65-2C1A-6E6C-B9DD-94206DEFF53B}"/>
                </a:ext>
              </a:extLst>
            </p:cNvPr>
            <p:cNvSpPr txBox="1"/>
            <p:nvPr/>
          </p:nvSpPr>
          <p:spPr>
            <a:xfrm>
              <a:off x="5660264" y="4424093"/>
              <a:ext cx="1823634" cy="276999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userName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9077955-3A53-73D9-DFD5-46AD249CCA9B}"/>
                </a:ext>
              </a:extLst>
            </p:cNvPr>
            <p:cNvSpPr txBox="1"/>
            <p:nvPr/>
          </p:nvSpPr>
          <p:spPr>
            <a:xfrm>
              <a:off x="7529199" y="4425106"/>
              <a:ext cx="1617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C80803B-4046-E35F-5D52-5BEE990FBC17}"/>
                </a:ext>
              </a:extLst>
            </p:cNvPr>
            <p:cNvSpPr txBox="1"/>
            <p:nvPr/>
          </p:nvSpPr>
          <p:spPr>
            <a:xfrm>
              <a:off x="9202207" y="4423313"/>
              <a:ext cx="2378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回答者昵称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92B6264-B27D-4A2D-E2EE-FED19C746BCE}"/>
              </a:ext>
            </a:extLst>
          </p:cNvPr>
          <p:cNvGrpSpPr/>
          <p:nvPr/>
        </p:nvGrpSpPr>
        <p:grpSpPr>
          <a:xfrm>
            <a:off x="5840590" y="4374841"/>
            <a:ext cx="5929191" cy="283432"/>
            <a:chOff x="5651384" y="4796965"/>
            <a:chExt cx="5929191" cy="283432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C7E6025-8FF0-8AE7-3CEB-FAE0BB21C54D}"/>
                </a:ext>
              </a:extLst>
            </p:cNvPr>
            <p:cNvSpPr txBox="1"/>
            <p:nvPr/>
          </p:nvSpPr>
          <p:spPr>
            <a:xfrm>
              <a:off x="5651384" y="4799032"/>
              <a:ext cx="1823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targetUserName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CF4BC17-F753-2FDF-ADE4-B4C83FB9CB37}"/>
                </a:ext>
              </a:extLst>
            </p:cNvPr>
            <p:cNvSpPr txBox="1"/>
            <p:nvPr/>
          </p:nvSpPr>
          <p:spPr>
            <a:xfrm>
              <a:off x="7546954" y="4796965"/>
              <a:ext cx="1578497" cy="283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2824F05-F387-96DD-A4A4-4424DE83A378}"/>
                </a:ext>
              </a:extLst>
            </p:cNvPr>
            <p:cNvSpPr txBox="1"/>
            <p:nvPr/>
          </p:nvSpPr>
          <p:spPr>
            <a:xfrm>
              <a:off x="9202207" y="4796965"/>
              <a:ext cx="2378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评论的目标用户昵称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D772569-5026-A815-1916-787EBD1E1A94}"/>
              </a:ext>
            </a:extLst>
          </p:cNvPr>
          <p:cNvGrpSpPr/>
          <p:nvPr/>
        </p:nvGrpSpPr>
        <p:grpSpPr>
          <a:xfrm>
            <a:off x="5850380" y="4702898"/>
            <a:ext cx="5919401" cy="281987"/>
            <a:chOff x="5661174" y="5156877"/>
            <a:chExt cx="5919401" cy="281987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132B9C9-0E84-9776-5BD8-08347B7FB5DE}"/>
                </a:ext>
              </a:extLst>
            </p:cNvPr>
            <p:cNvSpPr txBox="1"/>
            <p:nvPr/>
          </p:nvSpPr>
          <p:spPr>
            <a:xfrm>
              <a:off x="5661174" y="5158157"/>
              <a:ext cx="1823634" cy="276999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5950EA5-EF1B-D0C7-A7A0-20A82D44918E}"/>
                </a:ext>
              </a:extLst>
            </p:cNvPr>
            <p:cNvSpPr txBox="1"/>
            <p:nvPr/>
          </p:nvSpPr>
          <p:spPr>
            <a:xfrm>
              <a:off x="7512357" y="5161865"/>
              <a:ext cx="1608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E645971-A0A5-0036-7061-7D2EDDA684D8}"/>
                </a:ext>
              </a:extLst>
            </p:cNvPr>
            <p:cNvSpPr txBox="1"/>
            <p:nvPr/>
          </p:nvSpPr>
          <p:spPr>
            <a:xfrm>
              <a:off x="9197489" y="5156877"/>
              <a:ext cx="2383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回答时间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5BBF61D-98C8-321D-3B03-5D0D358AA366}"/>
              </a:ext>
            </a:extLst>
          </p:cNvPr>
          <p:cNvGrpSpPr/>
          <p:nvPr/>
        </p:nvGrpSpPr>
        <p:grpSpPr>
          <a:xfrm>
            <a:off x="5877016" y="5044314"/>
            <a:ext cx="5892765" cy="287524"/>
            <a:chOff x="5687810" y="5511459"/>
            <a:chExt cx="5892765" cy="287524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99E6794-F571-CFD3-436F-A6441528F7F7}"/>
                </a:ext>
              </a:extLst>
            </p:cNvPr>
            <p:cNvSpPr txBox="1"/>
            <p:nvPr/>
          </p:nvSpPr>
          <p:spPr>
            <a:xfrm>
              <a:off x="5687810" y="5514289"/>
              <a:ext cx="1764698" cy="276999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replyTimes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8879C43-0D8F-0D3B-17C9-2DDAD54EC951}"/>
                </a:ext>
              </a:extLst>
            </p:cNvPr>
            <p:cNvSpPr txBox="1"/>
            <p:nvPr/>
          </p:nvSpPr>
          <p:spPr>
            <a:xfrm>
              <a:off x="7492777" y="5511459"/>
              <a:ext cx="1704711" cy="287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E5E48CB-43E9-CCA5-22A6-AF9E4976D93B}"/>
                </a:ext>
              </a:extLst>
            </p:cNvPr>
            <p:cNvSpPr txBox="1"/>
            <p:nvPr/>
          </p:nvSpPr>
          <p:spPr>
            <a:xfrm>
              <a:off x="9197489" y="5517638"/>
              <a:ext cx="2383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回答下的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评论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数量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C526169-B034-3BC5-B0A6-EF04B7E38557}"/>
              </a:ext>
            </a:extLst>
          </p:cNvPr>
          <p:cNvGrpSpPr/>
          <p:nvPr/>
        </p:nvGrpSpPr>
        <p:grpSpPr>
          <a:xfrm>
            <a:off x="5877016" y="5721746"/>
            <a:ext cx="5865358" cy="292628"/>
            <a:chOff x="5781546" y="2225414"/>
            <a:chExt cx="5865358" cy="29262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EC6F531-D84C-7BA0-991D-79E462F02004}"/>
                </a:ext>
              </a:extLst>
            </p:cNvPr>
            <p:cNvSpPr txBox="1"/>
            <p:nvPr/>
          </p:nvSpPr>
          <p:spPr>
            <a:xfrm>
              <a:off x="5781546" y="2225414"/>
              <a:ext cx="1728151" cy="276999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liked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0DE404-187F-B751-3851-72C27F572DC7}"/>
                </a:ext>
              </a:extLst>
            </p:cNvPr>
            <p:cNvSpPr txBox="1"/>
            <p:nvPr/>
          </p:nvSpPr>
          <p:spPr>
            <a:xfrm>
              <a:off x="7595391" y="2225414"/>
              <a:ext cx="1659545" cy="285492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2A673F5-4B48-0EE0-7B10-769AF8259516}"/>
                </a:ext>
              </a:extLst>
            </p:cNvPr>
            <p:cNvSpPr txBox="1"/>
            <p:nvPr/>
          </p:nvSpPr>
          <p:spPr>
            <a:xfrm>
              <a:off x="9308980" y="2241043"/>
              <a:ext cx="2337924" cy="276999"/>
            </a:xfrm>
            <a:prstGeom prst="rect">
              <a:avLst/>
            </a:prstGeom>
            <a:noFill/>
          </p:spPr>
          <p:txBody>
            <a:bodyPr wrap="square" lIns="0" tIns="45720" rIns="9144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当前用户是否点赞过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52" name="图片 51">
            <a:extLst>
              <a:ext uri="{FF2B5EF4-FFF2-40B4-BE49-F238E27FC236}">
                <a16:creationId xmlns:a16="http://schemas.microsoft.com/office/drawing/2014/main" id="{EA613360-1F7A-8AF3-6ED5-F9B5168B7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9328"/>
            <a:ext cx="5571918" cy="34705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2005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34C3F-AFDB-4807-627D-D142D5B2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BE3936"/>
                </a:solidFill>
              </a:rPr>
              <a:t>分析业务流程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CCA69F5-2940-D3B7-7770-B31BF322081E}"/>
              </a:ext>
            </a:extLst>
          </p:cNvPr>
          <p:cNvSpPr/>
          <p:nvPr/>
        </p:nvSpPr>
        <p:spPr>
          <a:xfrm>
            <a:off x="1413241" y="2900725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开始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56334AE-7C81-281C-C895-46BF6D258B3E}"/>
              </a:ext>
            </a:extLst>
          </p:cNvPr>
          <p:cNvSpPr/>
          <p:nvPr/>
        </p:nvSpPr>
        <p:spPr>
          <a:xfrm>
            <a:off x="3224486" y="2791734"/>
            <a:ext cx="1174296" cy="63726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学员</a:t>
            </a:r>
            <a:endParaRPr lang="en-US" altLang="zh-CN" sz="1400">
              <a:solidFill>
                <a:srgbClr val="49504F"/>
              </a:solidFill>
            </a:endParaRPr>
          </a:p>
          <a:p>
            <a:pPr algn="ctr"/>
            <a:r>
              <a:rPr lang="zh-CN" altLang="en-US" sz="1400">
                <a:solidFill>
                  <a:srgbClr val="49504F"/>
                </a:solidFill>
              </a:rPr>
              <a:t>学习课程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30975D16-2BE7-D3F3-2EC4-ADD2629F8E78}"/>
              </a:ext>
            </a:extLst>
          </p:cNvPr>
          <p:cNvSpPr/>
          <p:nvPr/>
        </p:nvSpPr>
        <p:spPr>
          <a:xfrm>
            <a:off x="7330651" y="4319136"/>
            <a:ext cx="1430791" cy="794312"/>
          </a:xfrm>
          <a:prstGeom prst="diamond">
            <a:avLst/>
          </a:prstGeom>
          <a:solidFill>
            <a:srgbClr val="AD2B26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是否解答学生疑问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7ACC468-C1E0-EF71-2400-AC19998C245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287001" y="3110367"/>
            <a:ext cx="93748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D21A6CF-7350-0997-F59E-2E1D12B7D1C6}"/>
              </a:ext>
            </a:extLst>
          </p:cNvPr>
          <p:cNvSpPr/>
          <p:nvPr/>
        </p:nvSpPr>
        <p:spPr>
          <a:xfrm>
            <a:off x="5309631" y="2791734"/>
            <a:ext cx="1174296" cy="63726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提出</a:t>
            </a:r>
            <a:endParaRPr lang="en-US" altLang="zh-CN" sz="1400">
              <a:solidFill>
                <a:srgbClr val="49504F"/>
              </a:solidFill>
            </a:endParaRPr>
          </a:p>
          <a:p>
            <a:pPr algn="ctr"/>
            <a:r>
              <a:rPr lang="zh-CN" altLang="en-US" sz="1400">
                <a:solidFill>
                  <a:srgbClr val="49504F"/>
                </a:solidFill>
              </a:rPr>
              <a:t>学习疑问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B21362F-A126-D3E6-6C9B-C66F805C43B1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398782" y="3110367"/>
            <a:ext cx="910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1A29669-4D5A-0EE1-BC78-DB8218872216}"/>
              </a:ext>
            </a:extLst>
          </p:cNvPr>
          <p:cNvSpPr/>
          <p:nvPr/>
        </p:nvSpPr>
        <p:spPr>
          <a:xfrm>
            <a:off x="7394775" y="2791734"/>
            <a:ext cx="1302542" cy="63726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老师</a:t>
            </a:r>
            <a:r>
              <a:rPr lang="en-US" altLang="zh-CN" sz="1400">
                <a:solidFill>
                  <a:srgbClr val="49504F"/>
                </a:solidFill>
              </a:rPr>
              <a:t>/</a:t>
            </a:r>
            <a:r>
              <a:rPr lang="zh-CN" altLang="en-US" sz="1400">
                <a:solidFill>
                  <a:srgbClr val="49504F"/>
                </a:solidFill>
              </a:rPr>
              <a:t>其他学员</a:t>
            </a:r>
            <a:endParaRPr lang="en-US" altLang="zh-CN" sz="1400">
              <a:solidFill>
                <a:srgbClr val="49504F"/>
              </a:solidFill>
            </a:endParaRPr>
          </a:p>
          <a:p>
            <a:pPr algn="ctr"/>
            <a:r>
              <a:rPr lang="zh-CN" altLang="en-US" sz="1400">
                <a:solidFill>
                  <a:srgbClr val="49504F"/>
                </a:solidFill>
              </a:rPr>
              <a:t>回答问题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C912DDC-E59D-713C-0653-600D23E05E16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6483927" y="3110367"/>
            <a:ext cx="910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C5A4CE5-9525-18CC-25BA-C435C53628C0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>
            <a:off x="8046046" y="3429000"/>
            <a:ext cx="1" cy="8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C944484E-7584-8477-EEF1-3AF849247B32}"/>
              </a:ext>
            </a:extLst>
          </p:cNvPr>
          <p:cNvCxnSpPr>
            <a:cxnSpLocks/>
            <a:stCxn id="7" idx="1"/>
            <a:endCxn id="15" idx="2"/>
          </p:cNvCxnSpPr>
          <p:nvPr/>
        </p:nvCxnSpPr>
        <p:spPr>
          <a:xfrm rot="10800000">
            <a:off x="5896779" y="3429000"/>
            <a:ext cx="1433872" cy="12872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文本框 246">
            <a:extLst>
              <a:ext uri="{FF2B5EF4-FFF2-40B4-BE49-F238E27FC236}">
                <a16:creationId xmlns:a16="http://schemas.microsoft.com/office/drawing/2014/main" id="{FB26865E-747B-9CD5-3AE1-86D47FDF1C59}"/>
              </a:ext>
            </a:extLst>
          </p:cNvPr>
          <p:cNvSpPr txBox="1"/>
          <p:nvPr/>
        </p:nvSpPr>
        <p:spPr>
          <a:xfrm>
            <a:off x="7012935" y="4462376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F551B969-F0AB-6016-FA4A-53ACA92583EC}"/>
              </a:ext>
            </a:extLst>
          </p:cNvPr>
          <p:cNvSpPr txBox="1"/>
          <p:nvPr/>
        </p:nvSpPr>
        <p:spPr>
          <a:xfrm>
            <a:off x="8790788" y="445340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0" name="矩形: 圆角 249">
            <a:extLst>
              <a:ext uri="{FF2B5EF4-FFF2-40B4-BE49-F238E27FC236}">
                <a16:creationId xmlns:a16="http://schemas.microsoft.com/office/drawing/2014/main" id="{F54288C1-F019-4394-66A8-915F171ED1D6}"/>
              </a:ext>
            </a:extLst>
          </p:cNvPr>
          <p:cNvSpPr/>
          <p:nvPr/>
        </p:nvSpPr>
        <p:spPr>
          <a:xfrm>
            <a:off x="9919528" y="4506648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结束</a:t>
            </a:r>
          </a:p>
        </p:txBody>
      </p: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6DB56588-7F0C-D411-7E37-A9611DCF89B8}"/>
              </a:ext>
            </a:extLst>
          </p:cNvPr>
          <p:cNvCxnSpPr>
            <a:cxnSpLocks/>
            <a:stCxn id="7" idx="3"/>
            <a:endCxn id="250" idx="1"/>
          </p:cNvCxnSpPr>
          <p:nvPr/>
        </p:nvCxnSpPr>
        <p:spPr>
          <a:xfrm>
            <a:off x="8761442" y="4716292"/>
            <a:ext cx="1158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94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5" grpId="0" animBg="1"/>
      <p:bldP spid="21" grpId="0" animBg="1"/>
      <p:bldP spid="247" grpId="0"/>
      <p:bldP spid="249" grpId="0"/>
      <p:bldP spid="2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8FB91-7242-E46E-C6E3-B725DCCF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统计接口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E9F920B-EC0E-0CBD-E9AA-BA92845AC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19669"/>
              </p:ext>
            </p:extLst>
          </p:nvPr>
        </p:nvGraphicFramePr>
        <p:xfrm>
          <a:off x="1606858" y="1519422"/>
          <a:ext cx="7892249" cy="505744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79721">
                  <a:extLst>
                    <a:ext uri="{9D8B030D-6E8A-4147-A177-3AD203B41FA5}">
                      <a16:colId xmlns:a16="http://schemas.microsoft.com/office/drawing/2014/main" val="3063587819"/>
                    </a:ext>
                  </a:extLst>
                </a:gridCol>
                <a:gridCol w="1340528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</a:tblGrid>
              <a:tr h="453648"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编号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接口简述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83385">
                <a:tc rowSpan="8"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互动问题</a:t>
                      </a:r>
                      <a:r>
                        <a:rPr lang="zh-CN" altLang="en-US" sz="1400" b="0"/>
                        <a:t>相关接口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/>
                        <a:t>1</a:t>
                      </a:r>
                      <a:endParaRPr lang="zh-CN" altLang="en-US" sz="11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/>
                        <a:t>新增互动问题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83672">
                <a:tc vMerge="1">
                  <a:txBody>
                    <a:bodyPr/>
                    <a:lstStyle/>
                    <a:p>
                      <a:pPr algn="ctr"/>
                      <a:endParaRPr lang="zh-CN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/>
                        <a:t>2</a:t>
                      </a:r>
                      <a:endParaRPr lang="zh-CN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/>
                        <a:t>修改互动问题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83674">
                <a:tc vMerge="1">
                  <a:txBody>
                    <a:bodyPr/>
                    <a:lstStyle/>
                    <a:p>
                      <a:pPr algn="ctr"/>
                      <a:endParaRPr lang="zh-CN" altLang="en-US" sz="11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/>
                        <a:t>3</a:t>
                      </a:r>
                      <a:endParaRPr lang="zh-CN" altLang="en-US" sz="11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/>
                        <a:t>分页查询问题（用户端）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383674">
                <a:tc vMerge="1">
                  <a:txBody>
                    <a:bodyPr/>
                    <a:lstStyle/>
                    <a:p>
                      <a:pPr algn="ctr"/>
                      <a:endParaRPr lang="zh-CN" altLang="en-US" sz="11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/>
                        <a:t>4</a:t>
                      </a:r>
                      <a:endParaRPr lang="zh-CN" altLang="en-US" sz="11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/>
                        <a:t>根据</a:t>
                      </a:r>
                      <a:r>
                        <a:rPr lang="en-US" altLang="zh-CN" sz="1100" b="0"/>
                        <a:t>id</a:t>
                      </a:r>
                      <a:r>
                        <a:rPr lang="zh-CN" altLang="en-US" sz="1100" b="0"/>
                        <a:t>查询问题详情（用户端）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803354"/>
                  </a:ext>
                </a:extLst>
              </a:tr>
              <a:tr h="383674">
                <a:tc vMerge="1">
                  <a:txBody>
                    <a:bodyPr/>
                    <a:lstStyle/>
                    <a:p>
                      <a:pPr algn="ctr"/>
                      <a:endParaRPr lang="zh-CN" altLang="en-US" sz="11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/>
                        <a:t>5</a:t>
                      </a:r>
                      <a:endParaRPr lang="zh-CN" altLang="en-US" sz="11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/>
                        <a:t>删除我的问题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336851"/>
                  </a:ext>
                </a:extLst>
              </a:tr>
              <a:tr h="383674">
                <a:tc vMerge="1">
                  <a:txBody>
                    <a:bodyPr/>
                    <a:lstStyle/>
                    <a:p>
                      <a:pPr algn="ctr"/>
                      <a:endParaRPr lang="zh-CN" altLang="en-US" sz="11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/>
                        <a:t>6</a:t>
                      </a:r>
                      <a:endParaRPr lang="zh-CN" altLang="en-US" sz="11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/>
                        <a:t>分页查询问题（管理端）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083702"/>
                  </a:ext>
                </a:extLst>
              </a:tr>
              <a:tr h="383674">
                <a:tc vMerge="1">
                  <a:txBody>
                    <a:bodyPr/>
                    <a:lstStyle/>
                    <a:p>
                      <a:pPr algn="ctr"/>
                      <a:endParaRPr lang="zh-CN" altLang="en-US" sz="11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/>
                        <a:t>7</a:t>
                      </a:r>
                      <a:endParaRPr lang="zh-CN" altLang="en-US" sz="11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/>
                        <a:t>根据</a:t>
                      </a:r>
                      <a:r>
                        <a:rPr lang="en-US" altLang="zh-CN" sz="1100" b="0"/>
                        <a:t>id</a:t>
                      </a:r>
                      <a:r>
                        <a:rPr lang="zh-CN" altLang="en-US" sz="1100" b="0"/>
                        <a:t>查询问题详情（管理端）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32223"/>
                  </a:ext>
                </a:extLst>
              </a:tr>
              <a:tr h="383674">
                <a:tc vMerge="1">
                  <a:txBody>
                    <a:bodyPr/>
                    <a:lstStyle/>
                    <a:p>
                      <a:pPr algn="ctr"/>
                      <a:endParaRPr lang="zh-CN" altLang="en-US" sz="11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/>
                        <a:t>8</a:t>
                      </a:r>
                      <a:endParaRPr lang="zh-CN" altLang="en-US" sz="11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/>
                        <a:t>隐藏或显示指定问题（管理端）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072789"/>
                  </a:ext>
                </a:extLst>
              </a:tr>
              <a:tr h="383674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回答及评论</a:t>
                      </a:r>
                      <a:r>
                        <a:rPr lang="zh-CN" altLang="en-US" sz="1400" b="0"/>
                        <a:t>相关接口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/>
                        <a:t>1</a:t>
                      </a:r>
                      <a:endParaRPr lang="zh-CN" altLang="en-US" sz="11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/>
                        <a:t>新增回答或评论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504865"/>
                  </a:ext>
                </a:extLst>
              </a:tr>
              <a:tr h="383674">
                <a:tc vMerge="1">
                  <a:txBody>
                    <a:bodyPr/>
                    <a:lstStyle/>
                    <a:p>
                      <a:pPr algn="ctr"/>
                      <a:endParaRPr lang="zh-CN" altLang="en-US" sz="11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/>
                        <a:t>2</a:t>
                      </a:r>
                      <a:endParaRPr lang="zh-CN" altLang="en-US" sz="11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/>
                        <a:t>分页查询回答或评论列表（用户端）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615197"/>
                  </a:ext>
                </a:extLst>
              </a:tr>
              <a:tr h="383674">
                <a:tc vMerge="1">
                  <a:txBody>
                    <a:bodyPr/>
                    <a:lstStyle/>
                    <a:p>
                      <a:pPr algn="ctr"/>
                      <a:endParaRPr lang="zh-CN" altLang="en-US" sz="11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/>
                        <a:t>3</a:t>
                      </a:r>
                      <a:endParaRPr lang="zh-CN" altLang="en-US" sz="11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/>
                        <a:t>分页查询回答或评论列表（管理端）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8917"/>
                  </a:ext>
                </a:extLst>
              </a:tr>
              <a:tr h="383674">
                <a:tc vMerge="1">
                  <a:txBody>
                    <a:bodyPr/>
                    <a:lstStyle/>
                    <a:p>
                      <a:pPr algn="ctr"/>
                      <a:endParaRPr lang="zh-CN" altLang="en-US" sz="11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/>
                        <a:t>4</a:t>
                      </a:r>
                      <a:endParaRPr lang="zh-CN" altLang="en-US" sz="11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/>
                        <a:t>隐藏或显示指定回答或评论（管理端）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747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55789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08472" y="1855562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分析业务流程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2A1A5-F78B-B47A-9CAC-C7AC57BA446C}"/>
              </a:ext>
            </a:extLst>
          </p:cNvPr>
          <p:cNvSpPr txBox="1">
            <a:spLocks/>
          </p:cNvSpPr>
          <p:nvPr/>
        </p:nvSpPr>
        <p:spPr>
          <a:xfrm>
            <a:off x="5008472" y="2473099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B60004"/>
                </a:solidFill>
              </a:rPr>
              <a:t>设计业务接口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E87AC52-99A7-7B43-5F5B-28A10CBB712C}"/>
              </a:ext>
            </a:extLst>
          </p:cNvPr>
          <p:cNvSpPr txBox="1">
            <a:spLocks/>
          </p:cNvSpPr>
          <p:nvPr/>
        </p:nvSpPr>
        <p:spPr>
          <a:xfrm>
            <a:off x="5008472" y="3110366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抽取业务实体</a:t>
            </a:r>
          </a:p>
        </p:txBody>
      </p:sp>
    </p:spTree>
    <p:extLst>
      <p:ext uri="{BB962C8B-B14F-4D97-AF65-F5344CB8AC3E}">
        <p14:creationId xmlns:p14="http://schemas.microsoft.com/office/powerpoint/2010/main" val="331803918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新增互动问题接口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52679"/>
          </a:xfrm>
        </p:spPr>
        <p:txBody>
          <a:bodyPr/>
          <a:lstStyle/>
          <a:p>
            <a:r>
              <a:rPr lang="zh-CN" altLang="en-US"/>
              <a:t>需求：在课程详情页，或者用户学习视频页面，都可以对当前课程提出疑问。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95450"/>
              </p:ext>
            </p:extLst>
          </p:nvPr>
        </p:nvGraphicFramePr>
        <p:xfrm>
          <a:off x="2805344" y="2278432"/>
          <a:ext cx="8078558" cy="422606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32634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145924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63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69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77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083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4053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5279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接口描述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5339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4536489" y="2761983"/>
            <a:ext cx="6326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black"/>
                </a:solidFill>
                <a:latin typeface="Source Code Pro"/>
                <a:ea typeface="阿里巴巴普惠体"/>
              </a:rPr>
              <a:t>POST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4474345" y="3163596"/>
            <a:ext cx="6388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/questions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47F2D5-0E46-DF03-4B14-E19EE1230481}"/>
              </a:ext>
            </a:extLst>
          </p:cNvPr>
          <p:cNvSpPr txBox="1"/>
          <p:nvPr/>
        </p:nvSpPr>
        <p:spPr>
          <a:xfrm>
            <a:off x="4799822" y="5636074"/>
            <a:ext cx="568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zh-CN" altLang="en-US" sz="1400"/>
              <a:t>无</a:t>
            </a:r>
            <a:endParaRPr lang="en-US" altLang="zh-CN" sz="1400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6275DFC7-03A3-02FE-14EF-D83DB0315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729089"/>
              </p:ext>
            </p:extLst>
          </p:nvPr>
        </p:nvGraphicFramePr>
        <p:xfrm>
          <a:off x="4799822" y="3599875"/>
          <a:ext cx="5684432" cy="18288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62659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99757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060269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62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2569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417874"/>
                  </a:ext>
                </a:extLst>
              </a:tr>
            </a:tbl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178A25EB-E0B3-DCAB-C631-3282B0408C43}"/>
              </a:ext>
            </a:extLst>
          </p:cNvPr>
          <p:cNvGrpSpPr/>
          <p:nvPr/>
        </p:nvGrpSpPr>
        <p:grpSpPr>
          <a:xfrm>
            <a:off x="4799822" y="3860181"/>
            <a:ext cx="5684432" cy="284238"/>
            <a:chOff x="4799822" y="3860181"/>
            <a:chExt cx="5684432" cy="28423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2B49BCE-3BFC-D092-9FF1-AB7A7E4BFEBA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F5F22D8-48A4-39E9-DED9-1EBF04FC6DCF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1730576-B3B9-B133-C6B0-B52EEEA81FB0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B80B504-867C-C882-CAF4-2DD8B94650BD}"/>
              </a:ext>
            </a:extLst>
          </p:cNvPr>
          <p:cNvGrpSpPr/>
          <p:nvPr/>
        </p:nvGrpSpPr>
        <p:grpSpPr>
          <a:xfrm>
            <a:off x="4799822" y="4118024"/>
            <a:ext cx="5684432" cy="284238"/>
            <a:chOff x="4799822" y="3860181"/>
            <a:chExt cx="5684432" cy="284238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5719998-8D4A-DF0C-2BCA-47C3E254D97C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chapterId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7EFF5D-5C34-9110-E339-ED05097DBA71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8E4B0FC-7CCC-52E8-CC0F-017AA2E43E03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章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136FBD1-0CA3-E647-5EA2-9C3A985C6904}"/>
              </a:ext>
            </a:extLst>
          </p:cNvPr>
          <p:cNvGrpSpPr/>
          <p:nvPr/>
        </p:nvGrpSpPr>
        <p:grpSpPr>
          <a:xfrm>
            <a:off x="4799822" y="4375867"/>
            <a:ext cx="5684432" cy="284238"/>
            <a:chOff x="4799822" y="3860181"/>
            <a:chExt cx="5684432" cy="284238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0A2B12A-FFB8-4336-9187-12EC647E7495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C387D8D-B1A1-5A2B-ECA9-F46980CBCF90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2D4EDA9-011E-658D-C78F-7AFAFCA86DDA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小节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A0D0E02-0E49-E469-6A6B-F82EC623BD2E}"/>
              </a:ext>
            </a:extLst>
          </p:cNvPr>
          <p:cNvGrpSpPr/>
          <p:nvPr/>
        </p:nvGrpSpPr>
        <p:grpSpPr>
          <a:xfrm>
            <a:off x="4799822" y="4633710"/>
            <a:ext cx="5684432" cy="284238"/>
            <a:chOff x="4799822" y="3860181"/>
            <a:chExt cx="5684432" cy="284238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1642786-EAAF-D77C-28F4-C561D4A19EB7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title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F62FD2C-0750-F5BE-5E3E-6E96FC4C36D2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0DEF038-BE57-C1F9-9448-B6602FD738F2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问题标题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291B0F7-30BC-B186-EC14-B8756742C2A6}"/>
              </a:ext>
            </a:extLst>
          </p:cNvPr>
          <p:cNvGrpSpPr/>
          <p:nvPr/>
        </p:nvGrpSpPr>
        <p:grpSpPr>
          <a:xfrm>
            <a:off x="4799822" y="4891553"/>
            <a:ext cx="5684432" cy="284238"/>
            <a:chOff x="4799822" y="3860181"/>
            <a:chExt cx="5684432" cy="284238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356FC5A-9672-C6D6-12D1-4D1B9DDA21E9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description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BB70A0A-3B2B-3345-B34F-5B5476D1DEC0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228573E-4A8E-59FD-F795-178FDCAA463F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问题描述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C5D09B6-FF45-CE9D-ED30-2022FA45A1D2}"/>
              </a:ext>
            </a:extLst>
          </p:cNvPr>
          <p:cNvGrpSpPr/>
          <p:nvPr/>
        </p:nvGrpSpPr>
        <p:grpSpPr>
          <a:xfrm>
            <a:off x="4799822" y="5149394"/>
            <a:ext cx="5684432" cy="284238"/>
            <a:chOff x="4799822" y="3860181"/>
            <a:chExt cx="5684432" cy="284238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31E9DD8-9698-76DC-1C05-1C1029A23CFE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anonymity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D579E04-63A3-0592-25EF-D38EDE21D8A7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337F021-8EE5-1952-576E-C2ED5B75EA8F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是否匿名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23CBA682-F3BB-CC9B-9749-0AC328823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" y="2278290"/>
            <a:ext cx="4366638" cy="34064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1279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编辑互动问题接口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52679"/>
          </a:xfrm>
        </p:spPr>
        <p:txBody>
          <a:bodyPr/>
          <a:lstStyle/>
          <a:p>
            <a:r>
              <a:rPr lang="zh-CN" altLang="en-US"/>
              <a:t>需求：在课程详情页，用户可以对自己提出的问题做编辑，修改问题的相关信息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/>
        </p:nvGraphicFramePr>
        <p:xfrm>
          <a:off x="2805344" y="2278432"/>
          <a:ext cx="8078558" cy="422606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32634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145924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63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69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77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083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4053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5279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接口描述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5339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4536489" y="2761983"/>
            <a:ext cx="6326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black"/>
                </a:solidFill>
                <a:latin typeface="Source Code Pro"/>
                <a:ea typeface="阿里巴巴普惠体"/>
              </a:rPr>
              <a:t>PUT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4474345" y="3163596"/>
            <a:ext cx="6388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/questions/{id}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47F2D5-0E46-DF03-4B14-E19EE1230481}"/>
              </a:ext>
            </a:extLst>
          </p:cNvPr>
          <p:cNvSpPr txBox="1"/>
          <p:nvPr/>
        </p:nvSpPr>
        <p:spPr>
          <a:xfrm>
            <a:off x="4799822" y="5636074"/>
            <a:ext cx="568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zh-CN" altLang="en-US" sz="1400"/>
              <a:t>无</a:t>
            </a:r>
            <a:endParaRPr lang="en-US" altLang="zh-CN" sz="1400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6275DFC7-03A3-02FE-14EF-D83DB0315901}"/>
              </a:ext>
            </a:extLst>
          </p:cNvPr>
          <p:cNvGraphicFramePr>
            <a:graphicFrameLocks noGrp="1"/>
          </p:cNvGraphicFramePr>
          <p:nvPr/>
        </p:nvGraphicFramePr>
        <p:xfrm>
          <a:off x="4799822" y="3599875"/>
          <a:ext cx="5684432" cy="18288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62659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99757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060269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62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2569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417874"/>
                  </a:ext>
                </a:extLst>
              </a:tr>
            </a:tbl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178A25EB-E0B3-DCAB-C631-3282B0408C43}"/>
              </a:ext>
            </a:extLst>
          </p:cNvPr>
          <p:cNvGrpSpPr/>
          <p:nvPr/>
        </p:nvGrpSpPr>
        <p:grpSpPr>
          <a:xfrm>
            <a:off x="4799822" y="3860181"/>
            <a:ext cx="5684432" cy="284238"/>
            <a:chOff x="4799822" y="3860181"/>
            <a:chExt cx="5684432" cy="28423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2B49BCE-3BFC-D092-9FF1-AB7A7E4BFEBA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courseId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F5F22D8-48A4-39E9-DED9-1EBF04FC6DCF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1730576-B3B9-B133-C6B0-B52EEEA81FB0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B80B504-867C-C882-CAF4-2DD8B94650BD}"/>
              </a:ext>
            </a:extLst>
          </p:cNvPr>
          <p:cNvGrpSpPr/>
          <p:nvPr/>
        </p:nvGrpSpPr>
        <p:grpSpPr>
          <a:xfrm>
            <a:off x="4799822" y="4118024"/>
            <a:ext cx="5684432" cy="284238"/>
            <a:chOff x="4799822" y="3860181"/>
            <a:chExt cx="5684432" cy="284238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5719998-8D4A-DF0C-2BCA-47C3E254D97C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chapterId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7EFF5D-5C34-9110-E339-ED05097DBA71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8E4B0FC-7CCC-52E8-CC0F-017AA2E43E03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章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136FBD1-0CA3-E647-5EA2-9C3A985C6904}"/>
              </a:ext>
            </a:extLst>
          </p:cNvPr>
          <p:cNvGrpSpPr/>
          <p:nvPr/>
        </p:nvGrpSpPr>
        <p:grpSpPr>
          <a:xfrm>
            <a:off x="4799822" y="4375867"/>
            <a:ext cx="5684432" cy="284238"/>
            <a:chOff x="4799822" y="3860181"/>
            <a:chExt cx="5684432" cy="284238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0A2B12A-FFB8-4336-9187-12EC647E7495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C387D8D-B1A1-5A2B-ECA9-F46980CBCF90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2D4EDA9-011E-658D-C78F-7AFAFCA86DDA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小节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A0D0E02-0E49-E469-6A6B-F82EC623BD2E}"/>
              </a:ext>
            </a:extLst>
          </p:cNvPr>
          <p:cNvGrpSpPr/>
          <p:nvPr/>
        </p:nvGrpSpPr>
        <p:grpSpPr>
          <a:xfrm>
            <a:off x="4799822" y="4633710"/>
            <a:ext cx="5684432" cy="284238"/>
            <a:chOff x="4799822" y="3860181"/>
            <a:chExt cx="5684432" cy="284238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1642786-EAAF-D77C-28F4-C561D4A19EB7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title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F62FD2C-0750-F5BE-5E3E-6E96FC4C36D2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0DEF038-BE57-C1F9-9448-B6602FD738F2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问题标题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291B0F7-30BC-B186-EC14-B8756742C2A6}"/>
              </a:ext>
            </a:extLst>
          </p:cNvPr>
          <p:cNvGrpSpPr/>
          <p:nvPr/>
        </p:nvGrpSpPr>
        <p:grpSpPr>
          <a:xfrm>
            <a:off x="4799822" y="4891553"/>
            <a:ext cx="5684432" cy="284238"/>
            <a:chOff x="4799822" y="3860181"/>
            <a:chExt cx="5684432" cy="284238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356FC5A-9672-C6D6-12D1-4D1B9DDA21E9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description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BB70A0A-3B2B-3345-B34F-5B5476D1DEC0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228573E-4A8E-59FD-F795-178FDCAA463F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问题描述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C5D09B6-FF45-CE9D-ED30-2022FA45A1D2}"/>
              </a:ext>
            </a:extLst>
          </p:cNvPr>
          <p:cNvGrpSpPr/>
          <p:nvPr/>
        </p:nvGrpSpPr>
        <p:grpSpPr>
          <a:xfrm>
            <a:off x="4799822" y="5149394"/>
            <a:ext cx="5684432" cy="284238"/>
            <a:chOff x="4799822" y="3860181"/>
            <a:chExt cx="5684432" cy="284238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31E9DD8-9698-76DC-1C05-1C1029A23CFE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anonymity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D579E04-63A3-0592-25EF-D38EDE21D8A7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337F021-8EE5-1952-576E-C2ED5B75EA8F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是否匿名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8DAA7E06-1731-259F-8589-F3C01CD79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" y="2278290"/>
            <a:ext cx="4366638" cy="34064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17115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29876</TotalTime>
  <Words>3383</Words>
  <Application>Microsoft Office PowerPoint</Application>
  <PresentationFormat>宽屏</PresentationFormat>
  <Paragraphs>1025</Paragraphs>
  <Slides>44</Slides>
  <Notes>18</Notes>
  <HiddenSlides>6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44</vt:i4>
      </vt:variant>
    </vt:vector>
  </HeadingPairs>
  <TitlesOfParts>
    <vt:vector size="66" baseType="lpstr">
      <vt:lpstr>Alibaba PuHuiTi B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Arial</vt:lpstr>
      <vt:lpstr>Calibri</vt:lpstr>
      <vt:lpstr>Segoe UI</vt:lpstr>
      <vt:lpstr>Source code pro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互动问答</vt:lpstr>
      <vt:lpstr>PowerPoint 演示文稿</vt:lpstr>
      <vt:lpstr>分析产品原型</vt:lpstr>
      <vt:lpstr>PowerPoint 演示文稿</vt:lpstr>
      <vt:lpstr>分析业务流程</vt:lpstr>
      <vt:lpstr>统计接口</vt:lpstr>
      <vt:lpstr>PowerPoint 演示文稿</vt:lpstr>
      <vt:lpstr>PowerPoint 演示文稿</vt:lpstr>
      <vt:lpstr>PowerPoint 演示文稿</vt:lpstr>
      <vt:lpstr>PowerPoint 演示文稿</vt:lpstr>
      <vt:lpstr>互动问题VO属性分析</vt:lpstr>
      <vt:lpstr>PowerPoint 演示文稿</vt:lpstr>
      <vt:lpstr>PowerPoint 演示文稿</vt:lpstr>
      <vt:lpstr>PowerPoint 演示文稿</vt:lpstr>
      <vt:lpstr>管理端问题VO属性</vt:lpstr>
      <vt:lpstr>PowerPoint 演示文稿</vt:lpstr>
      <vt:lpstr>PowerPoint 演示文稿</vt:lpstr>
      <vt:lpstr>PowerPoint 演示文稿</vt:lpstr>
      <vt:lpstr>PowerPoint 演示文稿</vt:lpstr>
      <vt:lpstr>回答和评论的VO属性</vt:lpstr>
      <vt:lpstr>PowerPoint 演示文稿</vt:lpstr>
      <vt:lpstr>PowerPoint 演示文稿</vt:lpstr>
      <vt:lpstr>PowerPoint 演示文稿</vt:lpstr>
      <vt:lpstr>PowerPoint 演示文稿</vt:lpstr>
      <vt:lpstr>开发接口功能</vt:lpstr>
      <vt:lpstr>PowerPoint 演示文稿</vt:lpstr>
      <vt:lpstr>PowerPoint 演示文稿</vt:lpstr>
      <vt:lpstr>PowerPoint 演示文稿</vt:lpstr>
      <vt:lpstr>PowerPoint 演示文稿</vt:lpstr>
      <vt:lpstr>互动问题VO属性分析</vt:lpstr>
      <vt:lpstr>PowerPoint 演示文稿</vt:lpstr>
      <vt:lpstr>PowerPoint 演示文稿</vt:lpstr>
      <vt:lpstr>PowerPoint 演示文稿</vt:lpstr>
      <vt:lpstr>PowerPoint 演示文稿</vt:lpstr>
      <vt:lpstr>管理端问题VO属性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回答和评论的VO属性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zhang huyi</cp:lastModifiedBy>
  <cp:revision>795</cp:revision>
  <dcterms:created xsi:type="dcterms:W3CDTF">2020-03-31T02:23:27Z</dcterms:created>
  <dcterms:modified xsi:type="dcterms:W3CDTF">2023-04-21T11:49:59Z</dcterms:modified>
</cp:coreProperties>
</file>