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1"/>
  </p:notesMasterIdLst>
  <p:handoutMasterIdLst>
    <p:handoutMasterId r:id="rId42"/>
  </p:handoutMasterIdLst>
  <p:sldIdLst>
    <p:sldId id="462" r:id="rId8"/>
    <p:sldId id="687" r:id="rId9"/>
    <p:sldId id="465" r:id="rId10"/>
    <p:sldId id="521" r:id="rId11"/>
    <p:sldId id="691" r:id="rId12"/>
    <p:sldId id="772" r:id="rId13"/>
    <p:sldId id="790" r:id="rId14"/>
    <p:sldId id="640" r:id="rId15"/>
    <p:sldId id="773" r:id="rId16"/>
    <p:sldId id="774" r:id="rId17"/>
    <p:sldId id="660" r:id="rId18"/>
    <p:sldId id="525" r:id="rId19"/>
    <p:sldId id="752" r:id="rId20"/>
    <p:sldId id="775" r:id="rId21"/>
    <p:sldId id="776" r:id="rId22"/>
    <p:sldId id="754" r:id="rId23"/>
    <p:sldId id="777" r:id="rId24"/>
    <p:sldId id="778" r:id="rId25"/>
    <p:sldId id="779" r:id="rId26"/>
    <p:sldId id="780" r:id="rId27"/>
    <p:sldId id="781" r:id="rId28"/>
    <p:sldId id="793" r:id="rId29"/>
    <p:sldId id="794" r:id="rId30"/>
    <p:sldId id="786" r:id="rId31"/>
    <p:sldId id="784" r:id="rId32"/>
    <p:sldId id="783" r:id="rId33"/>
    <p:sldId id="797" r:id="rId34"/>
    <p:sldId id="483" r:id="rId35"/>
    <p:sldId id="486" r:id="rId36"/>
    <p:sldId id="487" r:id="rId37"/>
    <p:sldId id="489" r:id="rId38"/>
    <p:sldId id="796" r:id="rId39"/>
    <p:sldId id="26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252"/>
    <a:srgbClr val="AD2B26"/>
    <a:srgbClr val="49504F"/>
    <a:srgbClr val="DF0011"/>
    <a:srgbClr val="B60004"/>
    <a:srgbClr val="E7E7E7"/>
    <a:srgbClr val="E1F7FF"/>
    <a:srgbClr val="C5F0FF"/>
    <a:srgbClr val="E9EFF7"/>
    <a:srgbClr val="F9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10" y="3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2023-04-21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2023-04-21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53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49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81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9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196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3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73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177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289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2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D8126-EE02-F198-8993-1F8BCCDC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561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sv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redis.io/docs/manual/pipelining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点赞系统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4E7DA0E3-ADDD-BD9A-CF37-2D347B3AA3D2}"/>
              </a:ext>
            </a:extLst>
          </p:cNvPr>
          <p:cNvSpPr txBox="1">
            <a:spLocks/>
          </p:cNvSpPr>
          <p:nvPr/>
        </p:nvSpPr>
        <p:spPr>
          <a:xfrm>
            <a:off x="710880" y="938714"/>
            <a:ext cx="7458331" cy="433859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数据结构设计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2D04B64-B337-87EE-3640-5A8091A1550F}"/>
              </a:ext>
            </a:extLst>
          </p:cNvPr>
          <p:cNvGrpSpPr/>
          <p:nvPr/>
        </p:nvGrpSpPr>
        <p:grpSpPr>
          <a:xfrm>
            <a:off x="823572" y="1722315"/>
            <a:ext cx="10544855" cy="3898557"/>
            <a:chOff x="1859972" y="2480205"/>
            <a:chExt cx="10544855" cy="3898557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51EFF4F-3C92-73B4-CF06-FBE2BFCB0746}"/>
                </a:ext>
              </a:extLst>
            </p:cNvPr>
            <p:cNvSpPr/>
            <p:nvPr/>
          </p:nvSpPr>
          <p:spPr>
            <a:xfrm>
              <a:off x="1859973" y="2480206"/>
              <a:ext cx="10544854" cy="3898556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57DCADC-3D1F-D602-A5BA-4DAFCDB83910}"/>
                </a:ext>
              </a:extLst>
            </p:cNvPr>
            <p:cNvSpPr txBox="1"/>
            <p:nvPr/>
          </p:nvSpPr>
          <p:spPr>
            <a:xfrm>
              <a:off x="1859973" y="2845725"/>
              <a:ext cx="10149227" cy="3432927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CREATE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TABLE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EXISTS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`liked_record`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(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AUTO_INCREMENT COMMENT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主键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`user_id`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用户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`biz_id`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点赞的</a:t>
              </a:r>
              <a:r>
                <a:rPr lang="zh-CN" altLang="en-US" sz="1400">
                  <a:solidFill>
                    <a:srgbClr val="A31515"/>
                  </a:solidFill>
                  <a:latin typeface="Source code pro" panose="020B0509030403020204" pitchFamily="49" charset="0"/>
                </a:rPr>
                <a:t>目标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`biz_type`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VARCHAR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4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16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点赞的</a:t>
              </a:r>
              <a:r>
                <a:rPr lang="zh-CN" altLang="en-US" sz="1400">
                  <a:solidFill>
                    <a:srgbClr val="A31515"/>
                  </a:solidFill>
                  <a:latin typeface="Source code pro" panose="020B0509030403020204" pitchFamily="49" charset="0"/>
                </a:rPr>
                <a:t>目标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类型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`create_time`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datetime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CURRENT_TIMESTAMP COMMENT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创建时间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`update_time`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datetime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CURRENT_TIMESTAMP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ON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UPDATE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CURRENT_TIMESTAMP COMMENT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更新时间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PRIMARY KEY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(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UNIQUE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KEY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`idx_biz_user`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(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`biz_id`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`user_id`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ENGINE=InnoDB AUTO_INCREMENT=</a:t>
              </a:r>
              <a:r>
                <a:rPr lang="en-US" altLang="zh-CN" sz="14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8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CHARSET=utf8mb4 </a:t>
              </a:r>
              <a:r>
                <a:rPr lang="en-US" altLang="zh-CN" sz="14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COLLATE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=utf8mb4_0900_ai_ci COMMENT=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点赞记录表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C31E59A-65C5-937B-D2C3-06DE351C086B}"/>
                </a:ext>
              </a:extLst>
            </p:cNvPr>
            <p:cNvSpPr/>
            <p:nvPr/>
          </p:nvSpPr>
          <p:spPr>
            <a:xfrm>
              <a:off x="1859972" y="2480205"/>
              <a:ext cx="10544854" cy="365520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B489ABB-276C-AD2D-B1C8-B27902ED7FEB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AC59596-2930-1704-3C48-B7265A213A27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71C8E20-E942-68C0-9154-177473012969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966F098-EC92-D816-1812-A0291974E7F3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982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FBC7E-3420-B653-9A2A-EB89E161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实现点赞功能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AB722-8528-3F01-37CB-4DAC54EFE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4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点赞或取消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查询点赞状态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监听点赞数变更的消息</a:t>
            </a:r>
          </a:p>
        </p:txBody>
      </p:sp>
    </p:spTree>
    <p:extLst>
      <p:ext uri="{BB962C8B-B14F-4D97-AF65-F5344CB8AC3E}">
        <p14:creationId xmlns:p14="http://schemas.microsoft.com/office/powerpoint/2010/main" val="99209346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点赞或取消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需求：用户可以给喜欢的回答、笔记等点赞，也可以取消点赞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653340"/>
              </p:ext>
            </p:extLst>
          </p:nvPr>
        </p:nvGraphicFramePr>
        <p:xfrm>
          <a:off x="2805344" y="2278432"/>
          <a:ext cx="8078558" cy="35764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32634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145924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69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77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4337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405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4536489" y="2761983"/>
            <a:ext cx="632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POST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4474345" y="3163596"/>
            <a:ext cx="6388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/likes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7F2D5-0E46-DF03-4B14-E19EE1230481}"/>
              </a:ext>
            </a:extLst>
          </p:cNvPr>
          <p:cNvSpPr txBox="1"/>
          <p:nvPr/>
        </p:nvSpPr>
        <p:spPr>
          <a:xfrm>
            <a:off x="4826550" y="4949714"/>
            <a:ext cx="568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zh-CN" altLang="en-US" sz="1400"/>
              <a:t>无</a:t>
            </a:r>
            <a:endParaRPr lang="en-US" altLang="zh-CN" sz="140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6275DFC7-03A3-02FE-14EF-D83DB0315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13425"/>
              </p:ext>
            </p:extLst>
          </p:nvPr>
        </p:nvGraphicFramePr>
        <p:xfrm>
          <a:off x="4934292" y="3603616"/>
          <a:ext cx="5684432" cy="105156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</a:tbl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8A25EB-E0B3-DCAB-C631-3282B0408C43}"/>
              </a:ext>
            </a:extLst>
          </p:cNvPr>
          <p:cNvGrpSpPr/>
          <p:nvPr/>
        </p:nvGrpSpPr>
        <p:grpSpPr>
          <a:xfrm>
            <a:off x="4934292" y="3863922"/>
            <a:ext cx="5684432" cy="284238"/>
            <a:chOff x="4799822" y="3860181"/>
            <a:chExt cx="5684432" cy="28423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2B49BCE-3BFC-D092-9FF1-AB7A7E4BFEBA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bizId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F5F22D8-48A4-39E9-DED9-1EBF04FC6DCF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730576-B3B9-B133-C6B0-B52EEEA81FB0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业务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80B504-867C-C882-CAF4-2DD8B94650BD}"/>
              </a:ext>
            </a:extLst>
          </p:cNvPr>
          <p:cNvGrpSpPr/>
          <p:nvPr/>
        </p:nvGrpSpPr>
        <p:grpSpPr>
          <a:xfrm>
            <a:off x="4934292" y="4121765"/>
            <a:ext cx="5684432" cy="284238"/>
            <a:chOff x="4799822" y="3860181"/>
            <a:chExt cx="5684432" cy="28423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5719998-8D4A-DF0C-2BCA-47C3E254D97C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bizType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7EFF5D-5C34-9110-E339-ED05097DBA71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E4B0FC-7CCC-52E8-CC0F-017AA2E43E03}"/>
                </a:ext>
              </a:extLst>
            </p:cNvPr>
            <p:cNvSpPr txBox="1"/>
            <p:nvPr/>
          </p:nvSpPr>
          <p:spPr>
            <a:xfrm>
              <a:off x="8421624" y="3881000"/>
              <a:ext cx="206263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业务类型</a:t>
              </a: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:qa-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问答，</a:t>
              </a: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note-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笔记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136FBD1-0CA3-E647-5EA2-9C3A985C6904}"/>
              </a:ext>
            </a:extLst>
          </p:cNvPr>
          <p:cNvGrpSpPr/>
          <p:nvPr/>
        </p:nvGrpSpPr>
        <p:grpSpPr>
          <a:xfrm>
            <a:off x="4934292" y="4379608"/>
            <a:ext cx="5684432" cy="284238"/>
            <a:chOff x="4799822" y="3860181"/>
            <a:chExt cx="5684432" cy="28423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0A2B12A-FFB8-4336-9187-12EC647E7495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liked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C387D8D-B1A1-5A2B-ECA9-F46980CBCF90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2D4EDA9-011E-658D-C78F-7AFAFCA86DDA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点赞或取消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EB5AA1E1-544E-0C52-55DD-C68ADBABE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4529"/>
            <a:ext cx="4254190" cy="17702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508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accel="37333" de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accel="41333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点赞或取消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需求：用户可以给喜欢的回答、笔记等点赞，也可以取消点赞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B433F-74CE-9119-7431-9CA531D5E919}"/>
              </a:ext>
            </a:extLst>
          </p:cNvPr>
          <p:cNvSpPr/>
          <p:nvPr/>
        </p:nvSpPr>
        <p:spPr>
          <a:xfrm>
            <a:off x="1219439" y="4196469"/>
            <a:ext cx="710037" cy="348997"/>
          </a:xfrm>
          <a:prstGeom prst="roundRect">
            <a:avLst>
              <a:gd name="adj" fmla="val 4743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开始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33236711-F309-1D39-1CC6-2B7C2B0B0E86}"/>
              </a:ext>
            </a:extLst>
          </p:cNvPr>
          <p:cNvSpPr/>
          <p:nvPr/>
        </p:nvSpPr>
        <p:spPr>
          <a:xfrm>
            <a:off x="2459495" y="4073565"/>
            <a:ext cx="1029810" cy="594804"/>
          </a:xfrm>
          <a:prstGeom prst="diamond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是否是点赞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4C34C85-B106-0ECB-BA0B-3EA8E7E5D59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1929476" y="4370967"/>
            <a:ext cx="5300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1B06B64-1D14-E791-0463-51C2C03900DB}"/>
              </a:ext>
            </a:extLst>
          </p:cNvPr>
          <p:cNvSpPr/>
          <p:nvPr/>
        </p:nvSpPr>
        <p:spPr>
          <a:xfrm>
            <a:off x="5703849" y="3619645"/>
            <a:ext cx="869576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新增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点赞记录</a:t>
            </a:r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CDC59D8C-4DD9-AF50-1622-DAB4CCA0D9B0}"/>
              </a:ext>
            </a:extLst>
          </p:cNvPr>
          <p:cNvSpPr/>
          <p:nvPr/>
        </p:nvSpPr>
        <p:spPr>
          <a:xfrm>
            <a:off x="3736815" y="2962781"/>
            <a:ext cx="1231875" cy="594804"/>
          </a:xfrm>
          <a:prstGeom prst="diamond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点赞记录是否存在</a:t>
            </a: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0BDF6614-A067-0F45-E6DA-3C3988AF22E3}"/>
              </a:ext>
            </a:extLst>
          </p:cNvPr>
          <p:cNvSpPr/>
          <p:nvPr/>
        </p:nvSpPr>
        <p:spPr>
          <a:xfrm>
            <a:off x="3736816" y="5159756"/>
            <a:ext cx="1231875" cy="594804"/>
          </a:xfrm>
          <a:prstGeom prst="diamond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点赞记录是否存在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3E1EBE0-A3F9-2C85-9869-924314216427}"/>
              </a:ext>
            </a:extLst>
          </p:cNvPr>
          <p:cNvSpPr/>
          <p:nvPr/>
        </p:nvSpPr>
        <p:spPr>
          <a:xfrm>
            <a:off x="5703849" y="4668368"/>
            <a:ext cx="869576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删除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点赞记录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533F496-E3AC-D1E6-B5DF-78132BAF10D2}"/>
              </a:ext>
            </a:extLst>
          </p:cNvPr>
          <p:cNvSpPr/>
          <p:nvPr/>
        </p:nvSpPr>
        <p:spPr>
          <a:xfrm>
            <a:off x="7382526" y="4167230"/>
            <a:ext cx="869576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统计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点赞数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56D19D3-AAB4-6D5D-76EF-57C8B45283A4}"/>
              </a:ext>
            </a:extLst>
          </p:cNvPr>
          <p:cNvSpPr/>
          <p:nvPr/>
        </p:nvSpPr>
        <p:spPr>
          <a:xfrm>
            <a:off x="10754188" y="4190528"/>
            <a:ext cx="710037" cy="348997"/>
          </a:xfrm>
          <a:prstGeom prst="roundRect">
            <a:avLst>
              <a:gd name="adj" fmla="val 4743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结束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C9544BA-F2C1-B21C-FC9D-7D1076F42920}"/>
              </a:ext>
            </a:extLst>
          </p:cNvPr>
          <p:cNvSpPr/>
          <p:nvPr/>
        </p:nvSpPr>
        <p:spPr>
          <a:xfrm>
            <a:off x="9068357" y="4161290"/>
            <a:ext cx="869576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C5252"/>
                </a:solidFill>
              </a:rPr>
              <a:t>MQ</a:t>
            </a:r>
            <a:r>
              <a:rPr lang="zh-CN" altLang="en-US" sz="1200">
                <a:solidFill>
                  <a:srgbClr val="4C5252"/>
                </a:solidFill>
              </a:rPr>
              <a:t>通知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业务方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46D98126-5107-9737-8C0B-14E1DA7C5093}"/>
              </a:ext>
            </a:extLst>
          </p:cNvPr>
          <p:cNvCxnSpPr>
            <a:stCxn id="10" idx="0"/>
            <a:endCxn id="14" idx="1"/>
          </p:cNvCxnSpPr>
          <p:nvPr/>
        </p:nvCxnSpPr>
        <p:spPr>
          <a:xfrm rot="5400000" flipH="1" flipV="1">
            <a:off x="2948916" y="3285667"/>
            <a:ext cx="813382" cy="762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E8B7631B-BDBE-C686-D08B-423FED71566D}"/>
              </a:ext>
            </a:extLst>
          </p:cNvPr>
          <p:cNvCxnSpPr>
            <a:stCxn id="10" idx="2"/>
            <a:endCxn id="15" idx="1"/>
          </p:cNvCxnSpPr>
          <p:nvPr/>
        </p:nvCxnSpPr>
        <p:spPr>
          <a:xfrm rot="16200000" flipH="1">
            <a:off x="2961214" y="4681555"/>
            <a:ext cx="788789" cy="762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1DA34DDB-5587-9E4F-34B3-8564957AD79B}"/>
              </a:ext>
            </a:extLst>
          </p:cNvPr>
          <p:cNvCxnSpPr>
            <a:stCxn id="14" idx="2"/>
            <a:endCxn id="13" idx="1"/>
          </p:cNvCxnSpPr>
          <p:nvPr/>
        </p:nvCxnSpPr>
        <p:spPr>
          <a:xfrm rot="16200000" flipH="1">
            <a:off x="4895403" y="3014935"/>
            <a:ext cx="265797" cy="1351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8654AEB4-2B39-EA51-A5C3-67EDCED8091D}"/>
              </a:ext>
            </a:extLst>
          </p:cNvPr>
          <p:cNvCxnSpPr>
            <a:stCxn id="15" idx="0"/>
            <a:endCxn id="16" idx="1"/>
          </p:cNvCxnSpPr>
          <p:nvPr/>
        </p:nvCxnSpPr>
        <p:spPr>
          <a:xfrm rot="5400000" flipH="1" flipV="1">
            <a:off x="4884476" y="4340384"/>
            <a:ext cx="287651" cy="1351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53283AC9-B3E1-4303-4E3B-38EA9B20C962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6573425" y="3823382"/>
            <a:ext cx="809101" cy="547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C9FC01E4-EF1A-9F0A-5A67-E283FBECC9C4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6573425" y="4370967"/>
            <a:ext cx="809101" cy="501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54653FC-D691-0D18-1619-163C79CBA9DA}"/>
              </a:ext>
            </a:extLst>
          </p:cNvPr>
          <p:cNvCxnSpPr>
            <a:stCxn id="17" idx="3"/>
            <a:endCxn id="31" idx="1"/>
          </p:cNvCxnSpPr>
          <p:nvPr/>
        </p:nvCxnSpPr>
        <p:spPr>
          <a:xfrm flipV="1">
            <a:off x="8252102" y="4365027"/>
            <a:ext cx="816255" cy="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A327861-21B8-6D6C-3F30-BD692D11AED5}"/>
              </a:ext>
            </a:extLst>
          </p:cNvPr>
          <p:cNvCxnSpPr>
            <a:stCxn id="31" idx="3"/>
            <a:endCxn id="30" idx="1"/>
          </p:cNvCxnSpPr>
          <p:nvPr/>
        </p:nvCxnSpPr>
        <p:spPr>
          <a:xfrm>
            <a:off x="9937933" y="4365027"/>
            <a:ext cx="816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3CBD870B-C212-FEA0-679C-5F499359DD78}"/>
              </a:ext>
            </a:extLst>
          </p:cNvPr>
          <p:cNvCxnSpPr>
            <a:stCxn id="14" idx="0"/>
            <a:endCxn id="30" idx="0"/>
          </p:cNvCxnSpPr>
          <p:nvPr/>
        </p:nvCxnSpPr>
        <p:spPr>
          <a:xfrm rot="16200000" flipH="1">
            <a:off x="7117106" y="198427"/>
            <a:ext cx="1227747" cy="6756454"/>
          </a:xfrm>
          <a:prstGeom prst="bentConnector3">
            <a:avLst>
              <a:gd name="adj1" fmla="val -235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5C6BE8F5-17C9-4F06-B78E-C5DE4315136C}"/>
              </a:ext>
            </a:extLst>
          </p:cNvPr>
          <p:cNvCxnSpPr>
            <a:stCxn id="15" idx="2"/>
            <a:endCxn id="30" idx="2"/>
          </p:cNvCxnSpPr>
          <p:nvPr/>
        </p:nvCxnSpPr>
        <p:spPr>
          <a:xfrm rot="5400000" flipH="1" flipV="1">
            <a:off x="7123462" y="1768816"/>
            <a:ext cx="1215035" cy="6756453"/>
          </a:xfrm>
          <a:prstGeom prst="bentConnector3">
            <a:avLst>
              <a:gd name="adj1" fmla="val -277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C991161-2CD3-7D95-E40F-02C8DAC5614D}"/>
              </a:ext>
            </a:extLst>
          </p:cNvPr>
          <p:cNvSpPr txBox="1"/>
          <p:nvPr/>
        </p:nvSpPr>
        <p:spPr>
          <a:xfrm>
            <a:off x="2687886" y="384139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5925968-EBF8-E790-55E3-4CF919FEDCEF}"/>
              </a:ext>
            </a:extLst>
          </p:cNvPr>
          <p:cNvSpPr txBox="1"/>
          <p:nvPr/>
        </p:nvSpPr>
        <p:spPr>
          <a:xfrm>
            <a:off x="2698617" y="474514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72F0B42-1FEF-FFD8-106B-5A655596779C}"/>
              </a:ext>
            </a:extLst>
          </p:cNvPr>
          <p:cNvSpPr txBox="1"/>
          <p:nvPr/>
        </p:nvSpPr>
        <p:spPr>
          <a:xfrm>
            <a:off x="4057797" y="270682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0DACB6D-3454-BDE6-FBB7-B135D3E9E4D0}"/>
              </a:ext>
            </a:extLst>
          </p:cNvPr>
          <p:cNvSpPr txBox="1"/>
          <p:nvPr/>
        </p:nvSpPr>
        <p:spPr>
          <a:xfrm>
            <a:off x="4057797" y="359918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2799201-1C5D-EDCB-EF7E-805E5CE146CE}"/>
              </a:ext>
            </a:extLst>
          </p:cNvPr>
          <p:cNvSpPr txBox="1"/>
          <p:nvPr/>
        </p:nvSpPr>
        <p:spPr>
          <a:xfrm>
            <a:off x="4057797" y="5875069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459652F-F99D-EF67-E072-ADC371C87703}"/>
              </a:ext>
            </a:extLst>
          </p:cNvPr>
          <p:cNvSpPr txBox="1"/>
          <p:nvPr/>
        </p:nvSpPr>
        <p:spPr>
          <a:xfrm>
            <a:off x="4055504" y="489666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4377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 animBg="1"/>
      <p:bldP spid="31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点赞或取消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查询点赞状态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监听点赞数变更的消息</a:t>
            </a:r>
          </a:p>
        </p:txBody>
      </p:sp>
    </p:spTree>
    <p:extLst>
      <p:ext uri="{BB962C8B-B14F-4D97-AF65-F5344CB8AC3E}">
        <p14:creationId xmlns:p14="http://schemas.microsoft.com/office/powerpoint/2010/main" val="149013611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查询点赞状态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73B92004-267C-84FA-4C5C-537778B9263F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 lIns="0" tIns="45720" rIns="0" bIns="4572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业务微服务有查询点赞状态的需求，要求：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编写根据业务</a:t>
            </a:r>
            <a:r>
              <a:rPr lang="en-US" altLang="zh-CN" sz="1400"/>
              <a:t>id</a:t>
            </a:r>
            <a:r>
              <a:rPr lang="zh-CN" altLang="en-US" sz="1400"/>
              <a:t>查询当前用户是否点赞的接口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提供对应的</a:t>
            </a:r>
            <a:r>
              <a:rPr lang="en-US" altLang="zh-CN" sz="1400"/>
              <a:t>FeignClient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改造之前的互动问答分页查询回答接口，把用户是否点赞一并返回</a:t>
            </a:r>
          </a:p>
          <a:p>
            <a:endParaRPr lang="zh-CN" altLang="en-US"/>
          </a:p>
        </p:txBody>
      </p:sp>
      <p:graphicFrame>
        <p:nvGraphicFramePr>
          <p:cNvPr id="66" name="表格 4">
            <a:extLst>
              <a:ext uri="{FF2B5EF4-FFF2-40B4-BE49-F238E27FC236}">
                <a16:creationId xmlns:a16="http://schemas.microsoft.com/office/drawing/2014/main" id="{1B3EB4FB-5409-D08A-F9C2-11A265D5A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49816"/>
              </p:ext>
            </p:extLst>
          </p:nvPr>
        </p:nvGraphicFramePr>
        <p:xfrm>
          <a:off x="2342618" y="3250042"/>
          <a:ext cx="8413613" cy="2840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628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6733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16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516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51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909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8113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0BB64395-1DD0-6EE8-602B-1DC4763D63C0}"/>
              </a:ext>
            </a:extLst>
          </p:cNvPr>
          <p:cNvSpPr txBox="1"/>
          <p:nvPr/>
        </p:nvSpPr>
        <p:spPr>
          <a:xfrm>
            <a:off x="6596497" y="3740952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B881FA6-26A9-E793-D667-4D1EAAF7AA38}"/>
              </a:ext>
            </a:extLst>
          </p:cNvPr>
          <p:cNvSpPr txBox="1"/>
          <p:nvPr/>
        </p:nvSpPr>
        <p:spPr>
          <a:xfrm>
            <a:off x="5910698" y="4037080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/likes/list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graphicFrame>
        <p:nvGraphicFramePr>
          <p:cNvPr id="69" name="表格 4">
            <a:extLst>
              <a:ext uri="{FF2B5EF4-FFF2-40B4-BE49-F238E27FC236}">
                <a16:creationId xmlns:a16="http://schemas.microsoft.com/office/drawing/2014/main" id="{4EA47D25-BD3E-BFAD-A6A8-C705E64AB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56021"/>
              </p:ext>
            </p:extLst>
          </p:nvPr>
        </p:nvGraphicFramePr>
        <p:xfrm>
          <a:off x="5604388" y="4538016"/>
          <a:ext cx="3984959" cy="590203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140290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222966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621703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3046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</a:tbl>
          </a:graphicData>
        </a:graphic>
      </p:graphicFrame>
      <p:grpSp>
        <p:nvGrpSpPr>
          <p:cNvPr id="70" name="组合 69">
            <a:extLst>
              <a:ext uri="{FF2B5EF4-FFF2-40B4-BE49-F238E27FC236}">
                <a16:creationId xmlns:a16="http://schemas.microsoft.com/office/drawing/2014/main" id="{6D14E973-E009-ACA7-3C2B-7E4B9631EBFF}"/>
              </a:ext>
            </a:extLst>
          </p:cNvPr>
          <p:cNvGrpSpPr/>
          <p:nvPr/>
        </p:nvGrpSpPr>
        <p:grpSpPr>
          <a:xfrm>
            <a:off x="5710750" y="4851826"/>
            <a:ext cx="3724109" cy="266524"/>
            <a:chOff x="4899909" y="3839804"/>
            <a:chExt cx="3724109" cy="266524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A7EF0409-650B-F664-B7B7-6D0ED2817D07}"/>
                </a:ext>
              </a:extLst>
            </p:cNvPr>
            <p:cNvSpPr txBox="1"/>
            <p:nvPr/>
          </p:nvSpPr>
          <p:spPr>
            <a:xfrm>
              <a:off x="4899909" y="3855193"/>
              <a:ext cx="105711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bizIds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0E66835-BD84-882C-A267-051E89B18D9C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DE454A8-DAAB-C35A-4A04-194E4EEDE4E1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业务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集合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B537DF94-6604-2FCC-CEF7-E1C8C00D96E9}"/>
              </a:ext>
            </a:extLst>
          </p:cNvPr>
          <p:cNvSpPr txBox="1"/>
          <p:nvPr/>
        </p:nvSpPr>
        <p:spPr>
          <a:xfrm>
            <a:off x="5512420" y="5431827"/>
            <a:ext cx="494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zh-CN" altLang="en-US" sz="1200"/>
              <a:t>已点赞的</a:t>
            </a:r>
            <a:r>
              <a:rPr lang="en-US" altLang="zh-CN" sz="1200"/>
              <a:t>bizId</a:t>
            </a:r>
            <a:r>
              <a:rPr lang="zh-CN" altLang="en-US" sz="1200"/>
              <a:t>的集合：</a:t>
            </a:r>
            <a:endParaRPr lang="en-US" altLang="zh-CN" sz="1200"/>
          </a:p>
          <a:p>
            <a:pPr defTabSz="1219170">
              <a:defRPr/>
            </a:pPr>
            <a:r>
              <a:rPr lang="en-US" altLang="zh-CN" sz="1200"/>
              <a:t>[bizId1, bizId2, ....]</a:t>
            </a:r>
          </a:p>
        </p:txBody>
      </p:sp>
    </p:spTree>
    <p:extLst>
      <p:ext uri="{BB962C8B-B14F-4D97-AF65-F5344CB8AC3E}">
        <p14:creationId xmlns:p14="http://schemas.microsoft.com/office/powerpoint/2010/main" val="857801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点赞或取消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查询点赞状态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监听点赞数变更的消息</a:t>
            </a:r>
          </a:p>
        </p:txBody>
      </p:sp>
    </p:spTree>
    <p:extLst>
      <p:ext uri="{BB962C8B-B14F-4D97-AF65-F5344CB8AC3E}">
        <p14:creationId xmlns:p14="http://schemas.microsoft.com/office/powerpoint/2010/main" val="135789132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监听点赞数变更的消息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73B92004-267C-84FA-4C5C-537778B9263F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 lIns="0" tIns="45720" rIns="0" bIns="4572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需求：在学习服务添加</a:t>
            </a:r>
            <a:r>
              <a:rPr lang="en-US" altLang="zh-CN"/>
              <a:t>MQ</a:t>
            </a:r>
            <a:r>
              <a:rPr lang="zh-CN" altLang="en-US"/>
              <a:t>监听器，监听点赞数变更的消息，更新回答的点赞数量</a:t>
            </a:r>
          </a:p>
          <a:p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677AAE4-393C-174D-7841-98AD33C22EA5}"/>
              </a:ext>
            </a:extLst>
          </p:cNvPr>
          <p:cNvSpPr/>
          <p:nvPr/>
        </p:nvSpPr>
        <p:spPr>
          <a:xfrm>
            <a:off x="2045482" y="3709421"/>
            <a:ext cx="1154831" cy="5312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点赞服务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FB6BA16-A9F3-A153-8228-4741A1CB207D}"/>
              </a:ext>
            </a:extLst>
          </p:cNvPr>
          <p:cNvSpPr/>
          <p:nvPr/>
        </p:nvSpPr>
        <p:spPr>
          <a:xfrm>
            <a:off x="9087533" y="2812502"/>
            <a:ext cx="1271657" cy="56762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互动问答业务</a:t>
            </a:r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372D552E-5217-C348-FCF9-DFD01D216383}"/>
              </a:ext>
            </a:extLst>
          </p:cNvPr>
          <p:cNvSpPr/>
          <p:nvPr/>
        </p:nvSpPr>
        <p:spPr>
          <a:xfrm rot="16200000">
            <a:off x="6919409" y="1946354"/>
            <a:ext cx="665053" cy="2287807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qa.liked.times.queue</a:t>
            </a:r>
            <a:endParaRPr lang="zh-CN" altLang="en-US" sz="120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C12BE56-A098-7F42-897C-1A64BB2601BC}"/>
              </a:ext>
            </a:extLst>
          </p:cNvPr>
          <p:cNvCxnSpPr>
            <a:cxnSpLocks/>
            <a:stCxn id="2" idx="3"/>
            <a:endCxn id="7" idx="2"/>
          </p:cNvCxnSpPr>
          <p:nvPr/>
        </p:nvCxnSpPr>
        <p:spPr>
          <a:xfrm>
            <a:off x="3200313" y="3975053"/>
            <a:ext cx="814492" cy="4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96B7DE2-9A89-302F-8802-9F7FD979C5A3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8395839" y="3090257"/>
            <a:ext cx="691694" cy="6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22BBBB56-5DBE-50FC-1A43-655C71084ED9}"/>
              </a:ext>
            </a:extLst>
          </p:cNvPr>
          <p:cNvSpPr/>
          <p:nvPr/>
        </p:nvSpPr>
        <p:spPr>
          <a:xfrm>
            <a:off x="4014805" y="3731712"/>
            <a:ext cx="1228448" cy="49489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exchange</a:t>
            </a:r>
            <a:endParaRPr lang="zh-CN" altLang="en-US" sz="12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B69520-84C4-A59F-FCCF-EAC26224D949}"/>
              </a:ext>
            </a:extLst>
          </p:cNvPr>
          <p:cNvSpPr/>
          <p:nvPr/>
        </p:nvSpPr>
        <p:spPr>
          <a:xfrm>
            <a:off x="9042330" y="4502188"/>
            <a:ext cx="1271656" cy="5676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学习笔记业务</a:t>
            </a: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4A7E67B4-F541-CF72-63FD-F226CDA9BE8B}"/>
              </a:ext>
            </a:extLst>
          </p:cNvPr>
          <p:cNvSpPr/>
          <p:nvPr/>
        </p:nvSpPr>
        <p:spPr>
          <a:xfrm rot="16200000">
            <a:off x="6919410" y="3642097"/>
            <a:ext cx="665053" cy="2287807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1200"/>
              <a:t>note.liked.times.queue</a:t>
            </a:r>
            <a:endParaRPr lang="zh-CN" altLang="en-US" sz="12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3C656D3-F10F-66DC-5E67-E374B4CD2EF6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8395840" y="4786000"/>
            <a:ext cx="6464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619E501-5E3F-363B-EBFA-B35738DC53DA}"/>
              </a:ext>
            </a:extLst>
          </p:cNvPr>
          <p:cNvCxnSpPr>
            <a:cxnSpLocks/>
            <a:stCxn id="7" idx="4"/>
            <a:endCxn id="4" idx="1"/>
          </p:cNvCxnSpPr>
          <p:nvPr/>
        </p:nvCxnSpPr>
        <p:spPr>
          <a:xfrm flipV="1">
            <a:off x="5243253" y="3090257"/>
            <a:ext cx="864779" cy="888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F72666-C1CF-29EC-7A85-027E84582C2E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>
            <a:off x="5243253" y="3979162"/>
            <a:ext cx="864780" cy="806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2BC7CD4-F6F1-31AF-95E1-1EBDD382ADEE}"/>
              </a:ext>
            </a:extLst>
          </p:cNvPr>
          <p:cNvSpPr txBox="1"/>
          <p:nvPr/>
        </p:nvSpPr>
        <p:spPr>
          <a:xfrm>
            <a:off x="5904450" y="2419205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bindingKey: </a:t>
            </a:r>
            <a:r>
              <a:rPr lang="en-US" altLang="zh-CN" sz="1200" b="1">
                <a:solidFill>
                  <a:srgbClr val="AD2B26"/>
                </a:solidFill>
              </a:rPr>
              <a:t>QA.times.change</a:t>
            </a:r>
            <a:endParaRPr lang="zh-CN" altLang="en-US" sz="1200" b="1" dirty="0">
              <a:solidFill>
                <a:srgbClr val="AD2B26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BABDF4-C549-8607-FF78-54B49386FF9A}"/>
              </a:ext>
            </a:extLst>
          </p:cNvPr>
          <p:cNvSpPr txBox="1"/>
          <p:nvPr/>
        </p:nvSpPr>
        <p:spPr>
          <a:xfrm>
            <a:off x="5763775" y="5197820"/>
            <a:ext cx="2880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bindingKey: </a:t>
            </a:r>
            <a:r>
              <a:rPr lang="en-US" altLang="zh-CN" sz="1200" b="1">
                <a:solidFill>
                  <a:srgbClr val="C00000"/>
                </a:solidFill>
                <a:latin typeface="+mn-lt"/>
                <a:ea typeface="+mn-ea"/>
              </a:rPr>
              <a:t>NOTE.times.change</a:t>
            </a:r>
          </a:p>
        </p:txBody>
      </p:sp>
    </p:spTree>
    <p:extLst>
      <p:ext uri="{BB962C8B-B14F-4D97-AF65-F5344CB8AC3E}">
        <p14:creationId xmlns:p14="http://schemas.microsoft.com/office/powerpoint/2010/main" val="3779344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00AEC-4DA2-4E31-5C5E-B2CDE3EB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点赞功能改进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EDF73-D873-9EEB-0AC8-7E0D4E4C5E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34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点赞业务分析</a:t>
            </a:r>
            <a:endParaRPr kumimoji="1" lang="en-US" altLang="zh-CN" dirty="0"/>
          </a:p>
          <a:p>
            <a:r>
              <a:rPr kumimoji="1" lang="zh-CN" altLang="en-US"/>
              <a:t>实现点赞功能</a:t>
            </a:r>
            <a:endParaRPr kumimoji="1" lang="en-US" altLang="zh-CN" dirty="0"/>
          </a:p>
          <a:p>
            <a:r>
              <a:rPr kumimoji="1" lang="zh-CN" altLang="en-US"/>
              <a:t>点赞功能改进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8715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2AAD9F27-730E-3B24-2127-441E47C76D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2132057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改进思路分析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6671F4F3-5AE2-E0DE-F3C6-556425C536FE}"/>
              </a:ext>
            </a:extLst>
          </p:cNvPr>
          <p:cNvSpPr txBox="1">
            <a:spLocks/>
          </p:cNvSpPr>
          <p:nvPr/>
        </p:nvSpPr>
        <p:spPr>
          <a:xfrm>
            <a:off x="4958428" y="2769324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改造点赞功能</a:t>
            </a:r>
          </a:p>
        </p:txBody>
      </p:sp>
    </p:spTree>
    <p:extLst>
      <p:ext uri="{BB962C8B-B14F-4D97-AF65-F5344CB8AC3E}">
        <p14:creationId xmlns:p14="http://schemas.microsoft.com/office/powerpoint/2010/main" val="94979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991D5-B655-364D-1A27-3A9D9E0C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改进思路分析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629DE7D-7F28-0AE3-1A8B-F7BED181E46B}"/>
              </a:ext>
            </a:extLst>
          </p:cNvPr>
          <p:cNvSpPr/>
          <p:nvPr/>
        </p:nvSpPr>
        <p:spPr>
          <a:xfrm>
            <a:off x="926432" y="3164305"/>
            <a:ext cx="625642" cy="372979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开始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85C8BE2-72C8-4CCB-BFBE-F8B9F304D198}"/>
              </a:ext>
            </a:extLst>
          </p:cNvPr>
          <p:cNvSpPr/>
          <p:nvPr/>
        </p:nvSpPr>
        <p:spPr>
          <a:xfrm>
            <a:off x="2057399" y="3092199"/>
            <a:ext cx="769754" cy="517190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提交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点赞信息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20D8824-DC57-304A-F1E0-A8939648879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552074" y="3350794"/>
            <a:ext cx="505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856EEE-7793-E17A-32DE-CA07833B9AEA}"/>
              </a:ext>
            </a:extLst>
          </p:cNvPr>
          <p:cNvSpPr/>
          <p:nvPr/>
        </p:nvSpPr>
        <p:spPr>
          <a:xfrm>
            <a:off x="5095186" y="3092199"/>
            <a:ext cx="769754" cy="517190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新增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点赞记录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6D11731C-FFAA-3FD8-138E-5F455778B689}"/>
              </a:ext>
            </a:extLst>
          </p:cNvPr>
          <p:cNvSpPr/>
          <p:nvPr/>
        </p:nvSpPr>
        <p:spPr>
          <a:xfrm>
            <a:off x="3332478" y="3053392"/>
            <a:ext cx="1231875" cy="594804"/>
          </a:xfrm>
          <a:prstGeom prst="diamond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点赞记录是否存在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417CF20-C128-A312-0DDB-D1D5F69E719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827153" y="3350794"/>
            <a:ext cx="50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82A7DBE-E7C6-33F2-1FF6-DB14B1BD0EB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564353" y="3350794"/>
            <a:ext cx="53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83A95A-552D-C69F-1ED4-CB640590D4D8}"/>
              </a:ext>
            </a:extLst>
          </p:cNvPr>
          <p:cNvSpPr/>
          <p:nvPr/>
        </p:nvSpPr>
        <p:spPr>
          <a:xfrm>
            <a:off x="3635594" y="4567989"/>
            <a:ext cx="625642" cy="372979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FF79E5A-00D8-2819-C5A4-01B66E93C135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3948415" y="3648196"/>
            <a:ext cx="1" cy="91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85641EF-6EC7-41DC-F408-5A98A719A50F}"/>
              </a:ext>
            </a:extLst>
          </p:cNvPr>
          <p:cNvSpPr/>
          <p:nvPr/>
        </p:nvSpPr>
        <p:spPr>
          <a:xfrm>
            <a:off x="6447509" y="3092199"/>
            <a:ext cx="769754" cy="517190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统计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点赞数量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7EBB690-B80F-8844-BA7B-918847865A58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5864940" y="3350794"/>
            <a:ext cx="58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68B415A-DFFF-E507-EA73-EC1713FBB408}"/>
              </a:ext>
            </a:extLst>
          </p:cNvPr>
          <p:cNvSpPr/>
          <p:nvPr/>
        </p:nvSpPr>
        <p:spPr>
          <a:xfrm>
            <a:off x="7799832" y="3092199"/>
            <a:ext cx="769754" cy="517190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altLang="zh-CN" sz="1200">
                <a:solidFill>
                  <a:srgbClr val="4C5252"/>
                </a:solidFill>
              </a:rPr>
              <a:t>MQ</a:t>
            </a:r>
            <a:r>
              <a:rPr lang="zh-CN" altLang="en-US" sz="1200">
                <a:solidFill>
                  <a:srgbClr val="4C5252"/>
                </a:solidFill>
              </a:rPr>
              <a:t>通知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业务服务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1A11005-B03E-8B75-645F-F56A84536051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7217263" y="3350794"/>
            <a:ext cx="58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E9C1A95-988B-EAC5-EF49-1CE6D7D836FC}"/>
              </a:ext>
            </a:extLst>
          </p:cNvPr>
          <p:cNvSpPr/>
          <p:nvPr/>
        </p:nvSpPr>
        <p:spPr>
          <a:xfrm>
            <a:off x="9870172" y="3094827"/>
            <a:ext cx="769754" cy="517190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更新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点赞数量</a:t>
            </a: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8CA74741-BD0E-3A0E-80AA-7EA71B6E72B1}"/>
              </a:ext>
            </a:extLst>
          </p:cNvPr>
          <p:cNvCxnSpPr>
            <a:cxnSpLocks/>
          </p:cNvCxnSpPr>
          <p:nvPr/>
        </p:nvCxnSpPr>
        <p:spPr>
          <a:xfrm rot="5400000">
            <a:off x="5650427" y="2220198"/>
            <a:ext cx="1145090" cy="3923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CFD9B05-5406-B9C6-19FB-78D0209C8D1D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>
            <a:off x="8569586" y="3350794"/>
            <a:ext cx="1300586" cy="262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DCEBCAF-2495-CEF3-2129-6ACA62FC086A}"/>
              </a:ext>
            </a:extLst>
          </p:cNvPr>
          <p:cNvSpPr/>
          <p:nvPr/>
        </p:nvSpPr>
        <p:spPr>
          <a:xfrm>
            <a:off x="9942228" y="4571915"/>
            <a:ext cx="625642" cy="372979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39E16C2-6083-B9FC-67C0-EF4305CC652B}"/>
              </a:ext>
            </a:extLst>
          </p:cNvPr>
          <p:cNvCxnSpPr>
            <a:cxnSpLocks/>
            <a:stCxn id="26" idx="2"/>
            <a:endCxn id="58" idx="0"/>
          </p:cNvCxnSpPr>
          <p:nvPr/>
        </p:nvCxnSpPr>
        <p:spPr>
          <a:xfrm>
            <a:off x="10255049" y="3612017"/>
            <a:ext cx="0" cy="95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6CC35338-BD20-2C56-45EB-DC8B4DC8827B}"/>
              </a:ext>
            </a:extLst>
          </p:cNvPr>
          <p:cNvSpPr txBox="1"/>
          <p:nvPr/>
        </p:nvSpPr>
        <p:spPr>
          <a:xfrm>
            <a:off x="3474208" y="2430268"/>
            <a:ext cx="10374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读数据库 </a:t>
            </a:r>
            <a:r>
              <a:rPr lang="en-US" altLang="zh-CN" sz="105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+ 1</a:t>
            </a:r>
            <a:endParaRPr lang="zh-CN" altLang="en-US" sz="1050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3C808A2-0376-11DE-F55E-E5F7DD87F129}"/>
              </a:ext>
            </a:extLst>
          </p:cNvPr>
          <p:cNvSpPr txBox="1"/>
          <p:nvPr/>
        </p:nvSpPr>
        <p:spPr>
          <a:xfrm>
            <a:off x="3642475" y="376786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951158E-2FAC-9E3D-9D18-BF4274AFAE39}"/>
              </a:ext>
            </a:extLst>
          </p:cNvPr>
          <p:cNvSpPr txBox="1"/>
          <p:nvPr/>
        </p:nvSpPr>
        <p:spPr>
          <a:xfrm>
            <a:off x="4644721" y="307747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013F20B-F77C-99B2-F4EE-E61BFC79DDF3}"/>
              </a:ext>
            </a:extLst>
          </p:cNvPr>
          <p:cNvSpPr txBox="1"/>
          <p:nvPr/>
        </p:nvSpPr>
        <p:spPr>
          <a:xfrm>
            <a:off x="5022817" y="2428208"/>
            <a:ext cx="10374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写数据库 </a:t>
            </a:r>
            <a:r>
              <a:rPr lang="en-US" altLang="zh-CN" sz="105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+ 1</a:t>
            </a:r>
            <a:endParaRPr lang="zh-CN" altLang="en-US" sz="1050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3919929-7E71-5D83-E505-6CAC7BFE9789}"/>
              </a:ext>
            </a:extLst>
          </p:cNvPr>
          <p:cNvSpPr txBox="1"/>
          <p:nvPr/>
        </p:nvSpPr>
        <p:spPr>
          <a:xfrm>
            <a:off x="6447509" y="2428208"/>
            <a:ext cx="10374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accent2">
                    <a:lumMod val="75000"/>
                  </a:schemeClr>
                </a:solidFill>
              </a:rPr>
              <a:t>读</a:t>
            </a:r>
            <a:r>
              <a:rPr lang="zh-CN" altLang="en-US" sz="105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数据库 </a:t>
            </a:r>
            <a:r>
              <a:rPr lang="en-US" altLang="zh-CN" sz="105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+ 1</a:t>
            </a:r>
            <a:endParaRPr lang="zh-CN" altLang="en-US" sz="1050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D554286-BA70-89DF-70F9-C05C89F93167}"/>
              </a:ext>
            </a:extLst>
          </p:cNvPr>
          <p:cNvSpPr txBox="1"/>
          <p:nvPr/>
        </p:nvSpPr>
        <p:spPr>
          <a:xfrm>
            <a:off x="9736317" y="2428208"/>
            <a:ext cx="10374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写数据库 </a:t>
            </a:r>
            <a:r>
              <a:rPr lang="en-US" altLang="zh-CN" sz="105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+ 1</a:t>
            </a:r>
            <a:endParaRPr lang="zh-CN" altLang="en-US" sz="1050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8" name="流程图: 磁盘 67">
            <a:extLst>
              <a:ext uri="{FF2B5EF4-FFF2-40B4-BE49-F238E27FC236}">
                <a16:creationId xmlns:a16="http://schemas.microsoft.com/office/drawing/2014/main" id="{AD425295-902D-060E-9295-3709CF7C5AC3}"/>
              </a:ext>
            </a:extLst>
          </p:cNvPr>
          <p:cNvSpPr/>
          <p:nvPr/>
        </p:nvSpPr>
        <p:spPr>
          <a:xfrm>
            <a:off x="4309391" y="1722142"/>
            <a:ext cx="846673" cy="646456"/>
          </a:xfrm>
          <a:prstGeom prst="flowChartMagneticDisk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9320" rIns="0" bIns="0" rtlCol="0" anchor="ctr"/>
          <a:lstStyle/>
          <a:p>
            <a:pPr algn="ctr"/>
            <a:r>
              <a:rPr lang="zh-CN" altLang="en-US" sz="1200"/>
              <a:t>点赞记录</a:t>
            </a:r>
            <a:endParaRPr lang="en-US" altLang="zh-CN" sz="1200"/>
          </a:p>
          <a:p>
            <a:pPr algn="ctr"/>
            <a:r>
              <a:rPr lang="zh-CN" altLang="en-US" sz="1200"/>
              <a:t>缓存</a:t>
            </a:r>
          </a:p>
        </p:txBody>
      </p:sp>
      <p:sp>
        <p:nvSpPr>
          <p:cNvPr id="69" name="流程图: 磁盘 68">
            <a:extLst>
              <a:ext uri="{FF2B5EF4-FFF2-40B4-BE49-F238E27FC236}">
                <a16:creationId xmlns:a16="http://schemas.microsoft.com/office/drawing/2014/main" id="{F752D9C9-C275-9164-DA40-12E9473CE444}"/>
              </a:ext>
            </a:extLst>
          </p:cNvPr>
          <p:cNvSpPr/>
          <p:nvPr/>
        </p:nvSpPr>
        <p:spPr>
          <a:xfrm>
            <a:off x="7338035" y="1722142"/>
            <a:ext cx="846674" cy="668900"/>
          </a:xfrm>
          <a:prstGeom prst="flowChartMagneticDisk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9320" rIns="0" bIns="0" rtlCol="0" anchor="ctr"/>
          <a:lstStyle/>
          <a:p>
            <a:pPr algn="ctr"/>
            <a:r>
              <a:rPr lang="zh-CN" altLang="en-US" sz="1200"/>
              <a:t>点赞数量</a:t>
            </a:r>
            <a:endParaRPr lang="en-US" altLang="zh-CN" sz="1200"/>
          </a:p>
          <a:p>
            <a:pPr algn="ctr"/>
            <a:r>
              <a:rPr lang="zh-CN" altLang="en-US" sz="1200"/>
              <a:t>缓存</a:t>
            </a: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B54E27BA-E5BF-F1E0-921A-F39CD7FB216A}"/>
              </a:ext>
            </a:extLst>
          </p:cNvPr>
          <p:cNvCxnSpPr>
            <a:cxnSpLocks/>
            <a:stCxn id="9" idx="0"/>
            <a:endCxn id="68" idx="4"/>
          </p:cNvCxnSpPr>
          <p:nvPr/>
        </p:nvCxnSpPr>
        <p:spPr>
          <a:xfrm rot="16200000" flipV="1">
            <a:off x="4794650" y="2406785"/>
            <a:ext cx="1046829" cy="323999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A4E398B5-11E4-ECB3-8BF4-E5A8F84F19B8}"/>
              </a:ext>
            </a:extLst>
          </p:cNvPr>
          <p:cNvCxnSpPr>
            <a:cxnSpLocks/>
            <a:stCxn id="68" idx="2"/>
            <a:endCxn id="10" idx="0"/>
          </p:cNvCxnSpPr>
          <p:nvPr/>
        </p:nvCxnSpPr>
        <p:spPr>
          <a:xfrm rot="10800000" flipV="1">
            <a:off x="3948417" y="2045370"/>
            <a:ext cx="360975" cy="100802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C89A877B-1EA0-7AC8-26DB-89D1A3894E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67407" y="2321572"/>
            <a:ext cx="1035607" cy="505649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516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5" grpId="0"/>
      <p:bldP spid="65" grpId="1"/>
      <p:bldP spid="66" grpId="0"/>
      <p:bldP spid="66" grpId="1"/>
      <p:bldP spid="67" grpId="0"/>
      <p:bldP spid="68" grpId="0" animBg="1"/>
      <p:bldP spid="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991D5-B655-364D-1A27-3A9D9E0C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改进思路分析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629DE7D-7F28-0AE3-1A8B-F7BED181E46B}"/>
              </a:ext>
            </a:extLst>
          </p:cNvPr>
          <p:cNvSpPr/>
          <p:nvPr/>
        </p:nvSpPr>
        <p:spPr>
          <a:xfrm>
            <a:off x="926432" y="3164305"/>
            <a:ext cx="625642" cy="372979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开始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85C8BE2-72C8-4CCB-BFBE-F8B9F304D198}"/>
              </a:ext>
            </a:extLst>
          </p:cNvPr>
          <p:cNvSpPr/>
          <p:nvPr/>
        </p:nvSpPr>
        <p:spPr>
          <a:xfrm>
            <a:off x="2057399" y="3092199"/>
            <a:ext cx="769754" cy="517190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提交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点赞信息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20D8824-DC57-304A-F1E0-A8939648879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552074" y="3350794"/>
            <a:ext cx="505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856EEE-7793-E17A-32DE-CA07833B9AEA}"/>
              </a:ext>
            </a:extLst>
          </p:cNvPr>
          <p:cNvSpPr/>
          <p:nvPr/>
        </p:nvSpPr>
        <p:spPr>
          <a:xfrm>
            <a:off x="5095186" y="3092199"/>
            <a:ext cx="769754" cy="517190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新增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点赞记录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6D11731C-FFAA-3FD8-138E-5F455778B689}"/>
              </a:ext>
            </a:extLst>
          </p:cNvPr>
          <p:cNvSpPr/>
          <p:nvPr/>
        </p:nvSpPr>
        <p:spPr>
          <a:xfrm>
            <a:off x="3332478" y="3053392"/>
            <a:ext cx="1231875" cy="594804"/>
          </a:xfrm>
          <a:prstGeom prst="diamond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点赞记录是否存在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417CF20-C128-A312-0DDB-D1D5F69E719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827153" y="3350794"/>
            <a:ext cx="50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82A7DBE-E7C6-33F2-1FF6-DB14B1BD0EB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564353" y="3350794"/>
            <a:ext cx="53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83A95A-552D-C69F-1ED4-CB640590D4D8}"/>
              </a:ext>
            </a:extLst>
          </p:cNvPr>
          <p:cNvSpPr/>
          <p:nvPr/>
        </p:nvSpPr>
        <p:spPr>
          <a:xfrm>
            <a:off x="3635594" y="4567989"/>
            <a:ext cx="625642" cy="372979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FF79E5A-00D8-2819-C5A4-01B66E93C135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3948415" y="3648196"/>
            <a:ext cx="1" cy="91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85641EF-6EC7-41DC-F408-5A98A719A50F}"/>
              </a:ext>
            </a:extLst>
          </p:cNvPr>
          <p:cNvSpPr/>
          <p:nvPr/>
        </p:nvSpPr>
        <p:spPr>
          <a:xfrm>
            <a:off x="6447509" y="3092199"/>
            <a:ext cx="769754" cy="517190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统计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点赞数量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7EBB690-B80F-8844-BA7B-918847865A58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5864940" y="3350794"/>
            <a:ext cx="58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68B415A-DFFF-E507-EA73-EC1713FBB408}"/>
              </a:ext>
            </a:extLst>
          </p:cNvPr>
          <p:cNvSpPr/>
          <p:nvPr/>
        </p:nvSpPr>
        <p:spPr>
          <a:xfrm>
            <a:off x="8397077" y="3092199"/>
            <a:ext cx="769754" cy="517190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altLang="zh-CN" sz="1200">
                <a:solidFill>
                  <a:srgbClr val="4C5252"/>
                </a:solidFill>
              </a:rPr>
              <a:t>MQ</a:t>
            </a:r>
            <a:r>
              <a:rPr lang="zh-CN" altLang="en-US" sz="1200">
                <a:solidFill>
                  <a:srgbClr val="4C5252"/>
                </a:solidFill>
              </a:rPr>
              <a:t>通知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业务服务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E9C1A95-988B-EAC5-EF49-1CE6D7D836FC}"/>
              </a:ext>
            </a:extLst>
          </p:cNvPr>
          <p:cNvSpPr/>
          <p:nvPr/>
        </p:nvSpPr>
        <p:spPr>
          <a:xfrm>
            <a:off x="9870172" y="3094827"/>
            <a:ext cx="769754" cy="517190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更新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点赞数量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CFD9B05-5406-B9C6-19FB-78D0209C8D1D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>
            <a:off x="9166831" y="3350794"/>
            <a:ext cx="703341" cy="262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DCEBCAF-2495-CEF3-2129-6ACA62FC086A}"/>
              </a:ext>
            </a:extLst>
          </p:cNvPr>
          <p:cNvSpPr/>
          <p:nvPr/>
        </p:nvSpPr>
        <p:spPr>
          <a:xfrm>
            <a:off x="9942228" y="4571915"/>
            <a:ext cx="625642" cy="372979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39E16C2-6083-B9FC-67C0-EF4305CC652B}"/>
              </a:ext>
            </a:extLst>
          </p:cNvPr>
          <p:cNvCxnSpPr>
            <a:cxnSpLocks/>
            <a:stCxn id="26" idx="2"/>
            <a:endCxn id="58" idx="0"/>
          </p:cNvCxnSpPr>
          <p:nvPr/>
        </p:nvCxnSpPr>
        <p:spPr>
          <a:xfrm>
            <a:off x="10255049" y="3612017"/>
            <a:ext cx="0" cy="95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33C808A2-0376-11DE-F55E-E5F7DD87F129}"/>
              </a:ext>
            </a:extLst>
          </p:cNvPr>
          <p:cNvSpPr txBox="1"/>
          <p:nvPr/>
        </p:nvSpPr>
        <p:spPr>
          <a:xfrm>
            <a:off x="3642475" y="376786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951158E-2FAC-9E3D-9D18-BF4274AFAE39}"/>
              </a:ext>
            </a:extLst>
          </p:cNvPr>
          <p:cNvSpPr txBox="1"/>
          <p:nvPr/>
        </p:nvSpPr>
        <p:spPr>
          <a:xfrm>
            <a:off x="4644721" y="307747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D554286-BA70-89DF-70F9-C05C89F93167}"/>
              </a:ext>
            </a:extLst>
          </p:cNvPr>
          <p:cNvSpPr txBox="1"/>
          <p:nvPr/>
        </p:nvSpPr>
        <p:spPr>
          <a:xfrm>
            <a:off x="9736317" y="2428208"/>
            <a:ext cx="10374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写数据库 </a:t>
            </a:r>
            <a:r>
              <a:rPr lang="en-US" altLang="zh-CN" sz="105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+ 1</a:t>
            </a:r>
            <a:endParaRPr lang="zh-CN" altLang="en-US" sz="1050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8" name="流程图: 磁盘 67">
            <a:extLst>
              <a:ext uri="{FF2B5EF4-FFF2-40B4-BE49-F238E27FC236}">
                <a16:creationId xmlns:a16="http://schemas.microsoft.com/office/drawing/2014/main" id="{AD425295-902D-060E-9295-3709CF7C5AC3}"/>
              </a:ext>
            </a:extLst>
          </p:cNvPr>
          <p:cNvSpPr/>
          <p:nvPr/>
        </p:nvSpPr>
        <p:spPr>
          <a:xfrm>
            <a:off x="4309391" y="1722142"/>
            <a:ext cx="846673" cy="646456"/>
          </a:xfrm>
          <a:prstGeom prst="flowChartMagneticDisk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9320" rIns="0" bIns="0" rtlCol="0" anchor="ctr"/>
          <a:lstStyle/>
          <a:p>
            <a:pPr algn="ctr"/>
            <a:r>
              <a:rPr lang="zh-CN" altLang="en-US" sz="1200"/>
              <a:t>点赞记录</a:t>
            </a:r>
            <a:endParaRPr lang="en-US" altLang="zh-CN" sz="1200"/>
          </a:p>
          <a:p>
            <a:pPr algn="ctr"/>
            <a:r>
              <a:rPr lang="zh-CN" altLang="en-US" sz="1200"/>
              <a:t>缓存</a:t>
            </a:r>
          </a:p>
        </p:txBody>
      </p:sp>
      <p:sp>
        <p:nvSpPr>
          <p:cNvPr id="69" name="流程图: 磁盘 68">
            <a:extLst>
              <a:ext uri="{FF2B5EF4-FFF2-40B4-BE49-F238E27FC236}">
                <a16:creationId xmlns:a16="http://schemas.microsoft.com/office/drawing/2014/main" id="{F752D9C9-C275-9164-DA40-12E9473CE444}"/>
              </a:ext>
            </a:extLst>
          </p:cNvPr>
          <p:cNvSpPr/>
          <p:nvPr/>
        </p:nvSpPr>
        <p:spPr>
          <a:xfrm>
            <a:off x="7338035" y="1722142"/>
            <a:ext cx="846674" cy="668900"/>
          </a:xfrm>
          <a:prstGeom prst="flowChartMagneticDisk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9320" rIns="0" bIns="0" rtlCol="0" anchor="ctr"/>
          <a:lstStyle/>
          <a:p>
            <a:pPr algn="ctr"/>
            <a:r>
              <a:rPr lang="zh-CN" altLang="en-US" sz="1200"/>
              <a:t>点赞数量</a:t>
            </a:r>
            <a:endParaRPr lang="en-US" altLang="zh-CN" sz="1200"/>
          </a:p>
          <a:p>
            <a:pPr algn="ctr"/>
            <a:r>
              <a:rPr lang="zh-CN" altLang="en-US" sz="1200"/>
              <a:t>缓存</a:t>
            </a: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B54E27BA-E5BF-F1E0-921A-F39CD7FB216A}"/>
              </a:ext>
            </a:extLst>
          </p:cNvPr>
          <p:cNvCxnSpPr>
            <a:cxnSpLocks/>
            <a:stCxn id="9" idx="0"/>
            <a:endCxn id="68" idx="4"/>
          </p:cNvCxnSpPr>
          <p:nvPr/>
        </p:nvCxnSpPr>
        <p:spPr>
          <a:xfrm rot="16200000" flipV="1">
            <a:off x="4794650" y="2406785"/>
            <a:ext cx="1046829" cy="323999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A4E398B5-11E4-ECB3-8BF4-E5A8F84F19B8}"/>
              </a:ext>
            </a:extLst>
          </p:cNvPr>
          <p:cNvCxnSpPr>
            <a:cxnSpLocks/>
            <a:stCxn id="68" idx="2"/>
            <a:endCxn id="10" idx="0"/>
          </p:cNvCxnSpPr>
          <p:nvPr/>
        </p:nvCxnSpPr>
        <p:spPr>
          <a:xfrm rot="10800000" flipV="1">
            <a:off x="3948417" y="2045370"/>
            <a:ext cx="360975" cy="100802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A92E7052-85CA-4F86-244C-477E4D8BEC75}"/>
              </a:ext>
            </a:extLst>
          </p:cNvPr>
          <p:cNvCxnSpPr>
            <a:cxnSpLocks/>
          </p:cNvCxnSpPr>
          <p:nvPr/>
        </p:nvCxnSpPr>
        <p:spPr>
          <a:xfrm rot="5400000">
            <a:off x="4974267" y="2896360"/>
            <a:ext cx="1145090" cy="2571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0BD9D105-4A1D-44E6-E5F7-D3F81993312F}"/>
              </a:ext>
            </a:extLst>
          </p:cNvPr>
          <p:cNvCxnSpPr>
            <a:cxnSpLocks/>
            <a:stCxn id="69" idx="4"/>
            <a:endCxn id="22" idx="0"/>
          </p:cNvCxnSpPr>
          <p:nvPr/>
        </p:nvCxnSpPr>
        <p:spPr>
          <a:xfrm>
            <a:off x="8184709" y="2056592"/>
            <a:ext cx="597245" cy="1035607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BD9613E-72B9-F73F-CE74-C8031C3AD9DE}"/>
              </a:ext>
            </a:extLst>
          </p:cNvPr>
          <p:cNvSpPr txBox="1"/>
          <p:nvPr/>
        </p:nvSpPr>
        <p:spPr>
          <a:xfrm>
            <a:off x="8272467" y="1629872"/>
            <a:ext cx="1249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定期读取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缓存中的点赞数量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1E2A69E-27F8-1BAE-1993-BB9BF1670B33}"/>
              </a:ext>
            </a:extLst>
          </p:cNvPr>
          <p:cNvSpPr txBox="1"/>
          <p:nvPr/>
        </p:nvSpPr>
        <p:spPr>
          <a:xfrm>
            <a:off x="9734883" y="2450419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写数据库 </a:t>
            </a: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-N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53F106A7-3A26-7FF5-6D59-07B2CB031C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67407" y="2321572"/>
            <a:ext cx="1035607" cy="505649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915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991D5-B655-364D-1A27-3A9D9E0C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改进思路分析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629DE7D-7F28-0AE3-1A8B-F7BED181E46B}"/>
              </a:ext>
            </a:extLst>
          </p:cNvPr>
          <p:cNvSpPr/>
          <p:nvPr/>
        </p:nvSpPr>
        <p:spPr>
          <a:xfrm>
            <a:off x="926432" y="3164305"/>
            <a:ext cx="625642" cy="372979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开始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85C8BE2-72C8-4CCB-BFBE-F8B9F304D198}"/>
              </a:ext>
            </a:extLst>
          </p:cNvPr>
          <p:cNvSpPr/>
          <p:nvPr/>
        </p:nvSpPr>
        <p:spPr>
          <a:xfrm>
            <a:off x="2057399" y="3092199"/>
            <a:ext cx="769754" cy="517190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提交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点赞信息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20D8824-DC57-304A-F1E0-A8939648879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552074" y="3350794"/>
            <a:ext cx="505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856EEE-7793-E17A-32DE-CA07833B9AEA}"/>
              </a:ext>
            </a:extLst>
          </p:cNvPr>
          <p:cNvSpPr/>
          <p:nvPr/>
        </p:nvSpPr>
        <p:spPr>
          <a:xfrm>
            <a:off x="5095186" y="3092199"/>
            <a:ext cx="769754" cy="517190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新增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点赞记录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6D11731C-FFAA-3FD8-138E-5F455778B689}"/>
              </a:ext>
            </a:extLst>
          </p:cNvPr>
          <p:cNvSpPr/>
          <p:nvPr/>
        </p:nvSpPr>
        <p:spPr>
          <a:xfrm>
            <a:off x="3332478" y="3053392"/>
            <a:ext cx="1231875" cy="594804"/>
          </a:xfrm>
          <a:prstGeom prst="diamond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点赞记录是否存在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417CF20-C128-A312-0DDB-D1D5F69E719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827153" y="3350794"/>
            <a:ext cx="50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82A7DBE-E7C6-33F2-1FF6-DB14B1BD0EB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564353" y="3350794"/>
            <a:ext cx="53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83A95A-552D-C69F-1ED4-CB640590D4D8}"/>
              </a:ext>
            </a:extLst>
          </p:cNvPr>
          <p:cNvSpPr/>
          <p:nvPr/>
        </p:nvSpPr>
        <p:spPr>
          <a:xfrm>
            <a:off x="3635594" y="4567989"/>
            <a:ext cx="625642" cy="372979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FF79E5A-00D8-2819-C5A4-01B66E93C135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3948415" y="3648196"/>
            <a:ext cx="1" cy="91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85641EF-6EC7-41DC-F408-5A98A719A50F}"/>
              </a:ext>
            </a:extLst>
          </p:cNvPr>
          <p:cNvSpPr/>
          <p:nvPr/>
        </p:nvSpPr>
        <p:spPr>
          <a:xfrm>
            <a:off x="6447509" y="3092199"/>
            <a:ext cx="769754" cy="517190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统计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点赞数量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7EBB690-B80F-8844-BA7B-918847865A58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5864940" y="3350794"/>
            <a:ext cx="58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68B415A-DFFF-E507-EA73-EC1713FBB408}"/>
              </a:ext>
            </a:extLst>
          </p:cNvPr>
          <p:cNvSpPr/>
          <p:nvPr/>
        </p:nvSpPr>
        <p:spPr>
          <a:xfrm>
            <a:off x="8397077" y="3092199"/>
            <a:ext cx="769754" cy="517190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altLang="zh-CN" sz="1200">
                <a:solidFill>
                  <a:srgbClr val="4C5252"/>
                </a:solidFill>
              </a:rPr>
              <a:t>MQ</a:t>
            </a:r>
            <a:r>
              <a:rPr lang="zh-CN" altLang="en-US" sz="1200">
                <a:solidFill>
                  <a:srgbClr val="4C5252"/>
                </a:solidFill>
              </a:rPr>
              <a:t>通知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业务服务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E9C1A95-988B-EAC5-EF49-1CE6D7D836FC}"/>
              </a:ext>
            </a:extLst>
          </p:cNvPr>
          <p:cNvSpPr/>
          <p:nvPr/>
        </p:nvSpPr>
        <p:spPr>
          <a:xfrm>
            <a:off x="9870172" y="3094827"/>
            <a:ext cx="769754" cy="517190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更新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点赞数量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CFD9B05-5406-B9C6-19FB-78D0209C8D1D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>
            <a:off x="9166831" y="3350794"/>
            <a:ext cx="703341" cy="262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DCEBCAF-2495-CEF3-2129-6ACA62FC086A}"/>
              </a:ext>
            </a:extLst>
          </p:cNvPr>
          <p:cNvSpPr/>
          <p:nvPr/>
        </p:nvSpPr>
        <p:spPr>
          <a:xfrm>
            <a:off x="9942228" y="4571915"/>
            <a:ext cx="625642" cy="372979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39E16C2-6083-B9FC-67C0-EF4305CC652B}"/>
              </a:ext>
            </a:extLst>
          </p:cNvPr>
          <p:cNvCxnSpPr>
            <a:cxnSpLocks/>
            <a:stCxn id="26" idx="2"/>
            <a:endCxn id="58" idx="0"/>
          </p:cNvCxnSpPr>
          <p:nvPr/>
        </p:nvCxnSpPr>
        <p:spPr>
          <a:xfrm>
            <a:off x="10255049" y="3612017"/>
            <a:ext cx="0" cy="95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33C808A2-0376-11DE-F55E-E5F7DD87F129}"/>
              </a:ext>
            </a:extLst>
          </p:cNvPr>
          <p:cNvSpPr txBox="1"/>
          <p:nvPr/>
        </p:nvSpPr>
        <p:spPr>
          <a:xfrm>
            <a:off x="3642475" y="376786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951158E-2FAC-9E3D-9D18-BF4274AFAE39}"/>
              </a:ext>
            </a:extLst>
          </p:cNvPr>
          <p:cNvSpPr txBox="1"/>
          <p:nvPr/>
        </p:nvSpPr>
        <p:spPr>
          <a:xfrm>
            <a:off x="4644721" y="307747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8" name="流程图: 磁盘 67">
            <a:extLst>
              <a:ext uri="{FF2B5EF4-FFF2-40B4-BE49-F238E27FC236}">
                <a16:creationId xmlns:a16="http://schemas.microsoft.com/office/drawing/2014/main" id="{AD425295-902D-060E-9295-3709CF7C5AC3}"/>
              </a:ext>
            </a:extLst>
          </p:cNvPr>
          <p:cNvSpPr/>
          <p:nvPr/>
        </p:nvSpPr>
        <p:spPr>
          <a:xfrm>
            <a:off x="4309391" y="1722142"/>
            <a:ext cx="846673" cy="646456"/>
          </a:xfrm>
          <a:prstGeom prst="flowChartMagneticDisk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9320" rIns="0" bIns="0" rtlCol="0" anchor="ctr"/>
          <a:lstStyle/>
          <a:p>
            <a:pPr algn="ctr"/>
            <a:r>
              <a:rPr lang="zh-CN" altLang="en-US" sz="1200"/>
              <a:t>点赞记录</a:t>
            </a:r>
            <a:endParaRPr lang="en-US" altLang="zh-CN" sz="1200"/>
          </a:p>
          <a:p>
            <a:pPr algn="ctr"/>
            <a:r>
              <a:rPr lang="zh-CN" altLang="en-US" sz="1200"/>
              <a:t>缓存</a:t>
            </a:r>
          </a:p>
        </p:txBody>
      </p:sp>
      <p:sp>
        <p:nvSpPr>
          <p:cNvPr id="69" name="流程图: 磁盘 68">
            <a:extLst>
              <a:ext uri="{FF2B5EF4-FFF2-40B4-BE49-F238E27FC236}">
                <a16:creationId xmlns:a16="http://schemas.microsoft.com/office/drawing/2014/main" id="{F752D9C9-C275-9164-DA40-12E9473CE444}"/>
              </a:ext>
            </a:extLst>
          </p:cNvPr>
          <p:cNvSpPr/>
          <p:nvPr/>
        </p:nvSpPr>
        <p:spPr>
          <a:xfrm>
            <a:off x="7338035" y="1722142"/>
            <a:ext cx="846674" cy="668900"/>
          </a:xfrm>
          <a:prstGeom prst="flowChartMagneticDisk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9320" rIns="0" bIns="0" rtlCol="0" anchor="ctr"/>
          <a:lstStyle/>
          <a:p>
            <a:pPr algn="ctr"/>
            <a:r>
              <a:rPr lang="zh-CN" altLang="en-US" sz="1200"/>
              <a:t>点赞数量</a:t>
            </a:r>
            <a:endParaRPr lang="en-US" altLang="zh-CN" sz="1200"/>
          </a:p>
          <a:p>
            <a:pPr algn="ctr"/>
            <a:r>
              <a:rPr lang="zh-CN" altLang="en-US" sz="1200"/>
              <a:t>缓存</a:t>
            </a: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B54E27BA-E5BF-F1E0-921A-F39CD7FB216A}"/>
              </a:ext>
            </a:extLst>
          </p:cNvPr>
          <p:cNvCxnSpPr>
            <a:cxnSpLocks/>
            <a:stCxn id="9" idx="0"/>
            <a:endCxn id="68" idx="4"/>
          </p:cNvCxnSpPr>
          <p:nvPr/>
        </p:nvCxnSpPr>
        <p:spPr>
          <a:xfrm rot="16200000" flipV="1">
            <a:off x="4794650" y="2406785"/>
            <a:ext cx="1046829" cy="323999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A4E398B5-11E4-ECB3-8BF4-E5A8F84F19B8}"/>
              </a:ext>
            </a:extLst>
          </p:cNvPr>
          <p:cNvCxnSpPr>
            <a:cxnSpLocks/>
            <a:stCxn id="68" idx="2"/>
            <a:endCxn id="10" idx="0"/>
          </p:cNvCxnSpPr>
          <p:nvPr/>
        </p:nvCxnSpPr>
        <p:spPr>
          <a:xfrm rot="10800000" flipV="1">
            <a:off x="3948417" y="2045370"/>
            <a:ext cx="360975" cy="100802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A92E7052-85CA-4F86-244C-477E4D8BEC75}"/>
              </a:ext>
            </a:extLst>
          </p:cNvPr>
          <p:cNvCxnSpPr>
            <a:cxnSpLocks/>
          </p:cNvCxnSpPr>
          <p:nvPr/>
        </p:nvCxnSpPr>
        <p:spPr>
          <a:xfrm rot="5400000">
            <a:off x="4974267" y="2896360"/>
            <a:ext cx="1145090" cy="2571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0BD9D105-4A1D-44E6-E5F7-D3F81993312F}"/>
              </a:ext>
            </a:extLst>
          </p:cNvPr>
          <p:cNvCxnSpPr>
            <a:cxnSpLocks/>
            <a:stCxn id="69" idx="4"/>
            <a:endCxn id="22" idx="0"/>
          </p:cNvCxnSpPr>
          <p:nvPr/>
        </p:nvCxnSpPr>
        <p:spPr>
          <a:xfrm>
            <a:off x="8184709" y="2056592"/>
            <a:ext cx="597245" cy="1035607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BD9613E-72B9-F73F-CE74-C8031C3AD9DE}"/>
              </a:ext>
            </a:extLst>
          </p:cNvPr>
          <p:cNvSpPr txBox="1"/>
          <p:nvPr/>
        </p:nvSpPr>
        <p:spPr>
          <a:xfrm>
            <a:off x="8272467" y="1629872"/>
            <a:ext cx="1249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定期读取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缓存中的点赞数量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29" name="表格 3">
            <a:extLst>
              <a:ext uri="{FF2B5EF4-FFF2-40B4-BE49-F238E27FC236}">
                <a16:creationId xmlns:a16="http://schemas.microsoft.com/office/drawing/2014/main" id="{407C4B21-F33E-937A-4BC2-BF2285C0DE64}"/>
              </a:ext>
            </a:extLst>
          </p:cNvPr>
          <p:cNvGraphicFramePr>
            <a:graphicFrameLocks noGrp="1"/>
          </p:cNvGraphicFramePr>
          <p:nvPr/>
        </p:nvGraphicFramePr>
        <p:xfrm>
          <a:off x="3136037" y="360648"/>
          <a:ext cx="2876194" cy="114336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312089">
                  <a:extLst>
                    <a:ext uri="{9D8B030D-6E8A-4147-A177-3AD203B41FA5}">
                      <a16:colId xmlns:a16="http://schemas.microsoft.com/office/drawing/2014/main" val="2823783109"/>
                    </a:ext>
                  </a:extLst>
                </a:gridCol>
                <a:gridCol w="1564105">
                  <a:extLst>
                    <a:ext uri="{9D8B030D-6E8A-4147-A177-3AD203B41FA5}">
                      <a16:colId xmlns:a16="http://schemas.microsoft.com/office/drawing/2014/main" val="3894466250"/>
                    </a:ext>
                  </a:extLst>
                </a:gridCol>
              </a:tblGrid>
              <a:tr h="309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bizId</a:t>
                      </a:r>
                      <a:r>
                        <a:rPr lang="zh-CN" altLang="en-US" sz="1400"/>
                        <a:t>）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VALUE(userId)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965870"/>
                  </a:ext>
                </a:extLst>
              </a:tr>
              <a:tr h="27811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bizId:1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userId:1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36500"/>
                  </a:ext>
                </a:extLst>
              </a:tr>
              <a:tr h="278116">
                <a:tc v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userId:2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577422"/>
                  </a:ext>
                </a:extLst>
              </a:tr>
              <a:tr h="278116">
                <a:tc v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userId:3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50191"/>
                  </a:ext>
                </a:extLst>
              </a:tr>
            </a:tbl>
          </a:graphicData>
        </a:graphic>
      </p:graphicFrame>
      <p:graphicFrame>
        <p:nvGraphicFramePr>
          <p:cNvPr id="30" name="表格 6">
            <a:extLst>
              <a:ext uri="{FF2B5EF4-FFF2-40B4-BE49-F238E27FC236}">
                <a16:creationId xmlns:a16="http://schemas.microsoft.com/office/drawing/2014/main" id="{C3BA68BB-8892-15D0-156D-D7524C432ED3}"/>
              </a:ext>
            </a:extLst>
          </p:cNvPr>
          <p:cNvGraphicFramePr>
            <a:graphicFrameLocks noGrp="1"/>
          </p:cNvGraphicFramePr>
          <p:nvPr/>
        </p:nvGraphicFramePr>
        <p:xfrm>
          <a:off x="6776690" y="47162"/>
          <a:ext cx="4780281" cy="1507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07696">
                  <a:extLst>
                    <a:ext uri="{9D8B030D-6E8A-4147-A177-3AD203B41FA5}">
                      <a16:colId xmlns:a16="http://schemas.microsoft.com/office/drawing/2014/main" val="1726749126"/>
                    </a:ext>
                  </a:extLst>
                </a:gridCol>
                <a:gridCol w="1455821">
                  <a:extLst>
                    <a:ext uri="{9D8B030D-6E8A-4147-A177-3AD203B41FA5}">
                      <a16:colId xmlns:a16="http://schemas.microsoft.com/office/drawing/2014/main" val="2332538807"/>
                    </a:ext>
                  </a:extLst>
                </a:gridCol>
                <a:gridCol w="1916764">
                  <a:extLst>
                    <a:ext uri="{9D8B030D-6E8A-4147-A177-3AD203B41FA5}">
                      <a16:colId xmlns:a16="http://schemas.microsoft.com/office/drawing/2014/main" val="930010344"/>
                    </a:ext>
                  </a:extLst>
                </a:gridCol>
              </a:tblGrid>
              <a:tr h="301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KEY</a:t>
                      </a:r>
                      <a:r>
                        <a:rPr lang="zh-CN" altLang="en-US" sz="1200"/>
                        <a:t>（</a:t>
                      </a:r>
                      <a:r>
                        <a:rPr lang="en-US" altLang="zh-CN" sz="1200"/>
                        <a:t>bizType</a:t>
                      </a:r>
                      <a:r>
                        <a:rPr lang="zh-CN" altLang="en-US" sz="1200"/>
                        <a:t>）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Member(bizId)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Score(likedTimes)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117929"/>
                  </a:ext>
                </a:extLst>
              </a:tr>
              <a:tr h="30142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likes:qa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bizId:1001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10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44558"/>
                  </a:ext>
                </a:extLst>
              </a:tr>
              <a:tr h="301422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bizId:1002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165575"/>
                  </a:ext>
                </a:extLst>
              </a:tr>
              <a:tr h="30142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likes:note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bizId:2001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0524"/>
                  </a:ext>
                </a:extLst>
              </a:tr>
              <a:tr h="301422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bizId:2002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21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416725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BB39C35-2876-B1DE-D7C3-FE2D7C3957FE}"/>
              </a:ext>
            </a:extLst>
          </p:cNvPr>
          <p:cNvSpPr txBox="1"/>
          <p:nvPr/>
        </p:nvSpPr>
        <p:spPr>
          <a:xfrm>
            <a:off x="4925331" y="2767588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SADD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0BE4532-A8CB-8360-603E-C6C015028480}"/>
              </a:ext>
            </a:extLst>
          </p:cNvPr>
          <p:cNvSpPr txBox="1"/>
          <p:nvPr/>
        </p:nvSpPr>
        <p:spPr>
          <a:xfrm>
            <a:off x="6191273" y="2767588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SCARD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29E0D6DA-6DFE-85FE-0734-38418D432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1780"/>
            <a:ext cx="4366638" cy="14555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B5FD298-BB05-D90D-846E-892C7FF8C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134" y="5289479"/>
            <a:ext cx="4648603" cy="13869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130C14E6-B0F4-8D2D-1804-E52D3FC7F774}"/>
              </a:ext>
            </a:extLst>
          </p:cNvPr>
          <p:cNvSpPr txBox="1"/>
          <p:nvPr/>
        </p:nvSpPr>
        <p:spPr>
          <a:xfrm>
            <a:off x="6198654" y="2391903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ZADD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CB723F99-3FA0-B336-E696-6D8BC8553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06669"/>
            <a:ext cx="9060965" cy="922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F010B614-CBE9-3F35-A93D-3E38F446A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62" y="5838921"/>
            <a:ext cx="7338696" cy="914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53F106A7-3A26-7FF5-6D59-07B2CB031C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67407" y="2321572"/>
            <a:ext cx="1035607" cy="505649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09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-4.58333E-6 -0.1828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991D5-B655-364D-1A27-3A9D9E0C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改造点赞功能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629DE7D-7F28-0AE3-1A8B-F7BED181E46B}"/>
              </a:ext>
            </a:extLst>
          </p:cNvPr>
          <p:cNvSpPr/>
          <p:nvPr/>
        </p:nvSpPr>
        <p:spPr>
          <a:xfrm>
            <a:off x="2138129" y="2840167"/>
            <a:ext cx="625642" cy="372979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开始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85C8BE2-72C8-4CCB-BFBE-F8B9F304D198}"/>
              </a:ext>
            </a:extLst>
          </p:cNvPr>
          <p:cNvSpPr/>
          <p:nvPr/>
        </p:nvSpPr>
        <p:spPr>
          <a:xfrm>
            <a:off x="2066073" y="3579308"/>
            <a:ext cx="769754" cy="436312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提交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点赞信息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20D8824-DC57-304A-F1E0-A89396488790}"/>
              </a:ext>
            </a:extLst>
          </p:cNvPr>
          <p:cNvCxnSpPr>
            <a:cxnSpLocks/>
            <a:stCxn id="53" idx="2"/>
            <a:endCxn id="22" idx="0"/>
          </p:cNvCxnSpPr>
          <p:nvPr/>
        </p:nvCxnSpPr>
        <p:spPr>
          <a:xfrm>
            <a:off x="8361264" y="3225178"/>
            <a:ext cx="0" cy="34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856EEE-7793-E17A-32DE-CA07833B9AEA}"/>
              </a:ext>
            </a:extLst>
          </p:cNvPr>
          <p:cNvSpPr/>
          <p:nvPr/>
        </p:nvSpPr>
        <p:spPr>
          <a:xfrm>
            <a:off x="3480835" y="3579308"/>
            <a:ext cx="1418683" cy="436312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新增点赞记录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en-US" altLang="zh-CN" sz="1200">
                <a:solidFill>
                  <a:srgbClr val="4C5252"/>
                </a:solidFill>
              </a:rPr>
              <a:t>SADD bizId uid</a:t>
            </a:r>
            <a:endParaRPr lang="zh-CN" altLang="en-US" sz="1200">
              <a:solidFill>
                <a:srgbClr val="4C5252"/>
              </a:solidFill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6D11731C-FFAA-3FD8-138E-5F455778B689}"/>
              </a:ext>
            </a:extLst>
          </p:cNvPr>
          <p:cNvSpPr/>
          <p:nvPr/>
        </p:nvSpPr>
        <p:spPr>
          <a:xfrm>
            <a:off x="3574238" y="4350043"/>
            <a:ext cx="1231875" cy="594804"/>
          </a:xfrm>
          <a:prstGeom prst="diamond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判断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返回值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417CF20-C128-A312-0DDB-D1D5F69E719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50950" y="3213146"/>
            <a:ext cx="0" cy="36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82A7DBE-E7C6-33F2-1FF6-DB14B1BD0EB6}"/>
              </a:ext>
            </a:extLst>
          </p:cNvPr>
          <p:cNvCxnSpPr>
            <a:cxnSpLocks/>
            <a:stCxn id="22" idx="2"/>
            <a:endCxn id="55" idx="0"/>
          </p:cNvCxnSpPr>
          <p:nvPr/>
        </p:nvCxnSpPr>
        <p:spPr>
          <a:xfrm>
            <a:off x="8361264" y="4015958"/>
            <a:ext cx="0" cy="40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83A95A-552D-C69F-1ED4-CB640590D4D8}"/>
              </a:ext>
            </a:extLst>
          </p:cNvPr>
          <p:cNvSpPr/>
          <p:nvPr/>
        </p:nvSpPr>
        <p:spPr>
          <a:xfrm>
            <a:off x="3877354" y="6196616"/>
            <a:ext cx="625642" cy="372979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FF79E5A-00D8-2819-C5A4-01B66E93C135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190175" y="4944847"/>
            <a:ext cx="1" cy="125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85641EF-6EC7-41DC-F408-5A98A719A50F}"/>
              </a:ext>
            </a:extLst>
          </p:cNvPr>
          <p:cNvSpPr/>
          <p:nvPr/>
        </p:nvSpPr>
        <p:spPr>
          <a:xfrm>
            <a:off x="5401381" y="4911633"/>
            <a:ext cx="1714322" cy="427716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统计点赞数量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en-US" altLang="zh-CN" sz="1200">
                <a:solidFill>
                  <a:srgbClr val="4C5252"/>
                </a:solidFill>
              </a:rPr>
              <a:t>SCARD bizId</a:t>
            </a:r>
            <a:endParaRPr lang="zh-CN" altLang="en-US" sz="1200">
              <a:solidFill>
                <a:srgbClr val="4C5252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7EBB690-B80F-8844-BA7B-918847865A5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835827" y="3797464"/>
            <a:ext cx="645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68B415A-DFFF-E507-EA73-EC1713FBB408}"/>
              </a:ext>
            </a:extLst>
          </p:cNvPr>
          <p:cNvSpPr/>
          <p:nvPr/>
        </p:nvSpPr>
        <p:spPr>
          <a:xfrm>
            <a:off x="7710971" y="3575028"/>
            <a:ext cx="1300586" cy="440930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选择某个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业务类型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1A11005-B03E-8B75-645F-F56A84536051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6258542" y="5339349"/>
            <a:ext cx="1553" cy="37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8CA74741-BD0E-3A0E-80AA-7EA71B6E72B1}"/>
              </a:ext>
            </a:extLst>
          </p:cNvPr>
          <p:cNvCxnSpPr>
            <a:cxnSpLocks/>
            <a:stCxn id="10" idx="3"/>
            <a:endCxn id="18" idx="0"/>
          </p:cNvCxnSpPr>
          <p:nvPr/>
        </p:nvCxnSpPr>
        <p:spPr>
          <a:xfrm>
            <a:off x="4806113" y="4647445"/>
            <a:ext cx="1452429" cy="264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CFD9B05-5406-B9C6-19FB-78D0209C8D1D}"/>
              </a:ext>
            </a:extLst>
          </p:cNvPr>
          <p:cNvCxnSpPr>
            <a:cxnSpLocks/>
            <a:stCxn id="60" idx="3"/>
            <a:endCxn id="22" idx="3"/>
          </p:cNvCxnSpPr>
          <p:nvPr/>
        </p:nvCxnSpPr>
        <p:spPr>
          <a:xfrm flipV="1">
            <a:off x="9011557" y="3795493"/>
            <a:ext cx="12700" cy="1775238"/>
          </a:xfrm>
          <a:prstGeom prst="bentConnector3">
            <a:avLst>
              <a:gd name="adj1" fmla="val 5475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39E16C2-6083-B9FC-67C0-EF4305CC652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4190176" y="4015620"/>
            <a:ext cx="1" cy="33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33C808A2-0376-11DE-F55E-E5F7DD87F129}"/>
              </a:ext>
            </a:extLst>
          </p:cNvPr>
          <p:cNvSpPr txBox="1"/>
          <p:nvPr/>
        </p:nvSpPr>
        <p:spPr>
          <a:xfrm>
            <a:off x="4852648" y="4390426"/>
            <a:ext cx="9300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：点赞成功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951158E-2FAC-9E3D-9D18-BF4274AFAE39}"/>
              </a:ext>
            </a:extLst>
          </p:cNvPr>
          <p:cNvSpPr txBox="1"/>
          <p:nvPr/>
        </p:nvSpPr>
        <p:spPr>
          <a:xfrm>
            <a:off x="3316307" y="5049234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0: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点赞失败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D7CA807-A76C-888C-9413-A5C8C172C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10762"/>
              </p:ext>
            </p:extLst>
          </p:nvPr>
        </p:nvGraphicFramePr>
        <p:xfrm>
          <a:off x="3272987" y="850895"/>
          <a:ext cx="2876194" cy="114336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312089">
                  <a:extLst>
                    <a:ext uri="{9D8B030D-6E8A-4147-A177-3AD203B41FA5}">
                      <a16:colId xmlns:a16="http://schemas.microsoft.com/office/drawing/2014/main" val="2823783109"/>
                    </a:ext>
                  </a:extLst>
                </a:gridCol>
                <a:gridCol w="1564105">
                  <a:extLst>
                    <a:ext uri="{9D8B030D-6E8A-4147-A177-3AD203B41FA5}">
                      <a16:colId xmlns:a16="http://schemas.microsoft.com/office/drawing/2014/main" val="3894466250"/>
                    </a:ext>
                  </a:extLst>
                </a:gridCol>
              </a:tblGrid>
              <a:tr h="309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bizId</a:t>
                      </a:r>
                      <a:r>
                        <a:rPr lang="zh-CN" altLang="en-US" sz="1400"/>
                        <a:t>）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VALUE(userId)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965870"/>
                  </a:ext>
                </a:extLst>
              </a:tr>
              <a:tr h="27811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bizId:1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userId:1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36500"/>
                  </a:ext>
                </a:extLst>
              </a:tr>
              <a:tr h="278116">
                <a:tc v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userId:2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577422"/>
                  </a:ext>
                </a:extLst>
              </a:tr>
              <a:tr h="278116">
                <a:tc v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userId:3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50191"/>
                  </a:ext>
                </a:extLst>
              </a:tr>
            </a:tbl>
          </a:graphicData>
        </a:graphic>
      </p:graphicFrame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5E75C14C-6BFC-199D-257F-26EECFB90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05156"/>
              </p:ext>
            </p:extLst>
          </p:nvPr>
        </p:nvGraphicFramePr>
        <p:xfrm>
          <a:off x="6941885" y="819388"/>
          <a:ext cx="4262648" cy="139875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255264">
                  <a:extLst>
                    <a:ext uri="{9D8B030D-6E8A-4147-A177-3AD203B41FA5}">
                      <a16:colId xmlns:a16="http://schemas.microsoft.com/office/drawing/2014/main" val="1726749126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332538807"/>
                    </a:ext>
                  </a:extLst>
                </a:gridCol>
                <a:gridCol w="1709206">
                  <a:extLst>
                    <a:ext uri="{9D8B030D-6E8A-4147-A177-3AD203B41FA5}">
                      <a16:colId xmlns:a16="http://schemas.microsoft.com/office/drawing/2014/main" val="930010344"/>
                    </a:ext>
                  </a:extLst>
                </a:gridCol>
              </a:tblGrid>
              <a:tr h="30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KEY</a:t>
                      </a:r>
                      <a:r>
                        <a:rPr lang="zh-CN" altLang="en-US" sz="1200"/>
                        <a:t>（</a:t>
                      </a:r>
                      <a:r>
                        <a:rPr lang="en-US" altLang="zh-CN" sz="1200"/>
                        <a:t>bizType</a:t>
                      </a:r>
                      <a:r>
                        <a:rPr lang="zh-CN" altLang="en-US" sz="1200"/>
                        <a:t>）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Member(bizId)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Score(likedTimes)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117929"/>
                  </a:ext>
                </a:extLst>
              </a:tr>
              <a:tr h="21576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likes:qa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bizId:1001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10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44558"/>
                  </a:ext>
                </a:extLst>
              </a:tr>
              <a:tr h="215760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bizId:1002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165575"/>
                  </a:ext>
                </a:extLst>
              </a:tr>
              <a:tr h="21576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likes:note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bizId:2001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0524"/>
                  </a:ext>
                </a:extLst>
              </a:tr>
              <a:tr h="215760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bizId:2002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21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416725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FD747E49-1757-68C4-D428-FC56BA45FFB7}"/>
              </a:ext>
            </a:extLst>
          </p:cNvPr>
          <p:cNvSpPr/>
          <p:nvPr/>
        </p:nvSpPr>
        <p:spPr>
          <a:xfrm>
            <a:off x="5401381" y="5714781"/>
            <a:ext cx="1717428" cy="427716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缓存点赞总数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en-US" altLang="zh-CN" sz="1050">
                <a:solidFill>
                  <a:srgbClr val="4C5252"/>
                </a:solidFill>
              </a:rPr>
              <a:t>ZADD key count bizId</a:t>
            </a:r>
            <a:endParaRPr lang="zh-CN" altLang="en-US" sz="1050">
              <a:solidFill>
                <a:srgbClr val="4C5252"/>
              </a:solidFill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B54BFFB8-CF84-FFD6-DBAC-B76117351CD9}"/>
              </a:ext>
            </a:extLst>
          </p:cNvPr>
          <p:cNvCxnSpPr>
            <a:stCxn id="7" idx="2"/>
            <a:endCxn id="15" idx="3"/>
          </p:cNvCxnSpPr>
          <p:nvPr/>
        </p:nvCxnSpPr>
        <p:spPr>
          <a:xfrm rot="5400000">
            <a:off x="5261242" y="5384252"/>
            <a:ext cx="240609" cy="1757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0D221C94-5F67-43B0-D67B-B74FAF728669}"/>
              </a:ext>
            </a:extLst>
          </p:cNvPr>
          <p:cNvSpPr/>
          <p:nvPr/>
        </p:nvSpPr>
        <p:spPr>
          <a:xfrm>
            <a:off x="8048443" y="2852199"/>
            <a:ext cx="625642" cy="372979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开始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8FA1FC6-A1A2-8555-B54A-BEAE60832FB5}"/>
              </a:ext>
            </a:extLst>
          </p:cNvPr>
          <p:cNvSpPr/>
          <p:nvPr/>
        </p:nvSpPr>
        <p:spPr>
          <a:xfrm>
            <a:off x="7710971" y="4423877"/>
            <a:ext cx="1300586" cy="440930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批量读取并移除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en-US" altLang="zh-CN" sz="1200">
                <a:solidFill>
                  <a:srgbClr val="4C5252"/>
                </a:solidFill>
              </a:rPr>
              <a:t>bizId</a:t>
            </a:r>
            <a:r>
              <a:rPr lang="zh-CN" altLang="en-US" sz="1200">
                <a:solidFill>
                  <a:srgbClr val="4C5252"/>
                </a:solidFill>
              </a:rPr>
              <a:t>和点赞总数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7222499-22C9-11E2-24CE-4AE6B85BC538}"/>
              </a:ext>
            </a:extLst>
          </p:cNvPr>
          <p:cNvSpPr/>
          <p:nvPr/>
        </p:nvSpPr>
        <p:spPr>
          <a:xfrm>
            <a:off x="7710971" y="5350266"/>
            <a:ext cx="1300586" cy="440930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通过</a:t>
            </a:r>
            <a:r>
              <a:rPr lang="en-US" altLang="zh-CN" sz="1200">
                <a:solidFill>
                  <a:srgbClr val="4C5252"/>
                </a:solidFill>
              </a:rPr>
              <a:t>MQ</a:t>
            </a: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通知业务方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9E94BFB-1759-B5A8-7380-7037CF4037DB}"/>
              </a:ext>
            </a:extLst>
          </p:cNvPr>
          <p:cNvCxnSpPr>
            <a:cxnSpLocks/>
            <a:stCxn id="55" idx="2"/>
            <a:endCxn id="60" idx="0"/>
          </p:cNvCxnSpPr>
          <p:nvPr/>
        </p:nvCxnSpPr>
        <p:spPr>
          <a:xfrm>
            <a:off x="8361264" y="4864807"/>
            <a:ext cx="0" cy="48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9D55F183-79C0-20D3-CB9A-AAD0D69F773E}"/>
              </a:ext>
            </a:extLst>
          </p:cNvPr>
          <p:cNvSpPr txBox="1"/>
          <p:nvPr/>
        </p:nvSpPr>
        <p:spPr>
          <a:xfrm>
            <a:off x="9765566" y="4787262"/>
            <a:ext cx="8499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等待下一次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任务循环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E835A35F-4690-C9EB-7292-8C0DA1C66BF4}"/>
              </a:ext>
            </a:extLst>
          </p:cNvPr>
          <p:cNvGrpSpPr/>
          <p:nvPr/>
        </p:nvGrpSpPr>
        <p:grpSpPr>
          <a:xfrm>
            <a:off x="1792706" y="2356947"/>
            <a:ext cx="5426242" cy="4320874"/>
            <a:chOff x="1963269" y="1983712"/>
            <a:chExt cx="3324963" cy="4320874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50A13FB6-A289-4C94-E344-26A5E015DDCE}"/>
                </a:ext>
              </a:extLst>
            </p:cNvPr>
            <p:cNvSpPr/>
            <p:nvPr/>
          </p:nvSpPr>
          <p:spPr>
            <a:xfrm>
              <a:off x="1963269" y="1983712"/>
              <a:ext cx="3324963" cy="4320874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1EC961C0-EDB7-003A-86A6-57CB73D0A8FD}"/>
                </a:ext>
              </a:extLst>
            </p:cNvPr>
            <p:cNvSpPr/>
            <p:nvPr/>
          </p:nvSpPr>
          <p:spPr>
            <a:xfrm>
              <a:off x="1963270" y="1983712"/>
              <a:ext cx="3324962" cy="40747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点赞业务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B932706-FE11-42E9-AD36-71055E635004}"/>
              </a:ext>
            </a:extLst>
          </p:cNvPr>
          <p:cNvGrpSpPr/>
          <p:nvPr/>
        </p:nvGrpSpPr>
        <p:grpSpPr>
          <a:xfrm>
            <a:off x="7218948" y="2356947"/>
            <a:ext cx="3396532" cy="4320874"/>
            <a:chOff x="1963269" y="1983712"/>
            <a:chExt cx="3324963" cy="4320874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73FE3CE-83C1-3E86-9F54-82290FF42F57}"/>
                </a:ext>
              </a:extLst>
            </p:cNvPr>
            <p:cNvSpPr/>
            <p:nvPr/>
          </p:nvSpPr>
          <p:spPr>
            <a:xfrm>
              <a:off x="1963269" y="1983712"/>
              <a:ext cx="3324963" cy="4320874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B30E3EA-16E4-2AFE-38A6-F65C528A6A44}"/>
                </a:ext>
              </a:extLst>
            </p:cNvPr>
            <p:cNvSpPr/>
            <p:nvPr/>
          </p:nvSpPr>
          <p:spPr>
            <a:xfrm>
              <a:off x="1963270" y="1983712"/>
              <a:ext cx="3324962" cy="40747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定时任务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150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5" grpId="0" animBg="1"/>
      <p:bldP spid="18" grpId="0" animBg="1"/>
      <p:bldP spid="22" grpId="0" animBg="1"/>
      <p:bldP spid="63" grpId="0"/>
      <p:bldP spid="64" grpId="0"/>
      <p:bldP spid="7" grpId="0" animBg="1"/>
      <p:bldP spid="53" grpId="0" animBg="1"/>
      <p:bldP spid="55" grpId="0" animBg="1"/>
      <p:bldP spid="60" grpId="0" animBg="1"/>
      <p:bldP spid="8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2AAD9F27-730E-3B24-2127-441E47C76D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2132057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改进思路分析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6671F4F3-5AE2-E0DE-F3C6-556425C536FE}"/>
              </a:ext>
            </a:extLst>
          </p:cNvPr>
          <p:cNvSpPr txBox="1">
            <a:spLocks/>
          </p:cNvSpPr>
          <p:nvPr/>
        </p:nvSpPr>
        <p:spPr>
          <a:xfrm>
            <a:off x="4958428" y="2769324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改造点赞功能</a:t>
            </a:r>
          </a:p>
        </p:txBody>
      </p:sp>
    </p:spTree>
    <p:extLst>
      <p:ext uri="{BB962C8B-B14F-4D97-AF65-F5344CB8AC3E}">
        <p14:creationId xmlns:p14="http://schemas.microsoft.com/office/powerpoint/2010/main" val="2288953820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1914320"/>
          </a:xfrm>
        </p:spPr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Redis</a:t>
            </a:r>
            <a:r>
              <a:rPr lang="zh-CN" altLang="en-US"/>
              <a:t>缓存改造点赞功能：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rgbClr val="AD2B26"/>
                </a:solidFill>
              </a:rPr>
              <a:t>改造点赞接口</a:t>
            </a:r>
            <a:endParaRPr lang="en-US" altLang="zh-CN">
              <a:solidFill>
                <a:srgbClr val="AD2B26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rgbClr val="4C5252"/>
                </a:solidFill>
              </a:rPr>
              <a:t>改造点赞状态查询接口</a:t>
            </a:r>
            <a:endParaRPr lang="en-US" altLang="zh-CN">
              <a:solidFill>
                <a:srgbClr val="4C5252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添加定时任务，实现定时数据同步功能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36108103-0FB8-E2D8-E036-FFBCFB45280F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</a:rPr>
              <a:t>改造点赞功能</a:t>
            </a:r>
          </a:p>
        </p:txBody>
      </p:sp>
    </p:spTree>
    <p:extLst>
      <p:ext uri="{BB962C8B-B14F-4D97-AF65-F5344CB8AC3E}">
        <p14:creationId xmlns:p14="http://schemas.microsoft.com/office/powerpoint/2010/main" val="755093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Redis</a:t>
            </a:r>
            <a:r>
              <a:rPr lang="zh-CN" altLang="en-US"/>
              <a:t>缓存改造点赞功能：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改造点赞接口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rgbClr val="AD2B26"/>
                </a:solidFill>
              </a:rPr>
              <a:t>改造点赞状态查询接口</a:t>
            </a:r>
            <a:endParaRPr lang="en-US" altLang="zh-CN">
              <a:solidFill>
                <a:srgbClr val="AD2B26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添加定时任务，实现定时数据同步功能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36108103-0FB8-E2D8-E036-FFBCFB45280F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</a:rPr>
              <a:t>改造点赞功能</a:t>
            </a:r>
          </a:p>
        </p:txBody>
      </p:sp>
    </p:spTree>
    <p:extLst>
      <p:ext uri="{BB962C8B-B14F-4D97-AF65-F5344CB8AC3E}">
        <p14:creationId xmlns:p14="http://schemas.microsoft.com/office/powerpoint/2010/main" val="3716521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一次命令的响应时间 </a:t>
            </a:r>
            <a:r>
              <a:rPr lang="en-US" altLang="zh-CN"/>
              <a:t>= </a:t>
            </a:r>
            <a:r>
              <a:rPr lang="en-US" altLang="zh-CN" b="1">
                <a:solidFill>
                  <a:srgbClr val="AD2B26"/>
                </a:solidFill>
              </a:rPr>
              <a:t>1</a:t>
            </a:r>
            <a:r>
              <a:rPr lang="zh-CN" altLang="en-US"/>
              <a:t>次往返的网络传输耗时 </a:t>
            </a:r>
            <a:r>
              <a:rPr lang="en-US" altLang="zh-CN"/>
              <a:t>+ </a:t>
            </a:r>
            <a:r>
              <a:rPr lang="en-US" altLang="zh-CN" b="1">
                <a:solidFill>
                  <a:srgbClr val="AD2B26"/>
                </a:solidFill>
              </a:rPr>
              <a:t>1</a:t>
            </a:r>
            <a:r>
              <a:rPr lang="zh-CN" altLang="en-US"/>
              <a:t>次</a:t>
            </a:r>
            <a:r>
              <a:rPr lang="en-US" altLang="zh-CN"/>
              <a:t>Redis</a:t>
            </a:r>
            <a:r>
              <a:rPr lang="zh-CN" altLang="en-US"/>
              <a:t>执行命令耗时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单个命令的执行流程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67C3EE3-C142-49FC-9C51-A5BDEE3D89CF}"/>
              </a:ext>
            </a:extLst>
          </p:cNvPr>
          <p:cNvSpPr/>
          <p:nvPr/>
        </p:nvSpPr>
        <p:spPr>
          <a:xfrm>
            <a:off x="1693718" y="2358733"/>
            <a:ext cx="1579418" cy="271105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客户端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4B73E0E-EB95-44D9-A1B8-2F19BE0D74C9}"/>
              </a:ext>
            </a:extLst>
          </p:cNvPr>
          <p:cNvSpPr/>
          <p:nvPr/>
        </p:nvSpPr>
        <p:spPr>
          <a:xfrm>
            <a:off x="8652163" y="2358733"/>
            <a:ext cx="1579418" cy="271105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</a:p>
          <a:p>
            <a:pPr algn="ctr"/>
            <a:r>
              <a:rPr lang="zh-CN" altLang="en-US"/>
              <a:t>服务端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5401489-6EB3-471C-9296-D8BE1F7A66F4}"/>
              </a:ext>
            </a:extLst>
          </p:cNvPr>
          <p:cNvCxnSpPr/>
          <p:nvPr/>
        </p:nvCxnSpPr>
        <p:spPr>
          <a:xfrm>
            <a:off x="3273136" y="2847105"/>
            <a:ext cx="537902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525A984-F9AF-4027-AF0A-B7FFDA4BCB35}"/>
              </a:ext>
            </a:extLst>
          </p:cNvPr>
          <p:cNvSpPr txBox="1"/>
          <p:nvPr/>
        </p:nvSpPr>
        <p:spPr>
          <a:xfrm>
            <a:off x="5255605" y="2475961"/>
            <a:ext cx="97334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发送命令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8CEC52-3004-4C0C-B7D2-163F5D26F1E0}"/>
              </a:ext>
            </a:extLst>
          </p:cNvPr>
          <p:cNvSpPr txBox="1"/>
          <p:nvPr/>
        </p:nvSpPr>
        <p:spPr>
          <a:xfrm>
            <a:off x="8955200" y="3139175"/>
            <a:ext cx="97334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执行命令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672FD1D-6352-4913-AD16-34B7ADB3B8D5}"/>
              </a:ext>
            </a:extLst>
          </p:cNvPr>
          <p:cNvCxnSpPr>
            <a:cxnSpLocks/>
          </p:cNvCxnSpPr>
          <p:nvPr/>
        </p:nvCxnSpPr>
        <p:spPr>
          <a:xfrm flipH="1">
            <a:off x="3273136" y="4426524"/>
            <a:ext cx="537902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1B58798-2CA2-4F55-AC54-33A595319F78}"/>
              </a:ext>
            </a:extLst>
          </p:cNvPr>
          <p:cNvSpPr txBox="1"/>
          <p:nvPr/>
        </p:nvSpPr>
        <p:spPr>
          <a:xfrm>
            <a:off x="5255606" y="4084036"/>
            <a:ext cx="97334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返回结果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227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11" grpId="0" animBg="1"/>
      <p:bldP spid="12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N</a:t>
            </a:r>
            <a:r>
              <a:rPr lang="zh-CN" altLang="en-US"/>
              <a:t>次命令的响应时间 </a:t>
            </a:r>
            <a:r>
              <a:rPr lang="en-US" altLang="zh-CN"/>
              <a:t>= </a:t>
            </a:r>
            <a:r>
              <a:rPr lang="en-US" altLang="zh-CN" b="1">
                <a:solidFill>
                  <a:srgbClr val="AD2B26"/>
                </a:solidFill>
              </a:rPr>
              <a:t>N</a:t>
            </a:r>
            <a:r>
              <a:rPr lang="zh-CN" altLang="en-US"/>
              <a:t>次往返的网络传输耗时 </a:t>
            </a:r>
            <a:r>
              <a:rPr lang="en-US" altLang="zh-CN"/>
              <a:t>+ </a:t>
            </a:r>
            <a:r>
              <a:rPr lang="en-US" altLang="zh-CN" b="1">
                <a:solidFill>
                  <a:srgbClr val="AD2B26"/>
                </a:solidFill>
              </a:rPr>
              <a:t>N</a:t>
            </a:r>
            <a:r>
              <a:rPr lang="zh-CN" altLang="en-US"/>
              <a:t>次</a:t>
            </a:r>
            <a:r>
              <a:rPr lang="en-US" altLang="zh-CN"/>
              <a:t>Redis</a:t>
            </a:r>
            <a:r>
              <a:rPr lang="zh-CN" altLang="en-US"/>
              <a:t>执行命令耗时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N</a:t>
            </a:r>
            <a:r>
              <a:rPr lang="zh-CN" altLang="en-US" sz="2400" b="1">
                <a:solidFill>
                  <a:srgbClr val="AD2B26"/>
                </a:solidFill>
              </a:rPr>
              <a:t>条命令依次执行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67C3EE3-C142-49FC-9C51-A5BDEE3D89CF}"/>
              </a:ext>
            </a:extLst>
          </p:cNvPr>
          <p:cNvSpPr/>
          <p:nvPr/>
        </p:nvSpPr>
        <p:spPr>
          <a:xfrm>
            <a:off x="1693718" y="2358733"/>
            <a:ext cx="1579418" cy="271105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客户端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4B73E0E-EB95-44D9-A1B8-2F19BE0D74C9}"/>
              </a:ext>
            </a:extLst>
          </p:cNvPr>
          <p:cNvSpPr/>
          <p:nvPr/>
        </p:nvSpPr>
        <p:spPr>
          <a:xfrm>
            <a:off x="8652163" y="2358733"/>
            <a:ext cx="1579418" cy="271105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</a:p>
          <a:p>
            <a:pPr algn="ctr"/>
            <a:r>
              <a:rPr lang="zh-CN" altLang="en-US"/>
              <a:t>服务端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45E310-41AC-4BFD-84A0-6A1716EF5440}"/>
              </a:ext>
            </a:extLst>
          </p:cNvPr>
          <p:cNvSpPr txBox="1"/>
          <p:nvPr/>
        </p:nvSpPr>
        <p:spPr>
          <a:xfrm>
            <a:off x="5512186" y="3452866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。。。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B583995-975D-4AF6-BBFD-0150044064B3}"/>
              </a:ext>
            </a:extLst>
          </p:cNvPr>
          <p:cNvCxnSpPr/>
          <p:nvPr/>
        </p:nvCxnSpPr>
        <p:spPr>
          <a:xfrm>
            <a:off x="3273136" y="2680849"/>
            <a:ext cx="537902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0031A99-D5F9-4BAF-B630-216F31B6AC93}"/>
              </a:ext>
            </a:extLst>
          </p:cNvPr>
          <p:cNvSpPr txBox="1"/>
          <p:nvPr/>
        </p:nvSpPr>
        <p:spPr>
          <a:xfrm>
            <a:off x="5255605" y="2309705"/>
            <a:ext cx="97334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发送命令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0F3CC0-9753-4F8D-88F5-DA9357377045}"/>
              </a:ext>
            </a:extLst>
          </p:cNvPr>
          <p:cNvSpPr txBox="1"/>
          <p:nvPr/>
        </p:nvSpPr>
        <p:spPr>
          <a:xfrm>
            <a:off x="8955200" y="2768930"/>
            <a:ext cx="97334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执行命令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71F4DAC-4040-4108-8800-20CE7877B4B3}"/>
              </a:ext>
            </a:extLst>
          </p:cNvPr>
          <p:cNvCxnSpPr>
            <a:cxnSpLocks/>
          </p:cNvCxnSpPr>
          <p:nvPr/>
        </p:nvCxnSpPr>
        <p:spPr>
          <a:xfrm flipH="1">
            <a:off x="3273135" y="3249918"/>
            <a:ext cx="537902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3644096-E185-4886-9A8A-5B0D0CCDE5F6}"/>
              </a:ext>
            </a:extLst>
          </p:cNvPr>
          <p:cNvSpPr txBox="1"/>
          <p:nvPr/>
        </p:nvSpPr>
        <p:spPr>
          <a:xfrm>
            <a:off x="5255605" y="2907430"/>
            <a:ext cx="97334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返回结果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3888F96-CF70-4D82-8691-B02310C3B387}"/>
              </a:ext>
            </a:extLst>
          </p:cNvPr>
          <p:cNvCxnSpPr/>
          <p:nvPr/>
        </p:nvCxnSpPr>
        <p:spPr>
          <a:xfrm>
            <a:off x="3273136" y="4230319"/>
            <a:ext cx="537902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C46BB11-DA08-4CC3-9261-4A11660C1D64}"/>
              </a:ext>
            </a:extLst>
          </p:cNvPr>
          <p:cNvSpPr txBox="1"/>
          <p:nvPr/>
        </p:nvSpPr>
        <p:spPr>
          <a:xfrm>
            <a:off x="5209118" y="3859175"/>
            <a:ext cx="106631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发送命令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D35D343-F0BA-466D-9EE7-7753B692256E}"/>
              </a:ext>
            </a:extLst>
          </p:cNvPr>
          <p:cNvSpPr txBox="1"/>
          <p:nvPr/>
        </p:nvSpPr>
        <p:spPr>
          <a:xfrm>
            <a:off x="8908713" y="4318400"/>
            <a:ext cx="106631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执行命令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320289B-366F-45A1-AD1A-58E84C9F7E47}"/>
              </a:ext>
            </a:extLst>
          </p:cNvPr>
          <p:cNvCxnSpPr>
            <a:cxnSpLocks/>
          </p:cNvCxnSpPr>
          <p:nvPr/>
        </p:nvCxnSpPr>
        <p:spPr>
          <a:xfrm flipH="1">
            <a:off x="3273135" y="4799388"/>
            <a:ext cx="537902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2298ED2-4EFC-4C1E-BE53-19E6ECCC6966}"/>
              </a:ext>
            </a:extLst>
          </p:cNvPr>
          <p:cNvSpPr txBox="1"/>
          <p:nvPr/>
        </p:nvSpPr>
        <p:spPr>
          <a:xfrm>
            <a:off x="5209118" y="4456900"/>
            <a:ext cx="106631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返回结果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1341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34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92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点赞业务分析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N</a:t>
            </a:r>
            <a:r>
              <a:rPr lang="zh-CN" altLang="en-US"/>
              <a:t>次命令的响应时间 </a:t>
            </a:r>
            <a:r>
              <a:rPr lang="en-US" altLang="zh-CN"/>
              <a:t>= </a:t>
            </a:r>
            <a:r>
              <a:rPr lang="en-US" altLang="zh-CN" b="1">
                <a:solidFill>
                  <a:srgbClr val="AD2B26"/>
                </a:solidFill>
              </a:rPr>
              <a:t>1</a:t>
            </a:r>
            <a:r>
              <a:rPr lang="zh-CN" altLang="en-US"/>
              <a:t>次往返的网络传输耗时 </a:t>
            </a:r>
            <a:r>
              <a:rPr lang="en-US" altLang="zh-CN"/>
              <a:t>+ </a:t>
            </a:r>
            <a:r>
              <a:rPr lang="en-US" altLang="zh-CN" b="1">
                <a:solidFill>
                  <a:srgbClr val="AD2B26"/>
                </a:solidFill>
              </a:rPr>
              <a:t>N</a:t>
            </a:r>
            <a:r>
              <a:rPr lang="zh-CN" altLang="en-US"/>
              <a:t>次</a:t>
            </a:r>
            <a:r>
              <a:rPr lang="en-US" altLang="zh-CN"/>
              <a:t>Redis</a:t>
            </a:r>
            <a:r>
              <a:rPr lang="zh-CN" altLang="en-US"/>
              <a:t>执行命令耗时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N</a:t>
            </a:r>
            <a:r>
              <a:rPr lang="zh-CN" altLang="en-US" sz="2400" b="1">
                <a:solidFill>
                  <a:srgbClr val="AD2B26"/>
                </a:solidFill>
              </a:rPr>
              <a:t>条命令批量执行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93A9BD4-30C9-48AE-97E3-9E0E590FB341}"/>
              </a:ext>
            </a:extLst>
          </p:cNvPr>
          <p:cNvSpPr/>
          <p:nvPr/>
        </p:nvSpPr>
        <p:spPr>
          <a:xfrm>
            <a:off x="1693718" y="2358733"/>
            <a:ext cx="1579418" cy="271105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客户端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6171B49-A7A2-4517-8B68-9851E6FFE5CB}"/>
              </a:ext>
            </a:extLst>
          </p:cNvPr>
          <p:cNvSpPr/>
          <p:nvPr/>
        </p:nvSpPr>
        <p:spPr>
          <a:xfrm>
            <a:off x="8652163" y="2358733"/>
            <a:ext cx="1579418" cy="271105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</a:p>
          <a:p>
            <a:pPr algn="ctr"/>
            <a:r>
              <a:rPr lang="zh-CN" altLang="en-US"/>
              <a:t>服务端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9F12C06-83BE-45AB-B766-992E0F5BE5D1}"/>
              </a:ext>
            </a:extLst>
          </p:cNvPr>
          <p:cNvCxnSpPr/>
          <p:nvPr/>
        </p:nvCxnSpPr>
        <p:spPr>
          <a:xfrm>
            <a:off x="3273136" y="2847105"/>
            <a:ext cx="537902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D710ED1-6991-482A-8E8C-920A24602317}"/>
              </a:ext>
            </a:extLst>
          </p:cNvPr>
          <p:cNvSpPr txBox="1"/>
          <p:nvPr/>
        </p:nvSpPr>
        <p:spPr>
          <a:xfrm>
            <a:off x="4983095" y="2475961"/>
            <a:ext cx="151836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批量发送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条命令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D7D282-017B-47E5-B0A2-53868CD6B003}"/>
              </a:ext>
            </a:extLst>
          </p:cNvPr>
          <p:cNvSpPr txBox="1"/>
          <p:nvPr/>
        </p:nvSpPr>
        <p:spPr>
          <a:xfrm>
            <a:off x="8833372" y="3139175"/>
            <a:ext cx="12170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执行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个命令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758D96A-D202-49A6-B90A-F0613F1CEA05}"/>
              </a:ext>
            </a:extLst>
          </p:cNvPr>
          <p:cNvCxnSpPr>
            <a:cxnSpLocks/>
          </p:cNvCxnSpPr>
          <p:nvPr/>
        </p:nvCxnSpPr>
        <p:spPr>
          <a:xfrm flipH="1">
            <a:off x="3273136" y="4499261"/>
            <a:ext cx="537902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F23D9A0-7E88-48DC-B860-16328EAEEAED}"/>
              </a:ext>
            </a:extLst>
          </p:cNvPr>
          <p:cNvSpPr txBox="1"/>
          <p:nvPr/>
        </p:nvSpPr>
        <p:spPr>
          <a:xfrm>
            <a:off x="5133778" y="4156773"/>
            <a:ext cx="12170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个结果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9262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提供了很多</a:t>
            </a:r>
            <a:r>
              <a:rPr lang="en-US" altLang="zh-CN"/>
              <a:t>Mxxx</a:t>
            </a:r>
            <a:r>
              <a:rPr lang="zh-CN" altLang="en-US"/>
              <a:t>这样的命令，可以实现批量插入数据，例如：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hmset</a:t>
            </a:r>
          </a:p>
          <a:p>
            <a:r>
              <a:rPr lang="en-US" altLang="zh-CN"/>
              <a:t>Redis</a:t>
            </a:r>
            <a:r>
              <a:rPr lang="zh-CN" altLang="en-US"/>
              <a:t>提供的</a:t>
            </a:r>
            <a:r>
              <a:rPr lang="en-US" altLang="zh-CN"/>
              <a:t>Mxx</a:t>
            </a:r>
            <a:r>
              <a:rPr lang="zh-CN" altLang="en-US"/>
              <a:t>命令能操作的数据类型比较少，对于复杂的数据批处理操作，建议使用</a:t>
            </a:r>
            <a:r>
              <a:rPr lang="en-US" altLang="zh-CN"/>
              <a:t>Pipeline</a:t>
            </a:r>
            <a:r>
              <a:rPr lang="zh-CN" altLang="en-US"/>
              <a:t>功能：</a:t>
            </a:r>
            <a:r>
              <a:rPr lang="en-US" altLang="zh-CN">
                <a:hlinkClick r:id="rId2"/>
              </a:rPr>
              <a:t>https://redis.io/docs/manual/pipelining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批处理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D28AF63-663D-486A-88FB-B3E4060A571A}"/>
              </a:ext>
            </a:extLst>
          </p:cNvPr>
          <p:cNvGrpSpPr/>
          <p:nvPr/>
        </p:nvGrpSpPr>
        <p:grpSpPr>
          <a:xfrm>
            <a:off x="710880" y="5806539"/>
            <a:ext cx="7228457" cy="627212"/>
            <a:chOff x="1227114" y="5640632"/>
            <a:chExt cx="7228457" cy="627212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E937D5A9-73B3-4DD2-962D-BD1C001C8683}"/>
                </a:ext>
              </a:extLst>
            </p:cNvPr>
            <p:cNvSpPr/>
            <p:nvPr/>
          </p:nvSpPr>
          <p:spPr>
            <a:xfrm rot="16200000">
              <a:off x="1271781" y="5860479"/>
              <a:ext cx="85078" cy="174411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84000">
                  <a:schemeClr val="bg1">
                    <a:lumMod val="50000"/>
                  </a:schemeClr>
                </a:gs>
                <a:gs pos="0">
                  <a:srgbClr val="49504F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CDC429C-59ED-4301-918F-D52C3677FA74}"/>
                </a:ext>
              </a:extLst>
            </p:cNvPr>
            <p:cNvSpPr/>
            <p:nvPr/>
          </p:nvSpPr>
          <p:spPr>
            <a:xfrm>
              <a:off x="1401524" y="5640632"/>
              <a:ext cx="7054047" cy="627212"/>
            </a:xfrm>
            <a:prstGeom prst="rect">
              <a:avLst/>
            </a:prstGeom>
            <a:noFill/>
            <a:ln w="9525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08B4050-3B09-4244-8614-1FAF2FB9139B}"/>
                </a:ext>
              </a:extLst>
            </p:cNvPr>
            <p:cNvSpPr/>
            <p:nvPr/>
          </p:nvSpPr>
          <p:spPr>
            <a:xfrm>
              <a:off x="1230923" y="5681103"/>
              <a:ext cx="492370" cy="232953"/>
            </a:xfrm>
            <a:prstGeom prst="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注意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933B47B-17AB-4975-A43E-52CD69107908}"/>
                </a:ext>
              </a:extLst>
            </p:cNvPr>
            <p:cNvSpPr/>
            <p:nvPr/>
          </p:nvSpPr>
          <p:spPr>
            <a:xfrm>
              <a:off x="1807535" y="5640632"/>
              <a:ext cx="6509988" cy="6272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>
                  <a:solidFill>
                    <a:sysClr val="windowText" lastClr="000000"/>
                  </a:solidFill>
                </a:rPr>
                <a:t>不要在一次批处理中传输太多命令，否则单次命令占用带宽过多，会导致网络阻塞</a:t>
              </a:r>
              <a:endParaRPr lang="en-US" altLang="zh-CN" sz="140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5733CF88-6D21-65D2-E9A0-EDD70FFD1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48" y="3641273"/>
            <a:ext cx="7323455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87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Redis</a:t>
            </a:r>
            <a:r>
              <a:rPr lang="zh-CN" altLang="en-US"/>
              <a:t>缓存改造点赞功能：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改造点赞接口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改造点赞状态查询接口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rgbClr val="AD2B26"/>
                </a:solidFill>
              </a:rPr>
              <a:t>添加定时任务，实现定时数据同步功能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36108103-0FB8-E2D8-E036-FFBCFB45280F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</a:rPr>
              <a:t>改造点赞功能</a:t>
            </a:r>
          </a:p>
        </p:txBody>
      </p:sp>
    </p:spTree>
    <p:extLst>
      <p:ext uri="{BB962C8B-B14F-4D97-AF65-F5344CB8AC3E}">
        <p14:creationId xmlns:p14="http://schemas.microsoft.com/office/powerpoint/2010/main" val="2250509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5720" y="2048690"/>
            <a:ext cx="4485152" cy="637267"/>
          </a:xfrm>
        </p:spPr>
        <p:txBody>
          <a:bodyPr/>
          <a:lstStyle/>
          <a:p>
            <a:r>
              <a:rPr lang="zh-CN" altLang="en-US">
                <a:solidFill>
                  <a:srgbClr val="BE3936"/>
                </a:solidFill>
              </a:rPr>
              <a:t>需求分析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2A1A5-F78B-B47A-9CAC-C7AC57BA446C}"/>
              </a:ext>
            </a:extLst>
          </p:cNvPr>
          <p:cNvSpPr txBox="1">
            <a:spLocks/>
          </p:cNvSpPr>
          <p:nvPr/>
        </p:nvSpPr>
        <p:spPr>
          <a:xfrm>
            <a:off x="4945720" y="2666227"/>
            <a:ext cx="4485152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数据结构设计</a:t>
            </a:r>
          </a:p>
        </p:txBody>
      </p:sp>
    </p:spTree>
    <p:extLst>
      <p:ext uri="{BB962C8B-B14F-4D97-AF65-F5344CB8AC3E}">
        <p14:creationId xmlns:p14="http://schemas.microsoft.com/office/powerpoint/2010/main" val="210049445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BE3936"/>
                </a:solidFill>
              </a:rPr>
              <a:t>需求分析</a:t>
            </a: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79930890-1D9D-AE0C-7C60-EC1E1A7E5AB8}"/>
              </a:ext>
            </a:extLst>
          </p:cNvPr>
          <p:cNvGrpSpPr/>
          <p:nvPr/>
        </p:nvGrpSpPr>
        <p:grpSpPr>
          <a:xfrm>
            <a:off x="5322218" y="1856147"/>
            <a:ext cx="1506589" cy="1506589"/>
            <a:chOff x="5322218" y="1856147"/>
            <a:chExt cx="1506589" cy="1506589"/>
          </a:xfrm>
          <a:solidFill>
            <a:srgbClr val="4C5252"/>
          </a:solidFill>
        </p:grpSpPr>
        <p:sp>
          <p:nvSpPr>
            <p:cNvPr id="5" name="圆角矩形 5">
              <a:extLst>
                <a:ext uri="{FF2B5EF4-FFF2-40B4-BE49-F238E27FC236}">
                  <a16:creationId xmlns:a16="http://schemas.microsoft.com/office/drawing/2014/main" id="{BAEACC69-39E6-F583-BAA2-10BC3D4BE4D9}"/>
                </a:ext>
              </a:extLst>
            </p:cNvPr>
            <p:cNvSpPr/>
            <p:nvPr/>
          </p:nvSpPr>
          <p:spPr>
            <a:xfrm rot="2700000">
              <a:off x="5322218" y="1856147"/>
              <a:ext cx="1506589" cy="15065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4FC98F-B742-3CAB-FA09-7ADDBA81834C}"/>
                </a:ext>
              </a:extLst>
            </p:cNvPr>
            <p:cNvSpPr/>
            <p:nvPr/>
          </p:nvSpPr>
          <p:spPr>
            <a:xfrm>
              <a:off x="5769856" y="2204532"/>
              <a:ext cx="593397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I</a:t>
              </a:r>
              <a:endParaRPr lang="zh-CN" altLang="en-US" sz="48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  <p:grpSp>
        <p:nvGrpSpPr>
          <p:cNvPr id="9" name="组合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98F7CBF1-3160-F603-3874-D44ECE691EAB}"/>
              </a:ext>
            </a:extLst>
          </p:cNvPr>
          <p:cNvGrpSpPr/>
          <p:nvPr/>
        </p:nvGrpSpPr>
        <p:grpSpPr>
          <a:xfrm>
            <a:off x="6407701" y="3018028"/>
            <a:ext cx="1506589" cy="1506589"/>
            <a:chOff x="6407701" y="3018028"/>
            <a:chExt cx="1506589" cy="1506589"/>
          </a:xfrm>
          <a:solidFill>
            <a:srgbClr val="AD2A26"/>
          </a:solidFill>
        </p:grpSpPr>
        <p:sp>
          <p:nvSpPr>
            <p:cNvPr id="10" name="圆角矩形 8">
              <a:extLst>
                <a:ext uri="{FF2B5EF4-FFF2-40B4-BE49-F238E27FC236}">
                  <a16:creationId xmlns:a16="http://schemas.microsoft.com/office/drawing/2014/main" id="{F92D722F-CEDB-A491-5EA0-816C0DB5760A}"/>
                </a:ext>
              </a:extLst>
            </p:cNvPr>
            <p:cNvSpPr/>
            <p:nvPr/>
          </p:nvSpPr>
          <p:spPr>
            <a:xfrm rot="2700000">
              <a:off x="6407701" y="3018028"/>
              <a:ext cx="1506589" cy="15065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BEA666-D937-28A8-0BF2-4547948F3530}"/>
                </a:ext>
              </a:extLst>
            </p:cNvPr>
            <p:cNvSpPr/>
            <p:nvPr/>
          </p:nvSpPr>
          <p:spPr>
            <a:xfrm>
              <a:off x="6890728" y="3380821"/>
              <a:ext cx="596638" cy="83099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sz="480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C</a:t>
              </a:r>
              <a:endParaRPr lang="zh-CN" altLang="en-US" sz="48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8E66A42E-3980-9586-D66A-D2164E006CBD}"/>
              </a:ext>
            </a:extLst>
          </p:cNvPr>
          <p:cNvGrpSpPr/>
          <p:nvPr/>
        </p:nvGrpSpPr>
        <p:grpSpPr>
          <a:xfrm>
            <a:off x="5322221" y="4179912"/>
            <a:ext cx="1506589" cy="1506589"/>
            <a:chOff x="5322221" y="4179912"/>
            <a:chExt cx="1506589" cy="1506589"/>
          </a:xfrm>
          <a:solidFill>
            <a:srgbClr val="4C5252"/>
          </a:solidFill>
        </p:grpSpPr>
        <p:sp>
          <p:nvSpPr>
            <p:cNvPr id="13" name="圆角矩形 11">
              <a:extLst>
                <a:ext uri="{FF2B5EF4-FFF2-40B4-BE49-F238E27FC236}">
                  <a16:creationId xmlns:a16="http://schemas.microsoft.com/office/drawing/2014/main" id="{380ADA1F-08B9-5F63-3A88-834109D19C8F}"/>
                </a:ext>
              </a:extLst>
            </p:cNvPr>
            <p:cNvSpPr/>
            <p:nvPr/>
          </p:nvSpPr>
          <p:spPr>
            <a:xfrm rot="2700000">
              <a:off x="5322221" y="4179912"/>
              <a:ext cx="1506589" cy="15065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1919672-C52E-691B-ABDD-F433868567F4}"/>
                </a:ext>
              </a:extLst>
            </p:cNvPr>
            <p:cNvSpPr/>
            <p:nvPr/>
          </p:nvSpPr>
          <p:spPr>
            <a:xfrm>
              <a:off x="5779423" y="4536017"/>
              <a:ext cx="599169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S</a:t>
              </a:r>
              <a:endParaRPr lang="zh-CN" altLang="en-US" sz="48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  <p:grpSp>
        <p:nvGrpSpPr>
          <p:cNvPr id="16" name="组合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4D7B60CA-3917-4C1C-5C47-036AA5F3288F}"/>
              </a:ext>
            </a:extLst>
          </p:cNvPr>
          <p:cNvGrpSpPr/>
          <p:nvPr/>
        </p:nvGrpSpPr>
        <p:grpSpPr>
          <a:xfrm>
            <a:off x="4236737" y="3018031"/>
            <a:ext cx="1506589" cy="1506589"/>
            <a:chOff x="4236737" y="3018031"/>
            <a:chExt cx="1506589" cy="1506589"/>
          </a:xfrm>
          <a:solidFill>
            <a:srgbClr val="AD2A26"/>
          </a:solidFill>
        </p:grpSpPr>
        <p:sp>
          <p:nvSpPr>
            <p:cNvPr id="18" name="圆角矩形 14">
              <a:extLst>
                <a:ext uri="{FF2B5EF4-FFF2-40B4-BE49-F238E27FC236}">
                  <a16:creationId xmlns:a16="http://schemas.microsoft.com/office/drawing/2014/main" id="{C15B5295-AE53-E172-7A4D-04AD891602BD}"/>
                </a:ext>
              </a:extLst>
            </p:cNvPr>
            <p:cNvSpPr/>
            <p:nvPr/>
          </p:nvSpPr>
          <p:spPr>
            <a:xfrm rot="2700000">
              <a:off x="4236737" y="3018031"/>
              <a:ext cx="1506589" cy="15065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D7581A5-7B87-95FF-EA21-F6E832172AD7}"/>
                </a:ext>
              </a:extLst>
            </p:cNvPr>
            <p:cNvSpPr/>
            <p:nvPr/>
          </p:nvSpPr>
          <p:spPr>
            <a:xfrm>
              <a:off x="4686955" y="3380821"/>
              <a:ext cx="643125" cy="83099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sz="480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G</a:t>
              </a:r>
              <a:endParaRPr lang="zh-CN" altLang="en-US" sz="48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  <p:sp>
        <p:nvSpPr>
          <p:cNvPr id="20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5972357B-01F1-EDCF-BFA6-04AFFF850563}"/>
              </a:ext>
            </a:extLst>
          </p:cNvPr>
          <p:cNvSpPr/>
          <p:nvPr/>
        </p:nvSpPr>
        <p:spPr>
          <a:xfrm rot="2700000" flipV="1">
            <a:off x="6127801" y="2115794"/>
            <a:ext cx="1057087" cy="11902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solidFill>
              <a:srgbClr val="4C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34342DEF-9587-B7BD-BE39-9F43E481E812}"/>
              </a:ext>
            </a:extLst>
          </p:cNvPr>
          <p:cNvSpPr/>
          <p:nvPr/>
        </p:nvSpPr>
        <p:spPr>
          <a:xfrm rot="18900000" flipV="1">
            <a:off x="3879632" y="3169761"/>
            <a:ext cx="1057087" cy="11902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4" name="任意多边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9A3C3792-5624-FC05-04A0-EB38E503C22F}"/>
              </a:ext>
            </a:extLst>
          </p:cNvPr>
          <p:cNvSpPr/>
          <p:nvPr/>
        </p:nvSpPr>
        <p:spPr>
          <a:xfrm rot="13500000" flipV="1">
            <a:off x="4971575" y="5380435"/>
            <a:ext cx="1057087" cy="11902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solidFill>
              <a:srgbClr val="4C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5" name="任意多边形 2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1965EBA6-5610-858D-62EF-BB4DB59BEFFE}"/>
              </a:ext>
            </a:extLst>
          </p:cNvPr>
          <p:cNvSpPr/>
          <p:nvPr/>
        </p:nvSpPr>
        <p:spPr>
          <a:xfrm rot="8100000" flipV="1">
            <a:off x="7090507" y="4267177"/>
            <a:ext cx="1057087" cy="11902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D80D306-73C8-FF86-C870-145A5E232565}"/>
              </a:ext>
            </a:extLst>
          </p:cNvPr>
          <p:cNvSpPr txBox="1"/>
          <p:nvPr/>
        </p:nvSpPr>
        <p:spPr>
          <a:xfrm>
            <a:off x="1033998" y="2357949"/>
            <a:ext cx="3051344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点赞系统需要适用于各种不同的业务场景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8" name="TextBox 76">
            <a:extLst>
              <a:ext uri="{FF2B5EF4-FFF2-40B4-BE49-F238E27FC236}">
                <a16:creationId xmlns:a16="http://schemas.microsoft.com/office/drawing/2014/main" id="{A0E05EF2-C604-8933-668F-C5972614064B}"/>
              </a:ext>
            </a:extLst>
          </p:cNvPr>
          <p:cNvSpPr txBox="1"/>
          <p:nvPr/>
        </p:nvSpPr>
        <p:spPr>
          <a:xfrm>
            <a:off x="7340939" y="1486622"/>
            <a:ext cx="201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独立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651D16-0119-8732-7E07-4C59989C2732}"/>
              </a:ext>
            </a:extLst>
          </p:cNvPr>
          <p:cNvSpPr txBox="1"/>
          <p:nvPr/>
        </p:nvSpPr>
        <p:spPr>
          <a:xfrm>
            <a:off x="7340939" y="1962489"/>
            <a:ext cx="3051344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点赞功能不依赖其它服务模块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1" name="TextBox 76">
            <a:extLst>
              <a:ext uri="{FF2B5EF4-FFF2-40B4-BE49-F238E27FC236}">
                <a16:creationId xmlns:a16="http://schemas.microsoft.com/office/drawing/2014/main" id="{E0D8D230-DD31-1F71-AAA2-FDF6DF7A2595}"/>
              </a:ext>
            </a:extLst>
          </p:cNvPr>
          <p:cNvSpPr txBox="1"/>
          <p:nvPr/>
        </p:nvSpPr>
        <p:spPr>
          <a:xfrm>
            <a:off x="8120032" y="4423246"/>
            <a:ext cx="201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AD2A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并发</a:t>
            </a:r>
            <a:endParaRPr lang="zh-CN" altLang="en-US" sz="2400" b="1" dirty="0">
              <a:solidFill>
                <a:srgbClr val="AD2A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AD4CD9A4-5CE2-85F8-85DC-FCED4F204F62}"/>
              </a:ext>
            </a:extLst>
          </p:cNvPr>
          <p:cNvSpPr txBox="1"/>
          <p:nvPr/>
        </p:nvSpPr>
        <p:spPr>
          <a:xfrm>
            <a:off x="8097267" y="4963034"/>
            <a:ext cx="3051344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点赞系统必须能应对较高的并发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25" name="TextBox 76">
            <a:extLst>
              <a:ext uri="{FF2B5EF4-FFF2-40B4-BE49-F238E27FC236}">
                <a16:creationId xmlns:a16="http://schemas.microsoft.com/office/drawing/2014/main" id="{D804CE65-C232-26C6-C717-E44C01C9195E}"/>
              </a:ext>
            </a:extLst>
          </p:cNvPr>
          <p:cNvSpPr txBox="1"/>
          <p:nvPr/>
        </p:nvSpPr>
        <p:spPr>
          <a:xfrm>
            <a:off x="2750603" y="5145023"/>
            <a:ext cx="201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安全</a:t>
            </a: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D72B5E8E-F896-9060-7F45-12799DCF78A5}"/>
              </a:ext>
            </a:extLst>
          </p:cNvPr>
          <p:cNvSpPr txBox="1"/>
          <p:nvPr/>
        </p:nvSpPr>
        <p:spPr>
          <a:xfrm>
            <a:off x="1676970" y="5660907"/>
            <a:ext cx="3051344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做好判断，避免用户重复点赞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27" name="TextBox 76">
            <a:extLst>
              <a:ext uri="{FF2B5EF4-FFF2-40B4-BE49-F238E27FC236}">
                <a16:creationId xmlns:a16="http://schemas.microsoft.com/office/drawing/2014/main" id="{FA67115E-64A9-E27D-79EF-16E8F85C9A73}"/>
              </a:ext>
            </a:extLst>
          </p:cNvPr>
          <p:cNvSpPr txBox="1"/>
          <p:nvPr/>
        </p:nvSpPr>
        <p:spPr>
          <a:xfrm>
            <a:off x="2107631" y="1882082"/>
            <a:ext cx="201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rgbClr val="AD2A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通用</a:t>
            </a:r>
            <a:endParaRPr lang="zh-CN" altLang="en-US" sz="2400" b="1" dirty="0">
              <a:solidFill>
                <a:srgbClr val="AD2A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94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-0.0112 -0.0247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0.01263 -0.04282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L 0.01758 0.03055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-0.01276 0.0324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7" grpId="0"/>
      <p:bldP spid="28" grpId="0"/>
      <p:bldP spid="30" grpId="0"/>
      <p:bldP spid="31" grpId="0"/>
      <p:bldP spid="224" grpId="0"/>
      <p:bldP spid="225" grpId="0"/>
      <p:bldP spid="226" grpId="0"/>
      <p:bldP spid="2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BE3936"/>
                </a:solidFill>
              </a:rPr>
              <a:t>需求分析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C47B66-E18F-AD34-02AB-B1FB925AC9BA}"/>
              </a:ext>
            </a:extLst>
          </p:cNvPr>
          <p:cNvSpPr/>
          <p:nvPr/>
        </p:nvSpPr>
        <p:spPr>
          <a:xfrm>
            <a:off x="2269027" y="2331363"/>
            <a:ext cx="710037" cy="348997"/>
          </a:xfrm>
          <a:prstGeom prst="roundRect">
            <a:avLst>
              <a:gd name="adj" fmla="val 4743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开始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55A3B73-E446-F7D4-0AF0-1127C314B6B2}"/>
              </a:ext>
            </a:extLst>
          </p:cNvPr>
          <p:cNvSpPr/>
          <p:nvPr/>
        </p:nvSpPr>
        <p:spPr>
          <a:xfrm>
            <a:off x="3672178" y="3218926"/>
            <a:ext cx="869576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</a:t>
            </a:r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8FCA044B-8078-C3FF-3C27-9E18C11ED9E5}"/>
              </a:ext>
            </a:extLst>
          </p:cNvPr>
          <p:cNvSpPr/>
          <p:nvPr/>
        </p:nvSpPr>
        <p:spPr>
          <a:xfrm>
            <a:off x="2109141" y="3124629"/>
            <a:ext cx="1029810" cy="594804"/>
          </a:xfrm>
          <a:prstGeom prst="diamond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是否</a:t>
            </a:r>
            <a:endParaRPr lang="en-US" altLang="zh-CN" sz="1200"/>
          </a:p>
          <a:p>
            <a:pPr algn="ctr"/>
            <a:r>
              <a:rPr lang="zh-CN" altLang="en-US" sz="1200"/>
              <a:t>点赞过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D49AF86-7643-ED92-AEE1-30537C17C209}"/>
              </a:ext>
            </a:extLst>
          </p:cNvPr>
          <p:cNvSpPr/>
          <p:nvPr/>
        </p:nvSpPr>
        <p:spPr>
          <a:xfrm>
            <a:off x="3675494" y="3991583"/>
            <a:ext cx="869577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保存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点赞记录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93C2931-D89B-1CDC-98A4-90C3A77D7452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2624046" y="2680360"/>
            <a:ext cx="0" cy="44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7793ED63-ECB8-445E-6B40-9EE91A29DF81}"/>
              </a:ext>
            </a:extLst>
          </p:cNvPr>
          <p:cNvCxnSpPr>
            <a:cxnSpLocks/>
            <a:stCxn id="8" idx="2"/>
            <a:endCxn id="239" idx="3"/>
          </p:cNvCxnSpPr>
          <p:nvPr/>
        </p:nvCxnSpPr>
        <p:spPr>
          <a:xfrm rot="5400000">
            <a:off x="3323501" y="5130013"/>
            <a:ext cx="427138" cy="11397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CAB71F08-B295-E963-B932-04D8C415B751}"/>
              </a:ext>
            </a:extLst>
          </p:cNvPr>
          <p:cNvSpPr/>
          <p:nvPr/>
        </p:nvSpPr>
        <p:spPr>
          <a:xfrm>
            <a:off x="2257138" y="5747830"/>
            <a:ext cx="710036" cy="331295"/>
          </a:xfrm>
          <a:prstGeom prst="roundRect">
            <a:avLst>
              <a:gd name="adj" fmla="val 4743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结束</a:t>
            </a:r>
          </a:p>
        </p:txBody>
      </p: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158C28E9-4C8C-E265-6820-35EE3CB3C973}"/>
              </a:ext>
            </a:extLst>
          </p:cNvPr>
          <p:cNvCxnSpPr>
            <a:cxnSpLocks/>
            <a:stCxn id="17" idx="2"/>
            <a:endCxn id="239" idx="0"/>
          </p:cNvCxnSpPr>
          <p:nvPr/>
        </p:nvCxnSpPr>
        <p:spPr>
          <a:xfrm flipH="1">
            <a:off x="2612156" y="3719433"/>
            <a:ext cx="11890" cy="202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8233B293-C352-FB18-69BD-FBBB36B2BB2B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>
            <a:off x="4106966" y="3626400"/>
            <a:ext cx="3317" cy="36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08322E3E-2AF5-056C-093F-74AE850B4371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3138951" y="3422031"/>
            <a:ext cx="533227" cy="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0A82CC6D-043A-3B90-0C07-BDAC0A97DB55}"/>
              </a:ext>
            </a:extLst>
          </p:cNvPr>
          <p:cNvGrpSpPr/>
          <p:nvPr/>
        </p:nvGrpSpPr>
        <p:grpSpPr>
          <a:xfrm>
            <a:off x="1888622" y="1769098"/>
            <a:ext cx="3696101" cy="4426419"/>
            <a:chOff x="1963270" y="1983712"/>
            <a:chExt cx="3012142" cy="398678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DB17011-B3A6-96BE-8C44-4B93E83F403C}"/>
                </a:ext>
              </a:extLst>
            </p:cNvPr>
            <p:cNvSpPr/>
            <p:nvPr/>
          </p:nvSpPr>
          <p:spPr>
            <a:xfrm>
              <a:off x="1963270" y="1983712"/>
              <a:ext cx="3012142" cy="3986782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A1EE61F3-1E90-2AC3-50B3-11467729BBA3}"/>
                </a:ext>
              </a:extLst>
            </p:cNvPr>
            <p:cNvSpPr/>
            <p:nvPr/>
          </p:nvSpPr>
          <p:spPr>
            <a:xfrm>
              <a:off x="1963270" y="1983712"/>
              <a:ext cx="3012142" cy="40747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点赞服务</a:t>
              </a:r>
            </a:p>
          </p:txBody>
        </p:sp>
      </p:grpSp>
      <p:sp>
        <p:nvSpPr>
          <p:cNvPr id="258" name="矩形 257">
            <a:extLst>
              <a:ext uri="{FF2B5EF4-FFF2-40B4-BE49-F238E27FC236}">
                <a16:creationId xmlns:a16="http://schemas.microsoft.com/office/drawing/2014/main" id="{7BE69932-A88F-3E64-B351-A1D7C9B027E6}"/>
              </a:ext>
            </a:extLst>
          </p:cNvPr>
          <p:cNvSpPr/>
          <p:nvPr/>
        </p:nvSpPr>
        <p:spPr>
          <a:xfrm>
            <a:off x="7348127" y="1769099"/>
            <a:ext cx="2894293" cy="179042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0BD865DE-A908-E30F-7C0F-15D73BE9DB6D}"/>
              </a:ext>
            </a:extLst>
          </p:cNvPr>
          <p:cNvSpPr/>
          <p:nvPr/>
        </p:nvSpPr>
        <p:spPr>
          <a:xfrm>
            <a:off x="7348127" y="1769099"/>
            <a:ext cx="2894293" cy="40747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其它服务</a:t>
            </a: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B7DC2AFE-08B1-23CD-CDA7-A2090CFB64FC}"/>
              </a:ext>
            </a:extLst>
          </p:cNvPr>
          <p:cNvSpPr txBox="1"/>
          <p:nvPr/>
        </p:nvSpPr>
        <p:spPr>
          <a:xfrm>
            <a:off x="2326392" y="377287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7BF95AAD-FF42-DFD1-774F-5C99C8BCE01D}"/>
              </a:ext>
            </a:extLst>
          </p:cNvPr>
          <p:cNvSpPr txBox="1"/>
          <p:nvPr/>
        </p:nvSpPr>
        <p:spPr>
          <a:xfrm>
            <a:off x="3148516" y="316811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A076E6-F353-E2E1-E6F7-4CDC33E11AA4}"/>
              </a:ext>
            </a:extLst>
          </p:cNvPr>
          <p:cNvSpPr/>
          <p:nvPr/>
        </p:nvSpPr>
        <p:spPr>
          <a:xfrm>
            <a:off x="3672178" y="5078866"/>
            <a:ext cx="869576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更新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点赞数量</a:t>
            </a:r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D930DDB2-D73C-3F8F-868A-07B40E4C5D92}"/>
              </a:ext>
            </a:extLst>
          </p:cNvPr>
          <p:cNvSpPr/>
          <p:nvPr/>
        </p:nvSpPr>
        <p:spPr>
          <a:xfrm>
            <a:off x="4837011" y="4995841"/>
            <a:ext cx="519183" cy="573524"/>
          </a:xfrm>
          <a:prstGeom prst="flowChartMagneticDisk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45720" rtlCol="0" anchor="ctr"/>
          <a:lstStyle/>
          <a:p>
            <a:pPr algn="ctr"/>
            <a:r>
              <a:rPr lang="zh-CN" altLang="en-US" sz="1050"/>
              <a:t>点赞数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2BFC970-49F3-CE6D-A3F8-6A10D0DE6A4B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>
            <a:off x="4541754" y="5282603"/>
            <a:ext cx="2952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9E15379-3CBF-4439-CE61-3DE937733F2F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 flipH="1">
            <a:off x="4106966" y="4399057"/>
            <a:ext cx="3317" cy="67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64E5A9C-4450-3AEE-69B2-D3481B8DDA1B}"/>
              </a:ext>
            </a:extLst>
          </p:cNvPr>
          <p:cNvCxnSpPr>
            <a:cxnSpLocks/>
            <a:stCxn id="22" idx="3"/>
            <a:endCxn id="237" idx="2"/>
          </p:cNvCxnSpPr>
          <p:nvPr/>
        </p:nvCxnSpPr>
        <p:spPr>
          <a:xfrm>
            <a:off x="4545071" y="4195320"/>
            <a:ext cx="2919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流程图: 磁盘 236">
            <a:extLst>
              <a:ext uri="{FF2B5EF4-FFF2-40B4-BE49-F238E27FC236}">
                <a16:creationId xmlns:a16="http://schemas.microsoft.com/office/drawing/2014/main" id="{2A31F134-0A96-1EB1-2728-4236B1631F50}"/>
              </a:ext>
            </a:extLst>
          </p:cNvPr>
          <p:cNvSpPr/>
          <p:nvPr/>
        </p:nvSpPr>
        <p:spPr>
          <a:xfrm>
            <a:off x="4837012" y="3908558"/>
            <a:ext cx="515866" cy="573523"/>
          </a:xfrm>
          <a:prstGeom prst="flowChartMagneticDisk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r>
              <a:rPr lang="zh-CN" altLang="en-US" sz="1050"/>
              <a:t>点赞</a:t>
            </a:r>
            <a:endParaRPr lang="en-US" altLang="zh-CN" sz="1050"/>
          </a:p>
          <a:p>
            <a:pPr algn="ctr"/>
            <a:r>
              <a:rPr lang="zh-CN" altLang="en-US" sz="1050"/>
              <a:t>记录</a:t>
            </a:r>
          </a:p>
        </p:txBody>
      </p:sp>
    </p:spTree>
    <p:extLst>
      <p:ext uri="{BB962C8B-B14F-4D97-AF65-F5344CB8AC3E}">
        <p14:creationId xmlns:p14="http://schemas.microsoft.com/office/powerpoint/2010/main" val="268405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7" grpId="0" animBg="1"/>
      <p:bldP spid="22" grpId="0" animBg="1"/>
      <p:bldP spid="239" grpId="0" animBg="1"/>
      <p:bldP spid="258" grpId="0" animBg="1"/>
      <p:bldP spid="259" grpId="0" animBg="1"/>
      <p:bldP spid="295" grpId="0"/>
      <p:bldP spid="296" grpId="0"/>
      <p:bldP spid="8" grpId="0" animBg="1"/>
      <p:bldP spid="9" grpId="0" animBg="1"/>
      <p:bldP spid="2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BE3936"/>
                </a:solidFill>
              </a:rPr>
              <a:t>需求分析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C47B66-E18F-AD34-02AB-B1FB925AC9BA}"/>
              </a:ext>
            </a:extLst>
          </p:cNvPr>
          <p:cNvSpPr/>
          <p:nvPr/>
        </p:nvSpPr>
        <p:spPr>
          <a:xfrm>
            <a:off x="2269027" y="2331363"/>
            <a:ext cx="710037" cy="348997"/>
          </a:xfrm>
          <a:prstGeom prst="roundRect">
            <a:avLst>
              <a:gd name="adj" fmla="val 4743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开始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55A3B73-E446-F7D4-0AF0-1127C314B6B2}"/>
              </a:ext>
            </a:extLst>
          </p:cNvPr>
          <p:cNvSpPr/>
          <p:nvPr/>
        </p:nvSpPr>
        <p:spPr>
          <a:xfrm>
            <a:off x="3672178" y="3218926"/>
            <a:ext cx="869576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</a:t>
            </a:r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8FCA044B-8078-C3FF-3C27-9E18C11ED9E5}"/>
              </a:ext>
            </a:extLst>
          </p:cNvPr>
          <p:cNvSpPr/>
          <p:nvPr/>
        </p:nvSpPr>
        <p:spPr>
          <a:xfrm>
            <a:off x="2109141" y="3124629"/>
            <a:ext cx="1029810" cy="594804"/>
          </a:xfrm>
          <a:prstGeom prst="diamond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是否</a:t>
            </a:r>
            <a:endParaRPr lang="en-US" altLang="zh-CN" sz="1200"/>
          </a:p>
          <a:p>
            <a:pPr algn="ctr"/>
            <a:r>
              <a:rPr lang="zh-CN" altLang="en-US" sz="1200"/>
              <a:t>点赞过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D49AF86-7643-ED92-AEE1-30537C17C209}"/>
              </a:ext>
            </a:extLst>
          </p:cNvPr>
          <p:cNvSpPr/>
          <p:nvPr/>
        </p:nvSpPr>
        <p:spPr>
          <a:xfrm>
            <a:off x="3675494" y="3991583"/>
            <a:ext cx="869577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保存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点赞记录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93C2931-D89B-1CDC-98A4-90C3A77D7452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2624046" y="2680360"/>
            <a:ext cx="0" cy="44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7793ED63-ECB8-445E-6B40-9EE91A29DF81}"/>
              </a:ext>
            </a:extLst>
          </p:cNvPr>
          <p:cNvCxnSpPr>
            <a:cxnSpLocks/>
            <a:stCxn id="8" idx="2"/>
            <a:endCxn id="239" idx="3"/>
          </p:cNvCxnSpPr>
          <p:nvPr/>
        </p:nvCxnSpPr>
        <p:spPr>
          <a:xfrm rot="5400000">
            <a:off x="3323501" y="5130013"/>
            <a:ext cx="427138" cy="11397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CAB71F08-B295-E963-B932-04D8C415B751}"/>
              </a:ext>
            </a:extLst>
          </p:cNvPr>
          <p:cNvSpPr/>
          <p:nvPr/>
        </p:nvSpPr>
        <p:spPr>
          <a:xfrm>
            <a:off x="2257138" y="5747830"/>
            <a:ext cx="710036" cy="331295"/>
          </a:xfrm>
          <a:prstGeom prst="roundRect">
            <a:avLst>
              <a:gd name="adj" fmla="val 4743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结束</a:t>
            </a:r>
          </a:p>
        </p:txBody>
      </p: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158C28E9-4C8C-E265-6820-35EE3CB3C973}"/>
              </a:ext>
            </a:extLst>
          </p:cNvPr>
          <p:cNvCxnSpPr>
            <a:cxnSpLocks/>
            <a:stCxn id="17" idx="2"/>
            <a:endCxn id="239" idx="0"/>
          </p:cNvCxnSpPr>
          <p:nvPr/>
        </p:nvCxnSpPr>
        <p:spPr>
          <a:xfrm flipH="1">
            <a:off x="2612156" y="3719433"/>
            <a:ext cx="11890" cy="202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8233B293-C352-FB18-69BD-FBBB36B2BB2B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>
            <a:off x="4106966" y="3626400"/>
            <a:ext cx="3317" cy="36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08322E3E-2AF5-056C-093F-74AE850B4371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3138951" y="3422031"/>
            <a:ext cx="533227" cy="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0A82CC6D-043A-3B90-0C07-BDAC0A97DB55}"/>
              </a:ext>
            </a:extLst>
          </p:cNvPr>
          <p:cNvGrpSpPr/>
          <p:nvPr/>
        </p:nvGrpSpPr>
        <p:grpSpPr>
          <a:xfrm>
            <a:off x="1888622" y="1769098"/>
            <a:ext cx="3696101" cy="4426419"/>
            <a:chOff x="1963270" y="1983712"/>
            <a:chExt cx="3012142" cy="398678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DB17011-B3A6-96BE-8C44-4B93E83F403C}"/>
                </a:ext>
              </a:extLst>
            </p:cNvPr>
            <p:cNvSpPr/>
            <p:nvPr/>
          </p:nvSpPr>
          <p:spPr>
            <a:xfrm>
              <a:off x="1963270" y="1983712"/>
              <a:ext cx="3012142" cy="3986782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A1EE61F3-1E90-2AC3-50B3-11467729BBA3}"/>
                </a:ext>
              </a:extLst>
            </p:cNvPr>
            <p:cNvSpPr/>
            <p:nvPr/>
          </p:nvSpPr>
          <p:spPr>
            <a:xfrm>
              <a:off x="1963270" y="1983712"/>
              <a:ext cx="3012142" cy="40747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点赞服务</a:t>
              </a:r>
            </a:p>
          </p:txBody>
        </p:sp>
      </p:grpSp>
      <p:sp>
        <p:nvSpPr>
          <p:cNvPr id="295" name="文本框 294">
            <a:extLst>
              <a:ext uri="{FF2B5EF4-FFF2-40B4-BE49-F238E27FC236}">
                <a16:creationId xmlns:a16="http://schemas.microsoft.com/office/drawing/2014/main" id="{B7DC2AFE-08B1-23CD-CDA7-A2090CFB64FC}"/>
              </a:ext>
            </a:extLst>
          </p:cNvPr>
          <p:cNvSpPr txBox="1"/>
          <p:nvPr/>
        </p:nvSpPr>
        <p:spPr>
          <a:xfrm>
            <a:off x="2326392" y="377287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7BF95AAD-FF42-DFD1-774F-5C99C8BCE01D}"/>
              </a:ext>
            </a:extLst>
          </p:cNvPr>
          <p:cNvSpPr txBox="1"/>
          <p:nvPr/>
        </p:nvSpPr>
        <p:spPr>
          <a:xfrm>
            <a:off x="3148516" y="316811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A076E6-F353-E2E1-E6F7-4CDC33E11AA4}"/>
              </a:ext>
            </a:extLst>
          </p:cNvPr>
          <p:cNvSpPr/>
          <p:nvPr/>
        </p:nvSpPr>
        <p:spPr>
          <a:xfrm>
            <a:off x="3672178" y="5078866"/>
            <a:ext cx="869576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更新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点赞数量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9E15379-3CBF-4439-CE61-3DE937733F2F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 flipH="1">
            <a:off x="4106966" y="4399057"/>
            <a:ext cx="3317" cy="67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64E5A9C-4450-3AEE-69B2-D3481B8DDA1B}"/>
              </a:ext>
            </a:extLst>
          </p:cNvPr>
          <p:cNvCxnSpPr>
            <a:cxnSpLocks/>
            <a:stCxn id="22" idx="3"/>
            <a:endCxn id="237" idx="2"/>
          </p:cNvCxnSpPr>
          <p:nvPr/>
        </p:nvCxnSpPr>
        <p:spPr>
          <a:xfrm>
            <a:off x="4545071" y="4195320"/>
            <a:ext cx="2919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流程图: 磁盘 236">
            <a:extLst>
              <a:ext uri="{FF2B5EF4-FFF2-40B4-BE49-F238E27FC236}">
                <a16:creationId xmlns:a16="http://schemas.microsoft.com/office/drawing/2014/main" id="{2A31F134-0A96-1EB1-2728-4236B1631F50}"/>
              </a:ext>
            </a:extLst>
          </p:cNvPr>
          <p:cNvSpPr/>
          <p:nvPr/>
        </p:nvSpPr>
        <p:spPr>
          <a:xfrm>
            <a:off x="4837012" y="3908558"/>
            <a:ext cx="515866" cy="573523"/>
          </a:xfrm>
          <a:prstGeom prst="flowChartMagneticDisk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r>
              <a:rPr lang="zh-CN" altLang="en-US" sz="1050"/>
              <a:t>点赞</a:t>
            </a:r>
            <a:endParaRPr lang="en-US" altLang="zh-CN" sz="1050"/>
          </a:p>
          <a:p>
            <a:pPr algn="ctr"/>
            <a:r>
              <a:rPr lang="zh-CN" altLang="en-US" sz="1050"/>
              <a:t>记录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D1C3F0-91E6-C41E-1E01-118F364510B3}"/>
              </a:ext>
            </a:extLst>
          </p:cNvPr>
          <p:cNvSpPr/>
          <p:nvPr/>
        </p:nvSpPr>
        <p:spPr>
          <a:xfrm>
            <a:off x="7348127" y="1769099"/>
            <a:ext cx="2894293" cy="179042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670F53-1A79-CC4C-596A-2301386462F0}"/>
              </a:ext>
            </a:extLst>
          </p:cNvPr>
          <p:cNvSpPr/>
          <p:nvPr/>
        </p:nvSpPr>
        <p:spPr>
          <a:xfrm>
            <a:off x="7348127" y="1769099"/>
            <a:ext cx="2894293" cy="40747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其它服务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7D3C61-75F3-A19E-26BA-516E7C7776C0}"/>
              </a:ext>
            </a:extLst>
          </p:cNvPr>
          <p:cNvSpPr/>
          <p:nvPr/>
        </p:nvSpPr>
        <p:spPr>
          <a:xfrm>
            <a:off x="7348127" y="4390661"/>
            <a:ext cx="2894293" cy="179042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5BD048-82E6-2071-284B-9663C4DBE714}"/>
              </a:ext>
            </a:extLst>
          </p:cNvPr>
          <p:cNvSpPr/>
          <p:nvPr/>
        </p:nvSpPr>
        <p:spPr>
          <a:xfrm>
            <a:off x="7348127" y="4390661"/>
            <a:ext cx="2894293" cy="40747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其它服务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CFFA6CE-7463-5CFE-1846-16FD283C644B}"/>
              </a:ext>
            </a:extLst>
          </p:cNvPr>
          <p:cNvSpPr/>
          <p:nvPr/>
        </p:nvSpPr>
        <p:spPr>
          <a:xfrm>
            <a:off x="7770404" y="5345450"/>
            <a:ext cx="869576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更新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点赞数量</a:t>
            </a:r>
          </a:p>
        </p:txBody>
      </p: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673A3B76-7DC0-CD5D-D78C-50C71A40F3A9}"/>
              </a:ext>
            </a:extLst>
          </p:cNvPr>
          <p:cNvSpPr/>
          <p:nvPr/>
        </p:nvSpPr>
        <p:spPr>
          <a:xfrm>
            <a:off x="9247907" y="5262425"/>
            <a:ext cx="609600" cy="573524"/>
          </a:xfrm>
          <a:prstGeom prst="flowChartMagneticDisk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点赞数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C4EBFAE-B828-8A21-2484-3C01143026BE}"/>
              </a:ext>
            </a:extLst>
          </p:cNvPr>
          <p:cNvCxnSpPr>
            <a:stCxn id="13" idx="3"/>
            <a:endCxn id="16" idx="2"/>
          </p:cNvCxnSpPr>
          <p:nvPr/>
        </p:nvCxnSpPr>
        <p:spPr>
          <a:xfrm>
            <a:off x="8639980" y="5549187"/>
            <a:ext cx="607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CF4288E-E6A8-ADA8-3F3D-B5A9D638854F}"/>
              </a:ext>
            </a:extLst>
          </p:cNvPr>
          <p:cNvSpPr/>
          <p:nvPr/>
        </p:nvSpPr>
        <p:spPr>
          <a:xfrm>
            <a:off x="7766490" y="2698757"/>
            <a:ext cx="869576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更新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点赞数量</a:t>
            </a:r>
          </a:p>
        </p:txBody>
      </p:sp>
      <p:sp>
        <p:nvSpPr>
          <p:cNvPr id="20" name="流程图: 磁盘 19">
            <a:extLst>
              <a:ext uri="{FF2B5EF4-FFF2-40B4-BE49-F238E27FC236}">
                <a16:creationId xmlns:a16="http://schemas.microsoft.com/office/drawing/2014/main" id="{BDEBAD13-E0D0-2C36-7721-940A452D76C5}"/>
              </a:ext>
            </a:extLst>
          </p:cNvPr>
          <p:cNvSpPr/>
          <p:nvPr/>
        </p:nvSpPr>
        <p:spPr>
          <a:xfrm>
            <a:off x="9243993" y="2615732"/>
            <a:ext cx="609600" cy="573524"/>
          </a:xfrm>
          <a:prstGeom prst="flowChartMagneticDisk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点赞数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69A44A6-2575-429E-C0C3-9D93DA143D3F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>
            <a:off x="8636066" y="2902494"/>
            <a:ext cx="607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97F3D7-A66A-9876-105E-172217996A5D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4541754" y="2902494"/>
            <a:ext cx="3224736" cy="23801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流程图: 磁盘 23">
            <a:extLst>
              <a:ext uri="{FF2B5EF4-FFF2-40B4-BE49-F238E27FC236}">
                <a16:creationId xmlns:a16="http://schemas.microsoft.com/office/drawing/2014/main" id="{A077F472-AD86-F7CE-55A0-0FB748E9D425}"/>
              </a:ext>
            </a:extLst>
          </p:cNvPr>
          <p:cNvSpPr/>
          <p:nvPr/>
        </p:nvSpPr>
        <p:spPr>
          <a:xfrm>
            <a:off x="5809508" y="3942911"/>
            <a:ext cx="860612" cy="517190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MQ</a:t>
            </a:r>
            <a:endParaRPr lang="zh-CN" altLang="en-US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FBEC1303-D825-A9B9-310D-256906C70083}"/>
              </a:ext>
            </a:extLst>
          </p:cNvPr>
          <p:cNvCxnSpPr>
            <a:cxnSpLocks/>
            <a:stCxn id="8" idx="3"/>
            <a:endCxn id="24" idx="2"/>
          </p:cNvCxnSpPr>
          <p:nvPr/>
        </p:nvCxnSpPr>
        <p:spPr>
          <a:xfrm flipV="1">
            <a:off x="4541754" y="4201506"/>
            <a:ext cx="1267754" cy="1081097"/>
          </a:xfrm>
          <a:prstGeom prst="bentConnector3">
            <a:avLst>
              <a:gd name="adj1" fmla="val 717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B8CB7DF-0A7A-925B-9777-F31B4D45A26A}"/>
              </a:ext>
            </a:extLst>
          </p:cNvPr>
          <p:cNvCxnSpPr>
            <a:cxnSpLocks/>
            <a:stCxn id="24" idx="4"/>
            <a:endCxn id="19" idx="1"/>
          </p:cNvCxnSpPr>
          <p:nvPr/>
        </p:nvCxnSpPr>
        <p:spPr>
          <a:xfrm flipV="1">
            <a:off x="6670120" y="2902494"/>
            <a:ext cx="1096370" cy="12990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D2ECC0B6-8A49-417F-1587-498F1EDB8C54}"/>
              </a:ext>
            </a:extLst>
          </p:cNvPr>
          <p:cNvCxnSpPr>
            <a:cxnSpLocks/>
            <a:stCxn id="24" idx="4"/>
            <a:endCxn id="13" idx="1"/>
          </p:cNvCxnSpPr>
          <p:nvPr/>
        </p:nvCxnSpPr>
        <p:spPr>
          <a:xfrm>
            <a:off x="6670120" y="4201506"/>
            <a:ext cx="1100284" cy="1347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77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9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99508" y="2061751"/>
            <a:ext cx="4583764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需求分析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2A1A5-F78B-B47A-9CAC-C7AC57BA446C}"/>
              </a:ext>
            </a:extLst>
          </p:cNvPr>
          <p:cNvSpPr txBox="1">
            <a:spLocks/>
          </p:cNvSpPr>
          <p:nvPr/>
        </p:nvSpPr>
        <p:spPr>
          <a:xfrm>
            <a:off x="4999508" y="2679288"/>
            <a:ext cx="4583764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B60004"/>
                </a:solidFill>
              </a:rPr>
              <a:t>数据结构设计</a:t>
            </a:r>
          </a:p>
        </p:txBody>
      </p:sp>
    </p:spTree>
    <p:extLst>
      <p:ext uri="{BB962C8B-B14F-4D97-AF65-F5344CB8AC3E}">
        <p14:creationId xmlns:p14="http://schemas.microsoft.com/office/powerpoint/2010/main" val="33180391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4E7DA0E3-ADDD-BD9A-CF37-2D347B3AA3D2}"/>
              </a:ext>
            </a:extLst>
          </p:cNvPr>
          <p:cNvSpPr txBox="1">
            <a:spLocks/>
          </p:cNvSpPr>
          <p:nvPr/>
        </p:nvSpPr>
        <p:spPr>
          <a:xfrm>
            <a:off x="710880" y="938714"/>
            <a:ext cx="7458331" cy="433859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数据结构设计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A170E7-8F57-60AD-88E6-FE93A0F80448}"/>
              </a:ext>
            </a:extLst>
          </p:cNvPr>
          <p:cNvSpPr/>
          <p:nvPr/>
        </p:nvSpPr>
        <p:spPr>
          <a:xfrm>
            <a:off x="5640805" y="3158289"/>
            <a:ext cx="910389" cy="5414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点赞记录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0BFC76-1469-9E87-EA19-994FFACE0151}"/>
              </a:ext>
            </a:extLst>
          </p:cNvPr>
          <p:cNvSpPr/>
          <p:nvPr/>
        </p:nvSpPr>
        <p:spPr>
          <a:xfrm>
            <a:off x="2594812" y="5648575"/>
            <a:ext cx="910389" cy="54142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/>
              <a:t>用户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258A9C-C5ED-F71A-99B7-FC889F2BB069}"/>
              </a:ext>
            </a:extLst>
          </p:cNvPr>
          <p:cNvSpPr/>
          <p:nvPr/>
        </p:nvSpPr>
        <p:spPr>
          <a:xfrm>
            <a:off x="8748963" y="5648575"/>
            <a:ext cx="910389" cy="54142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目标业务实体</a:t>
            </a: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6EECA33C-B1FF-AADE-4306-CA9FECC7C5BE}"/>
              </a:ext>
            </a:extLst>
          </p:cNvPr>
          <p:cNvSpPr/>
          <p:nvPr/>
        </p:nvSpPr>
        <p:spPr>
          <a:xfrm>
            <a:off x="4073082" y="4463716"/>
            <a:ext cx="733926" cy="433859"/>
          </a:xfrm>
          <a:prstGeom prst="diamon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关联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619B1D9-8C7A-B6AB-59D3-227ACE84655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440045" y="3699710"/>
            <a:ext cx="1655955" cy="76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BF042AF-FCF4-EDB6-F89B-D8D3313FF50C}"/>
              </a:ext>
            </a:extLst>
          </p:cNvPr>
          <p:cNvCxnSpPr>
            <a:stCxn id="8" idx="2"/>
            <a:endCxn id="6" idx="0"/>
          </p:cNvCxnSpPr>
          <p:nvPr/>
        </p:nvCxnSpPr>
        <p:spPr>
          <a:xfrm flipH="1">
            <a:off x="3050007" y="4897575"/>
            <a:ext cx="1390038" cy="75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FEBD388-F7EC-966B-D780-CD2BCB5FF0E4}"/>
              </a:ext>
            </a:extLst>
          </p:cNvPr>
          <p:cNvCxnSpPr>
            <a:cxnSpLocks/>
            <a:stCxn id="8" idx="1"/>
            <a:endCxn id="17" idx="4"/>
          </p:cNvCxnSpPr>
          <p:nvPr/>
        </p:nvCxnSpPr>
        <p:spPr>
          <a:xfrm flipH="1" flipV="1">
            <a:off x="3380262" y="4326798"/>
            <a:ext cx="692820" cy="353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655097B-E91E-CE36-2CB8-90E133F1EA42}"/>
              </a:ext>
            </a:extLst>
          </p:cNvPr>
          <p:cNvSpPr/>
          <p:nvPr/>
        </p:nvSpPr>
        <p:spPr>
          <a:xfrm>
            <a:off x="2925067" y="3835790"/>
            <a:ext cx="910389" cy="491008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点赞</a:t>
            </a:r>
            <a:endParaRPr lang="en-US" altLang="zh-CN" sz="1200"/>
          </a:p>
          <a:p>
            <a:pPr algn="ctr"/>
            <a:r>
              <a:rPr lang="zh-CN" altLang="en-US" sz="1200"/>
              <a:t>用户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01526926-3F98-E35B-9367-1F2ED1E707D1}"/>
              </a:ext>
            </a:extLst>
          </p:cNvPr>
          <p:cNvSpPr/>
          <p:nvPr/>
        </p:nvSpPr>
        <p:spPr>
          <a:xfrm>
            <a:off x="7341233" y="4463715"/>
            <a:ext cx="733926" cy="433859"/>
          </a:xfrm>
          <a:prstGeom prst="diamon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关联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618C2BD-B582-873C-A1CE-2422871EE99B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>
            <a:off x="6096000" y="3699710"/>
            <a:ext cx="1612196" cy="764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4C61D4C-2728-645E-B281-ED9B7E3673B3}"/>
              </a:ext>
            </a:extLst>
          </p:cNvPr>
          <p:cNvCxnSpPr>
            <a:cxnSpLocks/>
            <a:stCxn id="27" idx="2"/>
            <a:endCxn id="7" idx="0"/>
          </p:cNvCxnSpPr>
          <p:nvPr/>
        </p:nvCxnSpPr>
        <p:spPr>
          <a:xfrm>
            <a:off x="7708196" y="4897574"/>
            <a:ext cx="1495962" cy="751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C3BDE98-2693-1344-82C0-D50205E1E496}"/>
              </a:ext>
            </a:extLst>
          </p:cNvPr>
          <p:cNvCxnSpPr>
            <a:cxnSpLocks/>
            <a:stCxn id="27" idx="3"/>
            <a:endCxn id="35" idx="4"/>
          </p:cNvCxnSpPr>
          <p:nvPr/>
        </p:nvCxnSpPr>
        <p:spPr>
          <a:xfrm flipV="1">
            <a:off x="8075159" y="4326798"/>
            <a:ext cx="922029" cy="35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F887FD13-2DF1-4B57-7B20-9F66CF47990A}"/>
              </a:ext>
            </a:extLst>
          </p:cNvPr>
          <p:cNvSpPr/>
          <p:nvPr/>
        </p:nvSpPr>
        <p:spPr>
          <a:xfrm>
            <a:off x="8541993" y="3835790"/>
            <a:ext cx="910389" cy="491008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点赞</a:t>
            </a:r>
            <a:endParaRPr lang="en-US" altLang="zh-CN" sz="1200"/>
          </a:p>
          <a:p>
            <a:pPr algn="ctr"/>
            <a:r>
              <a:rPr lang="zh-CN" altLang="en-US" sz="1200"/>
              <a:t>目标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360C960-82B9-7AB2-5989-C1EBDDE1D804}"/>
              </a:ext>
            </a:extLst>
          </p:cNvPr>
          <p:cNvCxnSpPr>
            <a:cxnSpLocks/>
            <a:stCxn id="5" idx="0"/>
            <a:endCxn id="38" idx="4"/>
          </p:cNvCxnSpPr>
          <p:nvPr/>
        </p:nvCxnSpPr>
        <p:spPr>
          <a:xfrm flipV="1">
            <a:off x="6096000" y="2495717"/>
            <a:ext cx="0" cy="662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274EB793-9A14-D978-E5D9-0920BA26CC9B}"/>
              </a:ext>
            </a:extLst>
          </p:cNvPr>
          <p:cNvSpPr/>
          <p:nvPr/>
        </p:nvSpPr>
        <p:spPr>
          <a:xfrm>
            <a:off x="5640805" y="2004709"/>
            <a:ext cx="910389" cy="491008"/>
          </a:xfrm>
          <a:prstGeom prst="ellipse">
            <a:avLst/>
          </a:prstGeom>
          <a:ln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id</a:t>
            </a:r>
            <a:endParaRPr lang="zh-CN" altLang="en-US" sz="120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B30150D-E1BC-2E6D-0CC6-053EC50E53E7}"/>
              </a:ext>
            </a:extLst>
          </p:cNvPr>
          <p:cNvCxnSpPr>
            <a:cxnSpLocks/>
            <a:stCxn id="5" idx="3"/>
            <a:endCxn id="41" idx="4"/>
          </p:cNvCxnSpPr>
          <p:nvPr/>
        </p:nvCxnSpPr>
        <p:spPr>
          <a:xfrm flipV="1">
            <a:off x="6551194" y="3067574"/>
            <a:ext cx="1429753" cy="361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F0E45ABE-369D-0922-3500-912FE8429D2F}"/>
              </a:ext>
            </a:extLst>
          </p:cNvPr>
          <p:cNvSpPr/>
          <p:nvPr/>
        </p:nvSpPr>
        <p:spPr>
          <a:xfrm>
            <a:off x="7525752" y="2576566"/>
            <a:ext cx="910389" cy="491008"/>
          </a:xfrm>
          <a:prstGeom prst="ellipse">
            <a:avLst/>
          </a:prstGeom>
          <a:ln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目标</a:t>
            </a:r>
            <a:endParaRPr lang="en-US" altLang="zh-CN" sz="1200"/>
          </a:p>
          <a:p>
            <a:pPr algn="ctr"/>
            <a:r>
              <a:rPr lang="zh-CN" altLang="en-US" sz="1200"/>
              <a:t>业务类型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CC61C8C-3C3A-AFF3-E1EE-19F9C0EF8411}"/>
              </a:ext>
            </a:extLst>
          </p:cNvPr>
          <p:cNvCxnSpPr>
            <a:cxnSpLocks/>
            <a:stCxn id="5" idx="1"/>
            <a:endCxn id="44" idx="4"/>
          </p:cNvCxnSpPr>
          <p:nvPr/>
        </p:nvCxnSpPr>
        <p:spPr>
          <a:xfrm flipH="1" flipV="1">
            <a:off x="4253556" y="3067574"/>
            <a:ext cx="1387249" cy="361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F0AF3D3A-1D4F-AE93-321C-8D9B05C4896C}"/>
              </a:ext>
            </a:extLst>
          </p:cNvPr>
          <p:cNvSpPr/>
          <p:nvPr/>
        </p:nvSpPr>
        <p:spPr>
          <a:xfrm>
            <a:off x="3798361" y="2576566"/>
            <a:ext cx="910389" cy="491008"/>
          </a:xfrm>
          <a:prstGeom prst="ellipse">
            <a:avLst/>
          </a:prstGeom>
          <a:ln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点赞时间</a:t>
            </a:r>
          </a:p>
        </p:txBody>
      </p:sp>
    </p:spTree>
    <p:extLst>
      <p:ext uri="{BB962C8B-B14F-4D97-AF65-F5344CB8AC3E}">
        <p14:creationId xmlns:p14="http://schemas.microsoft.com/office/powerpoint/2010/main" val="53306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  <p:bldP spid="27" grpId="0" animBg="1"/>
      <p:bldP spid="35" grpId="0" animBg="1"/>
      <p:bldP spid="38" grpId="0" animBg="1"/>
      <p:bldP spid="41" grpId="0" animBg="1"/>
      <p:bldP spid="44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29449</TotalTime>
  <Words>1374</Words>
  <Application>Microsoft Office PowerPoint</Application>
  <PresentationFormat>宽屏</PresentationFormat>
  <Paragraphs>383</Paragraphs>
  <Slides>33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33</vt:i4>
      </vt:variant>
    </vt:vector>
  </HeadingPairs>
  <TitlesOfParts>
    <vt:vector size="55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Segoe UI</vt:lpstr>
      <vt:lpstr>Source code pro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点赞系统</vt:lpstr>
      <vt:lpstr>PowerPoint 演示文稿</vt:lpstr>
      <vt:lpstr>点赞业务分析</vt:lpstr>
      <vt:lpstr>PowerPoint 演示文稿</vt:lpstr>
      <vt:lpstr>需求分析</vt:lpstr>
      <vt:lpstr>需求分析</vt:lpstr>
      <vt:lpstr>需求分析</vt:lpstr>
      <vt:lpstr>PowerPoint 演示文稿</vt:lpstr>
      <vt:lpstr>PowerPoint 演示文稿</vt:lpstr>
      <vt:lpstr>PowerPoint 演示文稿</vt:lpstr>
      <vt:lpstr>实现点赞功能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点赞功能改进</vt:lpstr>
      <vt:lpstr>PowerPoint 演示文稿</vt:lpstr>
      <vt:lpstr>改进思路分析</vt:lpstr>
      <vt:lpstr>改进思路分析</vt:lpstr>
      <vt:lpstr>改进思路分析</vt:lpstr>
      <vt:lpstr>改造点赞功能</vt:lpstr>
      <vt:lpstr>PowerPoint 演示文稿</vt:lpstr>
      <vt:lpstr>PowerPoint 演示文稿</vt:lpstr>
      <vt:lpstr>PowerPoint 演示文稿</vt:lpstr>
      <vt:lpstr>单个命令的执行流程</vt:lpstr>
      <vt:lpstr>N条命令依次执行</vt:lpstr>
      <vt:lpstr>N条命令批量执行</vt:lpstr>
      <vt:lpstr>批处理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zhang huyi</cp:lastModifiedBy>
  <cp:revision>854</cp:revision>
  <dcterms:created xsi:type="dcterms:W3CDTF">2020-03-31T02:23:27Z</dcterms:created>
  <dcterms:modified xsi:type="dcterms:W3CDTF">2023-04-21T15:32:07Z</dcterms:modified>
</cp:coreProperties>
</file>