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7"/>
  </p:notesMasterIdLst>
  <p:handoutMasterIdLst>
    <p:handoutMasterId r:id="rId38"/>
  </p:handoutMasterIdLst>
  <p:sldIdLst>
    <p:sldId id="462" r:id="rId8"/>
    <p:sldId id="687" r:id="rId9"/>
    <p:sldId id="465" r:id="rId10"/>
    <p:sldId id="521" r:id="rId11"/>
    <p:sldId id="787" r:id="rId12"/>
    <p:sldId id="802" r:id="rId13"/>
    <p:sldId id="803" r:id="rId14"/>
    <p:sldId id="804" r:id="rId15"/>
    <p:sldId id="805" r:id="rId16"/>
    <p:sldId id="660" r:id="rId17"/>
    <p:sldId id="806" r:id="rId18"/>
    <p:sldId id="830" r:id="rId19"/>
    <p:sldId id="814" r:id="rId20"/>
    <p:sldId id="829" r:id="rId21"/>
    <p:sldId id="813" r:id="rId22"/>
    <p:sldId id="831" r:id="rId23"/>
    <p:sldId id="754" r:id="rId24"/>
    <p:sldId id="816" r:id="rId25"/>
    <p:sldId id="832" r:id="rId26"/>
    <p:sldId id="795" r:id="rId27"/>
    <p:sldId id="833" r:id="rId28"/>
    <p:sldId id="834" r:id="rId29"/>
    <p:sldId id="797" r:id="rId30"/>
    <p:sldId id="846" r:id="rId31"/>
    <p:sldId id="837" r:id="rId32"/>
    <p:sldId id="798" r:id="rId33"/>
    <p:sldId id="861" r:id="rId34"/>
    <p:sldId id="801" r:id="rId35"/>
    <p:sldId id="26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252"/>
    <a:srgbClr val="E7E7E7"/>
    <a:srgbClr val="E6E6E6"/>
    <a:srgbClr val="F2F2F2"/>
    <a:srgbClr val="FFFFFF"/>
    <a:srgbClr val="49504F"/>
    <a:srgbClr val="AD2B26"/>
    <a:srgbClr val="FCF7B5"/>
    <a:srgbClr val="E7F9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10" y="3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2023-04-22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2023-04-22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77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7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5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8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1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D8126-EE02-F198-8993-1F8BCCDC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561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积分系统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FBC7E-3420-B653-9A2A-EB89E16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签到功能</a:t>
            </a:r>
            <a:endParaRPr kumimoji="1"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AB722-8528-3F01-37CB-4DAC54EFE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4963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2AAD9F27-730E-3B24-2127-441E47C76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725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6671F4F3-5AE2-E0DE-F3C6-556425C536FE}"/>
              </a:ext>
            </a:extLst>
          </p:cNvPr>
          <p:cNvSpPr txBox="1">
            <a:spLocks/>
          </p:cNvSpPr>
          <p:nvPr/>
        </p:nvSpPr>
        <p:spPr>
          <a:xfrm>
            <a:off x="4958428" y="26098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签到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8046A9-70F9-44F2-3D43-FCE7D20DF9C3}"/>
              </a:ext>
            </a:extLst>
          </p:cNvPr>
          <p:cNvSpPr txBox="1">
            <a:spLocks/>
          </p:cNvSpPr>
          <p:nvPr/>
        </p:nvSpPr>
        <p:spPr>
          <a:xfrm>
            <a:off x="4958428" y="32471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查询签到记录</a:t>
            </a:r>
          </a:p>
        </p:txBody>
      </p:sp>
    </p:spTree>
    <p:extLst>
      <p:ext uri="{BB962C8B-B14F-4D97-AF65-F5344CB8AC3E}">
        <p14:creationId xmlns:p14="http://schemas.microsoft.com/office/powerpoint/2010/main" val="252418629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AF40EE0-19E1-C60D-560A-4112950C63BE}"/>
              </a:ext>
            </a:extLst>
          </p:cNvPr>
          <p:cNvSpPr/>
          <p:nvPr/>
        </p:nvSpPr>
        <p:spPr>
          <a:xfrm>
            <a:off x="4926196" y="7982152"/>
            <a:ext cx="2239054" cy="38840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0A3140-9F3F-376A-F01D-4ED9344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AA0AB7C8-8F84-F17E-1AAA-934AD04798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7701600" cy="719603"/>
          </a:xfrm>
        </p:spPr>
        <p:txBody>
          <a:bodyPr/>
          <a:lstStyle/>
          <a:p>
            <a:r>
              <a:rPr lang="zh-CN" altLang="en-US">
                <a:latin typeface="Open Sans" panose="020B0606030504020204" pitchFamily="34" charset="0"/>
              </a:rPr>
              <a:t>签到功能的数据库表结构如下：</a:t>
            </a:r>
            <a:endParaRPr lang="en-US" altLang="zh-CN">
              <a:latin typeface="Open Sans" panose="020B0606030504020204" pitchFamily="34" charset="0"/>
            </a:endParaRPr>
          </a:p>
          <a:p>
            <a:endParaRPr lang="en-US" altLang="zh-CN" b="0" i="0">
              <a:effectLst/>
              <a:latin typeface="Open Sans" panose="020B0606030504020204" pitchFamily="34" charset="0"/>
            </a:endParaRPr>
          </a:p>
          <a:p>
            <a:endParaRPr lang="en-US" altLang="zh-CN">
              <a:latin typeface="Open Sans" panose="020B0606030504020204" pitchFamily="34" charset="0"/>
            </a:endParaRPr>
          </a:p>
          <a:p>
            <a:endParaRPr lang="en-US" altLang="zh-CN" b="0" i="0">
              <a:effectLst/>
              <a:latin typeface="Open Sans" panose="020B0606030504020204" pitchFamily="34" charset="0"/>
            </a:endParaRPr>
          </a:p>
          <a:p>
            <a:endParaRPr lang="en-US" altLang="zh-CN">
              <a:latin typeface="Open Sans" panose="020B0606030504020204" pitchFamily="34" charset="0"/>
            </a:endParaRPr>
          </a:p>
          <a:p>
            <a:endParaRPr lang="en-US" altLang="zh-CN" b="0" i="0">
              <a:effectLst/>
              <a:latin typeface="Open Sans" panose="020B0606030504020204" pitchFamily="34" charset="0"/>
            </a:endParaRPr>
          </a:p>
          <a:p>
            <a:endParaRPr lang="en-US" altLang="zh-CN" b="0" i="0">
              <a:effectLst/>
              <a:latin typeface="Open Sans" panose="020B0606030504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A722B60-2119-E10D-8DC1-DD99740EF193}"/>
              </a:ext>
            </a:extLst>
          </p:cNvPr>
          <p:cNvGrpSpPr/>
          <p:nvPr/>
        </p:nvGrpSpPr>
        <p:grpSpPr>
          <a:xfrm>
            <a:off x="963412" y="2115867"/>
            <a:ext cx="6889672" cy="2260747"/>
            <a:chOff x="1859972" y="2480205"/>
            <a:chExt cx="6864038" cy="2260747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DE79588-87EB-015D-EB7F-069C775CCF0F}"/>
                </a:ext>
              </a:extLst>
            </p:cNvPr>
            <p:cNvSpPr/>
            <p:nvPr/>
          </p:nvSpPr>
          <p:spPr>
            <a:xfrm>
              <a:off x="1859974" y="2480205"/>
              <a:ext cx="6864036" cy="2260747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E9E8E38-E062-4DFF-2766-D0DFB1E91C1D}"/>
                </a:ext>
              </a:extLst>
            </p:cNvPr>
            <p:cNvSpPr txBox="1"/>
            <p:nvPr/>
          </p:nvSpPr>
          <p:spPr>
            <a:xfrm>
              <a:off x="1859972" y="2845725"/>
              <a:ext cx="6774723" cy="1754326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CREATE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TABLE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`</a:t>
              </a:r>
              <a:r>
                <a:rPr lang="en-US" altLang="zh-CN" sz="1200">
                  <a:solidFill>
                    <a:srgbClr val="795E26"/>
                  </a:solidFill>
                </a:rPr>
                <a:t>sign</a:t>
              </a:r>
              <a:r>
                <a:rPr lang="en-US" altLang="zh-CN" sz="1200" b="0">
                  <a:solidFill>
                    <a:srgbClr val="795E26"/>
                  </a:solidFill>
                  <a:effectLst/>
                </a:rPr>
                <a:t>_record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` (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`id`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AUTO_INCREMENT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</a:rPr>
                <a:t>主键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`</a:t>
              </a:r>
              <a:r>
                <a:rPr lang="en-US" altLang="zh-CN" sz="1200">
                  <a:solidFill>
                    <a:srgbClr val="A31515"/>
                  </a:solidFill>
                </a:rPr>
                <a:t>user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>
                  <a:solidFill>
                    <a:srgbClr val="0000FF"/>
                  </a:solidFill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</a:rPr>
                <a:t>用户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`year`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year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zh-CN" altLang="en-US" sz="1200">
                  <a:solidFill>
                    <a:srgbClr val="A31515"/>
                  </a:solidFill>
                </a:rPr>
                <a:t>签到年份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,</a:t>
              </a:r>
            </a:p>
            <a:p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  `month`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tinyint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zh-CN" altLang="en-US" sz="1200">
                  <a:solidFill>
                    <a:srgbClr val="A31515"/>
                  </a:solidFill>
                </a:rPr>
                <a:t>签到月份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,</a:t>
              </a:r>
            </a:p>
            <a:p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  `date`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date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zh-CN" altLang="en-US" sz="1200">
                  <a:solidFill>
                    <a:srgbClr val="A31515"/>
                  </a:solidFill>
                </a:rPr>
                <a:t>签到日期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,</a:t>
              </a:r>
            </a:p>
            <a:p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  `is_backup`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bit(1)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</a:rPr>
                <a:t>是否补签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PRIMARY KEY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(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`id`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),</a:t>
              </a:r>
            </a:p>
            <a:p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) ENGINE=InnoDB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CHARSET=utf8mb4 COMMENT=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</a:rPr>
                <a:t>签到记录表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;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758C646-AD81-BF81-134E-AEFE69E2E939}"/>
                </a:ext>
              </a:extLst>
            </p:cNvPr>
            <p:cNvSpPr/>
            <p:nvPr/>
          </p:nvSpPr>
          <p:spPr>
            <a:xfrm>
              <a:off x="1859973" y="2480205"/>
              <a:ext cx="6864036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48B1176-4D5A-E4F0-F68D-B60A59355C29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7A32C3-9089-EFDC-81DB-93A55E9943F0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376825D9-09F8-E203-C156-FCBA44FD4B9F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D1B83471-CBF6-6F9C-AA92-9B1C014B6496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3971F9F1-1143-0DCB-8FF1-A1B6A197FA8E}"/>
              </a:ext>
            </a:extLst>
          </p:cNvPr>
          <p:cNvSpPr/>
          <p:nvPr/>
        </p:nvSpPr>
        <p:spPr>
          <a:xfrm>
            <a:off x="5020657" y="8773475"/>
            <a:ext cx="2032415" cy="3002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6">
            <a:extLst>
              <a:ext uri="{FF2B5EF4-FFF2-40B4-BE49-F238E27FC236}">
                <a16:creationId xmlns:a16="http://schemas.microsoft.com/office/drawing/2014/main" id="{3F177FFB-C400-B821-33CC-257586384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20331"/>
              </p:ext>
            </p:extLst>
          </p:nvPr>
        </p:nvGraphicFramePr>
        <p:xfrm>
          <a:off x="5020655" y="8845190"/>
          <a:ext cx="2032417" cy="2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481">
                  <a:extLst>
                    <a:ext uri="{9D8B030D-6E8A-4147-A177-3AD203B41FA5}">
                      <a16:colId xmlns:a16="http://schemas.microsoft.com/office/drawing/2014/main" val="3203269152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3651297702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651073340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68930177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334012108"/>
                    </a:ext>
                  </a:extLst>
                </a:gridCol>
                <a:gridCol w="432816">
                  <a:extLst>
                    <a:ext uri="{9D8B030D-6E8A-4147-A177-3AD203B41FA5}">
                      <a16:colId xmlns:a16="http://schemas.microsoft.com/office/drawing/2014/main" val="4139356177"/>
                    </a:ext>
                  </a:extLst>
                </a:gridCol>
              </a:tblGrid>
              <a:tr h="244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latin typeface="+mn-ea"/>
                          <a:ea typeface="+mn-ea"/>
                        </a:rPr>
                        <a:t>课程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latin typeface="+mn-ea"/>
                          <a:ea typeface="+mn-ea"/>
                        </a:rPr>
                        <a:t>签到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latin typeface="+mn-ea"/>
                          <a:ea typeface="+mn-ea"/>
                        </a:rPr>
                        <a:t>课程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latin typeface="+mn-ea"/>
                          <a:ea typeface="+mn-ea"/>
                        </a:rPr>
                        <a:t>签到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latin typeface="+mn-ea"/>
                          <a:ea typeface="+mn-ea"/>
                        </a:rPr>
                        <a:t>课程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>
                          <a:latin typeface="+mn-ea"/>
                          <a:ea typeface="+mn-ea"/>
                        </a:rPr>
                        <a:t>签到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57625"/>
                  </a:ext>
                </a:extLst>
              </a:tr>
              <a:tr h="24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1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11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21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1415306"/>
                  </a:ext>
                </a:extLst>
              </a:tr>
              <a:tr h="24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2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12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22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144582"/>
                  </a:ext>
                </a:extLst>
              </a:tr>
              <a:tr h="24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3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13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23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000565"/>
                  </a:ext>
                </a:extLst>
              </a:tr>
              <a:tr h="24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4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14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24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152419"/>
                  </a:ext>
                </a:extLst>
              </a:tr>
              <a:tr h="24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5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15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25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796007"/>
                  </a:ext>
                </a:extLst>
              </a:tr>
              <a:tr h="24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6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16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26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500610"/>
                  </a:ext>
                </a:extLst>
              </a:tr>
              <a:tr h="24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7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17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27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769911"/>
                  </a:ext>
                </a:extLst>
              </a:tr>
              <a:tr h="24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8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18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28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3760371"/>
                  </a:ext>
                </a:extLst>
              </a:tr>
              <a:tr h="24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9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19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29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81016"/>
                  </a:ext>
                </a:extLst>
              </a:tr>
              <a:tr h="24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10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20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30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929021"/>
                  </a:ext>
                </a:extLst>
              </a:tr>
              <a:tr h="244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-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-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-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-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>
                          <a:latin typeface="+mn-ea"/>
                          <a:ea typeface="+mn-ea"/>
                        </a:rPr>
                        <a:t>31</a:t>
                      </a:r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3463091"/>
                  </a:ext>
                </a:extLst>
              </a:tr>
            </a:tbl>
          </a:graphicData>
        </a:graphic>
      </p:graphicFrame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8A4BBD55-CEC9-07B1-0D0D-4315B16AB9E7}"/>
              </a:ext>
            </a:extLst>
          </p:cNvPr>
          <p:cNvGrpSpPr/>
          <p:nvPr/>
        </p:nvGrpSpPr>
        <p:grpSpPr>
          <a:xfrm>
            <a:off x="4871331" y="7871922"/>
            <a:ext cx="2408384" cy="889977"/>
            <a:chOff x="4932291" y="7871922"/>
            <a:chExt cx="2408384" cy="889977"/>
          </a:xfrm>
        </p:grpSpPr>
        <p:pic>
          <p:nvPicPr>
            <p:cNvPr id="1032" name="图片 1031">
              <a:extLst>
                <a:ext uri="{FF2B5EF4-FFF2-40B4-BE49-F238E27FC236}">
                  <a16:creationId xmlns:a16="http://schemas.microsoft.com/office/drawing/2014/main" id="{DB177B44-4C2D-AB73-957F-B9CFF1EE2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265" y="7926675"/>
              <a:ext cx="1036410" cy="835224"/>
            </a:xfrm>
            <a:prstGeom prst="rect">
              <a:avLst/>
            </a:prstGeom>
          </p:spPr>
        </p:pic>
        <p:pic>
          <p:nvPicPr>
            <p:cNvPr id="1025" name="图片 1024">
              <a:extLst>
                <a:ext uri="{FF2B5EF4-FFF2-40B4-BE49-F238E27FC236}">
                  <a16:creationId xmlns:a16="http://schemas.microsoft.com/office/drawing/2014/main" id="{C00942A5-BF48-403A-CC73-EF32C7A0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2291" y="7871922"/>
              <a:ext cx="1021398" cy="865696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847BBC7-C6C3-8B76-67F9-82758C20D9FE}"/>
                </a:ext>
              </a:extLst>
            </p:cNvPr>
            <p:cNvSpPr txBox="1"/>
            <p:nvPr/>
          </p:nvSpPr>
          <p:spPr>
            <a:xfrm>
              <a:off x="5270964" y="8085049"/>
              <a:ext cx="1650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华光琥珀_CNKI" panose="02000500000000000000" pitchFamily="2" charset="-122"/>
                  <a:ea typeface="华光琥珀_CNKI" panose="02000500000000000000" pitchFamily="2" charset="-122"/>
                </a:rPr>
                <a:t>天机学堂签到卡</a:t>
              </a:r>
              <a:endParaRPr lang="zh-CN" altLang="en-US" sz="1600" dirty="0">
                <a:solidFill>
                  <a:schemeClr val="bg1"/>
                </a:solidFill>
                <a:latin typeface="华光琥珀_CNKI" panose="02000500000000000000" pitchFamily="2" charset="-122"/>
                <a:ea typeface="华光琥珀_CNKI" panose="02000500000000000000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BC1CC35-097A-977B-0788-0A6A97E5EAF9}"/>
                </a:ext>
              </a:extLst>
            </p:cNvPr>
            <p:cNvSpPr txBox="1"/>
            <p:nvPr/>
          </p:nvSpPr>
          <p:spPr>
            <a:xfrm>
              <a:off x="5016498" y="8470083"/>
              <a:ext cx="518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bg1"/>
                  </a:solidFill>
                </a:rPr>
                <a:t>月份：</a:t>
              </a:r>
              <a:endParaRPr lang="zh-CN" altLang="en-US" sz="11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62C2513-E8A3-4722-47C4-CB44F3F02B2E}"/>
                </a:ext>
              </a:extLst>
            </p:cNvPr>
            <p:cNvSpPr txBox="1"/>
            <p:nvPr/>
          </p:nvSpPr>
          <p:spPr>
            <a:xfrm>
              <a:off x="5859378" y="8465310"/>
              <a:ext cx="518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bg1"/>
                  </a:solidFill>
                </a:rPr>
                <a:t>学生：</a:t>
              </a:r>
              <a:endParaRPr lang="zh-CN" altLang="en-US" sz="11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C46FF75-B5EF-4B09-5CFF-3313174263FB}"/>
                </a:ext>
              </a:extLst>
            </p:cNvPr>
            <p:cNvSpPr/>
            <p:nvPr/>
          </p:nvSpPr>
          <p:spPr>
            <a:xfrm>
              <a:off x="5488839" y="8484809"/>
              <a:ext cx="370538" cy="217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2">
                      <a:lumMod val="75000"/>
                    </a:schemeClr>
                  </a:solidFill>
                  <a:latin typeface="清松手寫體1" panose="00000500000000000000" pitchFamily="2" charset="-128"/>
                  <a:ea typeface="清松手寫體1" panose="00000500000000000000" pitchFamily="2" charset="-128"/>
                </a:rPr>
                <a:t>6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4D8381-4866-0287-6DBB-3DC59241E46A}"/>
                </a:ext>
              </a:extLst>
            </p:cNvPr>
            <p:cNvSpPr/>
            <p:nvPr/>
          </p:nvSpPr>
          <p:spPr>
            <a:xfrm>
              <a:off x="6331719" y="8484809"/>
              <a:ext cx="686979" cy="217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2">
                      <a:lumMod val="75000"/>
                    </a:schemeClr>
                  </a:solidFill>
                  <a:latin typeface="清松手寫體1" panose="00000500000000000000" pitchFamily="2" charset="-128"/>
                  <a:ea typeface="清松手寫體1" panose="00000500000000000000" pitchFamily="2" charset="-128"/>
                </a:rPr>
                <a:t>张三</a:t>
              </a:r>
            </a:p>
          </p:txBody>
        </p:sp>
      </p:grpSp>
      <p:sp>
        <p:nvSpPr>
          <p:cNvPr id="1035" name="文本框 1034">
            <a:extLst>
              <a:ext uri="{FF2B5EF4-FFF2-40B4-BE49-F238E27FC236}">
                <a16:creationId xmlns:a16="http://schemas.microsoft.com/office/drawing/2014/main" id="{9ED6C81E-140C-577C-25B0-3B44054F4BBB}"/>
              </a:ext>
            </a:extLst>
          </p:cNvPr>
          <p:cNvSpPr txBox="1"/>
          <p:nvPr/>
        </p:nvSpPr>
        <p:spPr>
          <a:xfrm>
            <a:off x="6076481" y="2656091"/>
            <a:ext cx="909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B050"/>
                </a:solidFill>
              </a:rPr>
              <a:t>+ 8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036" name="文本框 1035">
            <a:extLst>
              <a:ext uri="{FF2B5EF4-FFF2-40B4-BE49-F238E27FC236}">
                <a16:creationId xmlns:a16="http://schemas.microsoft.com/office/drawing/2014/main" id="{2767167F-D9F8-61A0-6AB8-709DAD9B7B22}"/>
              </a:ext>
            </a:extLst>
          </p:cNvPr>
          <p:cNvSpPr txBox="1"/>
          <p:nvPr/>
        </p:nvSpPr>
        <p:spPr>
          <a:xfrm>
            <a:off x="6076481" y="2839460"/>
            <a:ext cx="909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B050"/>
                </a:solidFill>
              </a:rPr>
              <a:t>+ 8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037" name="文本框 1036">
            <a:extLst>
              <a:ext uri="{FF2B5EF4-FFF2-40B4-BE49-F238E27FC236}">
                <a16:creationId xmlns:a16="http://schemas.microsoft.com/office/drawing/2014/main" id="{13C774E7-350D-A578-CE15-71A44AA6B991}"/>
              </a:ext>
            </a:extLst>
          </p:cNvPr>
          <p:cNvSpPr txBox="1"/>
          <p:nvPr/>
        </p:nvSpPr>
        <p:spPr>
          <a:xfrm>
            <a:off x="6076481" y="3022829"/>
            <a:ext cx="909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B050"/>
                </a:solidFill>
              </a:rPr>
              <a:t>+ 1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038" name="文本框 1037">
            <a:extLst>
              <a:ext uri="{FF2B5EF4-FFF2-40B4-BE49-F238E27FC236}">
                <a16:creationId xmlns:a16="http://schemas.microsoft.com/office/drawing/2014/main" id="{398CBDBE-748D-F768-8333-0AE2E7431B0C}"/>
              </a:ext>
            </a:extLst>
          </p:cNvPr>
          <p:cNvSpPr txBox="1"/>
          <p:nvPr/>
        </p:nvSpPr>
        <p:spPr>
          <a:xfrm>
            <a:off x="6076481" y="3206198"/>
            <a:ext cx="909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B050"/>
                </a:solidFill>
              </a:rPr>
              <a:t>+ 1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039" name="文本框 1038">
            <a:extLst>
              <a:ext uri="{FF2B5EF4-FFF2-40B4-BE49-F238E27FC236}">
                <a16:creationId xmlns:a16="http://schemas.microsoft.com/office/drawing/2014/main" id="{2144E08B-EB51-9342-D6C7-7D69CAEF0533}"/>
              </a:ext>
            </a:extLst>
          </p:cNvPr>
          <p:cNvSpPr txBox="1"/>
          <p:nvPr/>
        </p:nvSpPr>
        <p:spPr>
          <a:xfrm>
            <a:off x="6076481" y="3389567"/>
            <a:ext cx="909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B050"/>
                </a:solidFill>
              </a:rPr>
              <a:t>+ 3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EA9F3804-F519-964B-3626-40CB90329241}"/>
              </a:ext>
            </a:extLst>
          </p:cNvPr>
          <p:cNvSpPr txBox="1"/>
          <p:nvPr/>
        </p:nvSpPr>
        <p:spPr>
          <a:xfrm>
            <a:off x="6076481" y="3573107"/>
            <a:ext cx="909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B050"/>
                </a:solidFill>
              </a:rPr>
              <a:t>+ 1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1042" name="直接连接符 1041">
            <a:extLst>
              <a:ext uri="{FF2B5EF4-FFF2-40B4-BE49-F238E27FC236}">
                <a16:creationId xmlns:a16="http://schemas.microsoft.com/office/drawing/2014/main" id="{BB682143-635B-8DB3-25D8-59CE68DEB598}"/>
              </a:ext>
            </a:extLst>
          </p:cNvPr>
          <p:cNvCxnSpPr>
            <a:cxnSpLocks/>
          </p:cNvCxnSpPr>
          <p:nvPr/>
        </p:nvCxnSpPr>
        <p:spPr>
          <a:xfrm>
            <a:off x="5859377" y="3798772"/>
            <a:ext cx="81583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5" name="文本框 1044">
            <a:extLst>
              <a:ext uri="{FF2B5EF4-FFF2-40B4-BE49-F238E27FC236}">
                <a16:creationId xmlns:a16="http://schemas.microsoft.com/office/drawing/2014/main" id="{7ED94792-9D2C-F1C1-970E-17CDB656C43C}"/>
              </a:ext>
            </a:extLst>
          </p:cNvPr>
          <p:cNvSpPr txBox="1"/>
          <p:nvPr/>
        </p:nvSpPr>
        <p:spPr>
          <a:xfrm>
            <a:off x="6089501" y="3765910"/>
            <a:ext cx="909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B050"/>
                </a:solidFill>
              </a:rPr>
              <a:t> 22</a:t>
            </a:r>
            <a:endParaRPr lang="zh-CN" altLang="en-US" sz="12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pic>
        <p:nvPicPr>
          <p:cNvPr id="1078" name="图片 1077">
            <a:extLst>
              <a:ext uri="{FF2B5EF4-FFF2-40B4-BE49-F238E27FC236}">
                <a16:creationId xmlns:a16="http://schemas.microsoft.com/office/drawing/2014/main" id="{19D94198-4274-D34F-0735-0922DD7C3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388" y="2040612"/>
            <a:ext cx="2408129" cy="39993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09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/>
      <p:bldP spid="1036" grpId="0"/>
      <p:bldP spid="1037" grpId="0"/>
      <p:bldP spid="1038" grpId="0"/>
      <p:bldP spid="1039" grpId="0"/>
      <p:bldP spid="1040" grpId="0"/>
      <p:bldP spid="10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DCF28EC-B081-EB78-CC84-46C1D42E4B98}"/>
              </a:ext>
            </a:extLst>
          </p:cNvPr>
          <p:cNvSpPr txBox="1"/>
          <p:nvPr/>
        </p:nvSpPr>
        <p:spPr>
          <a:xfrm>
            <a:off x="10688875" y="25780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张三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0A5893-0BD4-1031-4BE9-A1A67C3D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388" y="2040612"/>
            <a:ext cx="2408129" cy="39993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427E2-CB1F-4CD7-A55F-BC2C5A8C61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927842" cy="719603"/>
          </a:xfrm>
        </p:spPr>
        <p:txBody>
          <a:bodyPr/>
          <a:lstStyle/>
          <a:p>
            <a:r>
              <a:rPr lang="zh-CN" altLang="en-US">
                <a:latin typeface="Open Sans" panose="020B0606030504020204" pitchFamily="34" charset="0"/>
              </a:rPr>
              <a:t>我们按月来统计用户签到信息，签到记录为</a:t>
            </a:r>
            <a:r>
              <a:rPr lang="en-US" altLang="zh-CN">
                <a:latin typeface="Open Sans" panose="020B0606030504020204" pitchFamily="34" charset="0"/>
              </a:rPr>
              <a:t>1</a:t>
            </a:r>
            <a:r>
              <a:rPr lang="zh-CN" altLang="en-US">
                <a:latin typeface="Open Sans" panose="020B0606030504020204" pitchFamily="34" charset="0"/>
              </a:rPr>
              <a:t>，未签到则记录为</a:t>
            </a:r>
            <a:r>
              <a:rPr lang="en-US" altLang="zh-CN">
                <a:latin typeface="Open Sans" panose="020B0606030504020204" pitchFamily="34" charset="0"/>
              </a:rPr>
              <a:t>0.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1798543-D34B-4F29-8E9A-90492CCFD42A}"/>
              </a:ext>
            </a:extLst>
          </p:cNvPr>
          <p:cNvSpPr txBox="1"/>
          <p:nvPr/>
        </p:nvSpPr>
        <p:spPr>
          <a:xfrm>
            <a:off x="9741071" y="321269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809D3F1-AAAD-4E94-B1A6-953368C00C6E}"/>
              </a:ext>
            </a:extLst>
          </p:cNvPr>
          <p:cNvSpPr txBox="1"/>
          <p:nvPr/>
        </p:nvSpPr>
        <p:spPr>
          <a:xfrm>
            <a:off x="9741071" y="345394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5751B5E-8471-4AB1-9868-405D459E363A}"/>
              </a:ext>
            </a:extLst>
          </p:cNvPr>
          <p:cNvSpPr txBox="1"/>
          <p:nvPr/>
        </p:nvSpPr>
        <p:spPr>
          <a:xfrm>
            <a:off x="9741071" y="36952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7D0BAA4-B43D-4EA8-8296-BFE6D47D6681}"/>
              </a:ext>
            </a:extLst>
          </p:cNvPr>
          <p:cNvSpPr txBox="1"/>
          <p:nvPr/>
        </p:nvSpPr>
        <p:spPr>
          <a:xfrm>
            <a:off x="9750402" y="395370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77924C9-5436-498F-907A-BA66196EF8E6}"/>
              </a:ext>
            </a:extLst>
          </p:cNvPr>
          <p:cNvSpPr txBox="1"/>
          <p:nvPr/>
        </p:nvSpPr>
        <p:spPr>
          <a:xfrm>
            <a:off x="9750402" y="419496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3382A36-5589-478B-AE22-C8A85B3785C2}"/>
              </a:ext>
            </a:extLst>
          </p:cNvPr>
          <p:cNvSpPr txBox="1"/>
          <p:nvPr/>
        </p:nvSpPr>
        <p:spPr>
          <a:xfrm>
            <a:off x="9741071" y="44362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BCA379C-8D44-4903-9E0C-A3C6E7D2F936}"/>
              </a:ext>
            </a:extLst>
          </p:cNvPr>
          <p:cNvSpPr txBox="1"/>
          <p:nvPr/>
        </p:nvSpPr>
        <p:spPr>
          <a:xfrm>
            <a:off x="9744098" y="46774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795224D-924B-4795-AB87-184DB822BBEF}"/>
              </a:ext>
            </a:extLst>
          </p:cNvPr>
          <p:cNvSpPr txBox="1"/>
          <p:nvPr/>
        </p:nvSpPr>
        <p:spPr>
          <a:xfrm>
            <a:off x="9741071" y="49260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BB9D8ED-44A2-428A-9C5F-484CE3F37412}"/>
              </a:ext>
            </a:extLst>
          </p:cNvPr>
          <p:cNvSpPr txBox="1"/>
          <p:nvPr/>
        </p:nvSpPr>
        <p:spPr>
          <a:xfrm>
            <a:off x="9738044" y="515999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9A4C039-2161-4905-826A-79596F4D9F22}"/>
              </a:ext>
            </a:extLst>
          </p:cNvPr>
          <p:cNvSpPr txBox="1"/>
          <p:nvPr/>
        </p:nvSpPr>
        <p:spPr>
          <a:xfrm>
            <a:off x="9738044" y="542220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DC745E2-128E-447B-972E-F36B19EF7959}"/>
              </a:ext>
            </a:extLst>
          </p:cNvPr>
          <p:cNvSpPr txBox="1"/>
          <p:nvPr/>
        </p:nvSpPr>
        <p:spPr>
          <a:xfrm>
            <a:off x="10406607" y="32406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E236830-12EC-43FE-BBD7-3BC9B6E7E17A}"/>
              </a:ext>
            </a:extLst>
          </p:cNvPr>
          <p:cNvSpPr txBox="1"/>
          <p:nvPr/>
        </p:nvSpPr>
        <p:spPr>
          <a:xfrm>
            <a:off x="10406607" y="34739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7293F9D-7962-49D9-BD64-A10A2B6DE6BD}"/>
              </a:ext>
            </a:extLst>
          </p:cNvPr>
          <p:cNvSpPr txBox="1"/>
          <p:nvPr/>
        </p:nvSpPr>
        <p:spPr>
          <a:xfrm>
            <a:off x="10415938" y="371616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117C257-8C18-4445-B6D9-E8CD2ECB5AA8}"/>
              </a:ext>
            </a:extLst>
          </p:cNvPr>
          <p:cNvSpPr txBox="1"/>
          <p:nvPr/>
        </p:nvSpPr>
        <p:spPr>
          <a:xfrm>
            <a:off x="10418673" y="394954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5F45FE8-61CF-4E83-9B7C-AE95FAE41A77}"/>
              </a:ext>
            </a:extLst>
          </p:cNvPr>
          <p:cNvSpPr txBox="1"/>
          <p:nvPr/>
        </p:nvSpPr>
        <p:spPr>
          <a:xfrm>
            <a:off x="10422552" y="41917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F19A60B-82D5-4763-9CAC-C7128BD40EC4}"/>
              </a:ext>
            </a:extLst>
          </p:cNvPr>
          <p:cNvSpPr txBox="1"/>
          <p:nvPr/>
        </p:nvSpPr>
        <p:spPr>
          <a:xfrm>
            <a:off x="10415938" y="44640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D014B6D-042C-434F-A610-B093D302CDF0}"/>
              </a:ext>
            </a:extLst>
          </p:cNvPr>
          <p:cNvSpPr txBox="1"/>
          <p:nvPr/>
        </p:nvSpPr>
        <p:spPr>
          <a:xfrm>
            <a:off x="10421924" y="46774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27753B1-9514-497B-999A-FFBA17914A7E}"/>
              </a:ext>
            </a:extLst>
          </p:cNvPr>
          <p:cNvSpPr txBox="1"/>
          <p:nvPr/>
        </p:nvSpPr>
        <p:spPr>
          <a:xfrm>
            <a:off x="10415938" y="493715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CE3EC49-161A-4E5D-9CC6-ACB7275E954A}"/>
              </a:ext>
            </a:extLst>
          </p:cNvPr>
          <p:cNvSpPr txBox="1"/>
          <p:nvPr/>
        </p:nvSpPr>
        <p:spPr>
          <a:xfrm>
            <a:off x="10408485" y="517343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07E0B5C-04C5-49C1-AD1D-5FEEB6545DEF}"/>
              </a:ext>
            </a:extLst>
          </p:cNvPr>
          <p:cNvSpPr txBox="1"/>
          <p:nvPr/>
        </p:nvSpPr>
        <p:spPr>
          <a:xfrm>
            <a:off x="10406607" y="541561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D42BB0D-0927-4714-B1EB-C0BEF28DCEC5}"/>
              </a:ext>
            </a:extLst>
          </p:cNvPr>
          <p:cNvSpPr txBox="1"/>
          <p:nvPr/>
        </p:nvSpPr>
        <p:spPr>
          <a:xfrm>
            <a:off x="11094388" y="3212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C7D99C1-D852-4C2B-A081-1F48439067DB}"/>
              </a:ext>
            </a:extLst>
          </p:cNvPr>
          <p:cNvSpPr txBox="1"/>
          <p:nvPr/>
        </p:nvSpPr>
        <p:spPr>
          <a:xfrm>
            <a:off x="11090350" y="345394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F02E284-46A7-402A-8ADC-F953496C98B4}"/>
              </a:ext>
            </a:extLst>
          </p:cNvPr>
          <p:cNvSpPr txBox="1"/>
          <p:nvPr/>
        </p:nvSpPr>
        <p:spPr>
          <a:xfrm>
            <a:off x="11090350" y="36813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1B6D3F3-1513-48C0-A72F-76543EFE1322}"/>
              </a:ext>
            </a:extLst>
          </p:cNvPr>
          <p:cNvSpPr txBox="1"/>
          <p:nvPr/>
        </p:nvSpPr>
        <p:spPr>
          <a:xfrm>
            <a:off x="11087104" y="39537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463F5A4-67B1-437C-877A-0470CBF8DED4}"/>
              </a:ext>
            </a:extLst>
          </p:cNvPr>
          <p:cNvSpPr txBox="1"/>
          <p:nvPr/>
        </p:nvSpPr>
        <p:spPr>
          <a:xfrm>
            <a:off x="11088667" y="421660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E539C6A-9670-4418-86F1-3AB7E090344B}"/>
              </a:ext>
            </a:extLst>
          </p:cNvPr>
          <p:cNvSpPr txBox="1"/>
          <p:nvPr/>
        </p:nvSpPr>
        <p:spPr>
          <a:xfrm>
            <a:off x="11094388" y="443403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6D65081-233D-45B7-BD26-E3A7826DD8CD}"/>
              </a:ext>
            </a:extLst>
          </p:cNvPr>
          <p:cNvSpPr txBox="1"/>
          <p:nvPr/>
        </p:nvSpPr>
        <p:spPr>
          <a:xfrm>
            <a:off x="11088402" y="470444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6E19CC8-B89F-44AB-BE64-7BD202F83F01}"/>
              </a:ext>
            </a:extLst>
          </p:cNvPr>
          <p:cNvSpPr txBox="1"/>
          <p:nvPr/>
        </p:nvSpPr>
        <p:spPr>
          <a:xfrm>
            <a:off x="11094388" y="493715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2F3A0F5-67DD-4FC8-B2B3-A8E8F159D5BD}"/>
              </a:ext>
            </a:extLst>
          </p:cNvPr>
          <p:cNvSpPr txBox="1"/>
          <p:nvPr/>
        </p:nvSpPr>
        <p:spPr>
          <a:xfrm>
            <a:off x="11087104" y="51922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70474C3-6FBD-44BF-8C46-EE991609E166}"/>
              </a:ext>
            </a:extLst>
          </p:cNvPr>
          <p:cNvSpPr txBox="1"/>
          <p:nvPr/>
        </p:nvSpPr>
        <p:spPr>
          <a:xfrm>
            <a:off x="11094388" y="54156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EE6B700-164D-43A0-B528-DD18DBDCA899}"/>
              </a:ext>
            </a:extLst>
          </p:cNvPr>
          <p:cNvSpPr txBox="1"/>
          <p:nvPr/>
        </p:nvSpPr>
        <p:spPr>
          <a:xfrm>
            <a:off x="11093078" y="565537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5BE59A0-D8EA-55C6-0C28-DB372C8D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</p:spTree>
    <p:extLst>
      <p:ext uri="{BB962C8B-B14F-4D97-AF65-F5344CB8AC3E}">
        <p14:creationId xmlns:p14="http://schemas.microsoft.com/office/powerpoint/2010/main" val="2405061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>
            <a:extLst>
              <a:ext uri="{FF2B5EF4-FFF2-40B4-BE49-F238E27FC236}">
                <a16:creationId xmlns:a16="http://schemas.microsoft.com/office/drawing/2014/main" id="{3FFD3E3D-A04A-D6DF-9361-90239DAB0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388" y="2040612"/>
            <a:ext cx="2408129" cy="39993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427E2-CB1F-4CD7-A55F-BC2C5A8C61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927842" cy="719603"/>
          </a:xfrm>
        </p:spPr>
        <p:txBody>
          <a:bodyPr/>
          <a:lstStyle/>
          <a:p>
            <a:r>
              <a:rPr lang="zh-CN" altLang="en-US">
                <a:latin typeface="Open Sans" panose="020B0606030504020204" pitchFamily="34" charset="0"/>
              </a:rPr>
              <a:t>我们按月来统计用户签到信息，签到记录为</a:t>
            </a:r>
            <a:r>
              <a:rPr lang="en-US" altLang="zh-CN">
                <a:latin typeface="Open Sans" panose="020B0606030504020204" pitchFamily="34" charset="0"/>
              </a:rPr>
              <a:t>1</a:t>
            </a:r>
            <a:r>
              <a:rPr lang="zh-CN" altLang="en-US">
                <a:latin typeface="Open Sans" panose="020B0606030504020204" pitchFamily="34" charset="0"/>
              </a:rPr>
              <a:t>，未签到则记录为</a:t>
            </a:r>
            <a:r>
              <a:rPr lang="en-US" altLang="zh-CN">
                <a:latin typeface="Open Sans" panose="020B0606030504020204" pitchFamily="34" charset="0"/>
              </a:rPr>
              <a:t>0.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8BD098-C02B-4A43-9050-E1902C98F24A}"/>
              </a:ext>
            </a:extLst>
          </p:cNvPr>
          <p:cNvSpPr txBox="1"/>
          <p:nvPr/>
        </p:nvSpPr>
        <p:spPr>
          <a:xfrm>
            <a:off x="2679157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02E1DA-437B-445B-ADCC-9F0C23E1C15D}"/>
              </a:ext>
            </a:extLst>
          </p:cNvPr>
          <p:cNvSpPr txBox="1"/>
          <p:nvPr/>
        </p:nvSpPr>
        <p:spPr>
          <a:xfrm>
            <a:off x="2879541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D75D6F-9C46-4697-82B4-ECA54E5AFFF5}"/>
              </a:ext>
            </a:extLst>
          </p:cNvPr>
          <p:cNvSpPr txBox="1"/>
          <p:nvPr/>
        </p:nvSpPr>
        <p:spPr>
          <a:xfrm>
            <a:off x="3079363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4C3273-5EA6-49A0-8C77-F75E65172060}"/>
              </a:ext>
            </a:extLst>
          </p:cNvPr>
          <p:cNvSpPr txBox="1"/>
          <p:nvPr/>
        </p:nvSpPr>
        <p:spPr>
          <a:xfrm>
            <a:off x="3279747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2D827A-5BC3-4401-A5BF-7F26687C7BC2}"/>
              </a:ext>
            </a:extLst>
          </p:cNvPr>
          <p:cNvSpPr txBox="1"/>
          <p:nvPr/>
        </p:nvSpPr>
        <p:spPr>
          <a:xfrm>
            <a:off x="3479569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5D4E47-7D58-4714-B783-10FC483781AA}"/>
              </a:ext>
            </a:extLst>
          </p:cNvPr>
          <p:cNvSpPr txBox="1"/>
          <p:nvPr/>
        </p:nvSpPr>
        <p:spPr>
          <a:xfrm>
            <a:off x="3679953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C23434-3635-4840-8004-B3D2DBFF5B59}"/>
              </a:ext>
            </a:extLst>
          </p:cNvPr>
          <p:cNvSpPr txBox="1"/>
          <p:nvPr/>
        </p:nvSpPr>
        <p:spPr>
          <a:xfrm>
            <a:off x="3879775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3361AA-82E2-4B86-B776-A6E0640FEC97}"/>
              </a:ext>
            </a:extLst>
          </p:cNvPr>
          <p:cNvSpPr txBox="1"/>
          <p:nvPr/>
        </p:nvSpPr>
        <p:spPr>
          <a:xfrm>
            <a:off x="4080159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4DC7A1-8804-4B52-ACA6-27B8EBF3E8F7}"/>
              </a:ext>
            </a:extLst>
          </p:cNvPr>
          <p:cNvSpPr txBox="1"/>
          <p:nvPr/>
        </p:nvSpPr>
        <p:spPr>
          <a:xfrm>
            <a:off x="4279981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5A85B1-70A3-41CD-B8EA-42D85E7C24F5}"/>
              </a:ext>
            </a:extLst>
          </p:cNvPr>
          <p:cNvSpPr txBox="1"/>
          <p:nvPr/>
        </p:nvSpPr>
        <p:spPr>
          <a:xfrm>
            <a:off x="4480365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8B945C-AB40-4673-AF97-BDCA71A798F7}"/>
              </a:ext>
            </a:extLst>
          </p:cNvPr>
          <p:cNvSpPr txBox="1"/>
          <p:nvPr/>
        </p:nvSpPr>
        <p:spPr>
          <a:xfrm>
            <a:off x="4680187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01BC77-EDAF-4DB8-8D4D-C78D1E7FFFDF}"/>
              </a:ext>
            </a:extLst>
          </p:cNvPr>
          <p:cNvSpPr txBox="1"/>
          <p:nvPr/>
        </p:nvSpPr>
        <p:spPr>
          <a:xfrm>
            <a:off x="4880571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64B9C6-8C95-4349-87AC-4676BA63243F}"/>
              </a:ext>
            </a:extLst>
          </p:cNvPr>
          <p:cNvSpPr txBox="1"/>
          <p:nvPr/>
        </p:nvSpPr>
        <p:spPr>
          <a:xfrm>
            <a:off x="5080393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E32879-9647-49B7-BA91-57C64DE2E527}"/>
              </a:ext>
            </a:extLst>
          </p:cNvPr>
          <p:cNvSpPr txBox="1"/>
          <p:nvPr/>
        </p:nvSpPr>
        <p:spPr>
          <a:xfrm>
            <a:off x="5280777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331520-92C8-4468-9763-F0F29C8A3AAD}"/>
              </a:ext>
            </a:extLst>
          </p:cNvPr>
          <p:cNvSpPr txBox="1"/>
          <p:nvPr/>
        </p:nvSpPr>
        <p:spPr>
          <a:xfrm>
            <a:off x="5480599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9F4DA7-A28E-49C5-8CC5-3073663ACAF2}"/>
              </a:ext>
            </a:extLst>
          </p:cNvPr>
          <p:cNvSpPr txBox="1"/>
          <p:nvPr/>
        </p:nvSpPr>
        <p:spPr>
          <a:xfrm>
            <a:off x="5680983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47E56D6-44D3-4C56-AD1E-247D77B1C89B}"/>
              </a:ext>
            </a:extLst>
          </p:cNvPr>
          <p:cNvSpPr txBox="1"/>
          <p:nvPr/>
        </p:nvSpPr>
        <p:spPr>
          <a:xfrm>
            <a:off x="5880805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F1C2C21-4AE6-4507-B88A-353EF7EFC5E4}"/>
              </a:ext>
            </a:extLst>
          </p:cNvPr>
          <p:cNvSpPr txBox="1"/>
          <p:nvPr/>
        </p:nvSpPr>
        <p:spPr>
          <a:xfrm>
            <a:off x="6081189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9F2D5A-DC1F-4D45-B4D0-379478C7E91A}"/>
              </a:ext>
            </a:extLst>
          </p:cNvPr>
          <p:cNvSpPr txBox="1"/>
          <p:nvPr/>
        </p:nvSpPr>
        <p:spPr>
          <a:xfrm>
            <a:off x="6281011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082CF04-E0B3-4B2C-8679-8C7F60D80CA2}"/>
              </a:ext>
            </a:extLst>
          </p:cNvPr>
          <p:cNvSpPr txBox="1"/>
          <p:nvPr/>
        </p:nvSpPr>
        <p:spPr>
          <a:xfrm>
            <a:off x="6481395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06D20A-DC32-41CC-B369-8D2628052B79}"/>
              </a:ext>
            </a:extLst>
          </p:cNvPr>
          <p:cNvSpPr txBox="1"/>
          <p:nvPr/>
        </p:nvSpPr>
        <p:spPr>
          <a:xfrm>
            <a:off x="6681217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2722366-8485-4D29-9CEA-A87E1BD86B50}"/>
              </a:ext>
            </a:extLst>
          </p:cNvPr>
          <p:cNvSpPr txBox="1"/>
          <p:nvPr/>
        </p:nvSpPr>
        <p:spPr>
          <a:xfrm>
            <a:off x="6881601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599C41E-C424-43C2-B4EB-F99E2813084C}"/>
              </a:ext>
            </a:extLst>
          </p:cNvPr>
          <p:cNvSpPr txBox="1"/>
          <p:nvPr/>
        </p:nvSpPr>
        <p:spPr>
          <a:xfrm>
            <a:off x="7081423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EB8B0B-DC03-4A9B-9159-CA43A2E64BFB}"/>
              </a:ext>
            </a:extLst>
          </p:cNvPr>
          <p:cNvSpPr txBox="1"/>
          <p:nvPr/>
        </p:nvSpPr>
        <p:spPr>
          <a:xfrm>
            <a:off x="7281807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56D1C6-66E8-4F7A-B38B-ECE5DF1EC1FF}"/>
              </a:ext>
            </a:extLst>
          </p:cNvPr>
          <p:cNvSpPr txBox="1"/>
          <p:nvPr/>
        </p:nvSpPr>
        <p:spPr>
          <a:xfrm>
            <a:off x="7481629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2B12CD9-042F-421C-A411-EA74E268C4D3}"/>
              </a:ext>
            </a:extLst>
          </p:cNvPr>
          <p:cNvSpPr txBox="1"/>
          <p:nvPr/>
        </p:nvSpPr>
        <p:spPr>
          <a:xfrm>
            <a:off x="7682013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5FAEA4-AD92-417B-99BF-956FD003540B}"/>
              </a:ext>
            </a:extLst>
          </p:cNvPr>
          <p:cNvSpPr txBox="1"/>
          <p:nvPr/>
        </p:nvSpPr>
        <p:spPr>
          <a:xfrm>
            <a:off x="7881835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C5D14AD-E82B-48EF-B413-8E77604ADE17}"/>
              </a:ext>
            </a:extLst>
          </p:cNvPr>
          <p:cNvSpPr txBox="1"/>
          <p:nvPr/>
        </p:nvSpPr>
        <p:spPr>
          <a:xfrm>
            <a:off x="8082219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8F0018C-B094-44BE-8FB9-91F26D7A72D5}"/>
              </a:ext>
            </a:extLst>
          </p:cNvPr>
          <p:cNvSpPr txBox="1"/>
          <p:nvPr/>
        </p:nvSpPr>
        <p:spPr>
          <a:xfrm>
            <a:off x="8282041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B63EE8A-A7C5-483F-AF8F-E0EAB85E9F02}"/>
              </a:ext>
            </a:extLst>
          </p:cNvPr>
          <p:cNvSpPr txBox="1"/>
          <p:nvPr/>
        </p:nvSpPr>
        <p:spPr>
          <a:xfrm>
            <a:off x="8482425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FAD14A2-29D3-44C5-A877-0850C3B18C8C}"/>
              </a:ext>
            </a:extLst>
          </p:cNvPr>
          <p:cNvSpPr txBox="1"/>
          <p:nvPr/>
        </p:nvSpPr>
        <p:spPr>
          <a:xfrm>
            <a:off x="8682247" y="30163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261D0556-7105-4FDB-BA4E-4E4739E30626}"/>
              </a:ext>
            </a:extLst>
          </p:cNvPr>
          <p:cNvSpPr/>
          <p:nvPr/>
        </p:nvSpPr>
        <p:spPr>
          <a:xfrm rot="5400000">
            <a:off x="5608733" y="445739"/>
            <a:ext cx="417586" cy="6085595"/>
          </a:xfrm>
          <a:prstGeom prst="rightBrace">
            <a:avLst>
              <a:gd name="adj1" fmla="val 8333"/>
              <a:gd name="adj2" fmla="val 50147"/>
            </a:avLst>
          </a:prstGeom>
          <a:ln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FAC399D-ED32-4265-A66A-950E784E3771}"/>
              </a:ext>
            </a:extLst>
          </p:cNvPr>
          <p:cNvSpPr txBox="1"/>
          <p:nvPr/>
        </p:nvSpPr>
        <p:spPr>
          <a:xfrm>
            <a:off x="5494233" y="370684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31 bit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2E8F7C1-C562-40A0-BA1F-431E4817EF82}"/>
              </a:ext>
            </a:extLst>
          </p:cNvPr>
          <p:cNvSpPr/>
          <p:nvPr/>
        </p:nvSpPr>
        <p:spPr>
          <a:xfrm>
            <a:off x="768340" y="3051911"/>
            <a:ext cx="1281153" cy="2609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/>
              <a:t>2022/1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392D98-823F-48D5-868F-972F4ABE82F0}"/>
              </a:ext>
            </a:extLst>
          </p:cNvPr>
          <p:cNvSpPr/>
          <p:nvPr/>
        </p:nvSpPr>
        <p:spPr>
          <a:xfrm>
            <a:off x="764530" y="3051810"/>
            <a:ext cx="502295" cy="266699"/>
          </a:xfrm>
          <a:prstGeom prst="rect">
            <a:avLst/>
          </a:prstGeom>
          <a:solidFill>
            <a:srgbClr val="AD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endParaRPr lang="zh-CN" altLang="en-US" sz="140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67E7531-77B3-4E7D-85D6-3A2341FB76EF}"/>
              </a:ext>
            </a:extLst>
          </p:cNvPr>
          <p:cNvSpPr/>
          <p:nvPr/>
        </p:nvSpPr>
        <p:spPr>
          <a:xfrm>
            <a:off x="2524896" y="2366586"/>
            <a:ext cx="600590" cy="19541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第一天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6092368-C3EF-41ED-B760-B51A31487A0D}"/>
              </a:ext>
            </a:extLst>
          </p:cNvPr>
          <p:cNvCxnSpPr>
            <a:stCxn id="53" idx="2"/>
            <a:endCxn id="3" idx="0"/>
          </p:cNvCxnSpPr>
          <p:nvPr/>
        </p:nvCxnSpPr>
        <p:spPr>
          <a:xfrm>
            <a:off x="2825191" y="2561997"/>
            <a:ext cx="0" cy="454320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占位符 3">
            <a:extLst>
              <a:ext uri="{FF2B5EF4-FFF2-40B4-BE49-F238E27FC236}">
                <a16:creationId xmlns:a16="http://schemas.microsoft.com/office/drawing/2014/main" id="{D68EA499-0482-424A-97EF-23F11D76F15F}"/>
              </a:ext>
            </a:extLst>
          </p:cNvPr>
          <p:cNvSpPr txBox="1">
            <a:spLocks/>
          </p:cNvSpPr>
          <p:nvPr/>
        </p:nvSpPr>
        <p:spPr>
          <a:xfrm>
            <a:off x="708952" y="4630057"/>
            <a:ext cx="10927842" cy="71960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Open Sans" panose="020B0606030504020204" pitchFamily="34" charset="0"/>
              </a:rPr>
              <a:t>把每一个</a:t>
            </a:r>
            <a:r>
              <a:rPr lang="en-US" altLang="zh-CN">
                <a:latin typeface="Open Sans" panose="020B0606030504020204" pitchFamily="34" charset="0"/>
              </a:rPr>
              <a:t>bit</a:t>
            </a:r>
            <a:r>
              <a:rPr lang="zh-CN" altLang="en-US">
                <a:latin typeface="Open Sans" panose="020B0606030504020204" pitchFamily="34" charset="0"/>
              </a:rPr>
              <a:t>位对应当月的每一天，形成了映射关系。用</a:t>
            </a:r>
            <a:r>
              <a:rPr lang="en-US" altLang="zh-CN">
                <a:latin typeface="Open Sans" panose="020B0606030504020204" pitchFamily="34" charset="0"/>
              </a:rPr>
              <a:t>0</a:t>
            </a:r>
            <a:r>
              <a:rPr lang="zh-CN" altLang="en-US">
                <a:latin typeface="Open Sans" panose="020B0606030504020204" pitchFamily="34" charset="0"/>
              </a:rPr>
              <a:t>和</a:t>
            </a:r>
            <a:r>
              <a:rPr lang="en-US" altLang="zh-CN">
                <a:latin typeface="Open Sans" panose="020B0606030504020204" pitchFamily="34" charset="0"/>
              </a:rPr>
              <a:t>1</a:t>
            </a:r>
            <a:r>
              <a:rPr lang="zh-CN" altLang="en-US">
                <a:latin typeface="Open Sans" panose="020B0606030504020204" pitchFamily="34" charset="0"/>
              </a:rPr>
              <a:t>标示业务状态，这种思路就称为</a:t>
            </a:r>
            <a:r>
              <a:rPr lang="zh-CN" altLang="en-US" b="1">
                <a:latin typeface="Open Sans" panose="020B0606030504020204" pitchFamily="34" charset="0"/>
              </a:rPr>
              <a:t>位图（</a:t>
            </a:r>
            <a:r>
              <a:rPr lang="en-US" altLang="zh-CN" b="1">
                <a:latin typeface="Open Sans" panose="020B0606030504020204" pitchFamily="34" charset="0"/>
              </a:rPr>
              <a:t>BitMap</a:t>
            </a:r>
            <a:r>
              <a:rPr lang="zh-CN" altLang="en-US" b="1">
                <a:latin typeface="Open Sans" panose="020B0606030504020204" pitchFamily="34" charset="0"/>
              </a:rPr>
              <a:t>）。</a:t>
            </a:r>
            <a:endParaRPr lang="en-US" altLang="zh-CN" b="1">
              <a:latin typeface="Open Sans" panose="020B0606030504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F0DF483-24DE-4017-882F-60F523BF0409}"/>
              </a:ext>
            </a:extLst>
          </p:cNvPr>
          <p:cNvSpPr txBox="1"/>
          <p:nvPr/>
        </p:nvSpPr>
        <p:spPr>
          <a:xfrm>
            <a:off x="9741071" y="321269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AAC964E-8335-400F-BAB9-993E13BE7AE4}"/>
              </a:ext>
            </a:extLst>
          </p:cNvPr>
          <p:cNvSpPr txBox="1"/>
          <p:nvPr/>
        </p:nvSpPr>
        <p:spPr>
          <a:xfrm>
            <a:off x="9741071" y="345394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1276299-1DEE-468D-B54A-65B013CC8F6C}"/>
              </a:ext>
            </a:extLst>
          </p:cNvPr>
          <p:cNvSpPr txBox="1"/>
          <p:nvPr/>
        </p:nvSpPr>
        <p:spPr>
          <a:xfrm>
            <a:off x="9741071" y="36952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F8DF08C-3FF7-45B0-A011-0B1FA5A71912}"/>
              </a:ext>
            </a:extLst>
          </p:cNvPr>
          <p:cNvSpPr txBox="1"/>
          <p:nvPr/>
        </p:nvSpPr>
        <p:spPr>
          <a:xfrm>
            <a:off x="9750402" y="395370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51AF5C5-F192-49D1-A942-623DAE0BF457}"/>
              </a:ext>
            </a:extLst>
          </p:cNvPr>
          <p:cNvSpPr txBox="1"/>
          <p:nvPr/>
        </p:nvSpPr>
        <p:spPr>
          <a:xfrm>
            <a:off x="9750402" y="419496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80077DA-3E87-48FE-8899-17C847397BC1}"/>
              </a:ext>
            </a:extLst>
          </p:cNvPr>
          <p:cNvSpPr txBox="1"/>
          <p:nvPr/>
        </p:nvSpPr>
        <p:spPr>
          <a:xfrm>
            <a:off x="9741071" y="44362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97CD695-04F6-4075-BBD2-9AA413266285}"/>
              </a:ext>
            </a:extLst>
          </p:cNvPr>
          <p:cNvSpPr txBox="1"/>
          <p:nvPr/>
        </p:nvSpPr>
        <p:spPr>
          <a:xfrm>
            <a:off x="9744098" y="46774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CEC2C4D-4BB3-444D-A219-658FD902CD8A}"/>
              </a:ext>
            </a:extLst>
          </p:cNvPr>
          <p:cNvSpPr txBox="1"/>
          <p:nvPr/>
        </p:nvSpPr>
        <p:spPr>
          <a:xfrm>
            <a:off x="9741071" y="49260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756AE32-233F-40B3-B154-6EE40BEB66F3}"/>
              </a:ext>
            </a:extLst>
          </p:cNvPr>
          <p:cNvSpPr txBox="1"/>
          <p:nvPr/>
        </p:nvSpPr>
        <p:spPr>
          <a:xfrm>
            <a:off x="9738044" y="515999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EF4D961-A2A7-4F71-9B12-93B970980932}"/>
              </a:ext>
            </a:extLst>
          </p:cNvPr>
          <p:cNvSpPr txBox="1"/>
          <p:nvPr/>
        </p:nvSpPr>
        <p:spPr>
          <a:xfrm>
            <a:off x="9738044" y="542220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B814BC2-BD48-41DC-BE58-354757F41A86}"/>
              </a:ext>
            </a:extLst>
          </p:cNvPr>
          <p:cNvSpPr txBox="1"/>
          <p:nvPr/>
        </p:nvSpPr>
        <p:spPr>
          <a:xfrm>
            <a:off x="10406607" y="32406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8F385A6-785E-457A-B309-BCC5AAACF05C}"/>
              </a:ext>
            </a:extLst>
          </p:cNvPr>
          <p:cNvSpPr txBox="1"/>
          <p:nvPr/>
        </p:nvSpPr>
        <p:spPr>
          <a:xfrm>
            <a:off x="10406607" y="34739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4A7B871-8FF1-44D4-809A-3AEC22D8E5A9}"/>
              </a:ext>
            </a:extLst>
          </p:cNvPr>
          <p:cNvSpPr txBox="1"/>
          <p:nvPr/>
        </p:nvSpPr>
        <p:spPr>
          <a:xfrm>
            <a:off x="10415938" y="371616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EFB4D0C-2F17-4191-A42A-62838B9CE844}"/>
              </a:ext>
            </a:extLst>
          </p:cNvPr>
          <p:cNvSpPr txBox="1"/>
          <p:nvPr/>
        </p:nvSpPr>
        <p:spPr>
          <a:xfrm>
            <a:off x="10418673" y="394954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DABA51-83E3-4ED3-A23A-34265BF0AF3C}"/>
              </a:ext>
            </a:extLst>
          </p:cNvPr>
          <p:cNvSpPr txBox="1"/>
          <p:nvPr/>
        </p:nvSpPr>
        <p:spPr>
          <a:xfrm>
            <a:off x="10422552" y="41917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7A96AA3-8A6B-4175-B197-538A36AC2A8A}"/>
              </a:ext>
            </a:extLst>
          </p:cNvPr>
          <p:cNvSpPr txBox="1"/>
          <p:nvPr/>
        </p:nvSpPr>
        <p:spPr>
          <a:xfrm>
            <a:off x="10415938" y="44640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BE82E13-9E5A-4214-B097-DBB047FEB943}"/>
              </a:ext>
            </a:extLst>
          </p:cNvPr>
          <p:cNvSpPr txBox="1"/>
          <p:nvPr/>
        </p:nvSpPr>
        <p:spPr>
          <a:xfrm>
            <a:off x="10421924" y="46774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5FA03BC-A24A-4F6F-BD11-397EDFC334AA}"/>
              </a:ext>
            </a:extLst>
          </p:cNvPr>
          <p:cNvSpPr txBox="1"/>
          <p:nvPr/>
        </p:nvSpPr>
        <p:spPr>
          <a:xfrm>
            <a:off x="10415938" y="493715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020C50B-FC53-467E-91BE-61AE46E36CBE}"/>
              </a:ext>
            </a:extLst>
          </p:cNvPr>
          <p:cNvSpPr txBox="1"/>
          <p:nvPr/>
        </p:nvSpPr>
        <p:spPr>
          <a:xfrm>
            <a:off x="10408485" y="517343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2476912-AA5F-4FEC-B50C-C3AFEF41EEEF}"/>
              </a:ext>
            </a:extLst>
          </p:cNvPr>
          <p:cNvSpPr txBox="1"/>
          <p:nvPr/>
        </p:nvSpPr>
        <p:spPr>
          <a:xfrm>
            <a:off x="10406607" y="541561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27FD709-542F-47EA-A4D6-BF903147FF6C}"/>
              </a:ext>
            </a:extLst>
          </p:cNvPr>
          <p:cNvSpPr txBox="1"/>
          <p:nvPr/>
        </p:nvSpPr>
        <p:spPr>
          <a:xfrm>
            <a:off x="11094388" y="3212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9BEDB5C-474E-43BD-942E-800816041F17}"/>
              </a:ext>
            </a:extLst>
          </p:cNvPr>
          <p:cNvSpPr txBox="1"/>
          <p:nvPr/>
        </p:nvSpPr>
        <p:spPr>
          <a:xfrm>
            <a:off x="11090350" y="345394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83EC6BB-CC0F-43E3-B8EF-588968A3BC6C}"/>
              </a:ext>
            </a:extLst>
          </p:cNvPr>
          <p:cNvSpPr txBox="1"/>
          <p:nvPr/>
        </p:nvSpPr>
        <p:spPr>
          <a:xfrm>
            <a:off x="11090350" y="36813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C345935-6900-4C86-9415-5ADACB731E73}"/>
              </a:ext>
            </a:extLst>
          </p:cNvPr>
          <p:cNvSpPr txBox="1"/>
          <p:nvPr/>
        </p:nvSpPr>
        <p:spPr>
          <a:xfrm>
            <a:off x="11087104" y="39537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3A6F345-D516-4EA2-923A-104B022B222E}"/>
              </a:ext>
            </a:extLst>
          </p:cNvPr>
          <p:cNvSpPr txBox="1"/>
          <p:nvPr/>
        </p:nvSpPr>
        <p:spPr>
          <a:xfrm>
            <a:off x="11088667" y="421660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E8B1603-488B-41D1-8B1C-A5445CF9383B}"/>
              </a:ext>
            </a:extLst>
          </p:cNvPr>
          <p:cNvSpPr txBox="1"/>
          <p:nvPr/>
        </p:nvSpPr>
        <p:spPr>
          <a:xfrm>
            <a:off x="11094388" y="443403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05BA5B9-8627-4673-96BC-FC133635FD33}"/>
              </a:ext>
            </a:extLst>
          </p:cNvPr>
          <p:cNvSpPr txBox="1"/>
          <p:nvPr/>
        </p:nvSpPr>
        <p:spPr>
          <a:xfrm>
            <a:off x="11088402" y="470444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58A2BC4-9265-4D00-88BA-D167B62B5762}"/>
              </a:ext>
            </a:extLst>
          </p:cNvPr>
          <p:cNvSpPr txBox="1"/>
          <p:nvPr/>
        </p:nvSpPr>
        <p:spPr>
          <a:xfrm>
            <a:off x="11094388" y="493715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BF20196-84CE-433A-B770-DAA56D69D486}"/>
              </a:ext>
            </a:extLst>
          </p:cNvPr>
          <p:cNvSpPr txBox="1"/>
          <p:nvPr/>
        </p:nvSpPr>
        <p:spPr>
          <a:xfrm>
            <a:off x="11087104" y="51922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264DC7B-BF11-4882-BBC8-0027FD11979E}"/>
              </a:ext>
            </a:extLst>
          </p:cNvPr>
          <p:cNvSpPr txBox="1"/>
          <p:nvPr/>
        </p:nvSpPr>
        <p:spPr>
          <a:xfrm>
            <a:off x="11094388" y="54156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5CD1364-0CB9-426A-BA64-F726A3216C72}"/>
              </a:ext>
            </a:extLst>
          </p:cNvPr>
          <p:cNvSpPr txBox="1"/>
          <p:nvPr/>
        </p:nvSpPr>
        <p:spPr>
          <a:xfrm>
            <a:off x="11087104" y="56488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D1A515-98AB-D38C-4050-A9B7F303F777}"/>
              </a:ext>
            </a:extLst>
          </p:cNvPr>
          <p:cNvSpPr txBox="1"/>
          <p:nvPr/>
        </p:nvSpPr>
        <p:spPr>
          <a:xfrm>
            <a:off x="710880" y="30280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张三</a:t>
            </a:r>
            <a:endParaRPr lang="zh-CN" altLang="en-US" sz="1600" dirty="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640C5A3F-129B-57C9-606B-2139486C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2D7E8EC8-F0F7-BD9B-1AFC-B160BEB0DA98}"/>
              </a:ext>
            </a:extLst>
          </p:cNvPr>
          <p:cNvSpPr/>
          <p:nvPr/>
        </p:nvSpPr>
        <p:spPr>
          <a:xfrm>
            <a:off x="8529543" y="2396761"/>
            <a:ext cx="600590" cy="19541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</a:rPr>
              <a:t>最后一</a:t>
            </a: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天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93C1ABC-22FA-9447-8198-819BAE3F4668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829838" y="2592172"/>
            <a:ext cx="0" cy="454320"/>
          </a:xfrm>
          <a:prstGeom prst="straightConnector1">
            <a:avLst/>
          </a:prstGeom>
          <a:ln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占位符 3">
            <a:extLst>
              <a:ext uri="{FF2B5EF4-FFF2-40B4-BE49-F238E27FC236}">
                <a16:creationId xmlns:a16="http://schemas.microsoft.com/office/drawing/2014/main" id="{B2687131-458F-3900-D55F-C885A83BF719}"/>
              </a:ext>
            </a:extLst>
          </p:cNvPr>
          <p:cNvSpPr txBox="1">
            <a:spLocks/>
          </p:cNvSpPr>
          <p:nvPr/>
        </p:nvSpPr>
        <p:spPr>
          <a:xfrm>
            <a:off x="708952" y="5015860"/>
            <a:ext cx="10927842" cy="71960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latin typeface="Open Sans" panose="020B0606030504020204" pitchFamily="34" charset="0"/>
              </a:rPr>
              <a:t>Redis</a:t>
            </a:r>
            <a:r>
              <a:rPr lang="zh-CN" altLang="en-US">
                <a:latin typeface="Open Sans" panose="020B0606030504020204" pitchFamily="34" charset="0"/>
              </a:rPr>
              <a:t>中提供了</a:t>
            </a:r>
            <a:r>
              <a:rPr lang="en-US" altLang="zh-CN" b="1">
                <a:latin typeface="Open Sans" panose="020B0606030504020204" pitchFamily="34" charset="0"/>
              </a:rPr>
              <a:t>BitMap</a:t>
            </a:r>
            <a:r>
              <a:rPr lang="zh-CN" altLang="en-US">
                <a:latin typeface="Open Sans" panose="020B0606030504020204" pitchFamily="34" charset="0"/>
              </a:rPr>
              <a:t>数据结构，并且提供了很多操作</a:t>
            </a:r>
            <a:r>
              <a:rPr lang="en-US" altLang="zh-CN">
                <a:latin typeface="Open Sans" panose="020B0606030504020204" pitchFamily="34" charset="0"/>
              </a:rPr>
              <a:t>bit</a:t>
            </a:r>
            <a:r>
              <a:rPr lang="zh-CN" altLang="en-US">
                <a:latin typeface="Open Sans" panose="020B0606030504020204" pitchFamily="34" charset="0"/>
              </a:rPr>
              <a:t>的命令。</a:t>
            </a:r>
            <a:endParaRPr lang="en-US" altLang="zh-CN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89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79225 -0.028634 E" pathEditMode="relative" ptsTypes="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225 0.028634 L 0 0 E" pathEditMode="relative" ptsTypes="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56279 -0.063813 E" pathEditMode="relative" ptsTypes="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56279 0.063813 L 0 0 E" pathEditMode="relative" ptsTypes="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6" presetClass="emp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xit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5464 -0.098992 E" pathEditMode="relative" ptsTypes="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5464 0.098992 L 0 0 E" pathEditMode="relative" ptsTypes="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xit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-0.53073 -0.136686 E" pathEditMode="relative" ptsTypes="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53073 0.136686 L 0 0 E" pathEditMode="relative" ptsTypes="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" presetClass="emp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xit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0 L -0.51434 -0.171865 E" pathEditMode="relative" ptsTypes="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51434 0.171865 L 0 0 E" pathEditMode="relative" ptsTypes="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" presetClass="emph" presetSubtype="0" accel="50000" decel="5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79" dur="1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accel="50000" decel="5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10" presetClass="exit" presetSubtype="0" accel="50000" decel="5000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accel="50000" decel="5000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0 0 L -0.497139 -0.207044 E" pathEditMode="relative" ptsTypes="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0.497139 0.207044 L 0 0 E" pathEditMode="relative" ptsTypes="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" presetClass="emph" presetSubtype="0" accel="50000" decel="5000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animScale>
                                      <p:cBhvr>
                                        <p:cTn id="93" dur="1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accel="50000" decel="5000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animScale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10" presetClass="exit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 0 L -0.480998 -0.242222 E" pathEditMode="relative" ptsTypes="">
                                      <p:cBhvr>
                                        <p:cTn id="1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3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480998 0.242222 L 0 0 E" pathEditMode="relative" ptsTypes="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" presetClass="emph" presetSubtype="0" accel="50000" decel="5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07" dur="1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6" presetClass="emph" presetSubtype="0" accel="50000" decel="5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0" presetClass="exit" presetSubtype="0" accel="50000" decel="5000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accel="50000" decel="5000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0 0 L -0.464314 -0.278463 E" pathEditMode="relative" ptsTypes="">
                                      <p:cBhvr>
                                        <p:cTn id="1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0.464314 0.278463 L 0 0 E" pathEditMode="relative" ptsTypes="">
                                      <p:cBhvr>
                                        <p:cTn id="1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6" presetClass="emph" presetSubtype="0" accel="50000" decel="50000" fill="hold" grpId="2" nodeType="withEffect">
                                  <p:stCondLst>
                                    <p:cond delay="1350"/>
                                  </p:stCondLst>
                                  <p:childTnLst>
                                    <p:animScale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6" presetClass="emph" presetSubtype="0" accel="50000" decel="50000" fill="hold" grpId="2" nodeType="withEffect">
                                  <p:stCondLst>
                                    <p:cond delay="1350"/>
                                  </p:stCondLst>
                                  <p:childTnLst>
                                    <p:animScale>
                                      <p:cBhvr>
                                        <p:cTn id="123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10" presetClass="exit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-0.447676 -0.31258 E" pathEditMode="relative" ptsTypes="">
                                      <p:cBhvr>
                                        <p:cTn id="1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447676 0.31258 L 0 0 E" pathEditMode="relative" ptsTypes="">
                                      <p:cBhvr>
                                        <p:cTn id="1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" presetClass="emp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35" dur="1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6" presetClass="emp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37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10" presetClass="exit" presetSubtype="0" accel="50000" decel="5000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accel="50000" decel="5000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3" presetClass="path" presetSubtype="0" accel="50000" decel="50000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0 0 L -0.43124 -0.350815 E" pathEditMode="relative" ptsTypes="">
                                      <p:cBhvr>
                                        <p:cTn id="1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3" presetClass="path" presetSubtype="0" accel="50000" decel="50000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0.43124 0.350815 L 0 0 E" pathEditMode="relative" ptsTypes="">
                                      <p:cBhvr>
                                        <p:cTn id="1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" presetClass="emph" presetSubtype="0" accel="50000" decel="50000" fill="hold" grpId="2" nodeType="withEffect">
                                  <p:stCondLst>
                                    <p:cond delay="1650"/>
                                  </p:stCondLst>
                                  <p:childTnLst>
                                    <p:animScale>
                                      <p:cBhvr>
                                        <p:cTn id="149" dur="10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6" presetClass="emph" presetSubtype="0" accel="50000" decel="50000" fill="hold" grpId="2" nodeType="withEffect">
                                  <p:stCondLst>
                                    <p:cond delay="1650"/>
                                  </p:stCondLst>
                                  <p:childTnLst>
                                    <p:animScale>
                                      <p:cBhvr>
                                        <p:cTn id="151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10" presetClass="exit" presetSubtype="0" accel="50000" decel="5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accel="50000" decel="5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3" presetClass="path" presetSubtype="0" accel="50000" decel="5000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0 0 L -0.469687 -0.032705 E" pathEditMode="relative" ptsTypes="">
                                      <p:cBhvr>
                                        <p:cTn id="1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3" presetClass="path" presetSubtype="0" accel="50000" decel="5000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0.469687 0.032705 L 0 0 E" pathEditMode="relative" ptsTypes="">
                                      <p:cBhvr>
                                        <p:cTn id="1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" presetClass="emph" presetSubtype="0" accel="50000" decel="5000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63" dur="1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6" presetClass="emph" presetSubtype="0" accel="50000" decel="50000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65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10" presetClass="exit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-0.453251 -0.066736 E" pathEditMode="relative" ptsTypes="">
                                      <p:cBhvr>
                                        <p:cTn id="1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453251 0.066736 L 0 0 E" pathEditMode="relative" ptsTypes="">
                                      <p:cBhvr>
                                        <p:cTn id="1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6" presetClass="emp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77" dur="1000" fill="hold"/>
                                        <p:tgtEl>
                                          <p:spTgt spid="6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8" presetID="6" presetClass="emp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79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10" presetClass="exit" presetSubtype="0" accel="50000" decel="5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accel="50000" decel="5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63" presetClass="path" presetSubtype="0" accel="50000" decel="5000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 L -0.437627 -0.102048 E" pathEditMode="relative" ptsTypes="">
                                      <p:cBhvr>
                                        <p:cTn id="1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63" presetClass="path" presetSubtype="0" accel="50000" decel="5000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.437627 0.102048 L 0 0 E" pathEditMode="relative" ptsTypes="">
                                      <p:cBhvr>
                                        <p:cTn id="1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6" presetClass="emph" presetSubtype="0" accel="50000" decel="5000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191" dur="1000" fill="hold"/>
                                        <p:tgtEl>
                                          <p:spTgt spid="6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accel="50000" decel="5000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193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10" presetClass="exit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3" presetClass="path" presetSubtype="0" accel="50000" decel="50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 0 L -0.421415 -0.136079 E" pathEditMode="relative" ptsTypes="">
                                      <p:cBhvr>
                                        <p:cTn id="20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3" presetClass="path" presetSubtype="0" accel="50000" decel="50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421415 0.136079 L 0 0 E" pathEditMode="relative" ptsTypes="">
                                      <p:cBhvr>
                                        <p:cTn id="2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6" presetClass="emph" presetSubtype="0" accel="50000" decel="5000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205" dur="1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6" presetClass="emph" presetSubtype="0" accel="50000" decel="5000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207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10" presetClass="exit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ntr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3" presetClass="path" presetSubtype="0" accel="50000" decel="5000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0 0 L -0.405344 -0.171391 E" pathEditMode="relative" ptsTypes="">
                                      <p:cBhvr>
                                        <p:cTn id="2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63" presetClass="path" presetSubtype="0" accel="50000" decel="5000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0.405344 0.171391 L 0 0 E" pathEditMode="relative" ptsTypes="">
                                      <p:cBhvr>
                                        <p:cTn id="2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6" presetClass="emph" presetSubtype="0" accel="50000" decel="5000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219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6" presetClass="emph" presetSubtype="0" accel="50000" decel="5000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221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2" presetID="10" presetClass="exit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ntr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 0 L -0.388366 -0.211106 E" pathEditMode="relative" ptsTypes="">
                                      <p:cBhvr>
                                        <p:cTn id="2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388366 0.211106 L 0 0 E" pathEditMode="relative" ptsTypes="">
                                      <p:cBhvr>
                                        <p:cTn id="2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6" presetClass="emp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233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6" presetClass="emp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235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10" presetClass="exit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63" presetClass="path" presetSubtype="0" accel="50000" decel="5000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0 0 L -0.372467 -0.242222 E" pathEditMode="relative" ptsTypes="">
                                      <p:cBhvr>
                                        <p:cTn id="2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63" presetClass="path" presetSubtype="0" accel="50000" decel="5000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0.372467 0.242222 L 0 0 E" pathEditMode="relative" ptsTypes="">
                                      <p:cBhvr>
                                        <p:cTn id="2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6" presetClass="emph" presetSubtype="0" accel="50000" decel="5000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247" dur="10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6" presetClass="emph" presetSubtype="0" accel="50000" decel="5000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249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10" presetClass="exit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63" presetClass="path" presetSubtype="0" accel="50000" decel="5000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 0 L -0.35554 -0.280088 E" pathEditMode="relative" ptsTypes="">
                                      <p:cBhvr>
                                        <p:cTn id="2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63" presetClass="path" presetSubtype="0" accel="50000" decel="5000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35554 0.280088 L 0 0 E" pathEditMode="relative" ptsTypes="">
                                      <p:cBhvr>
                                        <p:cTn id="2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6" presetClass="emph" presetSubtype="0" accel="50000" decel="50000" fill="hold" grpId="2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261" dur="1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2" presetID="6" presetClass="emph" presetSubtype="0" accel="50000" decel="50000" fill="hold" grpId="2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263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4" presetID="10" presetClass="exit" presetSubtype="0" accel="50000" decel="50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accel="50000" decel="50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63" presetClass="path" presetSubtype="0" accel="50000" decel="5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 0 L -0.33854 -0.314541 E" pathEditMode="relative" ptsTypes="">
                                      <p:cBhvr>
                                        <p:cTn id="27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63" presetClass="path" presetSubtype="0" accel="50000" decel="5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33854 0.314541 L 0 0 E" pathEditMode="relative" ptsTypes="">
                                      <p:cBhvr>
                                        <p:cTn id="2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6" presetClass="emph" presetSubtype="0" accel="50000" decel="5000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275" dur="1000" fill="hold"/>
                                        <p:tgtEl>
                                          <p:spTgt spid="6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6" presetID="6" presetClass="emph" presetSubtype="0" accel="50000" decel="5000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277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8" presetID="10" presetClass="exit" presetSubtype="0" accel="50000" decel="5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accel="50000" decel="5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63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 0 L -0.32195 -0.349854 E" pathEditMode="relative" ptsTypes="">
                                      <p:cBhvr>
                                        <p:cTn id="28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63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.32195 0.349854 L 0 0 E" pathEditMode="relative" ptsTypes="">
                                      <p:cBhvr>
                                        <p:cTn id="2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6" presetClass="emph" presetSubtype="0" accel="50000" decel="5000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289" dur="1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0" presetID="6" presetClass="emph" presetSubtype="0" accel="50000" decel="5000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291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2" presetID="10" presetClass="exit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ntr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63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0 L -0.361973 -0.028634 E" pathEditMode="relative" ptsTypes="">
                                      <p:cBhvr>
                                        <p:cTn id="29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0" presetID="63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361973 0.028634 L 0 0 E" pathEditMode="relative" ptsTypes="">
                                      <p:cBhvr>
                                        <p:cTn id="3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2" presetID="6" presetClass="emph" presetSubtype="0" accel="50000" decel="5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303" dur="100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4" presetID="6" presetClass="emph" presetSubtype="0" accel="50000" decel="5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305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6" presetID="10" presetClass="exit" presetSubtype="0" accel="50000" decel="50000" fill="hold" grpId="0" nodeType="withEffect">
                                  <p:stCondLst>
                                    <p:cond delay="30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accel="50000" decel="50000" fill="hold" grpId="0" nodeType="withEffect">
                                  <p:stCondLst>
                                    <p:cond delay="305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63" presetClass="path" presetSubtype="0" accel="50000" decel="50000" fill="hold" grpId="1" nodeType="withEffect">
                                  <p:stCondLst>
                                    <p:cond delay="3050"/>
                                  </p:stCondLst>
                                  <p:childTnLst>
                                    <p:animMotion origin="layout" path="M 0 0 L -0.345206 -0.063813 E" pathEditMode="relative" ptsTypes="">
                                      <p:cBhvr>
                                        <p:cTn id="3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63" presetClass="path" presetSubtype="0" accel="50000" decel="50000" fill="hold" grpId="1" nodeType="withEffect">
                                  <p:stCondLst>
                                    <p:cond delay="3050"/>
                                  </p:stCondLst>
                                  <p:childTnLst>
                                    <p:animMotion origin="layout" path="M 0.345206 0.063813 L 0 0 E" pathEditMode="relative" ptsTypes="">
                                      <p:cBhvr>
                                        <p:cTn id="3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6" presetClass="emph" presetSubtype="0" accel="50000" decel="50000" fill="hold" grpId="2" nodeType="withEffect">
                                  <p:stCondLst>
                                    <p:cond delay="3050"/>
                                  </p:stCondLst>
                                  <p:childTnLst>
                                    <p:animScale>
                                      <p:cBhvr>
                                        <p:cTn id="317" dur="1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8" presetID="6" presetClass="emph" presetSubtype="0" accel="50000" decel="50000" fill="hold" grpId="2" nodeType="withEffect">
                                  <p:stCondLst>
                                    <p:cond delay="3050"/>
                                  </p:stCondLst>
                                  <p:childTnLst>
                                    <p:animScale>
                                      <p:cBhvr>
                                        <p:cTn id="319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0" presetID="10" presetClass="exit" presetSubtype="0" accel="50000" decel="5000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ntr" presetSubtype="0" accel="50000" decel="5000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63" presetClass="path" presetSubtype="0" accel="50000" decel="5000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 0 L -0.328816 -0.096977 E" pathEditMode="relative" ptsTypes="">
                                      <p:cBhvr>
                                        <p:cTn id="3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63" presetClass="path" presetSubtype="0" accel="50000" decel="5000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0.328816 0.096977 L 0 0 E" pathEditMode="relative" ptsTypes="">
                                      <p:cBhvr>
                                        <p:cTn id="3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6" presetClass="emph" presetSubtype="0" accel="50000" decel="50000" fill="hold" grpId="2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331" dur="100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2" presetID="6" presetClass="emph" presetSubtype="0" accel="50000" decel="50000" fill="hold" grpId="2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333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4" presetID="10" presetClass="exit" presetSubtype="0" accel="50000" decel="50000" fill="hold" grpId="0" nodeType="withEffect">
                                  <p:stCondLst>
                                    <p:cond delay="3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ntr" presetSubtype="0" accel="50000" decel="50000" fill="hold" grpId="0" nodeType="withEffect">
                                  <p:stCondLst>
                                    <p:cond delay="315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63" presetClass="path" presetSubtype="0" accel="50000" decel="50000" fill="hold" grpId="1" nodeType="withEffect">
                                  <p:stCondLst>
                                    <p:cond delay="3150"/>
                                  </p:stCondLst>
                                  <p:childTnLst>
                                    <p:animMotion origin="layout" path="M 0 0 L -0.312114 -0.136686 E" pathEditMode="relative" ptsTypes="">
                                      <p:cBhvr>
                                        <p:cTn id="3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2" presetID="63" presetClass="path" presetSubtype="0" accel="50000" decel="50000" fill="hold" grpId="1" nodeType="withEffect">
                                  <p:stCondLst>
                                    <p:cond delay="3150"/>
                                  </p:stCondLst>
                                  <p:childTnLst>
                                    <p:animMotion origin="layout" path="M 0.312114 0.136686 L 0 0 E" pathEditMode="relative" ptsTypes="">
                                      <p:cBhvr>
                                        <p:cTn id="3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4" presetID="6" presetClass="emph" presetSubtype="0" accel="50000" decel="50000" fill="hold" grpId="2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345" dur="100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6" presetID="6" presetClass="emph" presetSubtype="0" accel="50000" decel="50000" fill="hold" grpId="2" nodeType="withEffect">
                                  <p:stCondLst>
                                    <p:cond delay="3150"/>
                                  </p:stCondLst>
                                  <p:childTnLst>
                                    <p:animScale>
                                      <p:cBhvr>
                                        <p:cTn id="347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8" presetID="10" presetClass="exit" presetSubtype="0" accel="50000" decel="5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ntr" presetSubtype="0" accel="50000" decel="5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63" presetClass="path" presetSubtype="0" accel="50000" decel="5000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0 0 L -0.295853 -0.17502 E" pathEditMode="relative" ptsTypes="">
                                      <p:cBhvr>
                                        <p:cTn id="3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6" presetID="63" presetClass="path" presetSubtype="0" accel="50000" decel="5000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0.295853 0.17502 L 0 0 E" pathEditMode="relative" ptsTypes="">
                                      <p:cBhvr>
                                        <p:cTn id="3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8" presetID="6" presetClass="emph" presetSubtype="0" accel="50000" decel="5000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359" dur="10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0" presetID="6" presetClass="emph" presetSubtype="0" accel="50000" decel="5000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Scale>
                                      <p:cBhvr>
                                        <p:cTn id="361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2" presetID="10" presetClass="exit" presetSubtype="0" accel="50000" decel="5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ntr" presetSubtype="0" accel="50000" decel="5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63" presetClass="path" presetSubtype="0" accel="5000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0 0 L -0.279886 -0.206724 E" pathEditMode="relative" ptsTypes="">
                                      <p:cBhvr>
                                        <p:cTn id="36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63" presetClass="path" presetSubtype="0" accel="50000" decel="5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0.279886 0.206724 L 0 0 E" pathEditMode="relative" ptsTypes="">
                                      <p:cBhvr>
                                        <p:cTn id="3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6" presetClass="emph" presetSubtype="0" accel="50000" decel="50000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373" dur="1000" fill="hold"/>
                                        <p:tgtEl>
                                          <p:spTgt spid="7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4" presetID="6" presetClass="emph" presetSubtype="0" accel="50000" decel="50000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375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6" presetID="10" presetClass="exit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63" presetClass="path" presetSubtype="0" accel="50000" decel="5000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 0 L -0.263006 -0.246155 E" pathEditMode="relative" ptsTypes="">
                                      <p:cBhvr>
                                        <p:cTn id="38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4" presetID="63" presetClass="path" presetSubtype="0" accel="50000" decel="5000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263006 0.246155 L 0 0 E" pathEditMode="relative" ptsTypes="">
                                      <p:cBhvr>
                                        <p:cTn id="3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6" presetClass="emph" presetSubtype="0" accel="50000" decel="5000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387" dur="1000" fill="hold"/>
                                        <p:tgtEl>
                                          <p:spTgt spid="7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8" presetID="6" presetClass="emph" presetSubtype="0" accel="50000" decel="5000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Scale>
                                      <p:cBhvr>
                                        <p:cTn id="389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0" presetID="10" presetClass="exit" presetSubtype="0" accel="50000" decel="50000" fill="hold" grpId="0" nodeType="withEffect">
                                  <p:stCondLst>
                                    <p:cond delay="3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ntr" presetSubtype="0" accel="50000" decel="50000" fill="hold" grpId="0" nodeType="withEffect">
                                  <p:stCondLst>
                                    <p:cond delay="335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63" presetClass="path" presetSubtype="0" accel="50000" decel="50000" fill="hold" grpId="1" nodeType="withEffect">
                                  <p:stCondLst>
                                    <p:cond delay="3350"/>
                                  </p:stCondLst>
                                  <p:childTnLst>
                                    <p:animMotion origin="layout" path="M 0 0 L -0.247061 -0.280088 E" pathEditMode="relative" ptsTypes="">
                                      <p:cBhvr>
                                        <p:cTn id="39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8" presetID="63" presetClass="path" presetSubtype="0" accel="50000" decel="50000" fill="hold" grpId="1" nodeType="withEffect">
                                  <p:stCondLst>
                                    <p:cond delay="3350"/>
                                  </p:stCondLst>
                                  <p:childTnLst>
                                    <p:animMotion origin="layout" path="M 0.247061 0.280088 L 0 0 E" pathEditMode="relative" ptsTypes="">
                                      <p:cBhvr>
                                        <p:cTn id="3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0" presetID="6" presetClass="emph" presetSubtype="0" accel="50000" decel="50000" fill="hold" grpId="2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401" dur="100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2" presetID="6" presetClass="emph" presetSubtype="0" accel="50000" decel="50000" fill="hold" grpId="2" nodeType="withEffect">
                                  <p:stCondLst>
                                    <p:cond delay="3350"/>
                                  </p:stCondLst>
                                  <p:childTnLst>
                                    <p:animScale>
                                      <p:cBhvr>
                                        <p:cTn id="403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4" presetID="10" presetClass="exit" presetSubtype="0" accel="50000" decel="5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ntr" presetSubtype="0" accel="50000" decel="5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63" presetClass="path" presetSubtype="0" accel="50000" decel="5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0 0 L -0.230074 -0.31729 E" pathEditMode="relative" ptsTypes="">
                                      <p:cBhvr>
                                        <p:cTn id="4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2" presetID="63" presetClass="path" presetSubtype="0" accel="50000" decel="5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0.230074 0.31729 L 0 0 E" pathEditMode="relative" ptsTypes="">
                                      <p:cBhvr>
                                        <p:cTn id="4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4" presetID="6" presetClass="emph" presetSubtype="0" accel="50000" decel="50000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415" dur="1000" fill="hold"/>
                                        <p:tgtEl>
                                          <p:spTgt spid="7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6" presetID="6" presetClass="emph" presetSubtype="0" accel="50000" decel="50000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417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8" presetID="10" presetClass="exit" presetSubtype="0" accel="50000" decel="50000" fill="hold" grpId="0" nodeType="withEffect">
                                  <p:stCondLst>
                                    <p:cond delay="3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ntr" presetSubtype="0" accel="50000" decel="50000" fill="hold" grpId="0" nodeType="withEffect">
                                  <p:stCondLst>
                                    <p:cond delay="345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63" presetClass="path" presetSubtype="0" accel="50000" decel="50000" fill="hold" grpId="1" nodeType="withEffect">
                                  <p:stCondLst>
                                    <p:cond delay="3450"/>
                                  </p:stCondLst>
                                  <p:childTnLst>
                                    <p:animMotion origin="layout" path="M 0 0 L -0.214236 -0.349853 E" pathEditMode="relative" ptsTypes="">
                                      <p:cBhvr>
                                        <p:cTn id="4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6" presetID="63" presetClass="path" presetSubtype="0" accel="50000" decel="50000" fill="hold" grpId="1" nodeType="withEffect">
                                  <p:stCondLst>
                                    <p:cond delay="3450"/>
                                  </p:stCondLst>
                                  <p:childTnLst>
                                    <p:animMotion origin="layout" path="M 0.214236 0.349853 L 0 0 E" pathEditMode="relative" ptsTypes="">
                                      <p:cBhvr>
                                        <p:cTn id="4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8" presetID="6" presetClass="emph" presetSubtype="0" accel="50000" decel="50000" fill="hold" grpId="2" nodeType="withEffect">
                                  <p:stCondLst>
                                    <p:cond delay="3450"/>
                                  </p:stCondLst>
                                  <p:childTnLst>
                                    <p:animScale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0" presetID="6" presetClass="emph" presetSubtype="0" accel="50000" decel="50000" fill="hold" grpId="2" nodeType="withEffect">
                                  <p:stCondLst>
                                    <p:cond delay="3450"/>
                                  </p:stCondLst>
                                  <p:childTnLst>
                                    <p:animScale>
                                      <p:cBhvr>
                                        <p:cTn id="431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2" presetID="10" presetClass="exit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ntr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63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4.16667E-6 -4.81481E-6 L -0.20468 -0.3993 " pathEditMode="relative" rAng="0" ptsTypes="AA">
                                      <p:cBhvr>
                                        <p:cTn id="4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-19977"/>
                                    </p:animMotion>
                                  </p:childTnLst>
                                </p:cTn>
                              </p:par>
                              <p:par>
                                <p:cTn id="440" presetID="63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204725 0.399371 L 0 0 E" pathEditMode="relative" ptsTypes="">
                                      <p:cBhvr>
                                        <p:cTn id="4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2" presetID="6" presetClass="emph" presetSubtype="0" accel="50000" decel="5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443" dur="1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4" presetID="6" presetClass="emph" presetSubtype="0" accel="50000" decel="5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445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5500"/>
                            </p:stCondLst>
                            <p:childTnLst>
                              <p:par>
                                <p:cTn id="4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  <p:bldP spid="10" grpId="0"/>
      <p:bldP spid="10" grpId="1"/>
      <p:bldP spid="10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36" grpId="0"/>
      <p:bldP spid="36" grpId="1"/>
      <p:bldP spid="36" grpId="2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39" grpId="2"/>
      <p:bldP spid="5" grpId="0" animBg="1"/>
      <p:bldP spid="41" grpId="0"/>
      <p:bldP spid="53" grpId="0" animBg="1"/>
      <p:bldP spid="56" grpId="0"/>
      <p:bldP spid="46" grpId="0"/>
      <p:bldP spid="46" grpId="1"/>
      <p:bldP spid="46" grpId="2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49" grpId="2"/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52" grpId="2"/>
      <p:bldP spid="54" grpId="0"/>
      <p:bldP spid="54" grpId="1"/>
      <p:bldP spid="54" grpId="2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59" grpId="2"/>
      <p:bldP spid="60" grpId="0"/>
      <p:bldP spid="60" grpId="1"/>
      <p:bldP spid="60" grpId="2"/>
      <p:bldP spid="61" grpId="0"/>
      <p:bldP spid="61" grpId="1"/>
      <p:bldP spid="61" grpId="2"/>
      <p:bldP spid="62" grpId="0"/>
      <p:bldP spid="62" grpId="1"/>
      <p:bldP spid="62" grpId="2"/>
      <p:bldP spid="63" grpId="0"/>
      <p:bldP spid="63" grpId="1"/>
      <p:bldP spid="63" grpId="2"/>
      <p:bldP spid="64" grpId="0"/>
      <p:bldP spid="64" grpId="1"/>
      <p:bldP spid="64" grpId="2"/>
      <p:bldP spid="65" grpId="0"/>
      <p:bldP spid="65" grpId="1"/>
      <p:bldP spid="65" grpId="2"/>
      <p:bldP spid="66" grpId="0"/>
      <p:bldP spid="66" grpId="1"/>
      <p:bldP spid="66" grpId="2"/>
      <p:bldP spid="67" grpId="0"/>
      <p:bldP spid="67" grpId="1"/>
      <p:bldP spid="67" grpId="2"/>
      <p:bldP spid="68" grpId="0"/>
      <p:bldP spid="68" grpId="1"/>
      <p:bldP spid="68" grpId="2"/>
      <p:bldP spid="69" grpId="0"/>
      <p:bldP spid="69" grpId="1"/>
      <p:bldP spid="69" grpId="2"/>
      <p:bldP spid="70" grpId="0"/>
      <p:bldP spid="70" grpId="1"/>
      <p:bldP spid="70" grpId="2"/>
      <p:bldP spid="71" grpId="0"/>
      <p:bldP spid="71" grpId="1"/>
      <p:bldP spid="71" grpId="2"/>
      <p:bldP spid="72" grpId="0"/>
      <p:bldP spid="72" grpId="1"/>
      <p:bldP spid="72" grpId="2"/>
      <p:bldP spid="73" grpId="0"/>
      <p:bldP spid="73" grpId="1"/>
      <p:bldP spid="73" grpId="2"/>
      <p:bldP spid="74" grpId="0"/>
      <p:bldP spid="74" grpId="1"/>
      <p:bldP spid="74" grpId="2"/>
      <p:bldP spid="75" grpId="0"/>
      <p:bldP spid="75" grpId="1"/>
      <p:bldP spid="75" grpId="2"/>
      <p:bldP spid="76" grpId="0"/>
      <p:bldP spid="76" grpId="1"/>
      <p:bldP spid="76" grpId="2"/>
      <p:bldP spid="77" grpId="0"/>
      <p:bldP spid="77" grpId="1"/>
      <p:bldP spid="77" grpId="2"/>
      <p:bldP spid="78" grpId="0"/>
      <p:bldP spid="78" grpId="1"/>
      <p:bldP spid="78" grpId="2"/>
      <p:bldP spid="79" grpId="0"/>
      <p:bldP spid="79" grpId="1"/>
      <p:bldP spid="79" grpId="2"/>
      <p:bldP spid="82" grpId="0" animBg="1"/>
      <p:bldP spid="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/>
              <a:t>BitMap</a:t>
            </a:r>
            <a:r>
              <a:rPr lang="zh-CN" altLang="en-US"/>
              <a:t>用法</a:t>
            </a:r>
            <a:endParaRPr lang="en-US" altLang="zh-CN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9F65C8EE-5D87-4123-9166-365B6B393C94}"/>
              </a:ext>
            </a:extLst>
          </p:cNvPr>
          <p:cNvSpPr txBox="1">
            <a:spLocks/>
          </p:cNvSpPr>
          <p:nvPr/>
        </p:nvSpPr>
        <p:spPr>
          <a:xfrm>
            <a:off x="711200" y="1460530"/>
            <a:ext cx="10927842" cy="71960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latin typeface="Open Sans" panose="020B0606030504020204" pitchFamily="34" charset="0"/>
              </a:rPr>
              <a:t>Redis</a:t>
            </a:r>
            <a:r>
              <a:rPr lang="zh-CN" altLang="en-US">
                <a:latin typeface="Open Sans" panose="020B0606030504020204" pitchFamily="34" charset="0"/>
              </a:rPr>
              <a:t>中提供了</a:t>
            </a:r>
            <a:r>
              <a:rPr lang="en-US" altLang="zh-CN" b="1">
                <a:latin typeface="Open Sans" panose="020B0606030504020204" pitchFamily="34" charset="0"/>
              </a:rPr>
              <a:t>BitMap</a:t>
            </a:r>
            <a:r>
              <a:rPr lang="zh-CN" altLang="en-US">
                <a:latin typeface="Open Sans" panose="020B0606030504020204" pitchFamily="34" charset="0"/>
              </a:rPr>
              <a:t>数据结构，并且提供了很多操作</a:t>
            </a:r>
            <a:r>
              <a:rPr lang="en-US" altLang="zh-CN">
                <a:latin typeface="Open Sans" panose="020B0606030504020204" pitchFamily="34" charset="0"/>
              </a:rPr>
              <a:t>bit</a:t>
            </a:r>
            <a:r>
              <a:rPr lang="zh-CN" altLang="en-US">
                <a:latin typeface="Open Sans" panose="020B0606030504020204" pitchFamily="34" charset="0"/>
              </a:rPr>
              <a:t>的命令。</a:t>
            </a:r>
            <a:endParaRPr lang="en-US" altLang="zh-CN">
              <a:latin typeface="Open Sans" panose="020B0606030504020204" pitchFamily="34" charset="0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B53572A8-2913-4469-9078-8F0FA399D3AB}"/>
              </a:ext>
            </a:extLst>
          </p:cNvPr>
          <p:cNvSpPr txBox="1">
            <a:spLocks/>
          </p:cNvSpPr>
          <p:nvPr/>
        </p:nvSpPr>
        <p:spPr>
          <a:xfrm>
            <a:off x="711200" y="1860640"/>
            <a:ext cx="10927842" cy="36842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修改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BitMap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中的数据：</a:t>
            </a:r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读取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BitMap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中的数据：</a:t>
            </a:r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424A9A-E43E-5D10-8E97-6788AD7D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44" y="2308201"/>
            <a:ext cx="7742591" cy="13945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1CC7F2-ADE7-EF7F-85B5-28E30FF2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44" y="4389014"/>
            <a:ext cx="8542760" cy="17527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5092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2AAD9F27-730E-3B24-2127-441E47C76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725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思路分析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6671F4F3-5AE2-E0DE-F3C6-556425C536FE}"/>
              </a:ext>
            </a:extLst>
          </p:cNvPr>
          <p:cNvSpPr txBox="1">
            <a:spLocks/>
          </p:cNvSpPr>
          <p:nvPr/>
        </p:nvSpPr>
        <p:spPr>
          <a:xfrm>
            <a:off x="4958428" y="26098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签到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8046A9-70F9-44F2-3D43-FCE7D20DF9C3}"/>
              </a:ext>
            </a:extLst>
          </p:cNvPr>
          <p:cNvSpPr txBox="1">
            <a:spLocks/>
          </p:cNvSpPr>
          <p:nvPr/>
        </p:nvSpPr>
        <p:spPr>
          <a:xfrm>
            <a:off x="4958428" y="32471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查询签到记录</a:t>
            </a:r>
          </a:p>
        </p:txBody>
      </p:sp>
    </p:spTree>
    <p:extLst>
      <p:ext uri="{BB962C8B-B14F-4D97-AF65-F5344CB8AC3E}">
        <p14:creationId xmlns:p14="http://schemas.microsoft.com/office/powerpoint/2010/main" val="1181215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签到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在个人中心的积分页面，用户每天都可以签到一次，连续签到则有积分奖励。请实现签到接口，记录用户每天签到信息，方便做签到统计。</a:t>
            </a:r>
          </a:p>
        </p:txBody>
      </p:sp>
      <p:graphicFrame>
        <p:nvGraphicFramePr>
          <p:cNvPr id="66" name="表格 4">
            <a:extLst>
              <a:ext uri="{FF2B5EF4-FFF2-40B4-BE49-F238E27FC236}">
                <a16:creationId xmlns:a16="http://schemas.microsoft.com/office/drawing/2014/main" id="{1B3EB4FB-5409-D08A-F9C2-11A265D5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562"/>
              </p:ext>
            </p:extLst>
          </p:nvPr>
        </p:nvGraphicFramePr>
        <p:xfrm>
          <a:off x="2322298" y="2467722"/>
          <a:ext cx="8413613" cy="30712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628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6733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1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1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5901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1361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0BB64395-1DD0-6EE8-602B-1DC4763D63C0}"/>
              </a:ext>
            </a:extLst>
          </p:cNvPr>
          <p:cNvSpPr txBox="1"/>
          <p:nvPr/>
        </p:nvSpPr>
        <p:spPr>
          <a:xfrm>
            <a:off x="6576177" y="2958632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B881FA6-26A9-E793-D667-4D1EAAF7AA38}"/>
              </a:ext>
            </a:extLst>
          </p:cNvPr>
          <p:cNvSpPr txBox="1"/>
          <p:nvPr/>
        </p:nvSpPr>
        <p:spPr>
          <a:xfrm>
            <a:off x="5890378" y="3254760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/sign-records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C75B95D1-9367-79BF-FD50-77BE21E58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60429"/>
              </p:ext>
            </p:extLst>
          </p:nvPr>
        </p:nvGraphicFramePr>
        <p:xfrm>
          <a:off x="5664751" y="4447626"/>
          <a:ext cx="3984959" cy="875785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140290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222966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621703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3046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629863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939A99D9-1EF7-F0FC-0F24-D6EDC9CD0314}"/>
              </a:ext>
            </a:extLst>
          </p:cNvPr>
          <p:cNvGrpSpPr/>
          <p:nvPr/>
        </p:nvGrpSpPr>
        <p:grpSpPr>
          <a:xfrm>
            <a:off x="5678313" y="4771377"/>
            <a:ext cx="3971397" cy="256373"/>
            <a:chOff x="4899909" y="3847691"/>
            <a:chExt cx="3971397" cy="256373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3139EFA-7BC7-77D3-3889-13A4360B7C70}"/>
                </a:ext>
              </a:extLst>
            </p:cNvPr>
            <p:cNvSpPr txBox="1"/>
            <p:nvPr/>
          </p:nvSpPr>
          <p:spPr>
            <a:xfrm>
              <a:off x="4899909" y="3855193"/>
              <a:ext cx="105711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signDays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CA9EB1C-DE33-3D81-262C-059F8A65881F}"/>
                </a:ext>
              </a:extLst>
            </p:cNvPr>
            <p:cNvSpPr txBox="1"/>
            <p:nvPr/>
          </p:nvSpPr>
          <p:spPr>
            <a:xfrm>
              <a:off x="6048518" y="3847691"/>
              <a:ext cx="119947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FEBBBC7-7A31-F316-5DA9-2F981A2FDD52}"/>
                </a:ext>
              </a:extLst>
            </p:cNvPr>
            <p:cNvSpPr txBox="1"/>
            <p:nvPr/>
          </p:nvSpPr>
          <p:spPr>
            <a:xfrm>
              <a:off x="7247990" y="3850148"/>
              <a:ext cx="1623316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连续签到天数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CEB5D48-C4F0-DD4B-49D8-8EE6E199EB1A}"/>
              </a:ext>
            </a:extLst>
          </p:cNvPr>
          <p:cNvGrpSpPr/>
          <p:nvPr/>
        </p:nvGrpSpPr>
        <p:grpSpPr>
          <a:xfrm>
            <a:off x="5664751" y="5052922"/>
            <a:ext cx="3971396" cy="267479"/>
            <a:chOff x="4899909" y="3855193"/>
            <a:chExt cx="3971396" cy="267479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2F94E64-6965-71EF-32AA-EA08565B9CF8}"/>
                </a:ext>
              </a:extLst>
            </p:cNvPr>
            <p:cNvSpPr txBox="1"/>
            <p:nvPr/>
          </p:nvSpPr>
          <p:spPr>
            <a:xfrm>
              <a:off x="4899909" y="3855193"/>
              <a:ext cx="105711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points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9F27C54-BDE5-2AB8-E3BF-22C42A644C65}"/>
                </a:ext>
              </a:extLst>
            </p:cNvPr>
            <p:cNvSpPr txBox="1"/>
            <p:nvPr/>
          </p:nvSpPr>
          <p:spPr>
            <a:xfrm>
              <a:off x="6048518" y="3857851"/>
              <a:ext cx="119947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AF9B237-D389-7384-69B3-19DE9384CD0E}"/>
                </a:ext>
              </a:extLst>
            </p:cNvPr>
            <p:cNvSpPr txBox="1"/>
            <p:nvPr/>
          </p:nvSpPr>
          <p:spPr>
            <a:xfrm>
              <a:off x="7247989" y="3868756"/>
              <a:ext cx="1623316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今日签到获得的积分值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C3E78F2C-9539-411A-A370-67C795B5672C}"/>
              </a:ext>
            </a:extLst>
          </p:cNvPr>
          <p:cNvSpPr txBox="1"/>
          <p:nvPr/>
        </p:nvSpPr>
        <p:spPr>
          <a:xfrm>
            <a:off x="5852751" y="3731482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Source Code Pro"/>
                <a:ea typeface="阿里巴巴普惠体"/>
              </a:rPr>
              <a:t>无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80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连续签到统计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427E2-CB1F-4CD7-A55F-BC2C5A8C61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24204"/>
            <a:ext cx="10150912" cy="4319396"/>
          </a:xfrm>
        </p:spPr>
        <p:txBody>
          <a:bodyPr/>
          <a:lstStyle/>
          <a:p>
            <a:r>
              <a:rPr lang="zh-CN" altLang="en-US" b="1" i="0">
                <a:effectLst/>
                <a:latin typeface="Open Sans" panose="020B0606030504020204" pitchFamily="34" charset="0"/>
              </a:rPr>
              <a:t>问题</a:t>
            </a:r>
            <a:r>
              <a:rPr lang="en-US" altLang="zh-CN" b="1" i="0"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>
                <a:effectLst/>
                <a:latin typeface="Open Sans" panose="020B0606030504020204" pitchFamily="34" charset="0"/>
              </a:rPr>
              <a:t>：什么叫做连续签到天数？</a:t>
            </a:r>
            <a:endParaRPr lang="en-US" altLang="zh-CN" b="0" i="0">
              <a:effectLst/>
              <a:latin typeface="Open Sans" panose="020B0606030504020204" pitchFamily="34" charset="0"/>
            </a:endParaRPr>
          </a:p>
          <a:p>
            <a:r>
              <a:rPr lang="zh-CN" altLang="en-US">
                <a:latin typeface="Open Sans" panose="020B0606030504020204" pitchFamily="34" charset="0"/>
              </a:rPr>
              <a:t>从最后一次签到开始</a:t>
            </a:r>
            <a:r>
              <a:rPr lang="zh-CN" altLang="en-US">
                <a:solidFill>
                  <a:srgbClr val="AD2A26"/>
                </a:solidFill>
                <a:latin typeface="Open Sans" panose="020B0606030504020204" pitchFamily="34" charset="0"/>
              </a:rPr>
              <a:t>向前</a:t>
            </a:r>
            <a:r>
              <a:rPr lang="zh-CN" altLang="en-US">
                <a:latin typeface="Open Sans" panose="020B0606030504020204" pitchFamily="34" charset="0"/>
              </a:rPr>
              <a:t>统计，直到遇到</a:t>
            </a:r>
            <a:r>
              <a:rPr lang="zh-CN" altLang="en-US">
                <a:solidFill>
                  <a:srgbClr val="AD2A26"/>
                </a:solidFill>
                <a:latin typeface="Open Sans" panose="020B0606030504020204" pitchFamily="34" charset="0"/>
              </a:rPr>
              <a:t>第一次</a:t>
            </a:r>
            <a:r>
              <a:rPr lang="zh-CN" altLang="en-US">
                <a:latin typeface="Open Sans" panose="020B0606030504020204" pitchFamily="34" charset="0"/>
              </a:rPr>
              <a:t>未签到为止，计算总的签到次数，就是连续签到天数。</a:t>
            </a:r>
            <a:endParaRPr lang="en-US" altLang="zh-CN">
              <a:latin typeface="Open Sans" panose="020B0606030504020204" pitchFamily="34" charset="0"/>
            </a:endParaRPr>
          </a:p>
          <a:p>
            <a:endParaRPr lang="en-US" altLang="zh-CN">
              <a:latin typeface="Open Sans" panose="020B0606030504020204" pitchFamily="34" charset="0"/>
            </a:endParaRPr>
          </a:p>
          <a:p>
            <a:endParaRPr lang="en-US" altLang="zh-CN">
              <a:latin typeface="Open Sans" panose="020B0606030504020204" pitchFamily="34" charset="0"/>
            </a:endParaRPr>
          </a:p>
          <a:p>
            <a:r>
              <a:rPr lang="zh-CN" altLang="en-US" b="1">
                <a:latin typeface="Open Sans" panose="020B0606030504020204" pitchFamily="34" charset="0"/>
              </a:rPr>
              <a:t>问题</a:t>
            </a:r>
            <a:r>
              <a:rPr lang="en-US" altLang="zh-CN" b="1">
                <a:latin typeface="Open Sans" panose="020B0606030504020204" pitchFamily="34" charset="0"/>
              </a:rPr>
              <a:t>2</a:t>
            </a:r>
            <a:r>
              <a:rPr lang="zh-CN" altLang="en-US">
                <a:latin typeface="Open Sans" panose="020B0606030504020204" pitchFamily="34" charset="0"/>
              </a:rPr>
              <a:t>：如何得到本月到今天为止的所有签到数据？</a:t>
            </a:r>
            <a:endParaRPr lang="en-US" altLang="zh-CN">
              <a:latin typeface="Open Sans" panose="020B0606030504020204" pitchFamily="34" charset="0"/>
            </a:endParaRPr>
          </a:p>
          <a:p>
            <a:r>
              <a:rPr lang="zh-CN" altLang="en-US">
                <a:latin typeface="Open Sans" panose="020B0606030504020204" pitchFamily="34" charset="0"/>
              </a:rPr>
              <a:t>  </a:t>
            </a:r>
            <a:r>
              <a:rPr lang="en-US" altLang="zh-CN">
                <a:latin typeface="Open Sans" panose="020B0606030504020204" pitchFamily="34" charset="0"/>
              </a:rPr>
              <a:t>BITFIELD key GET u[dayOfMonth] 0</a:t>
            </a:r>
          </a:p>
          <a:p>
            <a:endParaRPr lang="en-US" altLang="zh-CN">
              <a:latin typeface="Open Sans" panose="020B0606030504020204" pitchFamily="34" charset="0"/>
            </a:endParaRPr>
          </a:p>
          <a:p>
            <a:r>
              <a:rPr lang="zh-CN" altLang="en-US" b="1">
                <a:latin typeface="Open Sans" panose="020B0606030504020204" pitchFamily="34" charset="0"/>
              </a:rPr>
              <a:t>问题</a:t>
            </a:r>
            <a:r>
              <a:rPr lang="en-US" altLang="zh-CN" b="1">
                <a:latin typeface="Open Sans" panose="020B0606030504020204" pitchFamily="34" charset="0"/>
              </a:rPr>
              <a:t>3</a:t>
            </a:r>
            <a:r>
              <a:rPr lang="zh-CN" altLang="en-US">
                <a:latin typeface="Open Sans" panose="020B0606030504020204" pitchFamily="34" charset="0"/>
              </a:rPr>
              <a:t>：如何从后向前遍历每个</a:t>
            </a:r>
            <a:r>
              <a:rPr lang="en-US" altLang="zh-CN">
                <a:latin typeface="Open Sans" panose="020B0606030504020204" pitchFamily="34" charset="0"/>
              </a:rPr>
              <a:t>bit</a:t>
            </a:r>
            <a:r>
              <a:rPr lang="zh-CN" altLang="en-US">
                <a:latin typeface="Open Sans" panose="020B0606030504020204" pitchFamily="34" charset="0"/>
              </a:rPr>
              <a:t>位？</a:t>
            </a:r>
            <a:endParaRPr lang="en-US" altLang="zh-CN">
              <a:latin typeface="Open Sans" panose="020B0606030504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Open Sans" panose="020B0606030504020204" pitchFamily="34" charset="0"/>
              </a:rPr>
              <a:t>与</a:t>
            </a:r>
            <a:r>
              <a:rPr lang="en-US" altLang="zh-CN">
                <a:latin typeface="Open Sans" panose="020B0606030504020204" pitchFamily="34" charset="0"/>
              </a:rPr>
              <a:t> 1 </a:t>
            </a:r>
            <a:r>
              <a:rPr lang="zh-CN" altLang="en-US">
                <a:latin typeface="Open Sans" panose="020B0606030504020204" pitchFamily="34" charset="0"/>
              </a:rPr>
              <a:t>做与运算，就能得到最后一个</a:t>
            </a:r>
            <a:r>
              <a:rPr lang="en-US" altLang="zh-CN">
                <a:latin typeface="Open Sans" panose="020B0606030504020204" pitchFamily="34" charset="0"/>
              </a:rPr>
              <a:t>bit</a:t>
            </a:r>
            <a:r>
              <a:rPr lang="zh-CN" altLang="en-US">
                <a:latin typeface="Open Sans" panose="020B0606030504020204" pitchFamily="34" charset="0"/>
              </a:rPr>
              <a:t>位</a:t>
            </a:r>
            <a:endParaRPr lang="en-US" altLang="zh-CN">
              <a:latin typeface="Open Sans" panose="020B0606030504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Open Sans" panose="020B0606030504020204" pitchFamily="34" charset="0"/>
              </a:rPr>
              <a:t>随后右移</a:t>
            </a:r>
            <a:r>
              <a:rPr lang="en-US" altLang="zh-CN">
                <a:latin typeface="Open Sans" panose="020B0606030504020204" pitchFamily="34" charset="0"/>
              </a:rPr>
              <a:t>1</a:t>
            </a:r>
            <a:r>
              <a:rPr lang="zh-CN" altLang="en-US">
                <a:latin typeface="Open Sans" panose="020B0606030504020204" pitchFamily="34" charset="0"/>
              </a:rPr>
              <a:t>位，下一个</a:t>
            </a:r>
            <a:r>
              <a:rPr lang="en-US" altLang="zh-CN">
                <a:latin typeface="Open Sans" panose="020B0606030504020204" pitchFamily="34" charset="0"/>
              </a:rPr>
              <a:t>bit</a:t>
            </a:r>
            <a:r>
              <a:rPr lang="zh-CN" altLang="en-US">
                <a:latin typeface="Open Sans" panose="020B0606030504020204" pitchFamily="34" charset="0"/>
              </a:rPr>
              <a:t>位就成为了最后一个</a:t>
            </a:r>
            <a:r>
              <a:rPr lang="en-US" altLang="zh-CN">
                <a:latin typeface="Open Sans" panose="020B0606030504020204" pitchFamily="34" charset="0"/>
              </a:rPr>
              <a:t>bit</a:t>
            </a:r>
            <a:r>
              <a:rPr lang="zh-CN" altLang="en-US">
                <a:latin typeface="Open Sans" panose="020B0606030504020204" pitchFamily="34" charset="0"/>
              </a:rPr>
              <a:t>位</a:t>
            </a:r>
            <a:endParaRPr lang="en-US" altLang="zh-CN">
              <a:latin typeface="Open Sans" panose="020B0606030504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Open Sans" panose="020B0606030504020204" pitchFamily="34" charset="0"/>
              </a:rPr>
              <a:t>重复上述步骤</a:t>
            </a:r>
            <a:endParaRPr lang="en-US" altLang="zh-CN">
              <a:latin typeface="Open Sans" panose="020B0606030504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AF0A06-8C0B-4B15-95FD-3A108267B778}"/>
              </a:ext>
            </a:extLst>
          </p:cNvPr>
          <p:cNvSpPr txBox="1"/>
          <p:nvPr/>
        </p:nvSpPr>
        <p:spPr>
          <a:xfrm>
            <a:off x="2562943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663212-92F4-457E-8767-AB2C85F9B0D2}"/>
              </a:ext>
            </a:extLst>
          </p:cNvPr>
          <p:cNvSpPr txBox="1"/>
          <p:nvPr/>
        </p:nvSpPr>
        <p:spPr>
          <a:xfrm>
            <a:off x="2763327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2219D2-CD5E-4B6B-A185-84C601DCC856}"/>
              </a:ext>
            </a:extLst>
          </p:cNvPr>
          <p:cNvSpPr txBox="1"/>
          <p:nvPr/>
        </p:nvSpPr>
        <p:spPr>
          <a:xfrm>
            <a:off x="2963149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FCE1A5-2D1B-4F77-A931-ADE7FFC546D7}"/>
              </a:ext>
            </a:extLst>
          </p:cNvPr>
          <p:cNvSpPr txBox="1"/>
          <p:nvPr/>
        </p:nvSpPr>
        <p:spPr>
          <a:xfrm>
            <a:off x="3163533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9FD9D1-C75D-4810-87AA-6791D0048864}"/>
              </a:ext>
            </a:extLst>
          </p:cNvPr>
          <p:cNvSpPr txBox="1"/>
          <p:nvPr/>
        </p:nvSpPr>
        <p:spPr>
          <a:xfrm>
            <a:off x="3363355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350398-B1DD-4B89-8777-51DB2D09B507}"/>
              </a:ext>
            </a:extLst>
          </p:cNvPr>
          <p:cNvSpPr txBox="1"/>
          <p:nvPr/>
        </p:nvSpPr>
        <p:spPr>
          <a:xfrm>
            <a:off x="3563739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822AC3-DBB0-48C6-88CF-D849A3F3A075}"/>
              </a:ext>
            </a:extLst>
          </p:cNvPr>
          <p:cNvSpPr txBox="1"/>
          <p:nvPr/>
        </p:nvSpPr>
        <p:spPr>
          <a:xfrm>
            <a:off x="3763561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E46E63-5391-4B85-AFA6-79073F98175C}"/>
              </a:ext>
            </a:extLst>
          </p:cNvPr>
          <p:cNvSpPr txBox="1"/>
          <p:nvPr/>
        </p:nvSpPr>
        <p:spPr>
          <a:xfrm>
            <a:off x="3963945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24D228-678E-42A5-9CD2-839268AC49C9}"/>
              </a:ext>
            </a:extLst>
          </p:cNvPr>
          <p:cNvSpPr txBox="1"/>
          <p:nvPr/>
        </p:nvSpPr>
        <p:spPr>
          <a:xfrm>
            <a:off x="4163767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871F2F-19B3-4A7D-8A1E-4C3CDDF3EB52}"/>
              </a:ext>
            </a:extLst>
          </p:cNvPr>
          <p:cNvSpPr txBox="1"/>
          <p:nvPr/>
        </p:nvSpPr>
        <p:spPr>
          <a:xfrm>
            <a:off x="4364151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D7E78A-1322-4E70-84FF-234887EFA014}"/>
              </a:ext>
            </a:extLst>
          </p:cNvPr>
          <p:cNvSpPr txBox="1"/>
          <p:nvPr/>
        </p:nvSpPr>
        <p:spPr>
          <a:xfrm>
            <a:off x="4563973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70AB12-119A-4C63-9AA9-475DAF25430A}"/>
              </a:ext>
            </a:extLst>
          </p:cNvPr>
          <p:cNvSpPr txBox="1"/>
          <p:nvPr/>
        </p:nvSpPr>
        <p:spPr>
          <a:xfrm>
            <a:off x="4764357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D6F64B-F654-45EA-BC39-FE4E1418FE5B}"/>
              </a:ext>
            </a:extLst>
          </p:cNvPr>
          <p:cNvSpPr txBox="1"/>
          <p:nvPr/>
        </p:nvSpPr>
        <p:spPr>
          <a:xfrm>
            <a:off x="4964179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683A4D-A1F3-40D8-A91F-B1BAD0DC6DE1}"/>
              </a:ext>
            </a:extLst>
          </p:cNvPr>
          <p:cNvSpPr txBox="1"/>
          <p:nvPr/>
        </p:nvSpPr>
        <p:spPr>
          <a:xfrm>
            <a:off x="5164563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B728CBB-D167-4316-96A9-C4162CBE0E43}"/>
              </a:ext>
            </a:extLst>
          </p:cNvPr>
          <p:cNvSpPr txBox="1"/>
          <p:nvPr/>
        </p:nvSpPr>
        <p:spPr>
          <a:xfrm>
            <a:off x="5364385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503A4B-4F6E-4DB0-B5AA-CDA84BE0490A}"/>
              </a:ext>
            </a:extLst>
          </p:cNvPr>
          <p:cNvSpPr txBox="1"/>
          <p:nvPr/>
        </p:nvSpPr>
        <p:spPr>
          <a:xfrm>
            <a:off x="5564769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0F2D48E-9EF6-4124-BD22-4A2CFB3F1C44}"/>
              </a:ext>
            </a:extLst>
          </p:cNvPr>
          <p:cNvSpPr txBox="1"/>
          <p:nvPr/>
        </p:nvSpPr>
        <p:spPr>
          <a:xfrm>
            <a:off x="5764591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9EABC9B-A968-4E0B-B45A-E5F7F629C581}"/>
              </a:ext>
            </a:extLst>
          </p:cNvPr>
          <p:cNvSpPr txBox="1"/>
          <p:nvPr/>
        </p:nvSpPr>
        <p:spPr>
          <a:xfrm>
            <a:off x="5964975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8A8F7C-58A3-4629-A37A-A8F6FF0EFD94}"/>
              </a:ext>
            </a:extLst>
          </p:cNvPr>
          <p:cNvSpPr txBox="1"/>
          <p:nvPr/>
        </p:nvSpPr>
        <p:spPr>
          <a:xfrm>
            <a:off x="6164797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785B4B-E5FB-4597-B02C-9CDAF8580E17}"/>
              </a:ext>
            </a:extLst>
          </p:cNvPr>
          <p:cNvSpPr txBox="1"/>
          <p:nvPr/>
        </p:nvSpPr>
        <p:spPr>
          <a:xfrm>
            <a:off x="6365181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534A66-8B33-47F9-A789-F23630C610C9}"/>
              </a:ext>
            </a:extLst>
          </p:cNvPr>
          <p:cNvSpPr txBox="1"/>
          <p:nvPr/>
        </p:nvSpPr>
        <p:spPr>
          <a:xfrm>
            <a:off x="6565003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8A7B49-8564-4C59-9A3D-79DCCD1ACC9C}"/>
              </a:ext>
            </a:extLst>
          </p:cNvPr>
          <p:cNvSpPr txBox="1"/>
          <p:nvPr/>
        </p:nvSpPr>
        <p:spPr>
          <a:xfrm>
            <a:off x="6765387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A50126-22AF-4DEE-82AB-93955E56A9F3}"/>
              </a:ext>
            </a:extLst>
          </p:cNvPr>
          <p:cNvSpPr txBox="1"/>
          <p:nvPr/>
        </p:nvSpPr>
        <p:spPr>
          <a:xfrm>
            <a:off x="6965209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641C11-48DA-44A8-9200-9740494D0864}"/>
              </a:ext>
            </a:extLst>
          </p:cNvPr>
          <p:cNvSpPr txBox="1"/>
          <p:nvPr/>
        </p:nvSpPr>
        <p:spPr>
          <a:xfrm>
            <a:off x="7165593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2CD717F-3AF6-4013-99AB-1E4CC56E0DF5}"/>
              </a:ext>
            </a:extLst>
          </p:cNvPr>
          <p:cNvSpPr txBox="1"/>
          <p:nvPr/>
        </p:nvSpPr>
        <p:spPr>
          <a:xfrm>
            <a:off x="7365415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818974-9821-4F8A-8DE6-4FE7E3471AB0}"/>
              </a:ext>
            </a:extLst>
          </p:cNvPr>
          <p:cNvSpPr txBox="1"/>
          <p:nvPr/>
        </p:nvSpPr>
        <p:spPr>
          <a:xfrm>
            <a:off x="7565799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0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B9CEB50-7ECC-4A36-9B95-AC9241F27164}"/>
              </a:ext>
            </a:extLst>
          </p:cNvPr>
          <p:cNvSpPr txBox="1"/>
          <p:nvPr/>
        </p:nvSpPr>
        <p:spPr>
          <a:xfrm>
            <a:off x="7765621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E988C1A-F5B6-4888-A0E0-C702F2748F55}"/>
              </a:ext>
            </a:extLst>
          </p:cNvPr>
          <p:cNvSpPr txBox="1"/>
          <p:nvPr/>
        </p:nvSpPr>
        <p:spPr>
          <a:xfrm>
            <a:off x="7966005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12E893B-D126-46B7-A17E-C31AEE1EA39B}"/>
              </a:ext>
            </a:extLst>
          </p:cNvPr>
          <p:cNvSpPr txBox="1"/>
          <p:nvPr/>
        </p:nvSpPr>
        <p:spPr>
          <a:xfrm>
            <a:off x="8165827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23D3B4-E9FF-4CFD-AB20-D95C8DE2B8C4}"/>
              </a:ext>
            </a:extLst>
          </p:cNvPr>
          <p:cNvSpPr txBox="1"/>
          <p:nvPr/>
        </p:nvSpPr>
        <p:spPr>
          <a:xfrm>
            <a:off x="8366211" y="266141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34BE055-4A07-41D9-B21E-2FF50D270080}"/>
              </a:ext>
            </a:extLst>
          </p:cNvPr>
          <p:cNvCxnSpPr>
            <a:cxnSpLocks/>
          </p:cNvCxnSpPr>
          <p:nvPr/>
        </p:nvCxnSpPr>
        <p:spPr>
          <a:xfrm>
            <a:off x="8589786" y="2890345"/>
            <a:ext cx="0" cy="4414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0BB404A-C3F7-47D9-995F-DC432FD87A6A}"/>
              </a:ext>
            </a:extLst>
          </p:cNvPr>
          <p:cNvCxnSpPr>
            <a:cxnSpLocks/>
          </p:cNvCxnSpPr>
          <p:nvPr/>
        </p:nvCxnSpPr>
        <p:spPr>
          <a:xfrm>
            <a:off x="7765621" y="2890345"/>
            <a:ext cx="0" cy="4414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E7AF22A-4DA1-4474-890B-A359E3739C1B}"/>
              </a:ext>
            </a:extLst>
          </p:cNvPr>
          <p:cNvCxnSpPr>
            <a:cxnSpLocks/>
          </p:cNvCxnSpPr>
          <p:nvPr/>
        </p:nvCxnSpPr>
        <p:spPr>
          <a:xfrm>
            <a:off x="8589786" y="2890345"/>
            <a:ext cx="0" cy="4414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40129BE-135C-4A98-96D2-621CB6DB31CF}"/>
              </a:ext>
            </a:extLst>
          </p:cNvPr>
          <p:cNvCxnSpPr/>
          <p:nvPr/>
        </p:nvCxnSpPr>
        <p:spPr>
          <a:xfrm flipH="1">
            <a:off x="7765621" y="3100552"/>
            <a:ext cx="824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493A2F1-2060-4AF1-9EAD-5A72CF7D4368}"/>
              </a:ext>
            </a:extLst>
          </p:cNvPr>
          <p:cNvGrpSpPr/>
          <p:nvPr/>
        </p:nvGrpSpPr>
        <p:grpSpPr>
          <a:xfrm>
            <a:off x="9282293" y="3441803"/>
            <a:ext cx="1092480" cy="307777"/>
            <a:chOff x="9260969" y="3434986"/>
            <a:chExt cx="1092480" cy="307777"/>
          </a:xfrm>
        </p:grpSpPr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2FFA686E-E9C5-4CF9-8481-8D2FE65EB904}"/>
                </a:ext>
              </a:extLst>
            </p:cNvPr>
            <p:cNvSpPr txBox="1"/>
            <p:nvPr/>
          </p:nvSpPr>
          <p:spPr>
            <a:xfrm>
              <a:off x="9260969" y="3434986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latin typeface="+mn-lt"/>
                  <a:ea typeface="+mn-ea"/>
                </a:rPr>
                <a:t>1</a:t>
              </a:r>
              <a:endParaRPr lang="zh-CN" altLang="en-US" sz="1400" dirty="0">
                <a:latin typeface="+mn-lt"/>
                <a:ea typeface="+mn-ea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D8F3D235-1443-4167-98C9-3AA8CE6CC7CE}"/>
                </a:ext>
              </a:extLst>
            </p:cNvPr>
            <p:cNvSpPr txBox="1"/>
            <p:nvPr/>
          </p:nvSpPr>
          <p:spPr>
            <a:xfrm>
              <a:off x="9461353" y="3434986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latin typeface="+mn-lt"/>
                  <a:ea typeface="+mn-ea"/>
                </a:rPr>
                <a:t>0</a:t>
              </a:r>
              <a:endParaRPr lang="zh-CN" altLang="en-US" sz="1400" dirty="0">
                <a:latin typeface="+mn-lt"/>
                <a:ea typeface="+mn-ea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3281D64C-240C-4846-A2D3-7F1070371949}"/>
                </a:ext>
              </a:extLst>
            </p:cNvPr>
            <p:cNvSpPr txBox="1"/>
            <p:nvPr/>
          </p:nvSpPr>
          <p:spPr>
            <a:xfrm>
              <a:off x="9661175" y="3434986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latin typeface="+mn-lt"/>
                  <a:ea typeface="+mn-ea"/>
                </a:rPr>
                <a:t>1</a:t>
              </a:r>
              <a:endParaRPr lang="zh-CN" altLang="en-US" sz="1400" dirty="0">
                <a:latin typeface="+mn-lt"/>
                <a:ea typeface="+mn-ea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C5FBA0F1-729D-4E9B-9992-9B262C6958C0}"/>
                </a:ext>
              </a:extLst>
            </p:cNvPr>
            <p:cNvSpPr txBox="1"/>
            <p:nvPr/>
          </p:nvSpPr>
          <p:spPr>
            <a:xfrm>
              <a:off x="9861559" y="3434986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latin typeface="+mn-lt"/>
                  <a:ea typeface="+mn-ea"/>
                </a:rPr>
                <a:t>1</a:t>
              </a:r>
              <a:endParaRPr lang="zh-CN" altLang="en-US" sz="1400" dirty="0">
                <a:latin typeface="+mn-lt"/>
                <a:ea typeface="+mn-ea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53759CEF-B92C-4F25-B6FE-D9B46F2BAF89}"/>
                </a:ext>
              </a:extLst>
            </p:cNvPr>
            <p:cNvSpPr txBox="1"/>
            <p:nvPr/>
          </p:nvSpPr>
          <p:spPr>
            <a:xfrm>
              <a:off x="10061381" y="3434986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latin typeface="+mn-lt"/>
                  <a:ea typeface="+mn-ea"/>
                </a:rPr>
                <a:t>1</a:t>
              </a:r>
              <a:endParaRPr lang="zh-CN" altLang="en-US" sz="1400" dirty="0">
                <a:latin typeface="+mn-lt"/>
                <a:ea typeface="+mn-ea"/>
              </a:endParaRPr>
            </a:p>
          </p:txBody>
        </p:sp>
      </p:grpSp>
      <p:sp>
        <p:nvSpPr>
          <p:cNvPr id="179" name="文本框 178">
            <a:extLst>
              <a:ext uri="{FF2B5EF4-FFF2-40B4-BE49-F238E27FC236}">
                <a16:creationId xmlns:a16="http://schemas.microsoft.com/office/drawing/2014/main" id="{3714C60A-6429-4B1E-8063-FF2AD2F67F59}"/>
              </a:ext>
            </a:extLst>
          </p:cNvPr>
          <p:cNvSpPr txBox="1"/>
          <p:nvPr/>
        </p:nvSpPr>
        <p:spPr>
          <a:xfrm>
            <a:off x="10261765" y="343498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92711165-9920-45A4-8657-9F42D6E4EB8F}"/>
              </a:ext>
            </a:extLst>
          </p:cNvPr>
          <p:cNvSpPr txBox="1"/>
          <p:nvPr/>
        </p:nvSpPr>
        <p:spPr>
          <a:xfrm>
            <a:off x="10261765" y="368609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9FF938E-E3D1-49C8-8DB5-5C4CB25E7F2F}"/>
              </a:ext>
            </a:extLst>
          </p:cNvPr>
          <p:cNvCxnSpPr>
            <a:cxnSpLocks/>
          </p:cNvCxnSpPr>
          <p:nvPr/>
        </p:nvCxnSpPr>
        <p:spPr>
          <a:xfrm>
            <a:off x="9282293" y="4035954"/>
            <a:ext cx="1271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ACA8D06-AE53-48EB-8930-2325925CCAD1}"/>
              </a:ext>
            </a:extLst>
          </p:cNvPr>
          <p:cNvSpPr txBox="1"/>
          <p:nvPr/>
        </p:nvSpPr>
        <p:spPr>
          <a:xfrm>
            <a:off x="10261765" y="407803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latin typeface="+mn-lt"/>
                <a:ea typeface="+mn-ea"/>
              </a:rPr>
              <a:t>1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6DDF2460-4C1E-44F1-B876-BD4701E6F40D}"/>
              </a:ext>
            </a:extLst>
          </p:cNvPr>
          <p:cNvCxnSpPr/>
          <p:nvPr/>
        </p:nvCxnSpPr>
        <p:spPr>
          <a:xfrm>
            <a:off x="10553833" y="2969189"/>
            <a:ext cx="0" cy="1066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7036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-0.06758 -3.7037E-6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58 -3.7037E-6 L 8.33333E-7 -3.7037E-6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02565 -0.00046 " pathEditMode="relative" rAng="0" ptsTypes="AA">
                                      <p:cBhvr>
                                        <p:cTn id="18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23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01719 0.00023 " pathEditMode="relative" rAng="0" ptsTypes="AA">
                                      <p:cBhvr>
                                        <p:cTn id="1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179" grpId="0"/>
      <p:bldP spid="179" grpId="1"/>
      <p:bldP spid="179" grpId="2"/>
      <p:bldP spid="180" grpId="0"/>
      <p:bldP spid="1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2AAD9F27-730E-3B24-2127-441E47C76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725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思路分析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6671F4F3-5AE2-E0DE-F3C6-556425C536FE}"/>
              </a:ext>
            </a:extLst>
          </p:cNvPr>
          <p:cNvSpPr txBox="1">
            <a:spLocks/>
          </p:cNvSpPr>
          <p:nvPr/>
        </p:nvSpPr>
        <p:spPr>
          <a:xfrm>
            <a:off x="4958428" y="26098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签到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8046A9-70F9-44F2-3D43-FCE7D20DF9C3}"/>
              </a:ext>
            </a:extLst>
          </p:cNvPr>
          <p:cNvSpPr txBox="1">
            <a:spLocks/>
          </p:cNvSpPr>
          <p:nvPr/>
        </p:nvSpPr>
        <p:spPr>
          <a:xfrm>
            <a:off x="4958428" y="32471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查询签到记录</a:t>
            </a:r>
          </a:p>
        </p:txBody>
      </p:sp>
    </p:spTree>
    <p:extLst>
      <p:ext uri="{BB962C8B-B14F-4D97-AF65-F5344CB8AC3E}">
        <p14:creationId xmlns:p14="http://schemas.microsoft.com/office/powerpoint/2010/main" val="164655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645460"/>
            <a:ext cx="5973761" cy="4429162"/>
          </a:xfrm>
        </p:spPr>
        <p:txBody>
          <a:bodyPr/>
          <a:lstStyle/>
          <a:p>
            <a:r>
              <a:rPr kumimoji="1" lang="zh-CN" altLang="en-US"/>
              <a:t>分析产品原型</a:t>
            </a:r>
            <a:endParaRPr kumimoji="1" lang="en-US" altLang="zh-CN" dirty="0"/>
          </a:p>
          <a:p>
            <a:r>
              <a:rPr kumimoji="1" lang="zh-CN" altLang="en-US"/>
              <a:t>签到功能</a:t>
            </a:r>
            <a:endParaRPr kumimoji="1" lang="en-US" altLang="zh-CN" dirty="0"/>
          </a:p>
          <a:p>
            <a:r>
              <a:rPr kumimoji="1" lang="zh-CN" altLang="en-US"/>
              <a:t>积分功能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871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查询签到记录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需求：在个人中心，我的积分页面需要展示用户的签到记录。设计一个接口，返回当前用户本月到今天为止的所有签到记录</a:t>
            </a:r>
          </a:p>
        </p:txBody>
      </p:sp>
      <p:graphicFrame>
        <p:nvGraphicFramePr>
          <p:cNvPr id="66" name="表格 4">
            <a:extLst>
              <a:ext uri="{FF2B5EF4-FFF2-40B4-BE49-F238E27FC236}">
                <a16:creationId xmlns:a16="http://schemas.microsoft.com/office/drawing/2014/main" id="{1B3EB4FB-5409-D08A-F9C2-11A265D5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7761"/>
              </p:ext>
            </p:extLst>
          </p:nvPr>
        </p:nvGraphicFramePr>
        <p:xfrm>
          <a:off x="2322298" y="2611157"/>
          <a:ext cx="8413613" cy="30635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628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6733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1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1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4019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15419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0BB64395-1DD0-6EE8-602B-1DC4763D63C0}"/>
              </a:ext>
            </a:extLst>
          </p:cNvPr>
          <p:cNvSpPr txBox="1"/>
          <p:nvPr/>
        </p:nvSpPr>
        <p:spPr>
          <a:xfrm>
            <a:off x="6576177" y="3102067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B881FA6-26A9-E793-D667-4D1EAAF7AA38}"/>
              </a:ext>
            </a:extLst>
          </p:cNvPr>
          <p:cNvSpPr txBox="1"/>
          <p:nvPr/>
        </p:nvSpPr>
        <p:spPr>
          <a:xfrm>
            <a:off x="5890378" y="3398195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/sign-records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5D73CC-D1C4-3619-21B6-B3C691B9E3DA}"/>
              </a:ext>
            </a:extLst>
          </p:cNvPr>
          <p:cNvSpPr txBox="1"/>
          <p:nvPr/>
        </p:nvSpPr>
        <p:spPr>
          <a:xfrm>
            <a:off x="5890377" y="3794347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noProof="0">
                <a:solidFill>
                  <a:prstClr val="black"/>
                </a:solidFill>
                <a:latin typeface="Source Code Pro"/>
                <a:ea typeface="阿里巴巴普惠体"/>
              </a:rPr>
              <a:t>无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FA77B5-617C-0CE3-D3F3-48A43778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" y="4182968"/>
            <a:ext cx="4139491" cy="16258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7F1DCD-E493-31B4-193E-19B31250C6E1}"/>
              </a:ext>
            </a:extLst>
          </p:cNvPr>
          <p:cNvSpPr txBox="1"/>
          <p:nvPr/>
        </p:nvSpPr>
        <p:spPr>
          <a:xfrm>
            <a:off x="6169981" y="4766331"/>
            <a:ext cx="2723995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Array,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每一天的签到情况，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[0,1,1,1]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78627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accel="45333" decel="4133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F4638-63F4-4E6F-F0EE-A579E2D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积分功能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28184-ADDB-E869-5A05-EBB617B04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8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2027742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新增积分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66500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查询今日积分情况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295C471D-19C2-D2C4-74B2-8C768F6C14D5}"/>
              </a:ext>
            </a:extLst>
          </p:cNvPr>
          <p:cNvSpPr txBox="1">
            <a:spLocks/>
          </p:cNvSpPr>
          <p:nvPr/>
        </p:nvSpPr>
        <p:spPr>
          <a:xfrm>
            <a:off x="4958428" y="332891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查询赛季列表</a:t>
            </a:r>
          </a:p>
        </p:txBody>
      </p:sp>
    </p:spTree>
    <p:extLst>
      <p:ext uri="{BB962C8B-B14F-4D97-AF65-F5344CB8AC3E}">
        <p14:creationId xmlns:p14="http://schemas.microsoft.com/office/powerpoint/2010/main" val="104195693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用户签到、学习、参与互动问答、提交学习笔记等行为都可以产生积分，并基于积分形成排行榜。积分当月有效，月底清零。编写接口保存积分明细。</a:t>
            </a:r>
          </a:p>
        </p:txBody>
      </p:sp>
      <p:graphicFrame>
        <p:nvGraphicFramePr>
          <p:cNvPr id="66" name="表格 4">
            <a:extLst>
              <a:ext uri="{FF2B5EF4-FFF2-40B4-BE49-F238E27FC236}">
                <a16:creationId xmlns:a16="http://schemas.microsoft.com/office/drawing/2014/main" id="{1B3EB4FB-5409-D08A-F9C2-11A265D5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04366"/>
              </p:ext>
            </p:extLst>
          </p:nvPr>
        </p:nvGraphicFramePr>
        <p:xfrm>
          <a:off x="2322298" y="2467722"/>
          <a:ext cx="8413613" cy="34084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628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6733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1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1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851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0BB64395-1DD0-6EE8-602B-1DC4763D63C0}"/>
              </a:ext>
            </a:extLst>
          </p:cNvPr>
          <p:cNvSpPr txBox="1"/>
          <p:nvPr/>
        </p:nvSpPr>
        <p:spPr>
          <a:xfrm>
            <a:off x="6576177" y="2958632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MQ</a:t>
            </a:r>
            <a:r>
              <a:rPr lang="zh-CN" altLang="en-US" sz="1200">
                <a:solidFill>
                  <a:prstClr val="black"/>
                </a:solidFill>
                <a:latin typeface="Source Code Pro"/>
                <a:ea typeface="阿里巴巴普惠体"/>
              </a:rPr>
              <a:t>消息通知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0E8848C7-F85D-B1EC-E19D-597B88DB1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53488"/>
              </p:ext>
            </p:extLst>
          </p:nvPr>
        </p:nvGraphicFramePr>
        <p:xfrm>
          <a:off x="4828748" y="3726541"/>
          <a:ext cx="5345398" cy="149495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56305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562582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2326511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4227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723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7504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71FD64FF-B090-25A0-0C5E-B8CA46C4075E}"/>
              </a:ext>
            </a:extLst>
          </p:cNvPr>
          <p:cNvGrpSpPr/>
          <p:nvPr/>
        </p:nvGrpSpPr>
        <p:grpSpPr>
          <a:xfrm>
            <a:off x="4886233" y="4196909"/>
            <a:ext cx="5287913" cy="279044"/>
            <a:chOff x="4041374" y="3815135"/>
            <a:chExt cx="5287913" cy="27904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3085B70-075E-054A-6D2D-5A2F6C96E1C0}"/>
                </a:ext>
              </a:extLst>
            </p:cNvPr>
            <p:cNvSpPr txBox="1"/>
            <p:nvPr/>
          </p:nvSpPr>
          <p:spPr>
            <a:xfrm>
              <a:off x="4041374" y="3815372"/>
              <a:ext cx="141039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8A10506-BD76-2C19-A230-A7173471DB4C}"/>
                </a:ext>
              </a:extLst>
            </p:cNvPr>
            <p:cNvSpPr txBox="1"/>
            <p:nvPr/>
          </p:nvSpPr>
          <p:spPr>
            <a:xfrm>
              <a:off x="5451769" y="3815135"/>
              <a:ext cx="15394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75FD256-7C34-2164-0242-18DBF8FD2453}"/>
                </a:ext>
              </a:extLst>
            </p:cNvPr>
            <p:cNvSpPr txBox="1"/>
            <p:nvPr/>
          </p:nvSpPr>
          <p:spPr>
            <a:xfrm>
              <a:off x="6991202" y="3817180"/>
              <a:ext cx="2338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用户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F89DA547-29E8-8210-2D6F-C83DEA5632C2}"/>
              </a:ext>
            </a:extLst>
          </p:cNvPr>
          <p:cNvSpPr txBox="1"/>
          <p:nvPr/>
        </p:nvSpPr>
        <p:spPr>
          <a:xfrm>
            <a:off x="5722070" y="3285959"/>
            <a:ext cx="3742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按照积分业务类型定义不同的</a:t>
            </a:r>
            <a:r>
              <a:rPr lang="en-US" altLang="zh-CN" sz="1200"/>
              <a:t>routingKey</a:t>
            </a:r>
            <a:endParaRPr lang="zh-CN" altLang="en-US" sz="12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593EB8-0FEE-3491-2E84-EA47795A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1118"/>
            <a:ext cx="5170483" cy="295965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文本占位符 1">
            <a:extLst>
              <a:ext uri="{FF2B5EF4-FFF2-40B4-BE49-F238E27FC236}">
                <a16:creationId xmlns:a16="http://schemas.microsoft.com/office/drawing/2014/main" id="{4AB56605-BD8B-A08A-925C-63DD61408B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5960" y="10529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新增积分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C13872-6D36-46B1-5D45-D144506C4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685" y="-1019"/>
            <a:ext cx="4730654" cy="14200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7623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accel="48000" de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E93CFD-D94C-527C-8942-A3A50E8E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329" y="748745"/>
            <a:ext cx="5524979" cy="31625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6C9BC630-7656-2DEF-922E-F17DA30A6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461" y="809380"/>
            <a:ext cx="4730654" cy="14200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0A3140-9F3F-376A-F01D-4ED9344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思路分析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10C7B5F-5455-3D52-F4B6-D58E6E8CD0E0}"/>
              </a:ext>
            </a:extLst>
          </p:cNvPr>
          <p:cNvSpPr/>
          <p:nvPr/>
        </p:nvSpPr>
        <p:spPr>
          <a:xfrm>
            <a:off x="1316465" y="1727464"/>
            <a:ext cx="904240" cy="41148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开始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AE0985-1248-0BD5-BA9D-E8A25399446A}"/>
              </a:ext>
            </a:extLst>
          </p:cNvPr>
          <p:cNvSpPr/>
          <p:nvPr/>
        </p:nvSpPr>
        <p:spPr>
          <a:xfrm>
            <a:off x="3958074" y="2607829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保存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积分记录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06D1542-CE5F-FB4D-780F-01B646590030}"/>
              </a:ext>
            </a:extLst>
          </p:cNvPr>
          <p:cNvCxnSpPr>
            <a:cxnSpLocks/>
            <a:stCxn id="5" idx="2"/>
            <a:endCxn id="76" idx="0"/>
          </p:cNvCxnSpPr>
          <p:nvPr/>
        </p:nvCxnSpPr>
        <p:spPr>
          <a:xfrm>
            <a:off x="1768585" y="2138944"/>
            <a:ext cx="0" cy="38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04B958-EF85-0A13-1A5B-1BF40442DC31}"/>
              </a:ext>
            </a:extLst>
          </p:cNvPr>
          <p:cNvCxnSpPr>
            <a:cxnSpLocks/>
            <a:stCxn id="41" idx="2"/>
            <a:endCxn id="31" idx="0"/>
          </p:cNvCxnSpPr>
          <p:nvPr/>
        </p:nvCxnSpPr>
        <p:spPr>
          <a:xfrm flipH="1">
            <a:off x="1768585" y="5235332"/>
            <a:ext cx="1682" cy="54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18E4850-0464-7775-CF34-98F4B422AE88}"/>
              </a:ext>
            </a:extLst>
          </p:cNvPr>
          <p:cNvCxnSpPr>
            <a:cxnSpLocks/>
            <a:stCxn id="76" idx="2"/>
            <a:endCxn id="16" idx="0"/>
          </p:cNvCxnSpPr>
          <p:nvPr/>
        </p:nvCxnSpPr>
        <p:spPr>
          <a:xfrm flipH="1">
            <a:off x="1768584" y="3178493"/>
            <a:ext cx="1" cy="53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A4F09BD-6D3F-35B9-0A6C-BF631AC325C5}"/>
              </a:ext>
            </a:extLst>
          </p:cNvPr>
          <p:cNvSpPr/>
          <p:nvPr/>
        </p:nvSpPr>
        <p:spPr>
          <a:xfrm>
            <a:off x="1316465" y="5778892"/>
            <a:ext cx="904240" cy="39330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结束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E274D93-9672-4E4F-7884-18D6E7E7DF74}"/>
              </a:ext>
            </a:extLst>
          </p:cNvPr>
          <p:cNvSpPr txBox="1"/>
          <p:nvPr/>
        </p:nvSpPr>
        <p:spPr>
          <a:xfrm>
            <a:off x="1392615" y="319635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菱形 40">
            <a:extLst>
              <a:ext uri="{FF2B5EF4-FFF2-40B4-BE49-F238E27FC236}">
                <a16:creationId xmlns:a16="http://schemas.microsoft.com/office/drawing/2014/main" id="{E2C06CB8-C35E-0995-D7E4-DF1600A7DCC3}"/>
              </a:ext>
            </a:extLst>
          </p:cNvPr>
          <p:cNvSpPr/>
          <p:nvPr/>
        </p:nvSpPr>
        <p:spPr>
          <a:xfrm>
            <a:off x="1034638" y="4577960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是否超过每日上限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42EEB4C-B1E6-5F99-F5FE-3C76D2203ACF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 flipV="1">
            <a:off x="2505895" y="2850648"/>
            <a:ext cx="1452179" cy="2055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83FA44F-5620-AFA4-83E7-93D11A022F35}"/>
              </a:ext>
            </a:extLst>
          </p:cNvPr>
          <p:cNvSpPr txBox="1"/>
          <p:nvPr/>
        </p:nvSpPr>
        <p:spPr>
          <a:xfrm>
            <a:off x="2572484" y="495296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58BEB86-C4F9-FF30-1EF9-88CF414CE1C0}"/>
              </a:ext>
            </a:extLst>
          </p:cNvPr>
          <p:cNvSpPr txBox="1"/>
          <p:nvPr/>
        </p:nvSpPr>
        <p:spPr>
          <a:xfrm>
            <a:off x="1457637" y="530907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9E15EF8-C918-E527-ECF1-995204F45FF0}"/>
              </a:ext>
            </a:extLst>
          </p:cNvPr>
          <p:cNvSpPr/>
          <p:nvPr/>
        </p:nvSpPr>
        <p:spPr>
          <a:xfrm>
            <a:off x="1233021" y="3710097"/>
            <a:ext cx="1071126" cy="485638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查询今日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zh-CN" altLang="en-US" sz="1400">
                <a:solidFill>
                  <a:srgbClr val="4C5252"/>
                </a:solidFill>
              </a:rPr>
              <a:t>已得积分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1A0A23-89CF-0015-00D6-D3AD8D0CDCED}"/>
              </a:ext>
            </a:extLst>
          </p:cNvPr>
          <p:cNvCxnSpPr>
            <a:cxnSpLocks/>
            <a:stCxn id="16" idx="2"/>
            <a:endCxn id="41" idx="0"/>
          </p:cNvCxnSpPr>
          <p:nvPr/>
        </p:nvCxnSpPr>
        <p:spPr>
          <a:xfrm>
            <a:off x="1768584" y="4195735"/>
            <a:ext cx="1683" cy="38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菱形 75">
            <a:extLst>
              <a:ext uri="{FF2B5EF4-FFF2-40B4-BE49-F238E27FC236}">
                <a16:creationId xmlns:a16="http://schemas.microsoft.com/office/drawing/2014/main" id="{80C37AFA-484A-BC99-6017-148ABC4026A4}"/>
              </a:ext>
            </a:extLst>
          </p:cNvPr>
          <p:cNvSpPr/>
          <p:nvPr/>
        </p:nvSpPr>
        <p:spPr>
          <a:xfrm>
            <a:off x="1032956" y="2521121"/>
            <a:ext cx="1471257" cy="657372"/>
          </a:xfrm>
          <a:prstGeom prst="diamond">
            <a:avLst/>
          </a:prstGeom>
          <a:solidFill>
            <a:srgbClr val="AD2B26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是否有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</a:rPr>
              <a:t>积分上限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85" name="直接箭头连接符 51">
            <a:extLst>
              <a:ext uri="{FF2B5EF4-FFF2-40B4-BE49-F238E27FC236}">
                <a16:creationId xmlns:a16="http://schemas.microsoft.com/office/drawing/2014/main" id="{70DBA144-9E8A-FBEC-773E-1152543FE305}"/>
              </a:ext>
            </a:extLst>
          </p:cNvPr>
          <p:cNvCxnSpPr>
            <a:cxnSpLocks/>
            <a:stCxn id="76" idx="3"/>
            <a:endCxn id="7" idx="1"/>
          </p:cNvCxnSpPr>
          <p:nvPr/>
        </p:nvCxnSpPr>
        <p:spPr>
          <a:xfrm>
            <a:off x="2504213" y="2849807"/>
            <a:ext cx="1453861" cy="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985F6578-7B29-03C4-C4E4-BDF638A9E2EF}"/>
              </a:ext>
            </a:extLst>
          </p:cNvPr>
          <p:cNvSpPr txBox="1"/>
          <p:nvPr/>
        </p:nvSpPr>
        <p:spPr>
          <a:xfrm>
            <a:off x="2685936" y="256314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EF3660C-5A23-5F1A-B41D-6F66314D2A8B}"/>
              </a:ext>
            </a:extLst>
          </p:cNvPr>
          <p:cNvCxnSpPr>
            <a:stCxn id="7" idx="2"/>
            <a:endCxn id="31" idx="3"/>
          </p:cNvCxnSpPr>
          <p:nvPr/>
        </p:nvCxnSpPr>
        <p:spPr>
          <a:xfrm rot="5400000">
            <a:off x="1916132" y="3398040"/>
            <a:ext cx="2882079" cy="2272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38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1" grpId="0" animBg="1"/>
      <p:bldP spid="36" grpId="0"/>
      <p:bldP spid="41" grpId="0" animBg="1"/>
      <p:bldP spid="53" grpId="0"/>
      <p:bldP spid="54" grpId="0"/>
      <p:bldP spid="16" grpId="0" animBg="1"/>
      <p:bldP spid="76" grpId="0" animBg="1"/>
      <p:bldP spid="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205437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新增积分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69164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查询今日积分情况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D779E2EA-1783-1F5F-D3A2-A3DAF4D1E032}"/>
              </a:ext>
            </a:extLst>
          </p:cNvPr>
          <p:cNvSpPr txBox="1">
            <a:spLocks/>
          </p:cNvSpPr>
          <p:nvPr/>
        </p:nvSpPr>
        <p:spPr>
          <a:xfrm>
            <a:off x="4958428" y="332891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查询赛季列表</a:t>
            </a:r>
          </a:p>
        </p:txBody>
      </p:sp>
    </p:spTree>
    <p:extLst>
      <p:ext uri="{BB962C8B-B14F-4D97-AF65-F5344CB8AC3E}">
        <p14:creationId xmlns:p14="http://schemas.microsoft.com/office/powerpoint/2010/main" val="266745277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查询今日积分情况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需求：在个人中心，用户可以查看当天各种不同类型的已获得的积分和积分上限</a:t>
            </a:r>
          </a:p>
        </p:txBody>
      </p:sp>
      <p:graphicFrame>
        <p:nvGraphicFramePr>
          <p:cNvPr id="66" name="表格 4">
            <a:extLst>
              <a:ext uri="{FF2B5EF4-FFF2-40B4-BE49-F238E27FC236}">
                <a16:creationId xmlns:a16="http://schemas.microsoft.com/office/drawing/2014/main" id="{1B3EB4FB-5409-D08A-F9C2-11A265D5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55269"/>
              </p:ext>
            </p:extLst>
          </p:nvPr>
        </p:nvGraphicFramePr>
        <p:xfrm>
          <a:off x="2242522" y="2045376"/>
          <a:ext cx="8413613" cy="35019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628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6733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1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1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4682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19140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0BB64395-1DD0-6EE8-602B-1DC4763D63C0}"/>
              </a:ext>
            </a:extLst>
          </p:cNvPr>
          <p:cNvSpPr txBox="1"/>
          <p:nvPr/>
        </p:nvSpPr>
        <p:spPr>
          <a:xfrm>
            <a:off x="6449329" y="2473469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B881FA6-26A9-E793-D667-4D1EAAF7AA38}"/>
              </a:ext>
            </a:extLst>
          </p:cNvPr>
          <p:cNvSpPr txBox="1"/>
          <p:nvPr/>
        </p:nvSpPr>
        <p:spPr>
          <a:xfrm>
            <a:off x="5763530" y="2858373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/points/today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2B92C2-5599-3597-A314-560D5F00D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" y="3870278"/>
            <a:ext cx="3650296" cy="27891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83AD8C01-882C-D958-AFAB-F555804D6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63833"/>
              </p:ext>
            </p:extLst>
          </p:nvPr>
        </p:nvGraphicFramePr>
        <p:xfrm>
          <a:off x="4828748" y="3787501"/>
          <a:ext cx="5345398" cy="149495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56305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562582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2326511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4227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723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7504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2A3D27CC-3917-CD63-AC21-53D2DCD1492B}"/>
              </a:ext>
            </a:extLst>
          </p:cNvPr>
          <p:cNvGrpSpPr/>
          <p:nvPr/>
        </p:nvGrpSpPr>
        <p:grpSpPr>
          <a:xfrm>
            <a:off x="4886233" y="4257869"/>
            <a:ext cx="5287913" cy="279044"/>
            <a:chOff x="4041374" y="3815135"/>
            <a:chExt cx="5287913" cy="27904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77CB82E-66C4-B286-2D75-592AE5B38A04}"/>
                </a:ext>
              </a:extLst>
            </p:cNvPr>
            <p:cNvSpPr txBox="1"/>
            <p:nvPr/>
          </p:nvSpPr>
          <p:spPr>
            <a:xfrm>
              <a:off x="4041374" y="3815372"/>
              <a:ext cx="141039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type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8E4258F-AA13-1223-3CFF-B83DBACE027E}"/>
                </a:ext>
              </a:extLst>
            </p:cNvPr>
            <p:cNvSpPr txBox="1"/>
            <p:nvPr/>
          </p:nvSpPr>
          <p:spPr>
            <a:xfrm>
              <a:off x="5451769" y="3815135"/>
              <a:ext cx="15394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D2F06A1-4E20-5116-873F-8845FBE54C02}"/>
                </a:ext>
              </a:extLst>
            </p:cNvPr>
            <p:cNvSpPr txBox="1"/>
            <p:nvPr/>
          </p:nvSpPr>
          <p:spPr>
            <a:xfrm>
              <a:off x="6991202" y="3817180"/>
              <a:ext cx="2338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积分类型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C40D741-86E1-EF64-CBD0-5C760AF788B4}"/>
              </a:ext>
            </a:extLst>
          </p:cNvPr>
          <p:cNvSpPr txBox="1"/>
          <p:nvPr/>
        </p:nvSpPr>
        <p:spPr>
          <a:xfrm>
            <a:off x="5763529" y="3233904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noProof="0">
                <a:solidFill>
                  <a:prstClr val="black"/>
                </a:solidFill>
                <a:latin typeface="Source Code Pro"/>
                <a:ea typeface="阿里巴巴普惠体"/>
              </a:rPr>
              <a:t>无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BC3956A-F826-AC12-BB23-79242AF3A3E5}"/>
              </a:ext>
            </a:extLst>
          </p:cNvPr>
          <p:cNvGrpSpPr/>
          <p:nvPr/>
        </p:nvGrpSpPr>
        <p:grpSpPr>
          <a:xfrm>
            <a:off x="4890174" y="4608435"/>
            <a:ext cx="5287913" cy="279044"/>
            <a:chOff x="4041374" y="3815135"/>
            <a:chExt cx="5287913" cy="279044"/>
          </a:xfrm>
        </p:grpSpPr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0950107-D60D-2B3B-04BA-76CCFDC18848}"/>
                </a:ext>
              </a:extLst>
            </p:cNvPr>
            <p:cNvSpPr txBox="1"/>
            <p:nvPr/>
          </p:nvSpPr>
          <p:spPr>
            <a:xfrm>
              <a:off x="4041374" y="3815372"/>
              <a:ext cx="141039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maxPoints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FAFF1AA-F054-6C6A-F2C7-2BAD3A3F377D}"/>
                </a:ext>
              </a:extLst>
            </p:cNvPr>
            <p:cNvSpPr txBox="1"/>
            <p:nvPr/>
          </p:nvSpPr>
          <p:spPr>
            <a:xfrm>
              <a:off x="5451769" y="3815135"/>
              <a:ext cx="15394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ECAE2AF-EEA4-4FBD-BA56-FA3B55DFAB6E}"/>
                </a:ext>
              </a:extLst>
            </p:cNvPr>
            <p:cNvSpPr txBox="1"/>
            <p:nvPr/>
          </p:nvSpPr>
          <p:spPr>
            <a:xfrm>
              <a:off x="6991202" y="3817180"/>
              <a:ext cx="2338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每日积分上限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D8F22EF-D52B-BAC9-59B6-1B5FA2912426}"/>
              </a:ext>
            </a:extLst>
          </p:cNvPr>
          <p:cNvGrpSpPr/>
          <p:nvPr/>
        </p:nvGrpSpPr>
        <p:grpSpPr>
          <a:xfrm>
            <a:off x="4894115" y="4959001"/>
            <a:ext cx="5287913" cy="279044"/>
            <a:chOff x="4041374" y="3815135"/>
            <a:chExt cx="5287913" cy="279044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B5D1175-EE23-D00E-420E-695A374CF52C}"/>
                </a:ext>
              </a:extLst>
            </p:cNvPr>
            <p:cNvSpPr txBox="1"/>
            <p:nvPr/>
          </p:nvSpPr>
          <p:spPr>
            <a:xfrm>
              <a:off x="4041374" y="3815372"/>
              <a:ext cx="141039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points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7F0C8522-2DC3-7AAB-57F7-EB891CC521FD}"/>
                </a:ext>
              </a:extLst>
            </p:cNvPr>
            <p:cNvSpPr txBox="1"/>
            <p:nvPr/>
          </p:nvSpPr>
          <p:spPr>
            <a:xfrm>
              <a:off x="5451769" y="3815135"/>
              <a:ext cx="15394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BF89DC9-8858-DA9C-8F59-4C99114D58A0}"/>
                </a:ext>
              </a:extLst>
            </p:cNvPr>
            <p:cNvSpPr txBox="1"/>
            <p:nvPr/>
          </p:nvSpPr>
          <p:spPr>
            <a:xfrm>
              <a:off x="6991202" y="3817180"/>
              <a:ext cx="2338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今日已获取积分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309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205437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新增积分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69164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查询今日积分情况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4B1966E1-3303-9BC5-98CB-ACF6A608E94E}"/>
              </a:ext>
            </a:extLst>
          </p:cNvPr>
          <p:cNvSpPr txBox="1">
            <a:spLocks/>
          </p:cNvSpPr>
          <p:nvPr/>
        </p:nvSpPr>
        <p:spPr>
          <a:xfrm>
            <a:off x="4958428" y="332891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查询赛季列表</a:t>
            </a:r>
          </a:p>
        </p:txBody>
      </p:sp>
    </p:spTree>
    <p:extLst>
      <p:ext uri="{BB962C8B-B14F-4D97-AF65-F5344CB8AC3E}">
        <p14:creationId xmlns:p14="http://schemas.microsoft.com/office/powerpoint/2010/main" val="299721663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查询赛季列表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需求：在个人中心的积分排行榜页面，查询历史赛季信息时，需要有一个下拉选框，展示赛季列表。实现接口，查询出本月及之前的所有赛季列表</a:t>
            </a:r>
          </a:p>
        </p:txBody>
      </p:sp>
      <p:graphicFrame>
        <p:nvGraphicFramePr>
          <p:cNvPr id="66" name="表格 4">
            <a:extLst>
              <a:ext uri="{FF2B5EF4-FFF2-40B4-BE49-F238E27FC236}">
                <a16:creationId xmlns:a16="http://schemas.microsoft.com/office/drawing/2014/main" id="{1B3EB4FB-5409-D08A-F9C2-11A265D5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280106"/>
              </p:ext>
            </p:extLst>
          </p:nvPr>
        </p:nvGraphicFramePr>
        <p:xfrm>
          <a:off x="2195450" y="2488590"/>
          <a:ext cx="8413613" cy="372371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628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6733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10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1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282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2764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0BB64395-1DD0-6EE8-602B-1DC4763D63C0}"/>
              </a:ext>
            </a:extLst>
          </p:cNvPr>
          <p:cNvSpPr txBox="1"/>
          <p:nvPr/>
        </p:nvSpPr>
        <p:spPr>
          <a:xfrm>
            <a:off x="6408907" y="2971351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B881FA6-26A9-E793-D667-4D1EAAF7AA38}"/>
              </a:ext>
            </a:extLst>
          </p:cNvPr>
          <p:cNvSpPr txBox="1"/>
          <p:nvPr/>
        </p:nvSpPr>
        <p:spPr>
          <a:xfrm>
            <a:off x="5763530" y="3275628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/boards/seasons/list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490E4D-2BEF-0BE5-FA3C-389B1E216157}"/>
              </a:ext>
            </a:extLst>
          </p:cNvPr>
          <p:cNvSpPr txBox="1"/>
          <p:nvPr/>
        </p:nvSpPr>
        <p:spPr>
          <a:xfrm>
            <a:off x="5763530" y="3649876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noProof="0">
                <a:solidFill>
                  <a:prstClr val="black"/>
                </a:solidFill>
                <a:latin typeface="Source Code Pro"/>
                <a:ea typeface="阿里巴巴普惠体"/>
              </a:rPr>
              <a:t>无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86D517F7-78EF-90B3-7E27-56D2995B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57553"/>
              </p:ext>
            </p:extLst>
          </p:nvPr>
        </p:nvGraphicFramePr>
        <p:xfrm>
          <a:off x="5378733" y="4072684"/>
          <a:ext cx="4432424" cy="17837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268331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360291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803802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977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7911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0173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629863"/>
                  </a:ext>
                </a:extLst>
              </a:tr>
              <a:tr h="30173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805994"/>
                  </a:ext>
                </a:extLst>
              </a:tr>
              <a:tr h="30173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674322"/>
                  </a:ext>
                </a:extLst>
              </a:tr>
              <a:tr h="301732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36782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C13CCD-24BF-B613-C9BF-F2039C04A7AC}"/>
              </a:ext>
            </a:extLst>
          </p:cNvPr>
          <p:cNvGrpSpPr/>
          <p:nvPr/>
        </p:nvGrpSpPr>
        <p:grpSpPr>
          <a:xfrm>
            <a:off x="5378733" y="4382520"/>
            <a:ext cx="4422265" cy="255840"/>
            <a:chOff x="4899909" y="3850324"/>
            <a:chExt cx="4422265" cy="25584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37F901E-17B8-EB16-071F-A6DFBF274338}"/>
                </a:ext>
              </a:extLst>
            </p:cNvPr>
            <p:cNvSpPr txBox="1"/>
            <p:nvPr/>
          </p:nvSpPr>
          <p:spPr>
            <a:xfrm>
              <a:off x="4899909" y="3858019"/>
              <a:ext cx="1302880" cy="246221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927CD7-E98D-3443-E1C5-5F24712D473A}"/>
                </a:ext>
              </a:extLst>
            </p:cNvPr>
            <p:cNvSpPr txBox="1"/>
            <p:nvPr/>
          </p:nvSpPr>
          <p:spPr>
            <a:xfrm>
              <a:off x="6194223" y="3850324"/>
              <a:ext cx="1302880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04864A3-095B-F281-2D79-15465ECF1086}"/>
                </a:ext>
              </a:extLst>
            </p:cNvPr>
            <p:cNvSpPr txBox="1"/>
            <p:nvPr/>
          </p:nvSpPr>
          <p:spPr>
            <a:xfrm>
              <a:off x="7497102" y="3852248"/>
              <a:ext cx="1825072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赛季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E2D5BA4-DFE6-31C0-7790-BB64F34C7EDA}"/>
              </a:ext>
            </a:extLst>
          </p:cNvPr>
          <p:cNvGrpSpPr/>
          <p:nvPr/>
        </p:nvGrpSpPr>
        <p:grpSpPr>
          <a:xfrm>
            <a:off x="5378733" y="4681541"/>
            <a:ext cx="4422265" cy="255840"/>
            <a:chOff x="4899909" y="3850324"/>
            <a:chExt cx="4422265" cy="255840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DC4930C-9081-A9A1-8647-59430827A175}"/>
                </a:ext>
              </a:extLst>
            </p:cNvPr>
            <p:cNvSpPr txBox="1"/>
            <p:nvPr/>
          </p:nvSpPr>
          <p:spPr>
            <a:xfrm>
              <a:off x="4899909" y="3858019"/>
              <a:ext cx="1302880" cy="246221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name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EF869C4E-9461-0AFF-E311-4A0866D7A337}"/>
                </a:ext>
              </a:extLst>
            </p:cNvPr>
            <p:cNvSpPr txBox="1"/>
            <p:nvPr/>
          </p:nvSpPr>
          <p:spPr>
            <a:xfrm>
              <a:off x="6194223" y="3850324"/>
              <a:ext cx="1302880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1E233C9-0091-B4ED-D8E6-3A2798675771}"/>
                </a:ext>
              </a:extLst>
            </p:cNvPr>
            <p:cNvSpPr txBox="1"/>
            <p:nvPr/>
          </p:nvSpPr>
          <p:spPr>
            <a:xfrm>
              <a:off x="7497102" y="3852248"/>
              <a:ext cx="1825072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赛季名称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FDEA6A4-DCFC-FEC7-91AA-FD3229DE353A}"/>
              </a:ext>
            </a:extLst>
          </p:cNvPr>
          <p:cNvGrpSpPr/>
          <p:nvPr/>
        </p:nvGrpSpPr>
        <p:grpSpPr>
          <a:xfrm>
            <a:off x="5378733" y="4980562"/>
            <a:ext cx="4422265" cy="255840"/>
            <a:chOff x="4899909" y="3850324"/>
            <a:chExt cx="4422265" cy="255840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89C85614-0ABD-B909-97FF-E58105CD2373}"/>
                </a:ext>
              </a:extLst>
            </p:cNvPr>
            <p:cNvSpPr txBox="1"/>
            <p:nvPr/>
          </p:nvSpPr>
          <p:spPr>
            <a:xfrm>
              <a:off x="4899909" y="3858019"/>
              <a:ext cx="1302880" cy="246221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beginTime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BA71FE1-6816-54F3-1F4A-7516F6E1D597}"/>
                </a:ext>
              </a:extLst>
            </p:cNvPr>
            <p:cNvSpPr txBox="1"/>
            <p:nvPr/>
          </p:nvSpPr>
          <p:spPr>
            <a:xfrm>
              <a:off x="6194223" y="3850324"/>
              <a:ext cx="1302880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date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ACDDB1E-69A9-F6E7-F4C3-1D0FD64B66E4}"/>
                </a:ext>
              </a:extLst>
            </p:cNvPr>
            <p:cNvSpPr txBox="1"/>
            <p:nvPr/>
          </p:nvSpPr>
          <p:spPr>
            <a:xfrm>
              <a:off x="7497102" y="3852248"/>
              <a:ext cx="1825072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赛季开始时间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1BAA1F2-1E2B-70AB-F086-398B4BEDBE96}"/>
              </a:ext>
            </a:extLst>
          </p:cNvPr>
          <p:cNvGrpSpPr/>
          <p:nvPr/>
        </p:nvGrpSpPr>
        <p:grpSpPr>
          <a:xfrm>
            <a:off x="5378733" y="5279583"/>
            <a:ext cx="4422265" cy="255840"/>
            <a:chOff x="4899909" y="3850324"/>
            <a:chExt cx="4422265" cy="255840"/>
          </a:xfrm>
        </p:grpSpPr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3F7F3069-A610-BD98-70E7-9A67BE46159E}"/>
                </a:ext>
              </a:extLst>
            </p:cNvPr>
            <p:cNvSpPr txBox="1"/>
            <p:nvPr/>
          </p:nvSpPr>
          <p:spPr>
            <a:xfrm>
              <a:off x="4899909" y="3858019"/>
              <a:ext cx="1302880" cy="246221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endTime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51EBCDA0-7CE9-9082-F947-A43E49B304B0}"/>
                </a:ext>
              </a:extLst>
            </p:cNvPr>
            <p:cNvSpPr txBox="1"/>
            <p:nvPr/>
          </p:nvSpPr>
          <p:spPr>
            <a:xfrm>
              <a:off x="6194223" y="3850324"/>
              <a:ext cx="1302880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date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ECEBC7B-9434-5E8E-95D0-E8DCF9BCEF0B}"/>
                </a:ext>
              </a:extLst>
            </p:cNvPr>
            <p:cNvSpPr txBox="1"/>
            <p:nvPr/>
          </p:nvSpPr>
          <p:spPr>
            <a:xfrm>
              <a:off x="7497102" y="3852248"/>
              <a:ext cx="1825072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赛季结束时间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18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92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kumimoji="1" lang="zh-CN" altLang="en-US"/>
              <a:t>分析产品原型</a:t>
            </a:r>
            <a:endParaRPr kumimoji="1"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2175158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接口统计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12B9B3B5-97B3-38B7-8F82-DD4B50E7B2CE}"/>
              </a:ext>
            </a:extLst>
          </p:cNvPr>
          <p:cNvSpPr txBox="1">
            <a:spLocks/>
          </p:cNvSpPr>
          <p:nvPr/>
        </p:nvSpPr>
        <p:spPr>
          <a:xfrm>
            <a:off x="500847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数据结构设计</a:t>
            </a:r>
          </a:p>
        </p:txBody>
      </p:sp>
    </p:spTree>
    <p:extLst>
      <p:ext uri="{BB962C8B-B14F-4D97-AF65-F5344CB8AC3E}">
        <p14:creationId xmlns:p14="http://schemas.microsoft.com/office/powerpoint/2010/main" val="21004944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接口统计</a:t>
            </a: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A2397839-E369-CF69-CE25-0F67107EA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36345"/>
              </p:ext>
            </p:extLst>
          </p:nvPr>
        </p:nvGraphicFramePr>
        <p:xfrm>
          <a:off x="2139519" y="1831990"/>
          <a:ext cx="7013359" cy="402377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73693">
                  <a:extLst>
                    <a:ext uri="{9D8B030D-6E8A-4147-A177-3AD203B41FA5}">
                      <a16:colId xmlns:a16="http://schemas.microsoft.com/office/drawing/2014/main" val="673092786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41991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581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业务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编号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接口简述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49143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签到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1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签到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491805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2</a:t>
                      </a:r>
                      <a:endParaRPr lang="zh-CN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查询本月签到记录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49180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积分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3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新增积分记录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91807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4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查询今日积分情况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03354"/>
                  </a:ext>
                </a:extLst>
              </a:tr>
              <a:tr h="491807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排行榜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5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查询本赛季的积分排行榜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36851"/>
                  </a:ext>
                </a:extLst>
              </a:tr>
              <a:tr h="491807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6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查询赛季列表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083702"/>
                  </a:ext>
                </a:extLst>
              </a:tr>
              <a:tr h="491807">
                <a:tc vMerge="1">
                  <a:txBody>
                    <a:bodyPr/>
                    <a:lstStyle/>
                    <a:p>
                      <a:pPr algn="ctr"/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7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查询历史赛季积分排行榜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8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337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E384E09D-CAF6-1F28-8AD1-8A7254EFACB2}"/>
              </a:ext>
            </a:extLst>
          </p:cNvPr>
          <p:cNvSpPr txBox="1">
            <a:spLocks/>
          </p:cNvSpPr>
          <p:nvPr/>
        </p:nvSpPr>
        <p:spPr>
          <a:xfrm>
            <a:off x="4999595" y="2154466"/>
            <a:ext cx="401124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接口统计</a:t>
            </a: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DD270893-62E0-D270-5757-E6DF8FBE4DC4}"/>
              </a:ext>
            </a:extLst>
          </p:cNvPr>
          <p:cNvSpPr txBox="1">
            <a:spLocks/>
          </p:cNvSpPr>
          <p:nvPr/>
        </p:nvSpPr>
        <p:spPr>
          <a:xfrm>
            <a:off x="4999595" y="2791733"/>
            <a:ext cx="401124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数据结构设计</a:t>
            </a:r>
          </a:p>
        </p:txBody>
      </p:sp>
    </p:spTree>
    <p:extLst>
      <p:ext uri="{BB962C8B-B14F-4D97-AF65-F5344CB8AC3E}">
        <p14:creationId xmlns:p14="http://schemas.microsoft.com/office/powerpoint/2010/main" val="31311343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8624917-7A1B-D0ED-2409-82D77BB34C6C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数据结构设计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75713-608C-16E2-04D7-52BCD9B3FBC2}"/>
              </a:ext>
            </a:extLst>
          </p:cNvPr>
          <p:cNvSpPr/>
          <p:nvPr/>
        </p:nvSpPr>
        <p:spPr>
          <a:xfrm>
            <a:off x="9033193" y="3429000"/>
            <a:ext cx="941613" cy="41365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签到记录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D616CC-DB49-2FED-9FD8-039E71681836}"/>
              </a:ext>
            </a:extLst>
          </p:cNvPr>
          <p:cNvSpPr/>
          <p:nvPr/>
        </p:nvSpPr>
        <p:spPr>
          <a:xfrm>
            <a:off x="6330731" y="3427692"/>
            <a:ext cx="601878" cy="41365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用户</a:t>
            </a: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B5B74BDA-9C81-8CD6-5456-D78F0F1E9B61}"/>
              </a:ext>
            </a:extLst>
          </p:cNvPr>
          <p:cNvSpPr/>
          <p:nvPr/>
        </p:nvSpPr>
        <p:spPr>
          <a:xfrm>
            <a:off x="10342663" y="2625054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年</a:t>
            </a: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8FF022F6-D51A-7EE1-1D3C-6DF789D7610C}"/>
              </a:ext>
            </a:extLst>
          </p:cNvPr>
          <p:cNvCxnSpPr>
            <a:cxnSpLocks/>
            <a:stCxn id="5" idx="3"/>
            <a:endCxn id="163" idx="2"/>
          </p:cNvCxnSpPr>
          <p:nvPr/>
        </p:nvCxnSpPr>
        <p:spPr>
          <a:xfrm flipV="1">
            <a:off x="9974806" y="2851731"/>
            <a:ext cx="367857" cy="784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0537C4C0-AE9A-8902-34DB-17749B0961E0}"/>
              </a:ext>
            </a:extLst>
          </p:cNvPr>
          <p:cNvSpPr/>
          <p:nvPr/>
        </p:nvSpPr>
        <p:spPr>
          <a:xfrm>
            <a:off x="10663328" y="3407844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月</a:t>
            </a:r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24114CC5-DDD6-E23D-1F64-92682453B59A}"/>
              </a:ext>
            </a:extLst>
          </p:cNvPr>
          <p:cNvCxnSpPr>
            <a:cxnSpLocks/>
            <a:stCxn id="5" idx="3"/>
            <a:endCxn id="167" idx="2"/>
          </p:cNvCxnSpPr>
          <p:nvPr/>
        </p:nvCxnSpPr>
        <p:spPr>
          <a:xfrm flipV="1">
            <a:off x="9974806" y="3634521"/>
            <a:ext cx="688522" cy="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79D907E6-8A97-BA61-5E40-ADC0111455A3}"/>
              </a:ext>
            </a:extLst>
          </p:cNvPr>
          <p:cNvSpPr/>
          <p:nvPr/>
        </p:nvSpPr>
        <p:spPr>
          <a:xfrm>
            <a:off x="9111652" y="2133391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D0970C32-DEF2-0DB8-71DB-B0D7967176CD}"/>
              </a:ext>
            </a:extLst>
          </p:cNvPr>
          <p:cNvCxnSpPr>
            <a:cxnSpLocks/>
            <a:stCxn id="5" idx="0"/>
            <a:endCxn id="171" idx="4"/>
          </p:cNvCxnSpPr>
          <p:nvPr/>
        </p:nvCxnSpPr>
        <p:spPr>
          <a:xfrm flipH="1" flipV="1">
            <a:off x="9498095" y="2586744"/>
            <a:ext cx="5905" cy="84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2753FDA6-71AE-A6F9-6118-3AAF74148644}"/>
              </a:ext>
            </a:extLst>
          </p:cNvPr>
          <p:cNvSpPr/>
          <p:nvPr/>
        </p:nvSpPr>
        <p:spPr>
          <a:xfrm>
            <a:off x="9111652" y="4684913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是否是补签</a:t>
            </a: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509C23FF-3076-E12A-E07A-AEEA255F12AE}"/>
              </a:ext>
            </a:extLst>
          </p:cNvPr>
          <p:cNvCxnSpPr>
            <a:cxnSpLocks/>
            <a:stCxn id="5" idx="2"/>
            <a:endCxn id="185" idx="0"/>
          </p:cNvCxnSpPr>
          <p:nvPr/>
        </p:nvCxnSpPr>
        <p:spPr>
          <a:xfrm flipH="1">
            <a:off x="9498095" y="3842657"/>
            <a:ext cx="5905" cy="84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椭圆 193">
            <a:extLst>
              <a:ext uri="{FF2B5EF4-FFF2-40B4-BE49-F238E27FC236}">
                <a16:creationId xmlns:a16="http://schemas.microsoft.com/office/drawing/2014/main" id="{20FAF209-998E-35A1-8E1D-24E3BAB90FD9}"/>
              </a:ext>
            </a:extLst>
          </p:cNvPr>
          <p:cNvSpPr/>
          <p:nvPr/>
        </p:nvSpPr>
        <p:spPr>
          <a:xfrm>
            <a:off x="7538203" y="4231561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用户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36842680-1BF0-D70C-EFD2-F0D0174AA889}"/>
              </a:ext>
            </a:extLst>
          </p:cNvPr>
          <p:cNvCxnSpPr>
            <a:cxnSpLocks/>
            <a:stCxn id="211" idx="2"/>
            <a:endCxn id="194" idx="0"/>
          </p:cNvCxnSpPr>
          <p:nvPr/>
        </p:nvCxnSpPr>
        <p:spPr>
          <a:xfrm>
            <a:off x="7924646" y="3880379"/>
            <a:ext cx="0" cy="351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菱形 210">
            <a:extLst>
              <a:ext uri="{FF2B5EF4-FFF2-40B4-BE49-F238E27FC236}">
                <a16:creationId xmlns:a16="http://schemas.microsoft.com/office/drawing/2014/main" id="{0882DA61-DC4E-EE24-D870-9E31D3AC960A}"/>
              </a:ext>
            </a:extLst>
          </p:cNvPr>
          <p:cNvSpPr/>
          <p:nvPr/>
        </p:nvSpPr>
        <p:spPr>
          <a:xfrm>
            <a:off x="7576303" y="3390522"/>
            <a:ext cx="696686" cy="489857"/>
          </a:xfrm>
          <a:prstGeom prst="diamo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属于</a:t>
            </a:r>
          </a:p>
        </p:txBody>
      </p: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BE113F5E-5494-5E2C-AC71-A7810860B52D}"/>
              </a:ext>
            </a:extLst>
          </p:cNvPr>
          <p:cNvCxnSpPr>
            <a:cxnSpLocks/>
            <a:stCxn id="5" idx="1"/>
            <a:endCxn id="211" idx="3"/>
          </p:cNvCxnSpPr>
          <p:nvPr/>
        </p:nvCxnSpPr>
        <p:spPr>
          <a:xfrm flipH="1" flipV="1">
            <a:off x="8272989" y="3635451"/>
            <a:ext cx="760204" cy="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80768EC2-40C6-4A55-08EF-5C32F336BB5E}"/>
              </a:ext>
            </a:extLst>
          </p:cNvPr>
          <p:cNvCxnSpPr>
            <a:cxnSpLocks/>
            <a:stCxn id="211" idx="1"/>
            <a:endCxn id="23" idx="3"/>
          </p:cNvCxnSpPr>
          <p:nvPr/>
        </p:nvCxnSpPr>
        <p:spPr>
          <a:xfrm flipH="1" flipV="1">
            <a:off x="6932609" y="3634521"/>
            <a:ext cx="643694" cy="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E30DD010-9CDD-7782-A82D-50716A7A48C6}"/>
              </a:ext>
            </a:extLst>
          </p:cNvPr>
          <p:cNvSpPr txBox="1"/>
          <p:nvPr/>
        </p:nvSpPr>
        <p:spPr>
          <a:xfrm>
            <a:off x="7169395" y="3368860"/>
            <a:ext cx="223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9AAC2D07-C502-7AD4-F64A-96DBC439CCB1}"/>
              </a:ext>
            </a:extLst>
          </p:cNvPr>
          <p:cNvSpPr txBox="1"/>
          <p:nvPr/>
        </p:nvSpPr>
        <p:spPr>
          <a:xfrm>
            <a:off x="8534938" y="340308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3171720B-6415-873E-A0E5-5775A9C1F02B}"/>
              </a:ext>
            </a:extLst>
          </p:cNvPr>
          <p:cNvSpPr/>
          <p:nvPr/>
        </p:nvSpPr>
        <p:spPr>
          <a:xfrm>
            <a:off x="10342663" y="4190634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日</a:t>
            </a: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E4DB5EC-4B72-DB98-58F7-3F7B370F9E95}"/>
              </a:ext>
            </a:extLst>
          </p:cNvPr>
          <p:cNvCxnSpPr>
            <a:cxnSpLocks/>
            <a:stCxn id="5" idx="3"/>
            <a:endCxn id="106" idx="2"/>
          </p:cNvCxnSpPr>
          <p:nvPr/>
        </p:nvCxnSpPr>
        <p:spPr>
          <a:xfrm>
            <a:off x="9974806" y="3635829"/>
            <a:ext cx="367857" cy="781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3E07F40-227C-DF10-49AE-5B6900B6F2C1}"/>
              </a:ext>
            </a:extLst>
          </p:cNvPr>
          <p:cNvGrpSpPr/>
          <p:nvPr/>
        </p:nvGrpSpPr>
        <p:grpSpPr>
          <a:xfrm>
            <a:off x="775153" y="1977089"/>
            <a:ext cx="5187721" cy="3291373"/>
            <a:chOff x="1859972" y="2480205"/>
            <a:chExt cx="5168419" cy="3291373"/>
          </a:xfrm>
        </p:grpSpPr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AB83BE43-13DF-45A0-20DA-F320E4387C20}"/>
                </a:ext>
              </a:extLst>
            </p:cNvPr>
            <p:cNvSpPr/>
            <p:nvPr/>
          </p:nvSpPr>
          <p:spPr>
            <a:xfrm>
              <a:off x="1859973" y="2480205"/>
              <a:ext cx="5107532" cy="3291373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9E451779-114D-AB5E-DA75-EEE14AD10EE5}"/>
                </a:ext>
              </a:extLst>
            </p:cNvPr>
            <p:cNvSpPr txBox="1"/>
            <p:nvPr/>
          </p:nvSpPr>
          <p:spPr>
            <a:xfrm>
              <a:off x="1859972" y="2845725"/>
              <a:ext cx="5168419" cy="283564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CREATE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TABLE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`</a:t>
              </a:r>
              <a:r>
                <a:rPr lang="en-US" altLang="zh-CN" sz="1200">
                  <a:solidFill>
                    <a:srgbClr val="795E26"/>
                  </a:solidFill>
                </a:rPr>
                <a:t>sign</a:t>
              </a:r>
              <a:r>
                <a:rPr lang="en-US" altLang="zh-CN" sz="1200" b="0">
                  <a:solidFill>
                    <a:srgbClr val="795E26"/>
                  </a:solidFill>
                  <a:effectLst/>
                </a:rPr>
                <a:t>_record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` (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`id`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NOT 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AUTO_INCREMENT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</a:rPr>
                <a:t>主键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`</a:t>
              </a:r>
              <a:r>
                <a:rPr lang="en-US" altLang="zh-CN" sz="1200">
                  <a:solidFill>
                    <a:srgbClr val="A31515"/>
                  </a:solidFill>
                </a:rPr>
                <a:t>user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>
                  <a:solidFill>
                    <a:srgbClr val="0000FF"/>
                  </a:solidFill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</a:rPr>
                <a:t>用户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`year`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year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zh-CN" altLang="en-US" sz="1200">
                  <a:solidFill>
                    <a:srgbClr val="A31515"/>
                  </a:solidFill>
                </a:rPr>
                <a:t>签到年份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  `month`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tinyint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zh-CN" altLang="en-US" sz="1200">
                  <a:solidFill>
                    <a:srgbClr val="A31515"/>
                  </a:solidFill>
                </a:rPr>
                <a:t>签到月份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  `date`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date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zh-CN" altLang="en-US" sz="1200">
                  <a:solidFill>
                    <a:srgbClr val="A31515"/>
                  </a:solidFill>
                </a:rPr>
                <a:t>签到日期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  `is_backup`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bit(1)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</a:rPr>
                <a:t>是否补签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PRIMARY KEY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(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`id`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),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) ENGINE=InnoDB </a:t>
              </a:r>
              <a:r>
                <a:rPr lang="en-US" altLang="zh-CN" sz="1200" b="0">
                  <a:solidFill>
                    <a:srgbClr val="0000FF"/>
                  </a:solidFill>
                  <a:effectLst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 CHARSET=utf8mb4 COMMENT=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</a:rPr>
                <a:t>签到记录表</a:t>
              </a:r>
              <a:r>
                <a:rPr lang="en-US" altLang="zh-CN" sz="1200" b="0">
                  <a:solidFill>
                    <a:srgbClr val="A31515"/>
                  </a:solidFill>
                  <a:effectLst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</a:rPr>
                <a:t>;</a:t>
              </a:r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0AE5AE86-35F4-5433-8859-D8D74B438382}"/>
                </a:ext>
              </a:extLst>
            </p:cNvPr>
            <p:cNvSpPr/>
            <p:nvPr/>
          </p:nvSpPr>
          <p:spPr>
            <a:xfrm>
              <a:off x="1859972" y="2480205"/>
              <a:ext cx="5107532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14602BBA-B0BF-4704-A60F-D7656270246A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185791F6-3F62-CC3D-4D0C-863A249F7E96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68A3E565-97FA-4883-984D-8B9C9CF48FBC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1DB30CE-F656-9F57-4E94-337AEFF95672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069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163" grpId="0" animBg="1"/>
      <p:bldP spid="167" grpId="0" animBg="1"/>
      <p:bldP spid="171" grpId="0" animBg="1"/>
      <p:bldP spid="185" grpId="0" animBg="1"/>
      <p:bldP spid="194" grpId="0" animBg="1"/>
      <p:bldP spid="211" grpId="0" animBg="1"/>
      <p:bldP spid="214" grpId="0"/>
      <p:bldP spid="215" grpId="0"/>
      <p:bldP spid="1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8624917-7A1B-D0ED-2409-82D77BB34C6C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数据结构设计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75713-608C-16E2-04D7-52BCD9B3FBC2}"/>
              </a:ext>
            </a:extLst>
          </p:cNvPr>
          <p:cNvSpPr/>
          <p:nvPr/>
        </p:nvSpPr>
        <p:spPr>
          <a:xfrm>
            <a:off x="9033193" y="3429000"/>
            <a:ext cx="941613" cy="41365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积分记录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D616CC-DB49-2FED-9FD8-039E71681836}"/>
              </a:ext>
            </a:extLst>
          </p:cNvPr>
          <p:cNvSpPr/>
          <p:nvPr/>
        </p:nvSpPr>
        <p:spPr>
          <a:xfrm>
            <a:off x="6409191" y="3427692"/>
            <a:ext cx="601878" cy="41365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用户</a:t>
            </a: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B5B74BDA-9C81-8CD6-5456-D78F0F1E9B61}"/>
              </a:ext>
            </a:extLst>
          </p:cNvPr>
          <p:cNvSpPr/>
          <p:nvPr/>
        </p:nvSpPr>
        <p:spPr>
          <a:xfrm>
            <a:off x="10486098" y="2781195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积分</a:t>
            </a:r>
            <a:endParaRPr lang="en-US" altLang="zh-CN" sz="1200"/>
          </a:p>
          <a:p>
            <a:pPr algn="ctr"/>
            <a:r>
              <a:rPr lang="zh-CN" altLang="en-US" sz="1200"/>
              <a:t>类型</a:t>
            </a: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8FF022F6-D51A-7EE1-1D3C-6DF789D7610C}"/>
              </a:ext>
            </a:extLst>
          </p:cNvPr>
          <p:cNvCxnSpPr>
            <a:cxnSpLocks/>
            <a:stCxn id="5" idx="3"/>
            <a:endCxn id="163" idx="2"/>
          </p:cNvCxnSpPr>
          <p:nvPr/>
        </p:nvCxnSpPr>
        <p:spPr>
          <a:xfrm flipV="1">
            <a:off x="9974806" y="3007872"/>
            <a:ext cx="511292" cy="627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79D907E6-8A97-BA61-5E40-ADC0111455A3}"/>
              </a:ext>
            </a:extLst>
          </p:cNvPr>
          <p:cNvSpPr/>
          <p:nvPr/>
        </p:nvSpPr>
        <p:spPr>
          <a:xfrm>
            <a:off x="9111652" y="2133391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D0970C32-DEF2-0DB8-71DB-B0D7967176CD}"/>
              </a:ext>
            </a:extLst>
          </p:cNvPr>
          <p:cNvCxnSpPr>
            <a:cxnSpLocks/>
            <a:stCxn id="5" idx="0"/>
            <a:endCxn id="171" idx="4"/>
          </p:cNvCxnSpPr>
          <p:nvPr/>
        </p:nvCxnSpPr>
        <p:spPr>
          <a:xfrm flipH="1" flipV="1">
            <a:off x="9498095" y="2586744"/>
            <a:ext cx="5905" cy="84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2753FDA6-71AE-A6F9-6118-3AAF74148644}"/>
              </a:ext>
            </a:extLst>
          </p:cNvPr>
          <p:cNvSpPr/>
          <p:nvPr/>
        </p:nvSpPr>
        <p:spPr>
          <a:xfrm>
            <a:off x="9111652" y="4684913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积分</a:t>
            </a:r>
            <a:endParaRPr lang="en-US" altLang="zh-CN" sz="1200"/>
          </a:p>
          <a:p>
            <a:pPr algn="ctr"/>
            <a:r>
              <a:rPr lang="zh-CN" altLang="en-US" sz="1200"/>
              <a:t>时间</a:t>
            </a: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509C23FF-3076-E12A-E07A-AEEA255F12AE}"/>
              </a:ext>
            </a:extLst>
          </p:cNvPr>
          <p:cNvCxnSpPr>
            <a:cxnSpLocks/>
            <a:stCxn id="5" idx="2"/>
            <a:endCxn id="185" idx="0"/>
          </p:cNvCxnSpPr>
          <p:nvPr/>
        </p:nvCxnSpPr>
        <p:spPr>
          <a:xfrm flipH="1">
            <a:off x="9498095" y="3842657"/>
            <a:ext cx="5905" cy="84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椭圆 193">
            <a:extLst>
              <a:ext uri="{FF2B5EF4-FFF2-40B4-BE49-F238E27FC236}">
                <a16:creationId xmlns:a16="http://schemas.microsoft.com/office/drawing/2014/main" id="{20FAF209-998E-35A1-8E1D-24E3BAB90FD9}"/>
              </a:ext>
            </a:extLst>
          </p:cNvPr>
          <p:cNvSpPr/>
          <p:nvPr/>
        </p:nvSpPr>
        <p:spPr>
          <a:xfrm>
            <a:off x="7600958" y="4231561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用户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36842680-1BF0-D70C-EFD2-F0D0174AA889}"/>
              </a:ext>
            </a:extLst>
          </p:cNvPr>
          <p:cNvCxnSpPr>
            <a:cxnSpLocks/>
            <a:stCxn id="211" idx="2"/>
            <a:endCxn id="194" idx="0"/>
          </p:cNvCxnSpPr>
          <p:nvPr/>
        </p:nvCxnSpPr>
        <p:spPr>
          <a:xfrm>
            <a:off x="7987401" y="3880379"/>
            <a:ext cx="0" cy="351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菱形 210">
            <a:extLst>
              <a:ext uri="{FF2B5EF4-FFF2-40B4-BE49-F238E27FC236}">
                <a16:creationId xmlns:a16="http://schemas.microsoft.com/office/drawing/2014/main" id="{0882DA61-DC4E-EE24-D870-9E31D3AC960A}"/>
              </a:ext>
            </a:extLst>
          </p:cNvPr>
          <p:cNvSpPr/>
          <p:nvPr/>
        </p:nvSpPr>
        <p:spPr>
          <a:xfrm>
            <a:off x="7639058" y="3390522"/>
            <a:ext cx="696686" cy="489857"/>
          </a:xfrm>
          <a:prstGeom prst="diamo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属于</a:t>
            </a:r>
          </a:p>
        </p:txBody>
      </p: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BE113F5E-5494-5E2C-AC71-A7810860B52D}"/>
              </a:ext>
            </a:extLst>
          </p:cNvPr>
          <p:cNvCxnSpPr>
            <a:cxnSpLocks/>
            <a:stCxn id="5" idx="1"/>
            <a:endCxn id="211" idx="3"/>
          </p:cNvCxnSpPr>
          <p:nvPr/>
        </p:nvCxnSpPr>
        <p:spPr>
          <a:xfrm flipH="1" flipV="1">
            <a:off x="8335744" y="3635451"/>
            <a:ext cx="697449" cy="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80768EC2-40C6-4A55-08EF-5C32F336BB5E}"/>
              </a:ext>
            </a:extLst>
          </p:cNvPr>
          <p:cNvCxnSpPr>
            <a:cxnSpLocks/>
            <a:stCxn id="211" idx="1"/>
            <a:endCxn id="23" idx="3"/>
          </p:cNvCxnSpPr>
          <p:nvPr/>
        </p:nvCxnSpPr>
        <p:spPr>
          <a:xfrm flipH="1" flipV="1">
            <a:off x="7011069" y="3634521"/>
            <a:ext cx="627989" cy="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E30DD010-9CDD-7782-A82D-50716A7A48C6}"/>
              </a:ext>
            </a:extLst>
          </p:cNvPr>
          <p:cNvSpPr txBox="1"/>
          <p:nvPr/>
        </p:nvSpPr>
        <p:spPr>
          <a:xfrm>
            <a:off x="7169395" y="3368860"/>
            <a:ext cx="223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9AAC2D07-C502-7AD4-F64A-96DBC439CCB1}"/>
              </a:ext>
            </a:extLst>
          </p:cNvPr>
          <p:cNvSpPr txBox="1"/>
          <p:nvPr/>
        </p:nvSpPr>
        <p:spPr>
          <a:xfrm>
            <a:off x="8534938" y="340308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3171720B-6415-873E-A0E5-5775A9C1F02B}"/>
              </a:ext>
            </a:extLst>
          </p:cNvPr>
          <p:cNvSpPr/>
          <p:nvPr/>
        </p:nvSpPr>
        <p:spPr>
          <a:xfrm>
            <a:off x="10486098" y="3963958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积分值</a:t>
            </a: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E4DB5EC-4B72-DB98-58F7-3F7B370F9E95}"/>
              </a:ext>
            </a:extLst>
          </p:cNvPr>
          <p:cNvCxnSpPr>
            <a:cxnSpLocks/>
            <a:stCxn id="5" idx="3"/>
            <a:endCxn id="106" idx="2"/>
          </p:cNvCxnSpPr>
          <p:nvPr/>
        </p:nvCxnSpPr>
        <p:spPr>
          <a:xfrm>
            <a:off x="9974806" y="3635829"/>
            <a:ext cx="511292" cy="554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3E07F40-227C-DF10-49AE-5B6900B6F2C1}"/>
              </a:ext>
            </a:extLst>
          </p:cNvPr>
          <p:cNvGrpSpPr/>
          <p:nvPr/>
        </p:nvGrpSpPr>
        <p:grpSpPr>
          <a:xfrm>
            <a:off x="775153" y="1977089"/>
            <a:ext cx="5615451" cy="2850093"/>
            <a:chOff x="1859972" y="2480205"/>
            <a:chExt cx="5594558" cy="2850093"/>
          </a:xfrm>
        </p:grpSpPr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AB83BE43-13DF-45A0-20DA-F320E4387C20}"/>
                </a:ext>
              </a:extLst>
            </p:cNvPr>
            <p:cNvSpPr/>
            <p:nvPr/>
          </p:nvSpPr>
          <p:spPr>
            <a:xfrm>
              <a:off x="1859972" y="2480206"/>
              <a:ext cx="5455338" cy="2850092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9E451779-114D-AB5E-DA75-EEE14AD10EE5}"/>
                </a:ext>
              </a:extLst>
            </p:cNvPr>
            <p:cNvSpPr txBox="1"/>
            <p:nvPr/>
          </p:nvSpPr>
          <p:spPr>
            <a:xfrm>
              <a:off x="1859972" y="2845725"/>
              <a:ext cx="5594558" cy="227697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CREATE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TABLE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808000"/>
                  </a:solidFill>
                </a:rPr>
                <a:t>`points_record`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(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i="0" u="none" strike="noStrike" baseline="0">
                  <a:solidFill>
                    <a:srgbClr val="808000"/>
                  </a:solidFill>
                </a:rPr>
                <a:t>`id`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800000"/>
                  </a:solidFill>
                </a:rPr>
                <a:t>BIGINT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(</a:t>
              </a:r>
              <a:r>
                <a:rPr lang="en-US" altLang="zh-CN" sz="1100" i="0" u="none" strike="noStrike" baseline="0">
                  <a:solidFill>
                    <a:srgbClr val="800080"/>
                  </a:solidFill>
                </a:rPr>
                <a:t>19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)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NOT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NULL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AUTO_INCREMENT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COMMENT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zh-CN" altLang="en-US" sz="1100" i="0" u="none" strike="noStrike" baseline="0">
                  <a:solidFill>
                    <a:srgbClr val="008000"/>
                  </a:solidFill>
                </a:rPr>
                <a:t>积分记录表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id'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i="0" u="none" strike="noStrike" baseline="0">
                  <a:solidFill>
                    <a:srgbClr val="808000"/>
                  </a:solidFill>
                </a:rPr>
                <a:t>`user_id`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800000"/>
                  </a:solidFill>
                </a:rPr>
                <a:t>BIGINT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(</a:t>
              </a:r>
              <a:r>
                <a:rPr lang="en-US" altLang="zh-CN" sz="1100" i="0" u="none" strike="noStrike" baseline="0">
                  <a:solidFill>
                    <a:srgbClr val="800080"/>
                  </a:solidFill>
                </a:rPr>
                <a:t>19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)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NOT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NULL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COMMENT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zh-CN" altLang="en-US" sz="1100" i="0" u="none" strike="noStrike" baseline="0">
                  <a:solidFill>
                    <a:srgbClr val="008000"/>
                  </a:solidFill>
                </a:rPr>
                <a:t>用户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id'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i="0" u="none" strike="noStrike" baseline="0">
                  <a:solidFill>
                    <a:srgbClr val="808000"/>
                  </a:solidFill>
                </a:rPr>
                <a:t>`type`</a:t>
              </a:r>
              <a:r>
                <a:rPr lang="zh-CN" altLang="en-US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800000"/>
                  </a:solidFill>
                </a:rPr>
                <a:t>TINYINT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(</a:t>
              </a:r>
              <a:r>
                <a:rPr lang="en-US" altLang="zh-CN" sz="1100" i="0" u="none" strike="noStrike" baseline="0">
                  <a:solidFill>
                    <a:srgbClr val="800080"/>
                  </a:solidFill>
                </a:rPr>
                <a:t>3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)</a:t>
              </a:r>
              <a:r>
                <a:rPr lang="zh-CN" altLang="en-US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NOT</a:t>
              </a:r>
              <a:r>
                <a:rPr lang="zh-CN" altLang="en-US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NULL</a:t>
              </a:r>
              <a:r>
                <a:rPr lang="zh-CN" altLang="en-US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COMMENT</a:t>
              </a:r>
              <a:r>
                <a:rPr lang="zh-CN" altLang="en-US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zh-CN" altLang="en-US" sz="1100" i="0" u="none" strike="noStrike" baseline="0">
                  <a:solidFill>
                    <a:srgbClr val="008000"/>
                  </a:solidFill>
                </a:rPr>
                <a:t>积分方式：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1-</a:t>
              </a:r>
              <a:r>
                <a:rPr lang="zh-CN" altLang="en-US" sz="1100" i="0" u="none" strike="noStrike" baseline="0">
                  <a:solidFill>
                    <a:srgbClr val="008000"/>
                  </a:solidFill>
                </a:rPr>
                <a:t>课程学习，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2-</a:t>
              </a:r>
              <a:r>
                <a:rPr lang="zh-CN" altLang="en-US" sz="1100" i="0" u="none" strike="noStrike" baseline="0">
                  <a:solidFill>
                    <a:srgbClr val="008000"/>
                  </a:solidFill>
                </a:rPr>
                <a:t>每日签到，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3-</a:t>
              </a:r>
              <a:r>
                <a:rPr lang="zh-CN" altLang="en-US" sz="1100" i="0" u="none" strike="noStrike" baseline="0">
                  <a:solidFill>
                    <a:srgbClr val="008000"/>
                  </a:solidFill>
                </a:rPr>
                <a:t>课程</a:t>
              </a:r>
              <a:r>
                <a:rPr lang="zh-CN" altLang="en-US" sz="1100">
                  <a:solidFill>
                    <a:srgbClr val="008000"/>
                  </a:solidFill>
                </a:rPr>
                <a:t>问答</a:t>
              </a:r>
              <a:r>
                <a:rPr lang="zh-CN" altLang="en-US" sz="1100" i="0" u="none" strike="noStrike" baseline="0">
                  <a:solidFill>
                    <a:srgbClr val="008000"/>
                  </a:solidFill>
                </a:rPr>
                <a:t>， 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4-</a:t>
              </a:r>
              <a:r>
                <a:rPr lang="zh-CN" altLang="en-US" sz="1100" i="0" u="none" strike="noStrike" baseline="0">
                  <a:solidFill>
                    <a:srgbClr val="008000"/>
                  </a:solidFill>
                </a:rPr>
                <a:t>课程笔记，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5-</a:t>
              </a:r>
              <a:r>
                <a:rPr lang="zh-CN" altLang="en-US" sz="1100" i="0" u="none" strike="noStrike" baseline="0">
                  <a:solidFill>
                    <a:srgbClr val="008000"/>
                  </a:solidFill>
                </a:rPr>
                <a:t>课程评价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i="0" u="none" strike="noStrike" baseline="0">
                  <a:solidFill>
                    <a:srgbClr val="808000"/>
                  </a:solidFill>
                </a:rPr>
                <a:t>`points`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800000"/>
                  </a:solidFill>
                </a:rPr>
                <a:t>TINYINT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(</a:t>
              </a:r>
              <a:r>
                <a:rPr lang="en-US" altLang="zh-CN" sz="1100" i="0" u="none" strike="noStrike" baseline="0">
                  <a:solidFill>
                    <a:srgbClr val="800080"/>
                  </a:solidFill>
                </a:rPr>
                <a:t>3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)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NOT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NULL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COMMENT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zh-CN" altLang="en-US" sz="1100" i="0" u="none" strike="noStrike" baseline="0">
                  <a:solidFill>
                    <a:srgbClr val="008000"/>
                  </a:solidFill>
                </a:rPr>
                <a:t>积分值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i="0" u="none" strike="noStrike" baseline="0">
                  <a:solidFill>
                    <a:srgbClr val="808000"/>
                  </a:solidFill>
                </a:rPr>
                <a:t>`create_time`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800000"/>
                  </a:solidFill>
                </a:rPr>
                <a:t>DATETIME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NOT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NULL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DEFAULT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80"/>
                  </a:solidFill>
                </a:rPr>
                <a:t>CURRENT_TIMESTAMP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COMMENT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zh-CN" altLang="en-US" sz="1100" i="0" u="none" strike="noStrike" baseline="0">
                  <a:solidFill>
                    <a:srgbClr val="008000"/>
                  </a:solidFill>
                </a:rPr>
                <a:t>创建时间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PRIMARY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KEY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(</a:t>
              </a:r>
              <a:r>
                <a:rPr lang="en-US" altLang="zh-CN" sz="1100" i="0" u="none" strike="noStrike" baseline="0">
                  <a:solidFill>
                    <a:srgbClr val="808000"/>
                  </a:solidFill>
                </a:rPr>
                <a:t>`id`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)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USING</a:t>
              </a:r>
              <a:r>
                <a:rPr lang="en-US" altLang="zh-CN" sz="11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100" i="0" u="none" strike="noStrike" baseline="0">
                  <a:solidFill>
                    <a:srgbClr val="800000"/>
                  </a:solidFill>
                </a:rPr>
                <a:t>BTREE</a:t>
              </a:r>
              <a:endParaRPr lang="en-US" altLang="zh-CN" sz="1100">
                <a:solidFill>
                  <a:srgbClr val="0000FF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)COMMENT=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zh-CN" altLang="en-US" sz="1100" i="0" u="none" strike="noStrike" baseline="0">
                  <a:solidFill>
                    <a:srgbClr val="008000"/>
                  </a:solidFill>
                </a:rPr>
                <a:t>学习积分记录，每个月底清零</a:t>
              </a:r>
              <a:r>
                <a:rPr lang="en-US" altLang="zh-CN" sz="11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en-US" altLang="zh-CN" sz="1100" i="0" u="none" strike="noStrike" baseline="0">
                  <a:solidFill>
                    <a:srgbClr val="0000FF"/>
                  </a:solidFill>
                </a:rPr>
                <a:t>;</a:t>
              </a:r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0AE5AE86-35F4-5433-8859-D8D74B438382}"/>
                </a:ext>
              </a:extLst>
            </p:cNvPr>
            <p:cNvSpPr/>
            <p:nvPr/>
          </p:nvSpPr>
          <p:spPr>
            <a:xfrm>
              <a:off x="1859972" y="2480205"/>
              <a:ext cx="5458018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14602BBA-B0BF-4704-A60F-D7656270246A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185791F6-3F62-CC3D-4D0C-863A249F7E96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68A3E565-97FA-4883-984D-8B9C9CF48FBC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1DB30CE-F656-9F57-4E94-337AEFF95672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ED3D2D6-E30D-912C-DBB0-D75FE495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196" y="10959"/>
            <a:ext cx="3977985" cy="19661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787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3" grpId="0" animBg="1"/>
      <p:bldP spid="171" grpId="0" animBg="1"/>
      <p:bldP spid="185" grpId="0" animBg="1"/>
      <p:bldP spid="194" grpId="0" animBg="1"/>
      <p:bldP spid="211" grpId="0" animBg="1"/>
      <p:bldP spid="214" grpId="0"/>
      <p:bldP spid="215" grpId="0"/>
      <p:bldP spid="10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8624917-7A1B-D0ED-2409-82D77BB34C6C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数据结构设计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75713-608C-16E2-04D7-52BCD9B3FBC2}"/>
              </a:ext>
            </a:extLst>
          </p:cNvPr>
          <p:cNvSpPr/>
          <p:nvPr/>
        </p:nvSpPr>
        <p:spPr>
          <a:xfrm>
            <a:off x="9033193" y="3429000"/>
            <a:ext cx="941613" cy="41365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积分排行榜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D616CC-DB49-2FED-9FD8-039E71681836}"/>
              </a:ext>
            </a:extLst>
          </p:cNvPr>
          <p:cNvSpPr/>
          <p:nvPr/>
        </p:nvSpPr>
        <p:spPr>
          <a:xfrm>
            <a:off x="6409191" y="3427692"/>
            <a:ext cx="601878" cy="41365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用户</a:t>
            </a: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B5B74BDA-9C81-8CD6-5456-D78F0F1E9B61}"/>
              </a:ext>
            </a:extLst>
          </p:cNvPr>
          <p:cNvSpPr/>
          <p:nvPr/>
        </p:nvSpPr>
        <p:spPr>
          <a:xfrm>
            <a:off x="10486098" y="2781195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名次</a:t>
            </a: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8FF022F6-D51A-7EE1-1D3C-6DF789D7610C}"/>
              </a:ext>
            </a:extLst>
          </p:cNvPr>
          <p:cNvCxnSpPr>
            <a:cxnSpLocks/>
            <a:stCxn id="5" idx="3"/>
            <a:endCxn id="163" idx="2"/>
          </p:cNvCxnSpPr>
          <p:nvPr/>
        </p:nvCxnSpPr>
        <p:spPr>
          <a:xfrm flipV="1">
            <a:off x="9974806" y="3007872"/>
            <a:ext cx="511292" cy="627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79D907E6-8A97-BA61-5E40-ADC0111455A3}"/>
              </a:ext>
            </a:extLst>
          </p:cNvPr>
          <p:cNvSpPr/>
          <p:nvPr/>
        </p:nvSpPr>
        <p:spPr>
          <a:xfrm>
            <a:off x="9111652" y="2133391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D0970C32-DEF2-0DB8-71DB-B0D7967176CD}"/>
              </a:ext>
            </a:extLst>
          </p:cNvPr>
          <p:cNvCxnSpPr>
            <a:cxnSpLocks/>
            <a:stCxn id="5" idx="0"/>
            <a:endCxn id="171" idx="4"/>
          </p:cNvCxnSpPr>
          <p:nvPr/>
        </p:nvCxnSpPr>
        <p:spPr>
          <a:xfrm flipH="1" flipV="1">
            <a:off x="9498095" y="2586744"/>
            <a:ext cx="5905" cy="84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2753FDA6-71AE-A6F9-6118-3AAF74148644}"/>
              </a:ext>
            </a:extLst>
          </p:cNvPr>
          <p:cNvSpPr/>
          <p:nvPr/>
        </p:nvSpPr>
        <p:spPr>
          <a:xfrm>
            <a:off x="9111652" y="4684913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赛季</a:t>
            </a: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509C23FF-3076-E12A-E07A-AEEA255F12AE}"/>
              </a:ext>
            </a:extLst>
          </p:cNvPr>
          <p:cNvCxnSpPr>
            <a:cxnSpLocks/>
            <a:stCxn id="5" idx="2"/>
            <a:endCxn id="185" idx="0"/>
          </p:cNvCxnSpPr>
          <p:nvPr/>
        </p:nvCxnSpPr>
        <p:spPr>
          <a:xfrm flipH="1">
            <a:off x="9498095" y="3842657"/>
            <a:ext cx="5905" cy="84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椭圆 193">
            <a:extLst>
              <a:ext uri="{FF2B5EF4-FFF2-40B4-BE49-F238E27FC236}">
                <a16:creationId xmlns:a16="http://schemas.microsoft.com/office/drawing/2014/main" id="{20FAF209-998E-35A1-8E1D-24E3BAB90FD9}"/>
              </a:ext>
            </a:extLst>
          </p:cNvPr>
          <p:cNvSpPr/>
          <p:nvPr/>
        </p:nvSpPr>
        <p:spPr>
          <a:xfrm>
            <a:off x="7600958" y="4231561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用户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36842680-1BF0-D70C-EFD2-F0D0174AA889}"/>
              </a:ext>
            </a:extLst>
          </p:cNvPr>
          <p:cNvCxnSpPr>
            <a:cxnSpLocks/>
            <a:stCxn id="211" idx="2"/>
            <a:endCxn id="194" idx="0"/>
          </p:cNvCxnSpPr>
          <p:nvPr/>
        </p:nvCxnSpPr>
        <p:spPr>
          <a:xfrm>
            <a:off x="7987401" y="3880379"/>
            <a:ext cx="0" cy="351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菱形 210">
            <a:extLst>
              <a:ext uri="{FF2B5EF4-FFF2-40B4-BE49-F238E27FC236}">
                <a16:creationId xmlns:a16="http://schemas.microsoft.com/office/drawing/2014/main" id="{0882DA61-DC4E-EE24-D870-9E31D3AC960A}"/>
              </a:ext>
            </a:extLst>
          </p:cNvPr>
          <p:cNvSpPr/>
          <p:nvPr/>
        </p:nvSpPr>
        <p:spPr>
          <a:xfrm>
            <a:off x="7639058" y="3390522"/>
            <a:ext cx="696686" cy="489857"/>
          </a:xfrm>
          <a:prstGeom prst="diamo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属于</a:t>
            </a:r>
          </a:p>
        </p:txBody>
      </p: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BE113F5E-5494-5E2C-AC71-A7810860B52D}"/>
              </a:ext>
            </a:extLst>
          </p:cNvPr>
          <p:cNvCxnSpPr>
            <a:cxnSpLocks/>
            <a:stCxn id="5" idx="1"/>
            <a:endCxn id="211" idx="3"/>
          </p:cNvCxnSpPr>
          <p:nvPr/>
        </p:nvCxnSpPr>
        <p:spPr>
          <a:xfrm flipH="1" flipV="1">
            <a:off x="8335744" y="3635451"/>
            <a:ext cx="697449" cy="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80768EC2-40C6-4A55-08EF-5C32F336BB5E}"/>
              </a:ext>
            </a:extLst>
          </p:cNvPr>
          <p:cNvCxnSpPr>
            <a:cxnSpLocks/>
            <a:stCxn id="211" idx="1"/>
            <a:endCxn id="23" idx="3"/>
          </p:cNvCxnSpPr>
          <p:nvPr/>
        </p:nvCxnSpPr>
        <p:spPr>
          <a:xfrm flipH="1" flipV="1">
            <a:off x="7011069" y="3634521"/>
            <a:ext cx="627989" cy="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E30DD010-9CDD-7782-A82D-50716A7A48C6}"/>
              </a:ext>
            </a:extLst>
          </p:cNvPr>
          <p:cNvSpPr txBox="1"/>
          <p:nvPr/>
        </p:nvSpPr>
        <p:spPr>
          <a:xfrm>
            <a:off x="7169395" y="3368860"/>
            <a:ext cx="223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9AAC2D07-C502-7AD4-F64A-96DBC439CCB1}"/>
              </a:ext>
            </a:extLst>
          </p:cNvPr>
          <p:cNvSpPr txBox="1"/>
          <p:nvPr/>
        </p:nvSpPr>
        <p:spPr>
          <a:xfrm>
            <a:off x="8534938" y="340308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3171720B-6415-873E-A0E5-5775A9C1F02B}"/>
              </a:ext>
            </a:extLst>
          </p:cNvPr>
          <p:cNvSpPr/>
          <p:nvPr/>
        </p:nvSpPr>
        <p:spPr>
          <a:xfrm>
            <a:off x="10486098" y="3963958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积分值</a:t>
            </a: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E4DB5EC-4B72-DB98-58F7-3F7B370F9E95}"/>
              </a:ext>
            </a:extLst>
          </p:cNvPr>
          <p:cNvCxnSpPr>
            <a:cxnSpLocks/>
            <a:stCxn id="5" idx="3"/>
            <a:endCxn id="106" idx="2"/>
          </p:cNvCxnSpPr>
          <p:nvPr/>
        </p:nvCxnSpPr>
        <p:spPr>
          <a:xfrm>
            <a:off x="9974806" y="3635829"/>
            <a:ext cx="511292" cy="554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3E07F40-227C-DF10-49AE-5B6900B6F2C1}"/>
              </a:ext>
            </a:extLst>
          </p:cNvPr>
          <p:cNvGrpSpPr/>
          <p:nvPr/>
        </p:nvGrpSpPr>
        <p:grpSpPr>
          <a:xfrm>
            <a:off x="775154" y="1977089"/>
            <a:ext cx="5387488" cy="2892623"/>
            <a:chOff x="1859973" y="2480205"/>
            <a:chExt cx="5367443" cy="2892623"/>
          </a:xfrm>
        </p:grpSpPr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AB83BE43-13DF-45A0-20DA-F320E4387C20}"/>
                </a:ext>
              </a:extLst>
            </p:cNvPr>
            <p:cNvSpPr/>
            <p:nvPr/>
          </p:nvSpPr>
          <p:spPr>
            <a:xfrm>
              <a:off x="1859973" y="2480205"/>
              <a:ext cx="5228072" cy="2892623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9E451779-114D-AB5E-DA75-EEE14AD10EE5}"/>
                </a:ext>
              </a:extLst>
            </p:cNvPr>
            <p:cNvSpPr txBox="1"/>
            <p:nvPr/>
          </p:nvSpPr>
          <p:spPr>
            <a:xfrm>
              <a:off x="1859973" y="2845725"/>
              <a:ext cx="5367443" cy="231262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CREATE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TABLE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808000"/>
                  </a:solidFill>
                </a:rPr>
                <a:t>`points_board`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(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i="0" u="none" strike="noStrike" baseline="0">
                  <a:solidFill>
                    <a:srgbClr val="808000"/>
                  </a:solidFill>
                </a:rPr>
                <a:t>`id`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800000"/>
                  </a:solidFill>
                </a:rPr>
                <a:t>BIGINT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(</a:t>
              </a:r>
              <a:r>
                <a:rPr lang="en-US" altLang="zh-CN" sz="1400" i="0" u="none" strike="noStrike" baseline="0">
                  <a:solidFill>
                    <a:srgbClr val="800080"/>
                  </a:solidFill>
                </a:rPr>
                <a:t>19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)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NOT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NULL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COMMENT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zh-CN" altLang="en-US" sz="1400" i="0" u="none" strike="noStrike" baseline="0">
                  <a:solidFill>
                    <a:srgbClr val="008000"/>
                  </a:solidFill>
                </a:rPr>
                <a:t>榜单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id'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i="0" u="none" strike="noStrike" baseline="0">
                  <a:solidFill>
                    <a:srgbClr val="808000"/>
                  </a:solidFill>
                </a:rPr>
                <a:t>`user_id`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800000"/>
                  </a:solidFill>
                </a:rPr>
                <a:t>BIGINT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(</a:t>
              </a:r>
              <a:r>
                <a:rPr lang="en-US" altLang="zh-CN" sz="1400" i="0" u="none" strike="noStrike" baseline="0">
                  <a:solidFill>
                    <a:srgbClr val="800080"/>
                  </a:solidFill>
                </a:rPr>
                <a:t>19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)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NOT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NULL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COMMENT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zh-CN" altLang="en-US" sz="1400" i="0" u="none" strike="noStrike" baseline="0">
                  <a:solidFill>
                    <a:srgbClr val="008000"/>
                  </a:solidFill>
                </a:rPr>
                <a:t>学生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id'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i="0" u="none" strike="noStrike" baseline="0">
                  <a:solidFill>
                    <a:srgbClr val="808000"/>
                  </a:solidFill>
                </a:rPr>
                <a:t>`points`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800000"/>
                  </a:solidFill>
                </a:rPr>
                <a:t>INT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(</a:t>
              </a:r>
              <a:r>
                <a:rPr lang="en-US" altLang="zh-CN" sz="1400" i="0" u="none" strike="noStrike" baseline="0">
                  <a:solidFill>
                    <a:srgbClr val="800080"/>
                  </a:solidFill>
                </a:rPr>
                <a:t>10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)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NOT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NULL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COMMENT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zh-CN" altLang="en-US" sz="1400" i="0" u="none" strike="noStrike" baseline="0">
                  <a:solidFill>
                    <a:srgbClr val="008000"/>
                  </a:solidFill>
                </a:rPr>
                <a:t>积分值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i="0" u="none" strike="noStrike" baseline="0">
                  <a:solidFill>
                    <a:srgbClr val="808000"/>
                  </a:solidFill>
                </a:rPr>
                <a:t>`rank`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800000"/>
                  </a:solidFill>
                </a:rPr>
                <a:t>TINYINT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(</a:t>
              </a:r>
              <a:r>
                <a:rPr lang="en-US" altLang="zh-CN" sz="1400" i="0" u="none" strike="noStrike" baseline="0">
                  <a:solidFill>
                    <a:srgbClr val="800080"/>
                  </a:solidFill>
                </a:rPr>
                <a:t>3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)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NOT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NULL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COMMENT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zh-CN" altLang="en-US" sz="1400" i="0" u="none" strike="noStrike" baseline="0">
                  <a:solidFill>
                    <a:srgbClr val="008000"/>
                  </a:solidFill>
                </a:rPr>
                <a:t>名次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i="0" u="none" strike="noStrike" baseline="0">
                  <a:solidFill>
                    <a:srgbClr val="808000"/>
                  </a:solidFill>
                </a:rPr>
                <a:t>`season`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800000"/>
                  </a:solidFill>
                </a:rPr>
                <a:t>SMALLINT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(</a:t>
              </a:r>
              <a:r>
                <a:rPr lang="en-US" altLang="zh-CN" sz="1400" i="0" u="none" strike="noStrike" baseline="0">
                  <a:solidFill>
                    <a:srgbClr val="800080"/>
                  </a:solidFill>
                </a:rPr>
                <a:t>5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)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NOT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NULL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COMMENT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zh-CN" altLang="en-US" sz="1400" i="0" u="none" strike="noStrike" baseline="0">
                  <a:solidFill>
                    <a:srgbClr val="008000"/>
                  </a:solidFill>
                </a:rPr>
                <a:t>赛季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id'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PRIMARY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KEY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(</a:t>
              </a:r>
              <a:r>
                <a:rPr lang="en-US" altLang="zh-CN" sz="1400" i="0" u="none" strike="noStrike" baseline="0">
                  <a:solidFill>
                    <a:srgbClr val="808000"/>
                  </a:solidFill>
                </a:rPr>
                <a:t>`id`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)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USING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800000"/>
                  </a:solidFill>
                </a:rPr>
                <a:t>BTREE</a:t>
              </a:r>
              <a:endParaRPr lang="en-US" altLang="zh-CN" sz="1400">
                <a:solidFill>
                  <a:srgbClr val="0000FF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)COMMENT=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zh-CN" altLang="en-US" sz="1400" i="0" u="none" strike="noStrike" baseline="0">
                  <a:solidFill>
                    <a:srgbClr val="008000"/>
                  </a:solidFill>
                </a:rPr>
                <a:t>学霸天梯榜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;</a:t>
              </a:r>
            </a:p>
          </p:txBody>
        </p: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0AE5AE86-35F4-5433-8859-D8D74B438382}"/>
                </a:ext>
              </a:extLst>
            </p:cNvPr>
            <p:cNvSpPr/>
            <p:nvPr/>
          </p:nvSpPr>
          <p:spPr>
            <a:xfrm>
              <a:off x="1859973" y="2480205"/>
              <a:ext cx="5230640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14602BBA-B0BF-4704-A60F-D7656270246A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185791F6-3F62-CC3D-4D0C-863A249F7E96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68A3E565-97FA-4883-984D-8B9C9CF48FBC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1DB30CE-F656-9F57-4E94-337AEFF95672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2AA261E-9311-3044-E13D-ADA0EA78F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59" y="-2077890"/>
            <a:ext cx="3977985" cy="19661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73BA60-EB9D-9F76-536C-A0618980F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182" y="10817"/>
            <a:ext cx="3886537" cy="19585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3653E3F-8F0C-1F6B-9710-6EEAB8FF8ACA}"/>
              </a:ext>
            </a:extLst>
          </p:cNvPr>
          <p:cNvGrpSpPr/>
          <p:nvPr/>
        </p:nvGrpSpPr>
        <p:grpSpPr>
          <a:xfrm>
            <a:off x="775154" y="4655230"/>
            <a:ext cx="8237340" cy="2064911"/>
            <a:chOff x="1859972" y="2480205"/>
            <a:chExt cx="8206691" cy="2064911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D4A1FDE-A2F6-EA44-E2CC-C3C7DB75692D}"/>
                </a:ext>
              </a:extLst>
            </p:cNvPr>
            <p:cNvSpPr/>
            <p:nvPr/>
          </p:nvSpPr>
          <p:spPr>
            <a:xfrm>
              <a:off x="1859973" y="2480206"/>
              <a:ext cx="8200807" cy="2064910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DFF1D1E-85B1-B081-C42B-8F795137495D}"/>
                </a:ext>
              </a:extLst>
            </p:cNvPr>
            <p:cNvSpPr txBox="1"/>
            <p:nvPr/>
          </p:nvSpPr>
          <p:spPr>
            <a:xfrm>
              <a:off x="1859972" y="2845725"/>
              <a:ext cx="7685534" cy="160043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CREATE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TABLE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808000"/>
                  </a:solidFill>
                </a:rPr>
                <a:t>`points_board_season`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(</a:t>
              </a:r>
            </a:p>
            <a:p>
              <a:r>
                <a:rPr lang="en-US" altLang="zh-CN" sz="1400" i="0" u="none" strike="noStrike" baseline="0">
                  <a:solidFill>
                    <a:srgbClr val="808000"/>
                  </a:solidFill>
                </a:rPr>
                <a:t>`id`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800000"/>
                  </a:solidFill>
                </a:rPr>
                <a:t>INT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(</a:t>
              </a:r>
              <a:r>
                <a:rPr lang="en-US" altLang="zh-CN" sz="1400" i="0" u="none" strike="noStrike" baseline="0">
                  <a:solidFill>
                    <a:srgbClr val="800080"/>
                  </a:solidFill>
                </a:rPr>
                <a:t>10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)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NOT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NULL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AUTO_INCREMENT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COMMENT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zh-CN" altLang="en-US" sz="1400" i="0" u="none" strike="noStrike" baseline="0">
                  <a:solidFill>
                    <a:srgbClr val="008000"/>
                  </a:solidFill>
                </a:rPr>
                <a:t>自增长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id</a:t>
              </a:r>
              <a:r>
                <a:rPr lang="zh-CN" altLang="en-US" sz="1400" i="0" u="none" strike="noStrike" baseline="0">
                  <a:solidFill>
                    <a:srgbClr val="008000"/>
                  </a:solidFill>
                </a:rPr>
                <a:t>，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season</a:t>
              </a:r>
              <a:r>
                <a:rPr lang="zh-CN" altLang="en-US" sz="1400" i="0" u="none" strike="noStrike" baseline="0">
                  <a:solidFill>
                    <a:srgbClr val="008000"/>
                  </a:solidFill>
                </a:rPr>
                <a:t>标示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,</a:t>
              </a:r>
            </a:p>
            <a:p>
              <a:r>
                <a:rPr lang="en-US" altLang="zh-CN" sz="1400" i="0" u="none" strike="noStrike" baseline="0">
                  <a:solidFill>
                    <a:srgbClr val="808000"/>
                  </a:solidFill>
                </a:rPr>
                <a:t>`name`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800000"/>
                  </a:solidFill>
                </a:rPr>
                <a:t>VARCHAR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(</a:t>
              </a:r>
              <a:r>
                <a:rPr lang="en-US" altLang="zh-CN" sz="1400" i="0" u="none" strike="noStrike" baseline="0">
                  <a:solidFill>
                    <a:srgbClr val="800080"/>
                  </a:solidFill>
                </a:rPr>
                <a:t>32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)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NULL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DEFAULT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NULL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COMMENT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zh-CN" altLang="en-US" sz="1400" i="0" u="none" strike="noStrike" baseline="0">
                  <a:solidFill>
                    <a:srgbClr val="008000"/>
                  </a:solidFill>
                </a:rPr>
                <a:t>赛季名称，例如：第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1</a:t>
              </a:r>
              <a:r>
                <a:rPr lang="zh-CN" altLang="en-US" sz="1400" i="0" u="none" strike="noStrike" baseline="0">
                  <a:solidFill>
                    <a:srgbClr val="008000"/>
                  </a:solidFill>
                </a:rPr>
                <a:t>赛季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,</a:t>
              </a:r>
            </a:p>
            <a:p>
              <a:r>
                <a:rPr lang="en-US" altLang="zh-CN" sz="1400" i="0" u="none" strike="noStrike" baseline="0">
                  <a:solidFill>
                    <a:srgbClr val="808000"/>
                  </a:solidFill>
                </a:rPr>
                <a:t>`begin_time`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800000"/>
                  </a:solidFill>
                </a:rPr>
                <a:t>DATE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NOT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NULL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COMMENT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zh-CN" altLang="en-US" sz="1400" i="0" u="none" strike="noStrike" baseline="0">
                  <a:solidFill>
                    <a:srgbClr val="008000"/>
                  </a:solidFill>
                </a:rPr>
                <a:t>赛季开始时间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,</a:t>
              </a:r>
            </a:p>
            <a:p>
              <a:r>
                <a:rPr lang="en-US" altLang="zh-CN" sz="1400" i="0" u="none" strike="noStrike" baseline="0">
                  <a:solidFill>
                    <a:srgbClr val="808000"/>
                  </a:solidFill>
                </a:rPr>
                <a:t>`end_time`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800000"/>
                  </a:solidFill>
                </a:rPr>
                <a:t>DATE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NOT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NULL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COMMENT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zh-CN" altLang="en-US" sz="1400" i="0" u="none" strike="noStrike" baseline="0">
                  <a:solidFill>
                    <a:srgbClr val="008000"/>
                  </a:solidFill>
                </a:rPr>
                <a:t>赛季结束时间</a:t>
              </a:r>
              <a:r>
                <a:rPr lang="en-US" altLang="zh-CN" sz="1400" i="0" u="none" strike="noStrike" baseline="0">
                  <a:solidFill>
                    <a:srgbClr val="008000"/>
                  </a:solidFill>
                </a:rPr>
                <a:t>'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,</a:t>
              </a:r>
            </a:p>
            <a:p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PRIMARY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KEY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(</a:t>
              </a:r>
              <a:r>
                <a:rPr lang="en-US" altLang="zh-CN" sz="1400" i="0" u="none" strike="noStrike" baseline="0">
                  <a:solidFill>
                    <a:srgbClr val="808000"/>
                  </a:solidFill>
                </a:rPr>
                <a:t>`id`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)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USING</a:t>
              </a:r>
              <a:r>
                <a:rPr lang="en-US" altLang="zh-CN" sz="1400" i="0" u="none" strike="noStrike" baseline="0">
                  <a:solidFill>
                    <a:srgbClr val="000000"/>
                  </a:solidFill>
                </a:rPr>
                <a:t> </a:t>
              </a:r>
              <a:r>
                <a:rPr lang="en-US" altLang="zh-CN" sz="1400" i="0" u="none" strike="noStrike" baseline="0">
                  <a:solidFill>
                    <a:srgbClr val="800000"/>
                  </a:solidFill>
                </a:rPr>
                <a:t>BTREE</a:t>
              </a:r>
            </a:p>
            <a:p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)ENGINE=</a:t>
              </a:r>
              <a:r>
                <a:rPr lang="en-US" altLang="zh-CN" sz="1400" i="0" u="none" strike="noStrike" baseline="0">
                  <a:solidFill>
                    <a:srgbClr val="800000"/>
                  </a:solidFill>
                </a:rPr>
                <a:t>InnoDB</a:t>
              </a:r>
              <a:r>
                <a:rPr lang="en-US" altLang="zh-CN" sz="1400" i="0" u="none" strike="noStrike" baseline="0">
                  <a:solidFill>
                    <a:srgbClr val="0000FF"/>
                  </a:solidFill>
                </a:rPr>
                <a:t>;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9FEF8D0-88CF-542E-1A11-3685F9BFF004}"/>
                </a:ext>
              </a:extLst>
            </p:cNvPr>
            <p:cNvSpPr/>
            <p:nvPr/>
          </p:nvSpPr>
          <p:spPr>
            <a:xfrm>
              <a:off x="1859973" y="2480205"/>
              <a:ext cx="8206690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F70CC1E-6564-DC49-65EA-D9176E7D02F6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3AE641F-A0A2-E51A-48F7-D472E7975F38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8C0AB279-EC4A-BDA4-3F16-B76AE10B1804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45509750-3DC2-1D7C-2996-A3FBDF9D5D83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9997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3" grpId="0" animBg="1"/>
      <p:bldP spid="171" grpId="0" animBg="1"/>
      <p:bldP spid="185" grpId="0" animBg="1"/>
      <p:bldP spid="194" grpId="0" animBg="1"/>
      <p:bldP spid="211" grpId="0" animBg="1"/>
      <p:bldP spid="214" grpId="0"/>
      <p:bldP spid="215" grpId="0"/>
      <p:bldP spid="106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32661</TotalTime>
  <Words>1522</Words>
  <Application>Microsoft Office PowerPoint</Application>
  <PresentationFormat>宽屏</PresentationFormat>
  <Paragraphs>469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53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华光琥珀_CNKI</vt:lpstr>
      <vt:lpstr>STKaiti</vt:lpstr>
      <vt:lpstr>STKaiti</vt:lpstr>
      <vt:lpstr>清松手寫體1</vt:lpstr>
      <vt:lpstr>Arial</vt:lpstr>
      <vt:lpstr>Calibri</vt:lpstr>
      <vt:lpstr>Open Sans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积分系统</vt:lpstr>
      <vt:lpstr>PowerPoint 演示文稿</vt:lpstr>
      <vt:lpstr>分析产品原型</vt:lpstr>
      <vt:lpstr>PowerPoint 演示文稿</vt:lpstr>
      <vt:lpstr>接口统计</vt:lpstr>
      <vt:lpstr>PowerPoint 演示文稿</vt:lpstr>
      <vt:lpstr>PowerPoint 演示文稿</vt:lpstr>
      <vt:lpstr>PowerPoint 演示文稿</vt:lpstr>
      <vt:lpstr>PowerPoint 演示文稿</vt:lpstr>
      <vt:lpstr>签到功能</vt:lpstr>
      <vt:lpstr>PowerPoint 演示文稿</vt:lpstr>
      <vt:lpstr>思路分析</vt:lpstr>
      <vt:lpstr>思路分析</vt:lpstr>
      <vt:lpstr>思路分析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积分功能</vt:lpstr>
      <vt:lpstr>PowerPoint 演示文稿</vt:lpstr>
      <vt:lpstr>PowerPoint 演示文稿</vt:lpstr>
      <vt:lpstr>思路分析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zhang huyi</cp:lastModifiedBy>
  <cp:revision>1052</cp:revision>
  <dcterms:created xsi:type="dcterms:W3CDTF">2020-03-31T02:23:27Z</dcterms:created>
  <dcterms:modified xsi:type="dcterms:W3CDTF">2023-04-22T13:04:04Z</dcterms:modified>
</cp:coreProperties>
</file>