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6"/>
  </p:notesMasterIdLst>
  <p:handoutMasterIdLst>
    <p:handoutMasterId r:id="rId77"/>
  </p:handoutMasterIdLst>
  <p:sldIdLst>
    <p:sldId id="462" r:id="rId8"/>
    <p:sldId id="687" r:id="rId9"/>
    <p:sldId id="858" r:id="rId10"/>
    <p:sldId id="839" r:id="rId11"/>
    <p:sldId id="852" r:id="rId12"/>
    <p:sldId id="855" r:id="rId13"/>
    <p:sldId id="854" r:id="rId14"/>
    <p:sldId id="856" r:id="rId15"/>
    <p:sldId id="857" r:id="rId16"/>
    <p:sldId id="853" r:id="rId17"/>
    <p:sldId id="848" r:id="rId18"/>
    <p:sldId id="849" r:id="rId19"/>
    <p:sldId id="851" r:id="rId20"/>
    <p:sldId id="850" r:id="rId21"/>
    <p:sldId id="840" r:id="rId22"/>
    <p:sldId id="862" r:id="rId23"/>
    <p:sldId id="860" r:id="rId24"/>
    <p:sldId id="861" r:id="rId25"/>
    <p:sldId id="863" r:id="rId26"/>
    <p:sldId id="918" r:id="rId27"/>
    <p:sldId id="864" r:id="rId28"/>
    <p:sldId id="723" r:id="rId29"/>
    <p:sldId id="872" r:id="rId30"/>
    <p:sldId id="873" r:id="rId31"/>
    <p:sldId id="874" r:id="rId32"/>
    <p:sldId id="876" r:id="rId33"/>
    <p:sldId id="919" r:id="rId34"/>
    <p:sldId id="877" r:id="rId35"/>
    <p:sldId id="881" r:id="rId36"/>
    <p:sldId id="879" r:id="rId37"/>
    <p:sldId id="866" r:id="rId38"/>
    <p:sldId id="922" r:id="rId39"/>
    <p:sldId id="923" r:id="rId40"/>
    <p:sldId id="883" r:id="rId41"/>
    <p:sldId id="886" r:id="rId42"/>
    <p:sldId id="868" r:id="rId43"/>
    <p:sldId id="884" r:id="rId44"/>
    <p:sldId id="899" r:id="rId45"/>
    <p:sldId id="900" r:id="rId46"/>
    <p:sldId id="926" r:id="rId47"/>
    <p:sldId id="927" r:id="rId48"/>
    <p:sldId id="928" r:id="rId49"/>
    <p:sldId id="929" r:id="rId50"/>
    <p:sldId id="930" r:id="rId51"/>
    <p:sldId id="931" r:id="rId52"/>
    <p:sldId id="932" r:id="rId53"/>
    <p:sldId id="925" r:id="rId54"/>
    <p:sldId id="924" r:id="rId55"/>
    <p:sldId id="901" r:id="rId56"/>
    <p:sldId id="904" r:id="rId57"/>
    <p:sldId id="905" r:id="rId58"/>
    <p:sldId id="903" r:id="rId59"/>
    <p:sldId id="906" r:id="rId60"/>
    <p:sldId id="907" r:id="rId61"/>
    <p:sldId id="909" r:id="rId62"/>
    <p:sldId id="910" r:id="rId63"/>
    <p:sldId id="911" r:id="rId64"/>
    <p:sldId id="912" r:id="rId65"/>
    <p:sldId id="913" r:id="rId66"/>
    <p:sldId id="914" r:id="rId67"/>
    <p:sldId id="915" r:id="rId68"/>
    <p:sldId id="870" r:id="rId69"/>
    <p:sldId id="917" r:id="rId70"/>
    <p:sldId id="933" r:id="rId71"/>
    <p:sldId id="935" r:id="rId72"/>
    <p:sldId id="936" r:id="rId73"/>
    <p:sldId id="937" r:id="rId74"/>
    <p:sldId id="264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52"/>
    <a:srgbClr val="F2F7FC"/>
    <a:srgbClr val="AD2B26"/>
    <a:srgbClr val="376092"/>
    <a:srgbClr val="E7E7E7"/>
    <a:srgbClr val="FFFFFF"/>
    <a:srgbClr val="E6E6E6"/>
    <a:srgbClr val="F2F2F2"/>
    <a:srgbClr val="49504F"/>
    <a:srgbClr val="FCF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10" y="6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2023-02-22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2023-02-22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1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8126-EE02-F198-8993-1F8BCCD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1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www.xuxueli.com/xxl-job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xuxueli/xxl-job/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www.xuxueli.com/xxl-job/#%E3%80%8A%E5%88%86%E5%B8%83%E5%BC%8F%E4%BB%BB%E5%8A%A1%E8%B0%83%E5%BA%A6%E5%B9%B3%E5%8F%B0XXL-JOB%E3%80%8B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排行榜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>
            <a:extLst>
              <a:ext uri="{FF2B5EF4-FFF2-40B4-BE49-F238E27FC236}">
                <a16:creationId xmlns:a16="http://schemas.microsoft.com/office/drawing/2014/main" id="{6C9BC630-7656-2DEF-922E-F17DA30A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19" y="909948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10C7B5F-5455-3D52-F4B6-D58E6E8CD0E0}"/>
              </a:ext>
            </a:extLst>
          </p:cNvPr>
          <p:cNvSpPr/>
          <p:nvPr/>
        </p:nvSpPr>
        <p:spPr>
          <a:xfrm>
            <a:off x="1316465" y="1727464"/>
            <a:ext cx="904240" cy="41148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AE0985-1248-0BD5-BA9D-E8A25399446A}"/>
              </a:ext>
            </a:extLst>
          </p:cNvPr>
          <p:cNvSpPr/>
          <p:nvPr/>
        </p:nvSpPr>
        <p:spPr>
          <a:xfrm>
            <a:off x="3958074" y="260782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积分记录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6D1542-CE5F-FB4D-780F-01B646590030}"/>
              </a:ext>
            </a:extLst>
          </p:cNvPr>
          <p:cNvCxnSpPr>
            <a:cxnSpLocks/>
            <a:stCxn id="5" idx="2"/>
            <a:endCxn id="76" idx="0"/>
          </p:cNvCxnSpPr>
          <p:nvPr/>
        </p:nvCxnSpPr>
        <p:spPr>
          <a:xfrm>
            <a:off x="1768585" y="2138944"/>
            <a:ext cx="0" cy="38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04B958-EF85-0A13-1A5B-1BF40442DC31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 flipH="1">
            <a:off x="1768585" y="5235332"/>
            <a:ext cx="1682" cy="54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18E4850-0464-7775-CF34-98F4B422AE88}"/>
              </a:ext>
            </a:extLst>
          </p:cNvPr>
          <p:cNvCxnSpPr>
            <a:cxnSpLocks/>
            <a:stCxn id="76" idx="2"/>
            <a:endCxn id="16" idx="0"/>
          </p:cNvCxnSpPr>
          <p:nvPr/>
        </p:nvCxnSpPr>
        <p:spPr>
          <a:xfrm flipH="1">
            <a:off x="1768584" y="3178493"/>
            <a:ext cx="1" cy="53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A4F09BD-6D3F-35B9-0A6C-BF631AC325C5}"/>
              </a:ext>
            </a:extLst>
          </p:cNvPr>
          <p:cNvSpPr/>
          <p:nvPr/>
        </p:nvSpPr>
        <p:spPr>
          <a:xfrm>
            <a:off x="1316465" y="5778892"/>
            <a:ext cx="904240" cy="3933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274D93-9672-4E4F-7884-18D6E7E7DF74}"/>
              </a:ext>
            </a:extLst>
          </p:cNvPr>
          <p:cNvSpPr txBox="1"/>
          <p:nvPr/>
        </p:nvSpPr>
        <p:spPr>
          <a:xfrm>
            <a:off x="2638617" y="25411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E2C06CB8-C35E-0995-D7E4-DF1600A7DCC3}"/>
              </a:ext>
            </a:extLst>
          </p:cNvPr>
          <p:cNvSpPr/>
          <p:nvPr/>
        </p:nvSpPr>
        <p:spPr>
          <a:xfrm>
            <a:off x="1034638" y="4577960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是否超过每日上限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42EEB4C-B1E6-5F99-F5FE-3C76D2203ACF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 flipV="1">
            <a:off x="2505895" y="2850648"/>
            <a:ext cx="1452179" cy="2055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83FA44F-5620-AFA4-83E7-93D11A022F35}"/>
              </a:ext>
            </a:extLst>
          </p:cNvPr>
          <p:cNvSpPr txBox="1"/>
          <p:nvPr/>
        </p:nvSpPr>
        <p:spPr>
          <a:xfrm>
            <a:off x="2572484" y="495296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58BEB86-C4F9-FF30-1EF9-88CF414CE1C0}"/>
              </a:ext>
            </a:extLst>
          </p:cNvPr>
          <p:cNvSpPr txBox="1"/>
          <p:nvPr/>
        </p:nvSpPr>
        <p:spPr>
          <a:xfrm>
            <a:off x="1457637" y="53090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9E15EF8-C918-E527-ECF1-995204F45FF0}"/>
              </a:ext>
            </a:extLst>
          </p:cNvPr>
          <p:cNvSpPr/>
          <p:nvPr/>
        </p:nvSpPr>
        <p:spPr>
          <a:xfrm>
            <a:off x="1233021" y="3710097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查询今日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已得积分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1A0A23-89CF-0015-00D6-D3AD8D0CDCED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>
            <a:off x="1768584" y="4195735"/>
            <a:ext cx="1683" cy="38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菱形 75">
            <a:extLst>
              <a:ext uri="{FF2B5EF4-FFF2-40B4-BE49-F238E27FC236}">
                <a16:creationId xmlns:a16="http://schemas.microsoft.com/office/drawing/2014/main" id="{80C37AFA-484A-BC99-6017-148ABC4026A4}"/>
              </a:ext>
            </a:extLst>
          </p:cNvPr>
          <p:cNvSpPr/>
          <p:nvPr/>
        </p:nvSpPr>
        <p:spPr>
          <a:xfrm>
            <a:off x="1032956" y="2521121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是否有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积分上限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85" name="直接箭头连接符 51">
            <a:extLst>
              <a:ext uri="{FF2B5EF4-FFF2-40B4-BE49-F238E27FC236}">
                <a16:creationId xmlns:a16="http://schemas.microsoft.com/office/drawing/2014/main" id="{70DBA144-9E8A-FBEC-773E-1152543FE305}"/>
              </a:ext>
            </a:extLst>
          </p:cNvPr>
          <p:cNvCxnSpPr>
            <a:cxnSpLocks/>
            <a:stCxn id="76" idx="3"/>
            <a:endCxn id="7" idx="1"/>
          </p:cNvCxnSpPr>
          <p:nvPr/>
        </p:nvCxnSpPr>
        <p:spPr>
          <a:xfrm>
            <a:off x="2504213" y="2849807"/>
            <a:ext cx="1453861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85F6578-7B29-03C4-C4E4-BDF638A9E2EF}"/>
              </a:ext>
            </a:extLst>
          </p:cNvPr>
          <p:cNvSpPr txBox="1"/>
          <p:nvPr/>
        </p:nvSpPr>
        <p:spPr>
          <a:xfrm>
            <a:off x="1389747" y="315544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6C214569-3D35-B00B-B710-1E1F87D2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80" y="3014291"/>
            <a:ext cx="4719193" cy="15202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3" name="连接符: 肘形 152">
            <a:extLst>
              <a:ext uri="{FF2B5EF4-FFF2-40B4-BE49-F238E27FC236}">
                <a16:creationId xmlns:a16="http://schemas.microsoft.com/office/drawing/2014/main" id="{54D9B64F-B4A5-FC4B-65DD-9C8E745E37B4}"/>
              </a:ext>
            </a:extLst>
          </p:cNvPr>
          <p:cNvCxnSpPr>
            <a:cxnSpLocks/>
            <a:stCxn id="7" idx="2"/>
            <a:endCxn id="31" idx="3"/>
          </p:cNvCxnSpPr>
          <p:nvPr/>
        </p:nvCxnSpPr>
        <p:spPr>
          <a:xfrm rot="5400000">
            <a:off x="1916132" y="3398040"/>
            <a:ext cx="2882079" cy="2272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83C3538-F239-9766-2922-6582DBF3FD96}"/>
              </a:ext>
            </a:extLst>
          </p:cNvPr>
          <p:cNvSpPr/>
          <p:nvPr/>
        </p:nvSpPr>
        <p:spPr>
          <a:xfrm>
            <a:off x="3958074" y="369484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累加并保存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总积分值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7F680F-C731-F9D2-02AE-D01F22472E6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493637" y="3093467"/>
            <a:ext cx="0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52">
            <a:extLst>
              <a:ext uri="{FF2B5EF4-FFF2-40B4-BE49-F238E27FC236}">
                <a16:creationId xmlns:a16="http://schemas.microsoft.com/office/drawing/2014/main" id="{4308F8BC-9621-90FB-24E4-6E19EA10F898}"/>
              </a:ext>
            </a:extLst>
          </p:cNvPr>
          <p:cNvCxnSpPr>
            <a:stCxn id="10" idx="2"/>
          </p:cNvCxnSpPr>
          <p:nvPr/>
        </p:nvCxnSpPr>
        <p:spPr>
          <a:xfrm rot="5400000">
            <a:off x="2459642" y="3941550"/>
            <a:ext cx="1795059" cy="22729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1" grpId="0" animBg="1"/>
      <p:bldP spid="36" grpId="0"/>
      <p:bldP spid="41" grpId="0" animBg="1"/>
      <p:bldP spid="53" grpId="0"/>
      <p:bldP spid="54" grpId="0"/>
      <p:bldP spid="16" grpId="0" animBg="1"/>
      <p:bldP spid="76" grpId="0" animBg="1"/>
      <p:bldP spid="92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84C6D3F8-D235-2CB3-D04A-4DA9AF23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24518"/>
              </p:ext>
            </p:extLst>
          </p:nvPr>
        </p:nvGraphicFramePr>
        <p:xfrm>
          <a:off x="7461345" y="2168714"/>
          <a:ext cx="4730655" cy="13383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c_time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pic>
        <p:nvPicPr>
          <p:cNvPr id="149" name="图片 148">
            <a:extLst>
              <a:ext uri="{FF2B5EF4-FFF2-40B4-BE49-F238E27FC236}">
                <a16:creationId xmlns:a16="http://schemas.microsoft.com/office/drawing/2014/main" id="{6C9BC630-7656-2DEF-922E-F17DA30A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45" y="697376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6C214569-3D35-B00B-B710-1E1F87D2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44" y="3916485"/>
            <a:ext cx="4719193" cy="15202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E7C0A81-6003-734D-8A5D-696EBBB2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80316"/>
              </p:ext>
            </p:extLst>
          </p:nvPr>
        </p:nvGraphicFramePr>
        <p:xfrm>
          <a:off x="7461344" y="5494683"/>
          <a:ext cx="4730655" cy="10182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C9673CE-7788-1FEA-0E00-C89227FDAEE6}"/>
              </a:ext>
            </a:extLst>
          </p:cNvPr>
          <p:cNvSpPr txBox="1"/>
          <p:nvPr/>
        </p:nvSpPr>
        <p:spPr>
          <a:xfrm>
            <a:off x="9160254" y="5886839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754C78-CCAC-F3B4-0D50-D98689AB630E}"/>
              </a:ext>
            </a:extLst>
          </p:cNvPr>
          <p:cNvSpPr txBox="1"/>
          <p:nvPr/>
        </p:nvSpPr>
        <p:spPr>
          <a:xfrm>
            <a:off x="9160254" y="6211142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0</a:t>
            </a:r>
            <a:endParaRPr lang="zh-CN" altLang="en-US" sz="1200" dirty="0">
              <a:latin typeface="+mn-lt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A89C46C-8102-FB72-FF03-F1C0921C65E2}"/>
              </a:ext>
            </a:extLst>
          </p:cNvPr>
          <p:cNvGrpSpPr/>
          <p:nvPr/>
        </p:nvGrpSpPr>
        <p:grpSpPr>
          <a:xfrm>
            <a:off x="7461344" y="2562802"/>
            <a:ext cx="3839351" cy="276999"/>
            <a:chOff x="710879" y="3802539"/>
            <a:chExt cx="3839351" cy="27699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F00D517-5513-BBAE-6287-A5D22CD5BCC8}"/>
                </a:ext>
              </a:extLst>
            </p:cNvPr>
            <p:cNvSpPr txBox="1"/>
            <p:nvPr/>
          </p:nvSpPr>
          <p:spPr>
            <a:xfrm>
              <a:off x="3534582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5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32086E-ED83-B794-18BC-B7893866B767}"/>
                </a:ext>
              </a:extLst>
            </p:cNvPr>
            <p:cNvSpPr txBox="1"/>
            <p:nvPr/>
          </p:nvSpPr>
          <p:spPr>
            <a:xfrm>
              <a:off x="2438707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1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B6F64A6-E012-D9A8-D44E-2E7643E854CE}"/>
                </a:ext>
              </a:extLst>
            </p:cNvPr>
            <p:cNvSpPr txBox="1"/>
            <p:nvPr/>
          </p:nvSpPr>
          <p:spPr>
            <a:xfrm>
              <a:off x="1379515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9527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F08C582-22A3-76B7-5259-4004F3382CE9}"/>
                </a:ext>
              </a:extLst>
            </p:cNvPr>
            <p:cNvSpPr txBox="1"/>
            <p:nvPr/>
          </p:nvSpPr>
          <p:spPr>
            <a:xfrm>
              <a:off x="710879" y="3802539"/>
              <a:ext cx="66863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1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F79341A-07FD-2D9C-9C85-AC846D7F30D4}"/>
              </a:ext>
            </a:extLst>
          </p:cNvPr>
          <p:cNvSpPr txBox="1"/>
          <p:nvPr/>
        </p:nvSpPr>
        <p:spPr>
          <a:xfrm>
            <a:off x="9160253" y="5897113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5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A1541AD-AB7B-E545-FD9A-5CC68B00199D}"/>
              </a:ext>
            </a:extLst>
          </p:cNvPr>
          <p:cNvSpPr txBox="1"/>
          <p:nvPr/>
        </p:nvSpPr>
        <p:spPr>
          <a:xfrm>
            <a:off x="10265798" y="5884587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B091BA-1CEB-8A2F-580A-81B49744EB2C}"/>
              </a:ext>
            </a:extLst>
          </p:cNvPr>
          <p:cNvGrpSpPr/>
          <p:nvPr/>
        </p:nvGrpSpPr>
        <p:grpSpPr>
          <a:xfrm>
            <a:off x="7461344" y="2890452"/>
            <a:ext cx="3839351" cy="276999"/>
            <a:chOff x="710879" y="3802539"/>
            <a:chExt cx="3839351" cy="27699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FC66663-FE78-355E-7EA0-20EAF3751AF3}"/>
                </a:ext>
              </a:extLst>
            </p:cNvPr>
            <p:cNvSpPr txBox="1"/>
            <p:nvPr/>
          </p:nvSpPr>
          <p:spPr>
            <a:xfrm>
              <a:off x="3534582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3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7052E7-7AB1-CE44-9994-1B03C9F29BA1}"/>
                </a:ext>
              </a:extLst>
            </p:cNvPr>
            <p:cNvSpPr txBox="1"/>
            <p:nvPr/>
          </p:nvSpPr>
          <p:spPr>
            <a:xfrm>
              <a:off x="2438707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4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BBA5AA-886F-E6E2-1BE3-AB14A3439CE3}"/>
                </a:ext>
              </a:extLst>
            </p:cNvPr>
            <p:cNvSpPr txBox="1"/>
            <p:nvPr/>
          </p:nvSpPr>
          <p:spPr>
            <a:xfrm>
              <a:off x="1379515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9528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A76C26B-B470-434F-40DA-B0FE48DE8917}"/>
                </a:ext>
              </a:extLst>
            </p:cNvPr>
            <p:cNvSpPr txBox="1"/>
            <p:nvPr/>
          </p:nvSpPr>
          <p:spPr>
            <a:xfrm>
              <a:off x="710879" y="3802539"/>
              <a:ext cx="66863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2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53E3042-2448-5DE5-C818-D3DE487E16A5}"/>
              </a:ext>
            </a:extLst>
          </p:cNvPr>
          <p:cNvSpPr txBox="1"/>
          <p:nvPr/>
        </p:nvSpPr>
        <p:spPr>
          <a:xfrm>
            <a:off x="9160252" y="6211142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AADCDF-CF7D-3B60-EE45-09951D0084EE}"/>
              </a:ext>
            </a:extLst>
          </p:cNvPr>
          <p:cNvSpPr txBox="1"/>
          <p:nvPr/>
        </p:nvSpPr>
        <p:spPr>
          <a:xfrm>
            <a:off x="10265797" y="6211142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2</a:t>
            </a:r>
            <a:endParaRPr lang="zh-CN" altLang="en-US" sz="1200" dirty="0">
              <a:latin typeface="+mn-lt"/>
              <a:ea typeface="+mn-ea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5D7FB36-26E8-9DFC-3D12-C57379C35455}"/>
              </a:ext>
            </a:extLst>
          </p:cNvPr>
          <p:cNvGrpSpPr/>
          <p:nvPr/>
        </p:nvGrpSpPr>
        <p:grpSpPr>
          <a:xfrm>
            <a:off x="7461344" y="3218705"/>
            <a:ext cx="3839351" cy="276999"/>
            <a:chOff x="710879" y="3802539"/>
            <a:chExt cx="383935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9D57054-FC6F-620E-CDC0-A910EFF26DB8}"/>
                </a:ext>
              </a:extLst>
            </p:cNvPr>
            <p:cNvSpPr txBox="1"/>
            <p:nvPr/>
          </p:nvSpPr>
          <p:spPr>
            <a:xfrm>
              <a:off x="3534582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5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24F1702-6E85-97DA-B0B1-56630A3CC66A}"/>
                </a:ext>
              </a:extLst>
            </p:cNvPr>
            <p:cNvSpPr txBox="1"/>
            <p:nvPr/>
          </p:nvSpPr>
          <p:spPr>
            <a:xfrm>
              <a:off x="2438707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1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2844AAC-A874-D9E9-0DF9-0A056B218B39}"/>
                </a:ext>
              </a:extLst>
            </p:cNvPr>
            <p:cNvSpPr txBox="1"/>
            <p:nvPr/>
          </p:nvSpPr>
          <p:spPr>
            <a:xfrm>
              <a:off x="1379515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9528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5D82D31-3F99-F503-ACD9-E9B1191838D8}"/>
                </a:ext>
              </a:extLst>
            </p:cNvPr>
            <p:cNvSpPr txBox="1"/>
            <p:nvPr/>
          </p:nvSpPr>
          <p:spPr>
            <a:xfrm>
              <a:off x="710879" y="3802539"/>
              <a:ext cx="66863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3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B047CE34-B648-E557-885B-058271260537}"/>
              </a:ext>
            </a:extLst>
          </p:cNvPr>
          <p:cNvSpPr txBox="1"/>
          <p:nvPr/>
        </p:nvSpPr>
        <p:spPr>
          <a:xfrm>
            <a:off x="9174791" y="6232029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C175B1-B55B-6C3C-3E59-3E83D6DA48ED}"/>
              </a:ext>
            </a:extLst>
          </p:cNvPr>
          <p:cNvSpPr txBox="1"/>
          <p:nvPr/>
        </p:nvSpPr>
        <p:spPr>
          <a:xfrm>
            <a:off x="9404916" y="6232029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  <a:latin typeface="+mn-lt"/>
                <a:ea typeface="+mn-ea"/>
              </a:rPr>
              <a:t>+5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612FF45-5AB0-BB3C-7E80-EB5FCBEF1CF9}"/>
              </a:ext>
            </a:extLst>
          </p:cNvPr>
          <p:cNvSpPr/>
          <p:nvPr/>
        </p:nvSpPr>
        <p:spPr>
          <a:xfrm>
            <a:off x="1316465" y="1727464"/>
            <a:ext cx="904240" cy="41148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4D4E135-BD5D-AB69-2D49-7BA089E83D06}"/>
              </a:ext>
            </a:extLst>
          </p:cNvPr>
          <p:cNvSpPr/>
          <p:nvPr/>
        </p:nvSpPr>
        <p:spPr>
          <a:xfrm>
            <a:off x="3958074" y="260782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积分记录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EEF9835-F4DB-FC00-09F1-E951B6D52291}"/>
              </a:ext>
            </a:extLst>
          </p:cNvPr>
          <p:cNvCxnSpPr>
            <a:cxnSpLocks/>
            <a:stCxn id="45" idx="2"/>
            <a:endCxn id="61" idx="0"/>
          </p:cNvCxnSpPr>
          <p:nvPr/>
        </p:nvCxnSpPr>
        <p:spPr>
          <a:xfrm>
            <a:off x="1768585" y="2138944"/>
            <a:ext cx="0" cy="38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D371A21-D465-AF8E-622C-8F365D14C6BB}"/>
              </a:ext>
            </a:extLst>
          </p:cNvPr>
          <p:cNvCxnSpPr>
            <a:cxnSpLocks/>
            <a:stCxn id="55" idx="2"/>
            <a:endCxn id="50" idx="0"/>
          </p:cNvCxnSpPr>
          <p:nvPr/>
        </p:nvCxnSpPr>
        <p:spPr>
          <a:xfrm flipH="1">
            <a:off x="1768585" y="5235332"/>
            <a:ext cx="1682" cy="54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5A61D0A-60F1-99F0-C325-E153DF834A06}"/>
              </a:ext>
            </a:extLst>
          </p:cNvPr>
          <p:cNvCxnSpPr>
            <a:cxnSpLocks/>
            <a:stCxn id="61" idx="2"/>
            <a:endCxn id="59" idx="0"/>
          </p:cNvCxnSpPr>
          <p:nvPr/>
        </p:nvCxnSpPr>
        <p:spPr>
          <a:xfrm flipH="1">
            <a:off x="1768584" y="3178493"/>
            <a:ext cx="1" cy="53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19366FB-F56F-0600-D60A-ED3F795BED90}"/>
              </a:ext>
            </a:extLst>
          </p:cNvPr>
          <p:cNvSpPr/>
          <p:nvPr/>
        </p:nvSpPr>
        <p:spPr>
          <a:xfrm>
            <a:off x="1316465" y="5778892"/>
            <a:ext cx="904240" cy="3933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334B62-1677-2D3C-3FE3-7B230CF83EEA}"/>
              </a:ext>
            </a:extLst>
          </p:cNvPr>
          <p:cNvSpPr txBox="1"/>
          <p:nvPr/>
        </p:nvSpPr>
        <p:spPr>
          <a:xfrm>
            <a:off x="2638617" y="25411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菱形 54">
            <a:extLst>
              <a:ext uri="{FF2B5EF4-FFF2-40B4-BE49-F238E27FC236}">
                <a16:creationId xmlns:a16="http://schemas.microsoft.com/office/drawing/2014/main" id="{9F19B6E0-1EAE-E18A-426A-7A66A2C95820}"/>
              </a:ext>
            </a:extLst>
          </p:cNvPr>
          <p:cNvSpPr/>
          <p:nvPr/>
        </p:nvSpPr>
        <p:spPr>
          <a:xfrm>
            <a:off x="1034638" y="4577960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是否超过每日上限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56" name="直接箭头连接符 51">
            <a:extLst>
              <a:ext uri="{FF2B5EF4-FFF2-40B4-BE49-F238E27FC236}">
                <a16:creationId xmlns:a16="http://schemas.microsoft.com/office/drawing/2014/main" id="{576AE354-290A-7C1D-833E-13017FB027C9}"/>
              </a:ext>
            </a:extLst>
          </p:cNvPr>
          <p:cNvCxnSpPr>
            <a:cxnSpLocks/>
            <a:stCxn id="55" idx="3"/>
            <a:endCxn id="46" idx="1"/>
          </p:cNvCxnSpPr>
          <p:nvPr/>
        </p:nvCxnSpPr>
        <p:spPr>
          <a:xfrm flipV="1">
            <a:off x="2505895" y="2850648"/>
            <a:ext cx="1452179" cy="2055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479BACF-B7B0-82F0-12EE-4B4EBC093382}"/>
              </a:ext>
            </a:extLst>
          </p:cNvPr>
          <p:cNvSpPr txBox="1"/>
          <p:nvPr/>
        </p:nvSpPr>
        <p:spPr>
          <a:xfrm>
            <a:off x="2572484" y="495296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9830431-3117-1C96-EE1D-F7EC66FDA02C}"/>
              </a:ext>
            </a:extLst>
          </p:cNvPr>
          <p:cNvSpPr txBox="1"/>
          <p:nvPr/>
        </p:nvSpPr>
        <p:spPr>
          <a:xfrm>
            <a:off x="1457637" y="53090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167D2E6-17F5-DD19-AB82-682F5CFD0AA2}"/>
              </a:ext>
            </a:extLst>
          </p:cNvPr>
          <p:cNvSpPr/>
          <p:nvPr/>
        </p:nvSpPr>
        <p:spPr>
          <a:xfrm>
            <a:off x="1233021" y="3710097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查询今日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已得积分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F28C5A4-DABF-6370-1537-B1BE99F51FFD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1768584" y="4195735"/>
            <a:ext cx="1683" cy="38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菱形 60">
            <a:extLst>
              <a:ext uri="{FF2B5EF4-FFF2-40B4-BE49-F238E27FC236}">
                <a16:creationId xmlns:a16="http://schemas.microsoft.com/office/drawing/2014/main" id="{068A72E1-4802-BDA7-5DFA-428F5D6DE7F6}"/>
              </a:ext>
            </a:extLst>
          </p:cNvPr>
          <p:cNvSpPr/>
          <p:nvPr/>
        </p:nvSpPr>
        <p:spPr>
          <a:xfrm>
            <a:off x="1032956" y="2521121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是否有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积分上限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62" name="直接箭头连接符 51">
            <a:extLst>
              <a:ext uri="{FF2B5EF4-FFF2-40B4-BE49-F238E27FC236}">
                <a16:creationId xmlns:a16="http://schemas.microsoft.com/office/drawing/2014/main" id="{BBDBBBD7-7D15-F1D9-5443-420EEEA3F506}"/>
              </a:ext>
            </a:extLst>
          </p:cNvPr>
          <p:cNvCxnSpPr>
            <a:cxnSpLocks/>
            <a:stCxn id="61" idx="3"/>
            <a:endCxn id="46" idx="1"/>
          </p:cNvCxnSpPr>
          <p:nvPr/>
        </p:nvCxnSpPr>
        <p:spPr>
          <a:xfrm>
            <a:off x="2504213" y="2849807"/>
            <a:ext cx="1453861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78AEFD2-E169-501C-9F8F-4C41AD3221C6}"/>
              </a:ext>
            </a:extLst>
          </p:cNvPr>
          <p:cNvSpPr txBox="1"/>
          <p:nvPr/>
        </p:nvSpPr>
        <p:spPr>
          <a:xfrm>
            <a:off x="1389747" y="315544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5650533-2506-EDB7-9A9D-FB22C41EFC63}"/>
              </a:ext>
            </a:extLst>
          </p:cNvPr>
          <p:cNvSpPr/>
          <p:nvPr/>
        </p:nvSpPr>
        <p:spPr>
          <a:xfrm>
            <a:off x="3958074" y="369484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累加并保存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总积分值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8141F04-9C0E-3407-B269-6292E7F04858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493637" y="3093467"/>
            <a:ext cx="0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152">
            <a:extLst>
              <a:ext uri="{FF2B5EF4-FFF2-40B4-BE49-F238E27FC236}">
                <a16:creationId xmlns:a16="http://schemas.microsoft.com/office/drawing/2014/main" id="{415BDF32-FA8A-6396-83AE-83C9F3AF89BE}"/>
              </a:ext>
            </a:extLst>
          </p:cNvPr>
          <p:cNvCxnSpPr>
            <a:stCxn id="64" idx="2"/>
          </p:cNvCxnSpPr>
          <p:nvPr/>
        </p:nvCxnSpPr>
        <p:spPr>
          <a:xfrm rot="5400000">
            <a:off x="2459642" y="3941550"/>
            <a:ext cx="1795059" cy="22729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2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48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accel="48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accel="48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2 L 0.03203 -0.01158 C 0.03932 -0.01459 0.04336 -0.01875 0.04336 -0.02292 C 0.04336 -0.02801 0.03932 -0.03195 0.03203 -0.03473 L -0.00052 -0.04815 " pathEditMode="relative" rAng="16200000" ptsTypes="AAAAA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245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02982 0.01273 C -0.03646 0.01551 -0.04024 0.01968 -0.04024 0.02361 C -0.04024 0.02847 -0.03646 0.03264 -0.02982 0.03519 L 2.91667E-6 0.04861 " pathEditMode="relative" rAng="5400000" ptsTypes="AAAAA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/>
      <p:bldP spid="25" grpId="0"/>
      <p:bldP spid="25" grpId="1"/>
      <p:bldP spid="32" grpId="0"/>
      <p:bldP spid="32" grpId="1"/>
      <p:bldP spid="33" grpId="0"/>
      <p:bldP spid="33" grpId="1"/>
      <p:bldP spid="40" grpId="0"/>
      <p:bldP spid="43" grpId="0"/>
      <p:bldP spid="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84C6D3F8-D235-2CB3-D04A-4DA9AF23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59979"/>
              </p:ext>
            </p:extLst>
          </p:nvPr>
        </p:nvGraphicFramePr>
        <p:xfrm>
          <a:off x="7461346" y="-1408590"/>
          <a:ext cx="4730655" cy="13383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c_time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pic>
        <p:nvPicPr>
          <p:cNvPr id="149" name="图片 148">
            <a:extLst>
              <a:ext uri="{FF2B5EF4-FFF2-40B4-BE49-F238E27FC236}">
                <a16:creationId xmlns:a16="http://schemas.microsoft.com/office/drawing/2014/main" id="{6C9BC630-7656-2DEF-922E-F17DA30A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46" y="-2879928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6C214569-3D35-B00B-B710-1E1F87D2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45" y="784658"/>
            <a:ext cx="4719193" cy="15202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E7C0A81-6003-734D-8A5D-696EBBB2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50248"/>
              </p:ext>
            </p:extLst>
          </p:nvPr>
        </p:nvGraphicFramePr>
        <p:xfrm>
          <a:off x="7461345" y="2362856"/>
          <a:ext cx="4730655" cy="10182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</a:tbl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BA89C46C-8102-FB72-FF03-F1C0921C65E2}"/>
              </a:ext>
            </a:extLst>
          </p:cNvPr>
          <p:cNvGrpSpPr/>
          <p:nvPr/>
        </p:nvGrpSpPr>
        <p:grpSpPr>
          <a:xfrm>
            <a:off x="7461345" y="-1014502"/>
            <a:ext cx="3839351" cy="276999"/>
            <a:chOff x="710879" y="3802539"/>
            <a:chExt cx="3839351" cy="27699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F00D517-5513-BBAE-6287-A5D22CD5BCC8}"/>
                </a:ext>
              </a:extLst>
            </p:cNvPr>
            <p:cNvSpPr txBox="1"/>
            <p:nvPr/>
          </p:nvSpPr>
          <p:spPr>
            <a:xfrm>
              <a:off x="3534582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5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32086E-ED83-B794-18BC-B7893866B767}"/>
                </a:ext>
              </a:extLst>
            </p:cNvPr>
            <p:cNvSpPr txBox="1"/>
            <p:nvPr/>
          </p:nvSpPr>
          <p:spPr>
            <a:xfrm>
              <a:off x="2438707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1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B6F64A6-E012-D9A8-D44E-2E7643E854CE}"/>
                </a:ext>
              </a:extLst>
            </p:cNvPr>
            <p:cNvSpPr txBox="1"/>
            <p:nvPr/>
          </p:nvSpPr>
          <p:spPr>
            <a:xfrm>
              <a:off x="1379515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9527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F08C582-22A3-76B7-5259-4004F3382CE9}"/>
                </a:ext>
              </a:extLst>
            </p:cNvPr>
            <p:cNvSpPr txBox="1"/>
            <p:nvPr/>
          </p:nvSpPr>
          <p:spPr>
            <a:xfrm>
              <a:off x="710879" y="3802539"/>
              <a:ext cx="66863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1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F79341A-07FD-2D9C-9C85-AC846D7F30D4}"/>
              </a:ext>
            </a:extLst>
          </p:cNvPr>
          <p:cNvSpPr txBox="1"/>
          <p:nvPr/>
        </p:nvSpPr>
        <p:spPr>
          <a:xfrm>
            <a:off x="9160254" y="2765286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5</a:t>
            </a:r>
            <a:endParaRPr lang="zh-CN" altLang="en-US" sz="1200" dirty="0">
              <a:latin typeface="+mn-lt"/>
              <a:ea typeface="+mn-ea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B091BA-1CEB-8A2F-580A-81B49744EB2C}"/>
              </a:ext>
            </a:extLst>
          </p:cNvPr>
          <p:cNvGrpSpPr/>
          <p:nvPr/>
        </p:nvGrpSpPr>
        <p:grpSpPr>
          <a:xfrm>
            <a:off x="7461345" y="-686852"/>
            <a:ext cx="3839351" cy="276999"/>
            <a:chOff x="710879" y="3802539"/>
            <a:chExt cx="3839351" cy="27699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FC66663-FE78-355E-7EA0-20EAF3751AF3}"/>
                </a:ext>
              </a:extLst>
            </p:cNvPr>
            <p:cNvSpPr txBox="1"/>
            <p:nvPr/>
          </p:nvSpPr>
          <p:spPr>
            <a:xfrm>
              <a:off x="3534582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3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7052E7-7AB1-CE44-9994-1B03C9F29BA1}"/>
                </a:ext>
              </a:extLst>
            </p:cNvPr>
            <p:cNvSpPr txBox="1"/>
            <p:nvPr/>
          </p:nvSpPr>
          <p:spPr>
            <a:xfrm>
              <a:off x="2438707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4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BBA5AA-886F-E6E2-1BE3-AB14A3439CE3}"/>
                </a:ext>
              </a:extLst>
            </p:cNvPr>
            <p:cNvSpPr txBox="1"/>
            <p:nvPr/>
          </p:nvSpPr>
          <p:spPr>
            <a:xfrm>
              <a:off x="1379515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9528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A76C26B-B470-434F-40DA-B0FE48DE8917}"/>
                </a:ext>
              </a:extLst>
            </p:cNvPr>
            <p:cNvSpPr txBox="1"/>
            <p:nvPr/>
          </p:nvSpPr>
          <p:spPr>
            <a:xfrm>
              <a:off x="710879" y="3802539"/>
              <a:ext cx="66863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2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5D7FB36-26E8-9DFC-3D12-C57379C35455}"/>
              </a:ext>
            </a:extLst>
          </p:cNvPr>
          <p:cNvGrpSpPr/>
          <p:nvPr/>
        </p:nvGrpSpPr>
        <p:grpSpPr>
          <a:xfrm>
            <a:off x="7461345" y="-358599"/>
            <a:ext cx="3839351" cy="276999"/>
            <a:chOff x="710879" y="3802539"/>
            <a:chExt cx="383935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9D57054-FC6F-620E-CDC0-A910EFF26DB8}"/>
                </a:ext>
              </a:extLst>
            </p:cNvPr>
            <p:cNvSpPr txBox="1"/>
            <p:nvPr/>
          </p:nvSpPr>
          <p:spPr>
            <a:xfrm>
              <a:off x="3534582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5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24F1702-6E85-97DA-B0B1-56630A3CC66A}"/>
                </a:ext>
              </a:extLst>
            </p:cNvPr>
            <p:cNvSpPr txBox="1"/>
            <p:nvPr/>
          </p:nvSpPr>
          <p:spPr>
            <a:xfrm>
              <a:off x="2438707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1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2844AAC-A874-D9E9-0DF9-0A056B218B39}"/>
                </a:ext>
              </a:extLst>
            </p:cNvPr>
            <p:cNvSpPr txBox="1"/>
            <p:nvPr/>
          </p:nvSpPr>
          <p:spPr>
            <a:xfrm>
              <a:off x="1379515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9528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5D82D31-3F99-F503-ACD9-E9B1191838D8}"/>
                </a:ext>
              </a:extLst>
            </p:cNvPr>
            <p:cNvSpPr txBox="1"/>
            <p:nvPr/>
          </p:nvSpPr>
          <p:spPr>
            <a:xfrm>
              <a:off x="710879" y="3802539"/>
              <a:ext cx="66863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3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B047CE34-B648-E557-885B-058271260537}"/>
              </a:ext>
            </a:extLst>
          </p:cNvPr>
          <p:cNvSpPr txBox="1"/>
          <p:nvPr/>
        </p:nvSpPr>
        <p:spPr>
          <a:xfrm>
            <a:off x="9174792" y="3100202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612FF45-5AB0-BB3C-7E80-EB5FCBEF1CF9}"/>
              </a:ext>
            </a:extLst>
          </p:cNvPr>
          <p:cNvSpPr/>
          <p:nvPr/>
        </p:nvSpPr>
        <p:spPr>
          <a:xfrm>
            <a:off x="1316465" y="1727464"/>
            <a:ext cx="904240" cy="41148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4D4E135-BD5D-AB69-2D49-7BA089E83D06}"/>
              </a:ext>
            </a:extLst>
          </p:cNvPr>
          <p:cNvSpPr/>
          <p:nvPr/>
        </p:nvSpPr>
        <p:spPr>
          <a:xfrm>
            <a:off x="3958074" y="260782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积分记录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EEF9835-F4DB-FC00-09F1-E951B6D52291}"/>
              </a:ext>
            </a:extLst>
          </p:cNvPr>
          <p:cNvCxnSpPr>
            <a:cxnSpLocks/>
            <a:stCxn id="45" idx="2"/>
            <a:endCxn id="61" idx="0"/>
          </p:cNvCxnSpPr>
          <p:nvPr/>
        </p:nvCxnSpPr>
        <p:spPr>
          <a:xfrm>
            <a:off x="1768585" y="2138944"/>
            <a:ext cx="0" cy="38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D371A21-D465-AF8E-622C-8F365D14C6BB}"/>
              </a:ext>
            </a:extLst>
          </p:cNvPr>
          <p:cNvCxnSpPr>
            <a:cxnSpLocks/>
            <a:stCxn id="55" idx="2"/>
            <a:endCxn id="50" idx="0"/>
          </p:cNvCxnSpPr>
          <p:nvPr/>
        </p:nvCxnSpPr>
        <p:spPr>
          <a:xfrm flipH="1">
            <a:off x="1768585" y="5235332"/>
            <a:ext cx="1682" cy="54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5A61D0A-60F1-99F0-C325-E153DF834A06}"/>
              </a:ext>
            </a:extLst>
          </p:cNvPr>
          <p:cNvCxnSpPr>
            <a:cxnSpLocks/>
            <a:stCxn id="61" idx="2"/>
            <a:endCxn id="59" idx="0"/>
          </p:cNvCxnSpPr>
          <p:nvPr/>
        </p:nvCxnSpPr>
        <p:spPr>
          <a:xfrm flipH="1">
            <a:off x="1768584" y="3178493"/>
            <a:ext cx="1" cy="53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19366FB-F56F-0600-D60A-ED3F795BED90}"/>
              </a:ext>
            </a:extLst>
          </p:cNvPr>
          <p:cNvSpPr/>
          <p:nvPr/>
        </p:nvSpPr>
        <p:spPr>
          <a:xfrm>
            <a:off x="1316465" y="5778892"/>
            <a:ext cx="904240" cy="3933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334B62-1677-2D3C-3FE3-7B230CF83EEA}"/>
              </a:ext>
            </a:extLst>
          </p:cNvPr>
          <p:cNvSpPr txBox="1"/>
          <p:nvPr/>
        </p:nvSpPr>
        <p:spPr>
          <a:xfrm>
            <a:off x="2638617" y="25411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菱形 54">
            <a:extLst>
              <a:ext uri="{FF2B5EF4-FFF2-40B4-BE49-F238E27FC236}">
                <a16:creationId xmlns:a16="http://schemas.microsoft.com/office/drawing/2014/main" id="{9F19B6E0-1EAE-E18A-426A-7A66A2C95820}"/>
              </a:ext>
            </a:extLst>
          </p:cNvPr>
          <p:cNvSpPr/>
          <p:nvPr/>
        </p:nvSpPr>
        <p:spPr>
          <a:xfrm>
            <a:off x="1034638" y="4577960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是否超过每日上限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56" name="直接箭头连接符 51">
            <a:extLst>
              <a:ext uri="{FF2B5EF4-FFF2-40B4-BE49-F238E27FC236}">
                <a16:creationId xmlns:a16="http://schemas.microsoft.com/office/drawing/2014/main" id="{576AE354-290A-7C1D-833E-13017FB027C9}"/>
              </a:ext>
            </a:extLst>
          </p:cNvPr>
          <p:cNvCxnSpPr>
            <a:cxnSpLocks/>
            <a:stCxn id="55" idx="3"/>
            <a:endCxn id="46" idx="1"/>
          </p:cNvCxnSpPr>
          <p:nvPr/>
        </p:nvCxnSpPr>
        <p:spPr>
          <a:xfrm flipV="1">
            <a:off x="2505895" y="2850648"/>
            <a:ext cx="1452179" cy="2055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479BACF-B7B0-82F0-12EE-4B4EBC093382}"/>
              </a:ext>
            </a:extLst>
          </p:cNvPr>
          <p:cNvSpPr txBox="1"/>
          <p:nvPr/>
        </p:nvSpPr>
        <p:spPr>
          <a:xfrm>
            <a:off x="2572484" y="495296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9830431-3117-1C96-EE1D-F7EC66FDA02C}"/>
              </a:ext>
            </a:extLst>
          </p:cNvPr>
          <p:cNvSpPr txBox="1"/>
          <p:nvPr/>
        </p:nvSpPr>
        <p:spPr>
          <a:xfrm>
            <a:off x="1457637" y="53090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167D2E6-17F5-DD19-AB82-682F5CFD0AA2}"/>
              </a:ext>
            </a:extLst>
          </p:cNvPr>
          <p:cNvSpPr/>
          <p:nvPr/>
        </p:nvSpPr>
        <p:spPr>
          <a:xfrm>
            <a:off x="1233021" y="3710097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查询今日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已得积分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F28C5A4-DABF-6370-1537-B1BE99F51FFD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1768584" y="4195735"/>
            <a:ext cx="1683" cy="38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菱形 60">
            <a:extLst>
              <a:ext uri="{FF2B5EF4-FFF2-40B4-BE49-F238E27FC236}">
                <a16:creationId xmlns:a16="http://schemas.microsoft.com/office/drawing/2014/main" id="{068A72E1-4802-BDA7-5DFA-428F5D6DE7F6}"/>
              </a:ext>
            </a:extLst>
          </p:cNvPr>
          <p:cNvSpPr/>
          <p:nvPr/>
        </p:nvSpPr>
        <p:spPr>
          <a:xfrm>
            <a:off x="1032956" y="2521121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是否有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积分上限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62" name="直接箭头连接符 51">
            <a:extLst>
              <a:ext uri="{FF2B5EF4-FFF2-40B4-BE49-F238E27FC236}">
                <a16:creationId xmlns:a16="http://schemas.microsoft.com/office/drawing/2014/main" id="{BBDBBBD7-7D15-F1D9-5443-420EEEA3F506}"/>
              </a:ext>
            </a:extLst>
          </p:cNvPr>
          <p:cNvCxnSpPr>
            <a:cxnSpLocks/>
            <a:stCxn id="61" idx="3"/>
            <a:endCxn id="46" idx="1"/>
          </p:cNvCxnSpPr>
          <p:nvPr/>
        </p:nvCxnSpPr>
        <p:spPr>
          <a:xfrm>
            <a:off x="2504213" y="2849807"/>
            <a:ext cx="1453861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78AEFD2-E169-501C-9F8F-4C41AD3221C6}"/>
              </a:ext>
            </a:extLst>
          </p:cNvPr>
          <p:cNvSpPr txBox="1"/>
          <p:nvPr/>
        </p:nvSpPr>
        <p:spPr>
          <a:xfrm>
            <a:off x="1389747" y="315544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5650533-2506-EDB7-9A9D-FB22C41EFC63}"/>
              </a:ext>
            </a:extLst>
          </p:cNvPr>
          <p:cNvSpPr/>
          <p:nvPr/>
        </p:nvSpPr>
        <p:spPr>
          <a:xfrm>
            <a:off x="3958074" y="369484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累加并保存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总积分值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8141F04-9C0E-3407-B269-6292E7F04858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493637" y="3093467"/>
            <a:ext cx="0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152">
            <a:extLst>
              <a:ext uri="{FF2B5EF4-FFF2-40B4-BE49-F238E27FC236}">
                <a16:creationId xmlns:a16="http://schemas.microsoft.com/office/drawing/2014/main" id="{415BDF32-FA8A-6396-83AE-83C9F3AF89BE}"/>
              </a:ext>
            </a:extLst>
          </p:cNvPr>
          <p:cNvCxnSpPr>
            <a:stCxn id="64" idx="2"/>
          </p:cNvCxnSpPr>
          <p:nvPr/>
        </p:nvCxnSpPr>
        <p:spPr>
          <a:xfrm rot="5400000">
            <a:off x="2459642" y="3941550"/>
            <a:ext cx="1795059" cy="22729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8794AD3-C12F-762D-42F2-0B464B804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97059"/>
              </p:ext>
            </p:extLst>
          </p:nvPr>
        </p:nvGraphicFramePr>
        <p:xfrm>
          <a:off x="7462946" y="3384112"/>
          <a:ext cx="4730655" cy="1599984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9627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20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5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9629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8080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9630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6795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7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9631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12798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14AF6681-DB04-013F-CCC6-5F62BE571DDA}"/>
              </a:ext>
            </a:extLst>
          </p:cNvPr>
          <p:cNvGrpSpPr/>
          <p:nvPr/>
        </p:nvGrpSpPr>
        <p:grpSpPr>
          <a:xfrm>
            <a:off x="6075341" y="5311920"/>
            <a:ext cx="6105197" cy="1043094"/>
            <a:chOff x="6096000" y="5436029"/>
            <a:chExt cx="6105197" cy="104309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7B490D2-CB47-03F1-AE8A-BC4CAF6C12AC}"/>
                </a:ext>
              </a:extLst>
            </p:cNvPr>
            <p:cNvSpPr/>
            <p:nvPr/>
          </p:nvSpPr>
          <p:spPr>
            <a:xfrm>
              <a:off x="6096000" y="5436029"/>
              <a:ext cx="6084539" cy="1043093"/>
            </a:xfrm>
            <a:prstGeom prst="roundRect">
              <a:avLst>
                <a:gd name="adj" fmla="val 6848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8A86AA-074D-EC1A-AD69-A6B67B0CAF51}"/>
                </a:ext>
              </a:extLst>
            </p:cNvPr>
            <p:cNvSpPr txBox="1"/>
            <p:nvPr/>
          </p:nvSpPr>
          <p:spPr>
            <a:xfrm>
              <a:off x="6177148" y="5463460"/>
              <a:ext cx="60240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SELECT COUNT(id)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</a:rPr>
                <a:t>FROM points_board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WHERE points &gt; (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</a:rPr>
                <a:t>	</a:t>
              </a: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SELECT points FROM points_board WHRERE user_id = 9527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)</a:t>
              </a:r>
              <a:endParaRPr lang="zh-CN" altLang="en-US" sz="1200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E6846A70-60F5-606E-701B-EFF3DC6B4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15756"/>
              </p:ext>
            </p:extLst>
          </p:nvPr>
        </p:nvGraphicFramePr>
        <p:xfrm>
          <a:off x="2685327" y="-1407037"/>
          <a:ext cx="4656884" cy="13237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92855">
                  <a:extLst>
                    <a:ext uri="{9D8B030D-6E8A-4147-A177-3AD203B41FA5}">
                      <a16:colId xmlns:a16="http://schemas.microsoft.com/office/drawing/2014/main" val="412872235"/>
                    </a:ext>
                  </a:extLst>
                </a:gridCol>
                <a:gridCol w="155452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0950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0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MEMBER(</a:t>
                      </a:r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id)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score(</a:t>
                      </a:r>
                      <a:r>
                        <a:rPr lang="zh-CN" altLang="en-US" sz="1400"/>
                        <a:t>总积分值</a:t>
                      </a:r>
                      <a:r>
                        <a:rPr lang="en-US" altLang="zh-CN" sz="1400"/>
                        <a:t>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775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board:202301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9628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6029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9528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5374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9527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90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84C6D3F8-D235-2CB3-D04A-4DA9AF2314DB}"/>
              </a:ext>
            </a:extLst>
          </p:cNvPr>
          <p:cNvGraphicFramePr>
            <a:graphicFrameLocks noGrp="1"/>
          </p:cNvGraphicFramePr>
          <p:nvPr/>
        </p:nvGraphicFramePr>
        <p:xfrm>
          <a:off x="7461346" y="-1408590"/>
          <a:ext cx="4730655" cy="13383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c_time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pic>
        <p:nvPicPr>
          <p:cNvPr id="149" name="图片 148">
            <a:extLst>
              <a:ext uri="{FF2B5EF4-FFF2-40B4-BE49-F238E27FC236}">
                <a16:creationId xmlns:a16="http://schemas.microsoft.com/office/drawing/2014/main" id="{6C9BC630-7656-2DEF-922E-F17DA30A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46" y="-2879928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6C214569-3D35-B00B-B710-1E1F87D2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45" y="773079"/>
            <a:ext cx="4719193" cy="15202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E7C0A81-6003-734D-8A5D-696EBBB2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8397"/>
              </p:ext>
            </p:extLst>
          </p:nvPr>
        </p:nvGraphicFramePr>
        <p:xfrm>
          <a:off x="7461345" y="2351277"/>
          <a:ext cx="4730655" cy="10182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</a:tbl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BA89C46C-8102-FB72-FF03-F1C0921C65E2}"/>
              </a:ext>
            </a:extLst>
          </p:cNvPr>
          <p:cNvGrpSpPr/>
          <p:nvPr/>
        </p:nvGrpSpPr>
        <p:grpSpPr>
          <a:xfrm>
            <a:off x="7461345" y="-1014502"/>
            <a:ext cx="3839351" cy="276999"/>
            <a:chOff x="710879" y="3802539"/>
            <a:chExt cx="3839351" cy="27699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F00D517-5513-BBAE-6287-A5D22CD5BCC8}"/>
                </a:ext>
              </a:extLst>
            </p:cNvPr>
            <p:cNvSpPr txBox="1"/>
            <p:nvPr/>
          </p:nvSpPr>
          <p:spPr>
            <a:xfrm>
              <a:off x="3534582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5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32086E-ED83-B794-18BC-B7893866B767}"/>
                </a:ext>
              </a:extLst>
            </p:cNvPr>
            <p:cNvSpPr txBox="1"/>
            <p:nvPr/>
          </p:nvSpPr>
          <p:spPr>
            <a:xfrm>
              <a:off x="2438707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1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B6F64A6-E012-D9A8-D44E-2E7643E854CE}"/>
                </a:ext>
              </a:extLst>
            </p:cNvPr>
            <p:cNvSpPr txBox="1"/>
            <p:nvPr/>
          </p:nvSpPr>
          <p:spPr>
            <a:xfrm>
              <a:off x="1379515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9527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F08C582-22A3-76B7-5259-4004F3382CE9}"/>
                </a:ext>
              </a:extLst>
            </p:cNvPr>
            <p:cNvSpPr txBox="1"/>
            <p:nvPr/>
          </p:nvSpPr>
          <p:spPr>
            <a:xfrm>
              <a:off x="710879" y="3802539"/>
              <a:ext cx="66863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1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F79341A-07FD-2D9C-9C85-AC846D7F30D4}"/>
              </a:ext>
            </a:extLst>
          </p:cNvPr>
          <p:cNvSpPr txBox="1"/>
          <p:nvPr/>
        </p:nvSpPr>
        <p:spPr>
          <a:xfrm>
            <a:off x="9160254" y="2753707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5</a:t>
            </a:r>
            <a:endParaRPr lang="zh-CN" altLang="en-US" sz="1200" dirty="0">
              <a:latin typeface="+mn-lt"/>
              <a:ea typeface="+mn-ea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B091BA-1CEB-8A2F-580A-81B49744EB2C}"/>
              </a:ext>
            </a:extLst>
          </p:cNvPr>
          <p:cNvGrpSpPr/>
          <p:nvPr/>
        </p:nvGrpSpPr>
        <p:grpSpPr>
          <a:xfrm>
            <a:off x="7461345" y="-686852"/>
            <a:ext cx="3839351" cy="276999"/>
            <a:chOff x="710879" y="3802539"/>
            <a:chExt cx="3839351" cy="27699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FC66663-FE78-355E-7EA0-20EAF3751AF3}"/>
                </a:ext>
              </a:extLst>
            </p:cNvPr>
            <p:cNvSpPr txBox="1"/>
            <p:nvPr/>
          </p:nvSpPr>
          <p:spPr>
            <a:xfrm>
              <a:off x="3534582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3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7052E7-7AB1-CE44-9994-1B03C9F29BA1}"/>
                </a:ext>
              </a:extLst>
            </p:cNvPr>
            <p:cNvSpPr txBox="1"/>
            <p:nvPr/>
          </p:nvSpPr>
          <p:spPr>
            <a:xfrm>
              <a:off x="2438707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4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BBA5AA-886F-E6E2-1BE3-AB14A3439CE3}"/>
                </a:ext>
              </a:extLst>
            </p:cNvPr>
            <p:cNvSpPr txBox="1"/>
            <p:nvPr/>
          </p:nvSpPr>
          <p:spPr>
            <a:xfrm>
              <a:off x="1379515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9528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A76C26B-B470-434F-40DA-B0FE48DE8917}"/>
                </a:ext>
              </a:extLst>
            </p:cNvPr>
            <p:cNvSpPr txBox="1"/>
            <p:nvPr/>
          </p:nvSpPr>
          <p:spPr>
            <a:xfrm>
              <a:off x="710879" y="3802539"/>
              <a:ext cx="66863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2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5D7FB36-26E8-9DFC-3D12-C57379C35455}"/>
              </a:ext>
            </a:extLst>
          </p:cNvPr>
          <p:cNvGrpSpPr/>
          <p:nvPr/>
        </p:nvGrpSpPr>
        <p:grpSpPr>
          <a:xfrm>
            <a:off x="7461345" y="-358599"/>
            <a:ext cx="3839351" cy="276999"/>
            <a:chOff x="710879" y="3802539"/>
            <a:chExt cx="383935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9D57054-FC6F-620E-CDC0-A910EFF26DB8}"/>
                </a:ext>
              </a:extLst>
            </p:cNvPr>
            <p:cNvSpPr txBox="1"/>
            <p:nvPr/>
          </p:nvSpPr>
          <p:spPr>
            <a:xfrm>
              <a:off x="3534582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5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24F1702-6E85-97DA-B0B1-56630A3CC66A}"/>
                </a:ext>
              </a:extLst>
            </p:cNvPr>
            <p:cNvSpPr txBox="1"/>
            <p:nvPr/>
          </p:nvSpPr>
          <p:spPr>
            <a:xfrm>
              <a:off x="2438707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1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2844AAC-A874-D9E9-0DF9-0A056B218B39}"/>
                </a:ext>
              </a:extLst>
            </p:cNvPr>
            <p:cNvSpPr txBox="1"/>
            <p:nvPr/>
          </p:nvSpPr>
          <p:spPr>
            <a:xfrm>
              <a:off x="1379515" y="3802539"/>
              <a:ext cx="10156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latin typeface="+mn-lt"/>
                  <a:ea typeface="+mn-ea"/>
                </a:rPr>
                <a:t>9528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5D82D31-3F99-F503-ACD9-E9B1191838D8}"/>
                </a:ext>
              </a:extLst>
            </p:cNvPr>
            <p:cNvSpPr txBox="1"/>
            <p:nvPr/>
          </p:nvSpPr>
          <p:spPr>
            <a:xfrm>
              <a:off x="710879" y="3802539"/>
              <a:ext cx="66863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/>
                <a:t>3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B047CE34-B648-E557-885B-058271260537}"/>
              </a:ext>
            </a:extLst>
          </p:cNvPr>
          <p:cNvSpPr txBox="1"/>
          <p:nvPr/>
        </p:nvSpPr>
        <p:spPr>
          <a:xfrm>
            <a:off x="9174792" y="3088623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612FF45-5AB0-BB3C-7E80-EB5FCBEF1CF9}"/>
              </a:ext>
            </a:extLst>
          </p:cNvPr>
          <p:cNvSpPr/>
          <p:nvPr/>
        </p:nvSpPr>
        <p:spPr>
          <a:xfrm>
            <a:off x="1316465" y="1727464"/>
            <a:ext cx="904240" cy="41148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4D4E135-BD5D-AB69-2D49-7BA089E83D06}"/>
              </a:ext>
            </a:extLst>
          </p:cNvPr>
          <p:cNvSpPr/>
          <p:nvPr/>
        </p:nvSpPr>
        <p:spPr>
          <a:xfrm>
            <a:off x="3958074" y="260782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积分记录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EEF9835-F4DB-FC00-09F1-E951B6D52291}"/>
              </a:ext>
            </a:extLst>
          </p:cNvPr>
          <p:cNvCxnSpPr>
            <a:cxnSpLocks/>
            <a:stCxn id="45" idx="2"/>
            <a:endCxn id="61" idx="0"/>
          </p:cNvCxnSpPr>
          <p:nvPr/>
        </p:nvCxnSpPr>
        <p:spPr>
          <a:xfrm>
            <a:off x="1768585" y="2138944"/>
            <a:ext cx="0" cy="38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D371A21-D465-AF8E-622C-8F365D14C6BB}"/>
              </a:ext>
            </a:extLst>
          </p:cNvPr>
          <p:cNvCxnSpPr>
            <a:cxnSpLocks/>
            <a:stCxn id="55" idx="2"/>
            <a:endCxn id="50" idx="0"/>
          </p:cNvCxnSpPr>
          <p:nvPr/>
        </p:nvCxnSpPr>
        <p:spPr>
          <a:xfrm flipH="1">
            <a:off x="1768585" y="5235332"/>
            <a:ext cx="1682" cy="54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5A61D0A-60F1-99F0-C325-E153DF834A06}"/>
              </a:ext>
            </a:extLst>
          </p:cNvPr>
          <p:cNvCxnSpPr>
            <a:cxnSpLocks/>
            <a:stCxn id="61" idx="2"/>
            <a:endCxn id="59" idx="0"/>
          </p:cNvCxnSpPr>
          <p:nvPr/>
        </p:nvCxnSpPr>
        <p:spPr>
          <a:xfrm flipH="1">
            <a:off x="1768584" y="3178493"/>
            <a:ext cx="1" cy="53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19366FB-F56F-0600-D60A-ED3F795BED90}"/>
              </a:ext>
            </a:extLst>
          </p:cNvPr>
          <p:cNvSpPr/>
          <p:nvPr/>
        </p:nvSpPr>
        <p:spPr>
          <a:xfrm>
            <a:off x="1316465" y="5778892"/>
            <a:ext cx="904240" cy="3933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334B62-1677-2D3C-3FE3-7B230CF83EEA}"/>
              </a:ext>
            </a:extLst>
          </p:cNvPr>
          <p:cNvSpPr txBox="1"/>
          <p:nvPr/>
        </p:nvSpPr>
        <p:spPr>
          <a:xfrm>
            <a:off x="2638617" y="25411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菱形 54">
            <a:extLst>
              <a:ext uri="{FF2B5EF4-FFF2-40B4-BE49-F238E27FC236}">
                <a16:creationId xmlns:a16="http://schemas.microsoft.com/office/drawing/2014/main" id="{9F19B6E0-1EAE-E18A-426A-7A66A2C95820}"/>
              </a:ext>
            </a:extLst>
          </p:cNvPr>
          <p:cNvSpPr/>
          <p:nvPr/>
        </p:nvSpPr>
        <p:spPr>
          <a:xfrm>
            <a:off x="1034638" y="4577960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是否超过每日上限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56" name="直接箭头连接符 51">
            <a:extLst>
              <a:ext uri="{FF2B5EF4-FFF2-40B4-BE49-F238E27FC236}">
                <a16:creationId xmlns:a16="http://schemas.microsoft.com/office/drawing/2014/main" id="{576AE354-290A-7C1D-833E-13017FB027C9}"/>
              </a:ext>
            </a:extLst>
          </p:cNvPr>
          <p:cNvCxnSpPr>
            <a:cxnSpLocks/>
            <a:stCxn id="55" idx="3"/>
            <a:endCxn id="46" idx="1"/>
          </p:cNvCxnSpPr>
          <p:nvPr/>
        </p:nvCxnSpPr>
        <p:spPr>
          <a:xfrm flipV="1">
            <a:off x="2505895" y="2850648"/>
            <a:ext cx="1452179" cy="2055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479BACF-B7B0-82F0-12EE-4B4EBC093382}"/>
              </a:ext>
            </a:extLst>
          </p:cNvPr>
          <p:cNvSpPr txBox="1"/>
          <p:nvPr/>
        </p:nvSpPr>
        <p:spPr>
          <a:xfrm>
            <a:off x="2572484" y="495296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9830431-3117-1C96-EE1D-F7EC66FDA02C}"/>
              </a:ext>
            </a:extLst>
          </p:cNvPr>
          <p:cNvSpPr txBox="1"/>
          <p:nvPr/>
        </p:nvSpPr>
        <p:spPr>
          <a:xfrm>
            <a:off x="1457637" y="53090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167D2E6-17F5-DD19-AB82-682F5CFD0AA2}"/>
              </a:ext>
            </a:extLst>
          </p:cNvPr>
          <p:cNvSpPr/>
          <p:nvPr/>
        </p:nvSpPr>
        <p:spPr>
          <a:xfrm>
            <a:off x="1233021" y="3710097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查询今日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已得积分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F28C5A4-DABF-6370-1537-B1BE99F51FFD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1768584" y="4195735"/>
            <a:ext cx="1683" cy="38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菱形 60">
            <a:extLst>
              <a:ext uri="{FF2B5EF4-FFF2-40B4-BE49-F238E27FC236}">
                <a16:creationId xmlns:a16="http://schemas.microsoft.com/office/drawing/2014/main" id="{068A72E1-4802-BDA7-5DFA-428F5D6DE7F6}"/>
              </a:ext>
            </a:extLst>
          </p:cNvPr>
          <p:cNvSpPr/>
          <p:nvPr/>
        </p:nvSpPr>
        <p:spPr>
          <a:xfrm>
            <a:off x="1032956" y="2521121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是否有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积分上限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62" name="直接箭头连接符 51">
            <a:extLst>
              <a:ext uri="{FF2B5EF4-FFF2-40B4-BE49-F238E27FC236}">
                <a16:creationId xmlns:a16="http://schemas.microsoft.com/office/drawing/2014/main" id="{BBDBBBD7-7D15-F1D9-5443-420EEEA3F506}"/>
              </a:ext>
            </a:extLst>
          </p:cNvPr>
          <p:cNvCxnSpPr>
            <a:cxnSpLocks/>
            <a:stCxn id="61" idx="3"/>
            <a:endCxn id="46" idx="1"/>
          </p:cNvCxnSpPr>
          <p:nvPr/>
        </p:nvCxnSpPr>
        <p:spPr>
          <a:xfrm>
            <a:off x="2504213" y="2849807"/>
            <a:ext cx="1453861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78AEFD2-E169-501C-9F8F-4C41AD3221C6}"/>
              </a:ext>
            </a:extLst>
          </p:cNvPr>
          <p:cNvSpPr txBox="1"/>
          <p:nvPr/>
        </p:nvSpPr>
        <p:spPr>
          <a:xfrm>
            <a:off x="1389747" y="315544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5650533-2506-EDB7-9A9D-FB22C41EFC63}"/>
              </a:ext>
            </a:extLst>
          </p:cNvPr>
          <p:cNvSpPr/>
          <p:nvPr/>
        </p:nvSpPr>
        <p:spPr>
          <a:xfrm>
            <a:off x="3958074" y="369484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累加并保存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总积分值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8141F04-9C0E-3407-B269-6292E7F04858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493637" y="3093467"/>
            <a:ext cx="0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152">
            <a:extLst>
              <a:ext uri="{FF2B5EF4-FFF2-40B4-BE49-F238E27FC236}">
                <a16:creationId xmlns:a16="http://schemas.microsoft.com/office/drawing/2014/main" id="{415BDF32-FA8A-6396-83AE-83C9F3AF89BE}"/>
              </a:ext>
            </a:extLst>
          </p:cNvPr>
          <p:cNvCxnSpPr>
            <a:stCxn id="64" idx="2"/>
          </p:cNvCxnSpPr>
          <p:nvPr/>
        </p:nvCxnSpPr>
        <p:spPr>
          <a:xfrm rot="5400000">
            <a:off x="2459642" y="3941550"/>
            <a:ext cx="1795059" cy="22729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8794AD3-C12F-762D-42F2-0B464B804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37891"/>
              </p:ext>
            </p:extLst>
          </p:nvPr>
        </p:nvGraphicFramePr>
        <p:xfrm>
          <a:off x="7462946" y="3372533"/>
          <a:ext cx="4730655" cy="1599984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9627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20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5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9629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8080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9630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6795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7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9631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12798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14AF6681-DB04-013F-CCC6-5F62BE571DDA}"/>
              </a:ext>
            </a:extLst>
          </p:cNvPr>
          <p:cNvGrpSpPr/>
          <p:nvPr/>
        </p:nvGrpSpPr>
        <p:grpSpPr>
          <a:xfrm>
            <a:off x="6075341" y="5334221"/>
            <a:ext cx="6105197" cy="1043094"/>
            <a:chOff x="6096000" y="5436029"/>
            <a:chExt cx="6105197" cy="104309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7B490D2-CB47-03F1-AE8A-BC4CAF6C12AC}"/>
                </a:ext>
              </a:extLst>
            </p:cNvPr>
            <p:cNvSpPr/>
            <p:nvPr/>
          </p:nvSpPr>
          <p:spPr>
            <a:xfrm>
              <a:off x="6096000" y="5436029"/>
              <a:ext cx="6084539" cy="1043093"/>
            </a:xfrm>
            <a:prstGeom prst="roundRect">
              <a:avLst>
                <a:gd name="adj" fmla="val 6848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8A86AA-074D-EC1A-AD69-A6B67B0CAF51}"/>
                </a:ext>
              </a:extLst>
            </p:cNvPr>
            <p:cNvSpPr txBox="1"/>
            <p:nvPr/>
          </p:nvSpPr>
          <p:spPr>
            <a:xfrm>
              <a:off x="6177148" y="5463460"/>
              <a:ext cx="60240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SELECT COUNT(id)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</a:rPr>
                <a:t>FROM points_board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WHERE points &gt; (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</a:rPr>
                <a:t>	</a:t>
              </a: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SELECT points FROM points_board WHRERE user_id = 9527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)</a:t>
              </a:r>
              <a:endParaRPr lang="zh-CN" altLang="en-US" sz="1200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A35CC266-6A1A-B499-9343-1946F1A9A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92995"/>
              </p:ext>
            </p:extLst>
          </p:nvPr>
        </p:nvGraphicFramePr>
        <p:xfrm>
          <a:off x="2685327" y="757428"/>
          <a:ext cx="4656884" cy="13237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92855">
                  <a:extLst>
                    <a:ext uri="{9D8B030D-6E8A-4147-A177-3AD203B41FA5}">
                      <a16:colId xmlns:a16="http://schemas.microsoft.com/office/drawing/2014/main" val="412872235"/>
                    </a:ext>
                  </a:extLst>
                </a:gridCol>
                <a:gridCol w="155452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0950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0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MEMBER(</a:t>
                      </a:r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id)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score(</a:t>
                      </a:r>
                      <a:r>
                        <a:rPr lang="zh-CN" altLang="en-US" sz="1400"/>
                        <a:t>总积分值</a:t>
                      </a:r>
                      <a:r>
                        <a:rPr lang="en-US" altLang="zh-CN" sz="1400"/>
                        <a:t>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775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board:202301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9628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6029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9528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5374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9527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4ADF578-4C88-CB10-A7D7-3D90F9791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35" y="2108571"/>
            <a:ext cx="960842" cy="932856"/>
          </a:xfrm>
          <a:prstGeom prst="rect">
            <a:avLst/>
          </a:prstGeom>
        </p:spPr>
      </p:pic>
      <p:cxnSp>
        <p:nvCxnSpPr>
          <p:cNvPr id="11" name="连接符: 肘形 158">
            <a:extLst>
              <a:ext uri="{FF2B5EF4-FFF2-40B4-BE49-F238E27FC236}">
                <a16:creationId xmlns:a16="http://schemas.microsoft.com/office/drawing/2014/main" id="{8DBD0940-C2A2-877E-E981-19715E9F756E}"/>
              </a:ext>
            </a:extLst>
          </p:cNvPr>
          <p:cNvCxnSpPr>
            <a:cxnSpLocks/>
            <a:stCxn id="64" idx="3"/>
            <a:endCxn id="10" idx="1"/>
          </p:cNvCxnSpPr>
          <p:nvPr/>
        </p:nvCxnSpPr>
        <p:spPr>
          <a:xfrm flipV="1">
            <a:off x="5029200" y="2574999"/>
            <a:ext cx="798635" cy="136266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6C214569-3D35-B00B-B710-1E1F87D2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16" y="767585"/>
            <a:ext cx="4719193" cy="15202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E7C0A81-6003-734D-8A5D-696EBBB2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01371"/>
              </p:ext>
            </p:extLst>
          </p:nvPr>
        </p:nvGraphicFramePr>
        <p:xfrm>
          <a:off x="13768361" y="2585639"/>
          <a:ext cx="4730655" cy="10182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1F79341A-07FD-2D9C-9C85-AC846D7F30D4}"/>
              </a:ext>
            </a:extLst>
          </p:cNvPr>
          <p:cNvSpPr txBox="1"/>
          <p:nvPr/>
        </p:nvSpPr>
        <p:spPr>
          <a:xfrm>
            <a:off x="15467270" y="2988069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5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047CE34-B648-E557-885B-058271260537}"/>
              </a:ext>
            </a:extLst>
          </p:cNvPr>
          <p:cNvSpPr txBox="1"/>
          <p:nvPr/>
        </p:nvSpPr>
        <p:spPr>
          <a:xfrm>
            <a:off x="15481808" y="3322985"/>
            <a:ext cx="10653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612FF45-5AB0-BB3C-7E80-EB5FCBEF1CF9}"/>
              </a:ext>
            </a:extLst>
          </p:cNvPr>
          <p:cNvSpPr/>
          <p:nvPr/>
        </p:nvSpPr>
        <p:spPr>
          <a:xfrm>
            <a:off x="1316465" y="1727464"/>
            <a:ext cx="904240" cy="41148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4D4E135-BD5D-AB69-2D49-7BA089E83D06}"/>
              </a:ext>
            </a:extLst>
          </p:cNvPr>
          <p:cNvSpPr/>
          <p:nvPr/>
        </p:nvSpPr>
        <p:spPr>
          <a:xfrm>
            <a:off x="3958074" y="260782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积分记录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EEF9835-F4DB-FC00-09F1-E951B6D52291}"/>
              </a:ext>
            </a:extLst>
          </p:cNvPr>
          <p:cNvCxnSpPr>
            <a:cxnSpLocks/>
            <a:stCxn id="45" idx="2"/>
            <a:endCxn id="61" idx="0"/>
          </p:cNvCxnSpPr>
          <p:nvPr/>
        </p:nvCxnSpPr>
        <p:spPr>
          <a:xfrm>
            <a:off x="1768585" y="2138944"/>
            <a:ext cx="0" cy="38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D371A21-D465-AF8E-622C-8F365D14C6BB}"/>
              </a:ext>
            </a:extLst>
          </p:cNvPr>
          <p:cNvCxnSpPr>
            <a:cxnSpLocks/>
            <a:stCxn id="55" idx="2"/>
            <a:endCxn id="50" idx="0"/>
          </p:cNvCxnSpPr>
          <p:nvPr/>
        </p:nvCxnSpPr>
        <p:spPr>
          <a:xfrm flipH="1">
            <a:off x="1768585" y="5235332"/>
            <a:ext cx="1682" cy="54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5A61D0A-60F1-99F0-C325-E153DF834A06}"/>
              </a:ext>
            </a:extLst>
          </p:cNvPr>
          <p:cNvCxnSpPr>
            <a:cxnSpLocks/>
            <a:stCxn id="61" idx="2"/>
            <a:endCxn id="59" idx="0"/>
          </p:cNvCxnSpPr>
          <p:nvPr/>
        </p:nvCxnSpPr>
        <p:spPr>
          <a:xfrm flipH="1">
            <a:off x="1768584" y="3178493"/>
            <a:ext cx="1" cy="53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19366FB-F56F-0600-D60A-ED3F795BED90}"/>
              </a:ext>
            </a:extLst>
          </p:cNvPr>
          <p:cNvSpPr/>
          <p:nvPr/>
        </p:nvSpPr>
        <p:spPr>
          <a:xfrm>
            <a:off x="1316465" y="5778892"/>
            <a:ext cx="904240" cy="3933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334B62-1677-2D3C-3FE3-7B230CF83EEA}"/>
              </a:ext>
            </a:extLst>
          </p:cNvPr>
          <p:cNvSpPr txBox="1"/>
          <p:nvPr/>
        </p:nvSpPr>
        <p:spPr>
          <a:xfrm>
            <a:off x="2638617" y="25411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菱形 54">
            <a:extLst>
              <a:ext uri="{FF2B5EF4-FFF2-40B4-BE49-F238E27FC236}">
                <a16:creationId xmlns:a16="http://schemas.microsoft.com/office/drawing/2014/main" id="{9F19B6E0-1EAE-E18A-426A-7A66A2C95820}"/>
              </a:ext>
            </a:extLst>
          </p:cNvPr>
          <p:cNvSpPr/>
          <p:nvPr/>
        </p:nvSpPr>
        <p:spPr>
          <a:xfrm>
            <a:off x="1034638" y="4577960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是否超过每日上限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56" name="直接箭头连接符 51">
            <a:extLst>
              <a:ext uri="{FF2B5EF4-FFF2-40B4-BE49-F238E27FC236}">
                <a16:creationId xmlns:a16="http://schemas.microsoft.com/office/drawing/2014/main" id="{576AE354-290A-7C1D-833E-13017FB027C9}"/>
              </a:ext>
            </a:extLst>
          </p:cNvPr>
          <p:cNvCxnSpPr>
            <a:cxnSpLocks/>
            <a:stCxn id="55" idx="3"/>
            <a:endCxn id="46" idx="1"/>
          </p:cNvCxnSpPr>
          <p:nvPr/>
        </p:nvCxnSpPr>
        <p:spPr>
          <a:xfrm flipV="1">
            <a:off x="2505895" y="2850648"/>
            <a:ext cx="1452179" cy="2055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479BACF-B7B0-82F0-12EE-4B4EBC093382}"/>
              </a:ext>
            </a:extLst>
          </p:cNvPr>
          <p:cNvSpPr txBox="1"/>
          <p:nvPr/>
        </p:nvSpPr>
        <p:spPr>
          <a:xfrm>
            <a:off x="2572484" y="495296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9830431-3117-1C96-EE1D-F7EC66FDA02C}"/>
              </a:ext>
            </a:extLst>
          </p:cNvPr>
          <p:cNvSpPr txBox="1"/>
          <p:nvPr/>
        </p:nvSpPr>
        <p:spPr>
          <a:xfrm>
            <a:off x="1457637" y="53090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167D2E6-17F5-DD19-AB82-682F5CFD0AA2}"/>
              </a:ext>
            </a:extLst>
          </p:cNvPr>
          <p:cNvSpPr/>
          <p:nvPr/>
        </p:nvSpPr>
        <p:spPr>
          <a:xfrm>
            <a:off x="1233021" y="3710097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查询今日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已得积分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F28C5A4-DABF-6370-1537-B1BE99F51FFD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1768584" y="4195735"/>
            <a:ext cx="1683" cy="38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菱形 60">
            <a:extLst>
              <a:ext uri="{FF2B5EF4-FFF2-40B4-BE49-F238E27FC236}">
                <a16:creationId xmlns:a16="http://schemas.microsoft.com/office/drawing/2014/main" id="{068A72E1-4802-BDA7-5DFA-428F5D6DE7F6}"/>
              </a:ext>
            </a:extLst>
          </p:cNvPr>
          <p:cNvSpPr/>
          <p:nvPr/>
        </p:nvSpPr>
        <p:spPr>
          <a:xfrm>
            <a:off x="1032956" y="2521121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是否有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积分上限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62" name="直接箭头连接符 51">
            <a:extLst>
              <a:ext uri="{FF2B5EF4-FFF2-40B4-BE49-F238E27FC236}">
                <a16:creationId xmlns:a16="http://schemas.microsoft.com/office/drawing/2014/main" id="{BBDBBBD7-7D15-F1D9-5443-420EEEA3F506}"/>
              </a:ext>
            </a:extLst>
          </p:cNvPr>
          <p:cNvCxnSpPr>
            <a:cxnSpLocks/>
            <a:stCxn id="61" idx="3"/>
            <a:endCxn id="46" idx="1"/>
          </p:cNvCxnSpPr>
          <p:nvPr/>
        </p:nvCxnSpPr>
        <p:spPr>
          <a:xfrm>
            <a:off x="2504213" y="2849807"/>
            <a:ext cx="1453861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78AEFD2-E169-501C-9F8F-4C41AD3221C6}"/>
              </a:ext>
            </a:extLst>
          </p:cNvPr>
          <p:cNvSpPr txBox="1"/>
          <p:nvPr/>
        </p:nvSpPr>
        <p:spPr>
          <a:xfrm>
            <a:off x="1389747" y="315544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5650533-2506-EDB7-9A9D-FB22C41EFC63}"/>
              </a:ext>
            </a:extLst>
          </p:cNvPr>
          <p:cNvSpPr/>
          <p:nvPr/>
        </p:nvSpPr>
        <p:spPr>
          <a:xfrm>
            <a:off x="3958074" y="369484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累加并保存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总积分值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8141F04-9C0E-3407-B269-6292E7F04858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493637" y="3093467"/>
            <a:ext cx="0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152">
            <a:extLst>
              <a:ext uri="{FF2B5EF4-FFF2-40B4-BE49-F238E27FC236}">
                <a16:creationId xmlns:a16="http://schemas.microsoft.com/office/drawing/2014/main" id="{415BDF32-FA8A-6396-83AE-83C9F3AF89BE}"/>
              </a:ext>
            </a:extLst>
          </p:cNvPr>
          <p:cNvCxnSpPr>
            <a:stCxn id="64" idx="2"/>
          </p:cNvCxnSpPr>
          <p:nvPr/>
        </p:nvCxnSpPr>
        <p:spPr>
          <a:xfrm rot="5400000">
            <a:off x="2459642" y="3941550"/>
            <a:ext cx="1795059" cy="22729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8794AD3-C12F-762D-42F2-0B464B804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19444"/>
              </p:ext>
            </p:extLst>
          </p:nvPr>
        </p:nvGraphicFramePr>
        <p:xfrm>
          <a:off x="13769962" y="3606895"/>
          <a:ext cx="4730655" cy="1599984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9627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20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5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9629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8080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9630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6795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7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9631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12798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14AF6681-DB04-013F-CCC6-5F62BE571DDA}"/>
              </a:ext>
            </a:extLst>
          </p:cNvPr>
          <p:cNvGrpSpPr/>
          <p:nvPr/>
        </p:nvGrpSpPr>
        <p:grpSpPr>
          <a:xfrm>
            <a:off x="12382357" y="5441259"/>
            <a:ext cx="6105197" cy="1043094"/>
            <a:chOff x="6096000" y="5436029"/>
            <a:chExt cx="6105197" cy="104309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7B490D2-CB47-03F1-AE8A-BC4CAF6C12AC}"/>
                </a:ext>
              </a:extLst>
            </p:cNvPr>
            <p:cNvSpPr/>
            <p:nvPr/>
          </p:nvSpPr>
          <p:spPr>
            <a:xfrm>
              <a:off x="6096000" y="5436029"/>
              <a:ext cx="6084539" cy="1043093"/>
            </a:xfrm>
            <a:prstGeom prst="roundRect">
              <a:avLst>
                <a:gd name="adj" fmla="val 6848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8A86AA-074D-EC1A-AD69-A6B67B0CAF51}"/>
                </a:ext>
              </a:extLst>
            </p:cNvPr>
            <p:cNvSpPr txBox="1"/>
            <p:nvPr/>
          </p:nvSpPr>
          <p:spPr>
            <a:xfrm>
              <a:off x="6177148" y="5463460"/>
              <a:ext cx="60240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SELECT COUNT(id)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</a:rPr>
                <a:t>FROM points_board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WHERE points &gt; (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</a:rPr>
                <a:t>	</a:t>
              </a: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SELECT points FROM points_board WHRERE user_id = 9527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rgbClr val="00B050"/>
                  </a:solidFill>
                  <a:latin typeface="+mn-lt"/>
                  <a:ea typeface="+mn-ea"/>
                </a:rPr>
                <a:t>)</a:t>
              </a:r>
              <a:endParaRPr lang="zh-CN" altLang="en-US" sz="1200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001DC79-0C51-5AED-0C53-0E79C076D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35" y="2106772"/>
            <a:ext cx="960842" cy="932856"/>
          </a:xfrm>
          <a:prstGeom prst="rect">
            <a:avLst/>
          </a:prstGeom>
        </p:spPr>
      </p:pic>
      <p:cxnSp>
        <p:nvCxnSpPr>
          <p:cNvPr id="11" name="连接符: 肘形 158">
            <a:extLst>
              <a:ext uri="{FF2B5EF4-FFF2-40B4-BE49-F238E27FC236}">
                <a16:creationId xmlns:a16="http://schemas.microsoft.com/office/drawing/2014/main" id="{9FCBB52F-82CE-6577-A01A-7CC4C4FA32FE}"/>
              </a:ext>
            </a:extLst>
          </p:cNvPr>
          <p:cNvCxnSpPr>
            <a:cxnSpLocks/>
            <a:stCxn id="64" idx="3"/>
            <a:endCxn id="10" idx="1"/>
          </p:cNvCxnSpPr>
          <p:nvPr/>
        </p:nvCxnSpPr>
        <p:spPr>
          <a:xfrm flipV="1">
            <a:off x="5029200" y="2573200"/>
            <a:ext cx="798635" cy="136446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DCE14AB-B0BD-47A0-B9A4-0855776BE221}"/>
              </a:ext>
            </a:extLst>
          </p:cNvPr>
          <p:cNvSpPr/>
          <p:nvPr/>
        </p:nvSpPr>
        <p:spPr>
          <a:xfrm>
            <a:off x="7850018" y="2970176"/>
            <a:ext cx="904240" cy="39186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BF0C3C-A419-5D74-7400-BDADC3F0BC23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8302138" y="3362040"/>
            <a:ext cx="3898" cy="29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B6699B5-F743-96BD-66E0-6D543BA4935D}"/>
              </a:ext>
            </a:extLst>
          </p:cNvPr>
          <p:cNvSpPr/>
          <p:nvPr/>
        </p:nvSpPr>
        <p:spPr>
          <a:xfrm>
            <a:off x="7722241" y="3659185"/>
            <a:ext cx="1167590" cy="517191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</a:t>
            </a:r>
            <a:r>
              <a:rPr lang="en-US" altLang="zh-CN" sz="1400">
                <a:solidFill>
                  <a:srgbClr val="4C5252"/>
                </a:solidFill>
              </a:rPr>
              <a:t>Redis</a:t>
            </a:r>
            <a:r>
              <a:rPr lang="zh-CN" altLang="en-US" sz="1400">
                <a:solidFill>
                  <a:srgbClr val="4C5252"/>
                </a:solidFill>
              </a:rPr>
              <a:t>中榜单数据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02E9277-8C7D-9A3E-FFFB-0C1D135F4613}"/>
              </a:ext>
            </a:extLst>
          </p:cNvPr>
          <p:cNvSpPr/>
          <p:nvPr/>
        </p:nvSpPr>
        <p:spPr>
          <a:xfrm>
            <a:off x="9773395" y="3632482"/>
            <a:ext cx="1167590" cy="517191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持久化到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数据库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5891F9-4807-2991-13F1-5C6E7FD4CE8F}"/>
              </a:ext>
            </a:extLst>
          </p:cNvPr>
          <p:cNvCxnSpPr>
            <a:cxnSpLocks/>
            <a:stCxn id="19" idx="2"/>
            <a:endCxn id="67" idx="0"/>
          </p:cNvCxnSpPr>
          <p:nvPr/>
        </p:nvCxnSpPr>
        <p:spPr>
          <a:xfrm flipH="1">
            <a:off x="8302138" y="4176376"/>
            <a:ext cx="3898" cy="37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39279C7-C08D-B9E7-7D15-D7D7C90020EF}"/>
              </a:ext>
            </a:extLst>
          </p:cNvPr>
          <p:cNvSpPr/>
          <p:nvPr/>
        </p:nvSpPr>
        <p:spPr>
          <a:xfrm>
            <a:off x="9773395" y="4619394"/>
            <a:ext cx="1167590" cy="517191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清空积分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明细和榜单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75BB51-5413-97BC-135E-929AF22816FA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10357190" y="4149673"/>
            <a:ext cx="0" cy="4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4226E89-4274-E271-DC50-3731A34D7BE7}"/>
              </a:ext>
            </a:extLst>
          </p:cNvPr>
          <p:cNvSpPr/>
          <p:nvPr/>
        </p:nvSpPr>
        <p:spPr>
          <a:xfrm>
            <a:off x="7850018" y="5778892"/>
            <a:ext cx="904240" cy="39330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C984C76-DC6F-F1E3-4753-FB9A53B24ABE}"/>
              </a:ext>
            </a:extLst>
          </p:cNvPr>
          <p:cNvCxnSpPr>
            <a:cxnSpLocks/>
            <a:stCxn id="67" idx="2"/>
            <a:endCxn id="33" idx="0"/>
          </p:cNvCxnSpPr>
          <p:nvPr/>
        </p:nvCxnSpPr>
        <p:spPr>
          <a:xfrm>
            <a:off x="8302138" y="5206676"/>
            <a:ext cx="0" cy="57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158">
            <a:extLst>
              <a:ext uri="{FF2B5EF4-FFF2-40B4-BE49-F238E27FC236}">
                <a16:creationId xmlns:a16="http://schemas.microsoft.com/office/drawing/2014/main" id="{9554B449-6C68-1D1A-E4F2-B0237AA1EE79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6788677" y="2573200"/>
            <a:ext cx="933564" cy="134458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186F8C1-B3C3-A6C8-BBB7-A086CBFB6DE8}"/>
              </a:ext>
            </a:extLst>
          </p:cNvPr>
          <p:cNvGrpSpPr/>
          <p:nvPr/>
        </p:nvGrpSpPr>
        <p:grpSpPr>
          <a:xfrm>
            <a:off x="7431272" y="2521120"/>
            <a:ext cx="3726089" cy="3963233"/>
            <a:chOff x="1963269" y="1983712"/>
            <a:chExt cx="3324963" cy="412109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272FFA6-BA84-5C8E-E6BB-76278CD088E3}"/>
                </a:ext>
              </a:extLst>
            </p:cNvPr>
            <p:cNvSpPr/>
            <p:nvPr/>
          </p:nvSpPr>
          <p:spPr>
            <a:xfrm>
              <a:off x="1963269" y="1983713"/>
              <a:ext cx="3324963" cy="4121096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3A97B05-6B4D-719D-C41E-A6FA3240A7C3}"/>
                </a:ext>
              </a:extLst>
            </p:cNvPr>
            <p:cNvSpPr/>
            <p:nvPr/>
          </p:nvSpPr>
          <p:spPr>
            <a:xfrm>
              <a:off x="1963270" y="1983712"/>
              <a:ext cx="3324962" cy="4074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定时任务</a:t>
              </a:r>
            </a:p>
          </p:txBody>
        </p:sp>
      </p:grpSp>
      <p:sp>
        <p:nvSpPr>
          <p:cNvPr id="67" name="菱形 66">
            <a:extLst>
              <a:ext uri="{FF2B5EF4-FFF2-40B4-BE49-F238E27FC236}">
                <a16:creationId xmlns:a16="http://schemas.microsoft.com/office/drawing/2014/main" id="{48522529-CB0B-9F82-7D47-2D66F011FEFB}"/>
              </a:ext>
            </a:extLst>
          </p:cNvPr>
          <p:cNvSpPr/>
          <p:nvPr/>
        </p:nvSpPr>
        <p:spPr>
          <a:xfrm>
            <a:off x="7566509" y="4549304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判断是否有数据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D58987B-EECA-D5C4-4055-91CC2982BE26}"/>
              </a:ext>
            </a:extLst>
          </p:cNvPr>
          <p:cNvCxnSpPr>
            <a:stCxn id="67" idx="3"/>
            <a:endCxn id="21" idx="1"/>
          </p:cNvCxnSpPr>
          <p:nvPr/>
        </p:nvCxnSpPr>
        <p:spPr>
          <a:xfrm flipV="1">
            <a:off x="9037766" y="3891078"/>
            <a:ext cx="735629" cy="986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838338F2-38FA-8848-518C-84C58FF98F35}"/>
              </a:ext>
            </a:extLst>
          </p:cNvPr>
          <p:cNvCxnSpPr>
            <a:stCxn id="31" idx="2"/>
            <a:endCxn id="33" idx="3"/>
          </p:cNvCxnSpPr>
          <p:nvPr/>
        </p:nvCxnSpPr>
        <p:spPr>
          <a:xfrm rot="5400000">
            <a:off x="9136244" y="4754599"/>
            <a:ext cx="838961" cy="1602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FD6DB77E-2675-3C5C-EA7D-5FF8AA5D686F}"/>
              </a:ext>
            </a:extLst>
          </p:cNvPr>
          <p:cNvSpPr txBox="1"/>
          <p:nvPr/>
        </p:nvSpPr>
        <p:spPr>
          <a:xfrm>
            <a:off x="7954088" y="525285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D7D4746-46CD-23BB-C5F5-EB68BFAB2F4E}"/>
              </a:ext>
            </a:extLst>
          </p:cNvPr>
          <p:cNvSpPr txBox="1"/>
          <p:nvPr/>
        </p:nvSpPr>
        <p:spPr>
          <a:xfrm>
            <a:off x="9037765" y="458937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85" name="表格 4">
            <a:extLst>
              <a:ext uri="{FF2B5EF4-FFF2-40B4-BE49-F238E27FC236}">
                <a16:creationId xmlns:a16="http://schemas.microsoft.com/office/drawing/2014/main" id="{982AB313-A037-C4F4-84AF-FDE339509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24180"/>
              </p:ext>
            </p:extLst>
          </p:nvPr>
        </p:nvGraphicFramePr>
        <p:xfrm>
          <a:off x="2685327" y="757428"/>
          <a:ext cx="4656884" cy="13237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92855">
                  <a:extLst>
                    <a:ext uri="{9D8B030D-6E8A-4147-A177-3AD203B41FA5}">
                      <a16:colId xmlns:a16="http://schemas.microsoft.com/office/drawing/2014/main" val="412872235"/>
                    </a:ext>
                  </a:extLst>
                </a:gridCol>
                <a:gridCol w="155452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0950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0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MEMBER(</a:t>
                      </a:r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id)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score(</a:t>
                      </a:r>
                      <a:r>
                        <a:rPr lang="zh-CN" altLang="en-US" sz="1400"/>
                        <a:t>总积分值</a:t>
                      </a:r>
                      <a:r>
                        <a:rPr lang="en-US" altLang="zh-CN" sz="1400"/>
                        <a:t>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775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board:202301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9628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6029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9528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5374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9527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70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31" grpId="0" animBg="1"/>
      <p:bldP spid="33" grpId="0" animBg="1"/>
      <p:bldP spid="67" grpId="0" animBg="1"/>
      <p:bldP spid="83" grpId="0"/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03AC0E01-4CFF-802E-F784-E2E17660C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思路分析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46D33943-48F1-DBD7-6D1C-1F0FD233E638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生成实时榜单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9DE25B65-1708-E8EC-DF54-EA4B4F7E3389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查询学霸积分榜</a:t>
            </a:r>
          </a:p>
        </p:txBody>
      </p:sp>
    </p:spTree>
    <p:extLst>
      <p:ext uri="{BB962C8B-B14F-4D97-AF65-F5344CB8AC3E}">
        <p14:creationId xmlns:p14="http://schemas.microsoft.com/office/powerpoint/2010/main" val="335498298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64A63D8-E7EB-48CB-4B58-3F991490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16" y="767585"/>
            <a:ext cx="4719193" cy="15202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7ABF9838-0933-992D-E6D1-4169B450A4D4}"/>
              </a:ext>
            </a:extLst>
          </p:cNvPr>
          <p:cNvSpPr/>
          <p:nvPr/>
        </p:nvSpPr>
        <p:spPr>
          <a:xfrm>
            <a:off x="1316465" y="1727464"/>
            <a:ext cx="904240" cy="41148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0440DEB-42B2-7B9F-CF06-7EF3A4776B19}"/>
              </a:ext>
            </a:extLst>
          </p:cNvPr>
          <p:cNvSpPr/>
          <p:nvPr/>
        </p:nvSpPr>
        <p:spPr>
          <a:xfrm>
            <a:off x="3958074" y="260782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积分记录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2EDB7B-F2D7-B0F4-0702-C88BED25DE5F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1768585" y="2138944"/>
            <a:ext cx="0" cy="38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FFDB29-6ABB-8FCA-97E8-A3AAF7B3838B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flipH="1">
            <a:off x="1768585" y="5235332"/>
            <a:ext cx="1682" cy="54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2EC3BE-1019-D1E9-7985-C4DD35732028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1768584" y="3178493"/>
            <a:ext cx="1" cy="53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FC034EF-B6C6-C77F-401A-EF3A00DA28B5}"/>
              </a:ext>
            </a:extLst>
          </p:cNvPr>
          <p:cNvSpPr/>
          <p:nvPr/>
        </p:nvSpPr>
        <p:spPr>
          <a:xfrm>
            <a:off x="1316465" y="5778892"/>
            <a:ext cx="904240" cy="3933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D4678F-F658-C6E3-3E8F-0F361F0E6DC9}"/>
              </a:ext>
            </a:extLst>
          </p:cNvPr>
          <p:cNvSpPr txBox="1"/>
          <p:nvPr/>
        </p:nvSpPr>
        <p:spPr>
          <a:xfrm>
            <a:off x="2638617" y="25411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B6DDAF66-A64C-BA3B-1722-14BF545E3B24}"/>
              </a:ext>
            </a:extLst>
          </p:cNvPr>
          <p:cNvSpPr/>
          <p:nvPr/>
        </p:nvSpPr>
        <p:spPr>
          <a:xfrm>
            <a:off x="1034638" y="4577960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是否超过每日上限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23" name="直接箭头连接符 51">
            <a:extLst>
              <a:ext uri="{FF2B5EF4-FFF2-40B4-BE49-F238E27FC236}">
                <a16:creationId xmlns:a16="http://schemas.microsoft.com/office/drawing/2014/main" id="{7CCF28EA-9C96-11C5-1ECE-9C865946BE6D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505895" y="2850648"/>
            <a:ext cx="1452179" cy="2055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60D7E3D-2AE9-D070-8473-2B784CB15113}"/>
              </a:ext>
            </a:extLst>
          </p:cNvPr>
          <p:cNvSpPr txBox="1"/>
          <p:nvPr/>
        </p:nvSpPr>
        <p:spPr>
          <a:xfrm>
            <a:off x="2572484" y="495296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14167B-010E-6ED7-5610-50112A183169}"/>
              </a:ext>
            </a:extLst>
          </p:cNvPr>
          <p:cNvSpPr txBox="1"/>
          <p:nvPr/>
        </p:nvSpPr>
        <p:spPr>
          <a:xfrm>
            <a:off x="1457637" y="53090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062C193-1CE5-82E9-6EDE-D51CA2B211C9}"/>
              </a:ext>
            </a:extLst>
          </p:cNvPr>
          <p:cNvSpPr/>
          <p:nvPr/>
        </p:nvSpPr>
        <p:spPr>
          <a:xfrm>
            <a:off x="1233021" y="3710097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查询今日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已得积分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E1EB55-0113-482E-AA9E-12B76236DD9B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>
          <a:xfrm>
            <a:off x="1768584" y="4195735"/>
            <a:ext cx="1683" cy="38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F794B846-96F1-8B2A-3CFB-E93415FB06B5}"/>
              </a:ext>
            </a:extLst>
          </p:cNvPr>
          <p:cNvSpPr/>
          <p:nvPr/>
        </p:nvSpPr>
        <p:spPr>
          <a:xfrm>
            <a:off x="1032956" y="2521121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是否有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积分上限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34" name="直接箭头连接符 51">
            <a:extLst>
              <a:ext uri="{FF2B5EF4-FFF2-40B4-BE49-F238E27FC236}">
                <a16:creationId xmlns:a16="http://schemas.microsoft.com/office/drawing/2014/main" id="{74A68F48-54B2-555F-7D41-9157E894AEEF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2504213" y="2849807"/>
            <a:ext cx="1453861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728FBFA-39CB-71DD-5036-4234ECB31ECE}"/>
              </a:ext>
            </a:extLst>
          </p:cNvPr>
          <p:cNvSpPr txBox="1"/>
          <p:nvPr/>
        </p:nvSpPr>
        <p:spPr>
          <a:xfrm>
            <a:off x="1389747" y="315544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F3C0F0-1C39-418D-51B9-69FE10650D5A}"/>
              </a:ext>
            </a:extLst>
          </p:cNvPr>
          <p:cNvSpPr/>
          <p:nvPr/>
        </p:nvSpPr>
        <p:spPr>
          <a:xfrm>
            <a:off x="3958074" y="369484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累加并保存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总积分值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E1285C0-0F92-8BC8-32C4-74316E6A1F0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493637" y="3093467"/>
            <a:ext cx="0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152">
            <a:extLst>
              <a:ext uri="{FF2B5EF4-FFF2-40B4-BE49-F238E27FC236}">
                <a16:creationId xmlns:a16="http://schemas.microsoft.com/office/drawing/2014/main" id="{1ECD4D61-CB78-61D2-BD9C-31280FA020C2}"/>
              </a:ext>
            </a:extLst>
          </p:cNvPr>
          <p:cNvCxnSpPr>
            <a:stCxn id="37" idx="2"/>
          </p:cNvCxnSpPr>
          <p:nvPr/>
        </p:nvCxnSpPr>
        <p:spPr>
          <a:xfrm rot="5400000">
            <a:off x="2459642" y="3941550"/>
            <a:ext cx="1795059" cy="22729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E574DA7F-84B0-1015-7DBB-46005887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35" y="2106772"/>
            <a:ext cx="960842" cy="932856"/>
          </a:xfrm>
          <a:prstGeom prst="rect">
            <a:avLst/>
          </a:prstGeom>
        </p:spPr>
      </p:pic>
      <p:cxnSp>
        <p:nvCxnSpPr>
          <p:cNvPr id="53" name="连接符: 肘形 158">
            <a:extLst>
              <a:ext uri="{FF2B5EF4-FFF2-40B4-BE49-F238E27FC236}">
                <a16:creationId xmlns:a16="http://schemas.microsoft.com/office/drawing/2014/main" id="{5E94D809-0D70-E077-DED8-232C49DA1D8D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 flipV="1">
            <a:off x="5029200" y="2573200"/>
            <a:ext cx="798635" cy="136446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EF87622-2EA2-8053-233D-936B96845DFF}"/>
              </a:ext>
            </a:extLst>
          </p:cNvPr>
          <p:cNvSpPr/>
          <p:nvPr/>
        </p:nvSpPr>
        <p:spPr>
          <a:xfrm>
            <a:off x="7850018" y="2970176"/>
            <a:ext cx="904240" cy="39186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3879BED-56C1-CD89-377C-469245C240A7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8302138" y="3362040"/>
            <a:ext cx="3898" cy="29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ACF913-25D4-9767-D39C-81CAEB433FE2}"/>
              </a:ext>
            </a:extLst>
          </p:cNvPr>
          <p:cNvSpPr/>
          <p:nvPr/>
        </p:nvSpPr>
        <p:spPr>
          <a:xfrm>
            <a:off x="7722241" y="3659185"/>
            <a:ext cx="1167590" cy="517191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</a:t>
            </a:r>
            <a:r>
              <a:rPr lang="en-US" altLang="zh-CN" sz="1400">
                <a:solidFill>
                  <a:srgbClr val="4C5252"/>
                </a:solidFill>
              </a:rPr>
              <a:t>Redis</a:t>
            </a:r>
            <a:r>
              <a:rPr lang="zh-CN" altLang="en-US" sz="1400">
                <a:solidFill>
                  <a:srgbClr val="4C5252"/>
                </a:solidFill>
              </a:rPr>
              <a:t>中榜单数据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84E3BA0-5C3B-0985-DE93-180049CFDA3B}"/>
              </a:ext>
            </a:extLst>
          </p:cNvPr>
          <p:cNvSpPr/>
          <p:nvPr/>
        </p:nvSpPr>
        <p:spPr>
          <a:xfrm>
            <a:off x="9773395" y="3632482"/>
            <a:ext cx="1167590" cy="517191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持久化到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数据库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7D712CC-5D25-DFF5-6DA1-9C5150D7CB8A}"/>
              </a:ext>
            </a:extLst>
          </p:cNvPr>
          <p:cNvCxnSpPr>
            <a:cxnSpLocks/>
            <a:stCxn id="69" idx="2"/>
            <a:endCxn id="81" idx="0"/>
          </p:cNvCxnSpPr>
          <p:nvPr/>
        </p:nvCxnSpPr>
        <p:spPr>
          <a:xfrm flipH="1">
            <a:off x="8302138" y="4176376"/>
            <a:ext cx="3898" cy="37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2C2C1B7-552D-3432-ABE6-76E5C40D12E7}"/>
              </a:ext>
            </a:extLst>
          </p:cNvPr>
          <p:cNvSpPr/>
          <p:nvPr/>
        </p:nvSpPr>
        <p:spPr>
          <a:xfrm>
            <a:off x="9773395" y="4619394"/>
            <a:ext cx="1167590" cy="517191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清空积分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明细和榜单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AFB49F1-CA10-E12F-D74A-E77FF569CD3A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10357190" y="4149673"/>
            <a:ext cx="0" cy="4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BC5154C-76FC-106D-BDD0-149389FDC9B6}"/>
              </a:ext>
            </a:extLst>
          </p:cNvPr>
          <p:cNvSpPr/>
          <p:nvPr/>
        </p:nvSpPr>
        <p:spPr>
          <a:xfrm>
            <a:off x="7850018" y="5778892"/>
            <a:ext cx="904240" cy="39330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5ACD727-9A02-2D65-D602-6403D2C50074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8302138" y="5206676"/>
            <a:ext cx="0" cy="57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158">
            <a:extLst>
              <a:ext uri="{FF2B5EF4-FFF2-40B4-BE49-F238E27FC236}">
                <a16:creationId xmlns:a16="http://schemas.microsoft.com/office/drawing/2014/main" id="{17C03659-EB89-0F8E-5AE6-3C3CE6CADD8F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>
            <a:off x="6788677" y="2573200"/>
            <a:ext cx="933564" cy="134458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8DA1E5F-6E7B-D880-40B7-E5D491B31B7F}"/>
              </a:ext>
            </a:extLst>
          </p:cNvPr>
          <p:cNvGrpSpPr/>
          <p:nvPr/>
        </p:nvGrpSpPr>
        <p:grpSpPr>
          <a:xfrm>
            <a:off x="7431272" y="2521120"/>
            <a:ext cx="3726089" cy="3963233"/>
            <a:chOff x="1963269" y="1983712"/>
            <a:chExt cx="3324963" cy="4121097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FF55B61-871D-CAD0-6061-45291F76423A}"/>
                </a:ext>
              </a:extLst>
            </p:cNvPr>
            <p:cNvSpPr/>
            <p:nvPr/>
          </p:nvSpPr>
          <p:spPr>
            <a:xfrm>
              <a:off x="1963269" y="1983713"/>
              <a:ext cx="3324963" cy="4121096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4466B93-60F2-FF04-4E16-44CC8B3C4515}"/>
                </a:ext>
              </a:extLst>
            </p:cNvPr>
            <p:cNvSpPr/>
            <p:nvPr/>
          </p:nvSpPr>
          <p:spPr>
            <a:xfrm>
              <a:off x="1963270" y="1983712"/>
              <a:ext cx="3324962" cy="4074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定时任务</a:t>
              </a:r>
            </a:p>
          </p:txBody>
        </p:sp>
      </p:grpSp>
      <p:sp>
        <p:nvSpPr>
          <p:cNvPr id="81" name="菱形 80">
            <a:extLst>
              <a:ext uri="{FF2B5EF4-FFF2-40B4-BE49-F238E27FC236}">
                <a16:creationId xmlns:a16="http://schemas.microsoft.com/office/drawing/2014/main" id="{84AFC25A-F6A1-5065-476D-8E0C6022018D}"/>
              </a:ext>
            </a:extLst>
          </p:cNvPr>
          <p:cNvSpPr/>
          <p:nvPr/>
        </p:nvSpPr>
        <p:spPr>
          <a:xfrm>
            <a:off x="7566509" y="4549304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判断是否有数据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8BDAB2D7-9250-3C4E-DC46-8E6078E470F9}"/>
              </a:ext>
            </a:extLst>
          </p:cNvPr>
          <p:cNvCxnSpPr>
            <a:stCxn id="81" idx="3"/>
            <a:endCxn id="70" idx="1"/>
          </p:cNvCxnSpPr>
          <p:nvPr/>
        </p:nvCxnSpPr>
        <p:spPr>
          <a:xfrm flipV="1">
            <a:off x="9037766" y="3891078"/>
            <a:ext cx="735629" cy="986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0F7F99F-CD3F-5ADB-0BB0-83B5291D25FB}"/>
              </a:ext>
            </a:extLst>
          </p:cNvPr>
          <p:cNvCxnSpPr>
            <a:stCxn id="72" idx="2"/>
            <a:endCxn id="74" idx="3"/>
          </p:cNvCxnSpPr>
          <p:nvPr/>
        </p:nvCxnSpPr>
        <p:spPr>
          <a:xfrm rot="5400000">
            <a:off x="9136244" y="4754599"/>
            <a:ext cx="838961" cy="1602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1B77548-FCE7-B976-9889-AFC078339572}"/>
              </a:ext>
            </a:extLst>
          </p:cNvPr>
          <p:cNvSpPr txBox="1"/>
          <p:nvPr/>
        </p:nvSpPr>
        <p:spPr>
          <a:xfrm>
            <a:off x="7954088" y="525285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59D7E4C-5D9A-63A2-F0D1-68DC534CBD37}"/>
              </a:ext>
            </a:extLst>
          </p:cNvPr>
          <p:cNvSpPr txBox="1"/>
          <p:nvPr/>
        </p:nvSpPr>
        <p:spPr>
          <a:xfrm>
            <a:off x="9037765" y="458937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90" name="表格 4">
            <a:extLst>
              <a:ext uri="{FF2B5EF4-FFF2-40B4-BE49-F238E27FC236}">
                <a16:creationId xmlns:a16="http://schemas.microsoft.com/office/drawing/2014/main" id="{410EBDB9-225F-F5C1-AB7A-2AE217367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49136"/>
              </p:ext>
            </p:extLst>
          </p:nvPr>
        </p:nvGraphicFramePr>
        <p:xfrm>
          <a:off x="2685327" y="757428"/>
          <a:ext cx="4656884" cy="13237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92855">
                  <a:extLst>
                    <a:ext uri="{9D8B030D-6E8A-4147-A177-3AD203B41FA5}">
                      <a16:colId xmlns:a16="http://schemas.microsoft.com/office/drawing/2014/main" val="412872235"/>
                    </a:ext>
                  </a:extLst>
                </a:gridCol>
                <a:gridCol w="155452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0950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0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MEMBER(</a:t>
                      </a:r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id)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score(</a:t>
                      </a:r>
                      <a:r>
                        <a:rPr lang="zh-CN" altLang="en-US" sz="1400"/>
                        <a:t>总积分值</a:t>
                      </a:r>
                      <a:r>
                        <a:rPr lang="en-US" altLang="zh-CN" sz="1400"/>
                        <a:t>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775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board:202301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9628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6029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9528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5374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9527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生成实时榜单</a:t>
            </a:r>
          </a:p>
        </p:txBody>
      </p:sp>
    </p:spTree>
    <p:extLst>
      <p:ext uri="{BB962C8B-B14F-4D97-AF65-F5344CB8AC3E}">
        <p14:creationId xmlns:p14="http://schemas.microsoft.com/office/powerpoint/2010/main" val="108388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03AC0E01-4CFF-802E-F784-E2E17660C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思路分析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46D33943-48F1-DBD7-6D1C-1F0FD233E638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生成实时榜单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9DE25B65-1708-E8EC-DF54-EA4B4F7E3389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查询学霸积分榜</a:t>
            </a:r>
          </a:p>
        </p:txBody>
      </p:sp>
    </p:spTree>
    <p:extLst>
      <p:ext uri="{BB962C8B-B14F-4D97-AF65-F5344CB8AC3E}">
        <p14:creationId xmlns:p14="http://schemas.microsoft.com/office/powerpoint/2010/main" val="180164304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查询学霸积分榜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需求：在个人中心，学生可以查看指定赛季积分排行榜（只显示前</a:t>
            </a:r>
            <a:r>
              <a:rPr lang="en-US" altLang="zh-CN"/>
              <a:t>100 </a:t>
            </a:r>
            <a:r>
              <a:rPr lang="zh-CN" altLang="en-US"/>
              <a:t>），还可以查看自己总积分和排名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/>
        </p:nvGraphicFramePr>
        <p:xfrm>
          <a:off x="2242522" y="2045376"/>
          <a:ext cx="8413613" cy="43655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62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733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468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777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449329" y="249330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763530" y="285028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/boards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3AD8C01-882C-D958-AFAB-F555804D6D60}"/>
              </a:ext>
            </a:extLst>
          </p:cNvPr>
          <p:cNvGraphicFramePr>
            <a:graphicFrameLocks noGrp="1"/>
          </p:cNvGraphicFramePr>
          <p:nvPr/>
        </p:nvGraphicFramePr>
        <p:xfrm>
          <a:off x="4828748" y="3787501"/>
          <a:ext cx="5345398" cy="245073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65652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072306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422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723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75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31329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2A3D27CC-3917-CD63-AC21-53D2DCD1492B}"/>
              </a:ext>
            </a:extLst>
          </p:cNvPr>
          <p:cNvGrpSpPr/>
          <p:nvPr/>
        </p:nvGrpSpPr>
        <p:grpSpPr>
          <a:xfrm>
            <a:off x="4886233" y="4228092"/>
            <a:ext cx="5287913" cy="308821"/>
            <a:chOff x="4041374" y="3785358"/>
            <a:chExt cx="5287913" cy="30882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7CB82E-66C4-B286-2D75-592AE5B38A04}"/>
                </a:ext>
              </a:extLst>
            </p:cNvPr>
            <p:cNvSpPr txBox="1"/>
            <p:nvPr/>
          </p:nvSpPr>
          <p:spPr>
            <a:xfrm>
              <a:off x="4041374" y="3785358"/>
              <a:ext cx="110816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rank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8E4258F-AA13-1223-3CFF-B83DBACE027E}"/>
                </a:ext>
              </a:extLst>
            </p:cNvPr>
            <p:cNvSpPr txBox="1"/>
            <p:nvPr/>
          </p:nvSpPr>
          <p:spPr>
            <a:xfrm>
              <a:off x="5149542" y="3800248"/>
              <a:ext cx="11459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D2F06A1-4E20-5116-873F-8845FBE54C02}"/>
                </a:ext>
              </a:extLst>
            </p:cNvPr>
            <p:cNvSpPr txBox="1"/>
            <p:nvPr/>
          </p:nvSpPr>
          <p:spPr>
            <a:xfrm>
              <a:off x="6315194" y="3817180"/>
              <a:ext cx="301409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我的排名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C40D741-86E1-EF64-CBD0-5C760AF788B4}"/>
              </a:ext>
            </a:extLst>
          </p:cNvPr>
          <p:cNvSpPr txBox="1"/>
          <p:nvPr/>
        </p:nvSpPr>
        <p:spPr>
          <a:xfrm>
            <a:off x="4622800" y="3257055"/>
            <a:ext cx="5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分页参数；</a:t>
            </a:r>
            <a:r>
              <a:rPr lang="en-US" altLang="zh-CN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season</a:t>
            </a:r>
            <a:r>
              <a:rPr lang="zh-CN" altLang="en-US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：赛季</a:t>
            </a:r>
            <a:r>
              <a:rPr lang="en-US" altLang="zh-CN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id</a:t>
            </a:r>
            <a:r>
              <a:rPr lang="zh-CN" altLang="en-US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，为空或</a:t>
            </a:r>
            <a:r>
              <a:rPr lang="en-US" altLang="zh-CN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0</a:t>
            </a:r>
            <a:r>
              <a:rPr lang="zh-CN" altLang="en-US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时查询当前赛季；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BC3956A-F826-AC12-BB23-79242AF3A3E5}"/>
              </a:ext>
            </a:extLst>
          </p:cNvPr>
          <p:cNvGrpSpPr/>
          <p:nvPr/>
        </p:nvGrpSpPr>
        <p:grpSpPr>
          <a:xfrm>
            <a:off x="4890175" y="4601373"/>
            <a:ext cx="5287913" cy="286106"/>
            <a:chOff x="4041375" y="3808073"/>
            <a:chExt cx="5287913" cy="286106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0950107-D60D-2B3B-04BA-76CCFDC18848}"/>
                </a:ext>
              </a:extLst>
            </p:cNvPr>
            <p:cNvSpPr txBox="1"/>
            <p:nvPr/>
          </p:nvSpPr>
          <p:spPr>
            <a:xfrm>
              <a:off x="4041375" y="3808310"/>
              <a:ext cx="11042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points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FAFF1AA-F054-6C6A-F2C7-2BAD3A3F377D}"/>
                </a:ext>
              </a:extLst>
            </p:cNvPr>
            <p:cNvSpPr txBox="1"/>
            <p:nvPr/>
          </p:nvSpPr>
          <p:spPr>
            <a:xfrm>
              <a:off x="5145601" y="3808073"/>
              <a:ext cx="1145936" cy="286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ECAE2AF-EEA4-4FBD-BA56-FA3B55DFAB6E}"/>
                </a:ext>
              </a:extLst>
            </p:cNvPr>
            <p:cNvSpPr txBox="1"/>
            <p:nvPr/>
          </p:nvSpPr>
          <p:spPr>
            <a:xfrm>
              <a:off x="6311254" y="3812745"/>
              <a:ext cx="30180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我的积分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D8F22EF-D52B-BAC9-59B6-1B5FA2912426}"/>
              </a:ext>
            </a:extLst>
          </p:cNvPr>
          <p:cNvGrpSpPr/>
          <p:nvPr/>
        </p:nvGrpSpPr>
        <p:grpSpPr>
          <a:xfrm>
            <a:off x="4933305" y="5496802"/>
            <a:ext cx="2207032" cy="285204"/>
            <a:chOff x="4041374" y="3815135"/>
            <a:chExt cx="2207032" cy="285204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B5D1175-EE23-D00E-420E-695A374CF52C}"/>
                </a:ext>
              </a:extLst>
            </p:cNvPr>
            <p:cNvSpPr txBox="1"/>
            <p:nvPr/>
          </p:nvSpPr>
          <p:spPr>
            <a:xfrm>
              <a:off x="4041374" y="3823340"/>
              <a:ext cx="106109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boardList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7F0C8522-2DC3-7AAB-57F7-EB891CC521FD}"/>
                </a:ext>
              </a:extLst>
            </p:cNvPr>
            <p:cNvSpPr txBox="1"/>
            <p:nvPr/>
          </p:nvSpPr>
          <p:spPr>
            <a:xfrm>
              <a:off x="5102470" y="3815135"/>
              <a:ext cx="1145936" cy="2852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663E3AA0-9440-5D14-ADB3-52F416CD8A2E}"/>
              </a:ext>
            </a:extLst>
          </p:cNvPr>
          <p:cNvGraphicFramePr>
            <a:graphicFrameLocks noGrp="1"/>
          </p:cNvGraphicFramePr>
          <p:nvPr/>
        </p:nvGraphicFramePr>
        <p:xfrm>
          <a:off x="7213281" y="5009326"/>
          <a:ext cx="2887921" cy="108361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3503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008002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733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56248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77017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629863"/>
                  </a:ext>
                </a:extLst>
              </a:tr>
              <a:tr h="277017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80599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06CF642-C41A-A39E-FBBF-F8E3D21766D6}"/>
              </a:ext>
            </a:extLst>
          </p:cNvPr>
          <p:cNvGrpSpPr/>
          <p:nvPr/>
        </p:nvGrpSpPr>
        <p:grpSpPr>
          <a:xfrm>
            <a:off x="7209339" y="5276579"/>
            <a:ext cx="2788991" cy="263824"/>
            <a:chOff x="5094779" y="3887846"/>
            <a:chExt cx="2788991" cy="26382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DDE1BB7-6BAD-89D6-FC1D-336130BD191A}"/>
                </a:ext>
              </a:extLst>
            </p:cNvPr>
            <p:cNvSpPr txBox="1"/>
            <p:nvPr/>
          </p:nvSpPr>
          <p:spPr>
            <a:xfrm>
              <a:off x="5094779" y="3887846"/>
              <a:ext cx="878122" cy="246221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points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24BCE20-F8B3-767A-5CED-55D44F539FDB}"/>
                </a:ext>
              </a:extLst>
            </p:cNvPr>
            <p:cNvSpPr txBox="1"/>
            <p:nvPr/>
          </p:nvSpPr>
          <p:spPr>
            <a:xfrm>
              <a:off x="6045845" y="3888634"/>
              <a:ext cx="951988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2122763-0A9B-0C1E-C455-11C819F67EF3}"/>
                </a:ext>
              </a:extLst>
            </p:cNvPr>
            <p:cNvSpPr txBox="1"/>
            <p:nvPr/>
          </p:nvSpPr>
          <p:spPr>
            <a:xfrm>
              <a:off x="7001775" y="3897754"/>
              <a:ext cx="881995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积分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8262DB86-496E-B4F2-EB46-D40541FF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3536"/>
            <a:ext cx="3566160" cy="2460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4B859A4E-86D8-9A33-0280-5CE771D57D10}"/>
              </a:ext>
            </a:extLst>
          </p:cNvPr>
          <p:cNvGrpSpPr/>
          <p:nvPr/>
        </p:nvGrpSpPr>
        <p:grpSpPr>
          <a:xfrm>
            <a:off x="7209339" y="5537134"/>
            <a:ext cx="2788991" cy="267671"/>
            <a:chOff x="5094779" y="3883999"/>
            <a:chExt cx="2788991" cy="267671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C78BFE9-30CC-3079-A520-DDC594351657}"/>
                </a:ext>
              </a:extLst>
            </p:cNvPr>
            <p:cNvSpPr txBox="1"/>
            <p:nvPr/>
          </p:nvSpPr>
          <p:spPr>
            <a:xfrm>
              <a:off x="5094779" y="3883999"/>
              <a:ext cx="878122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rank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8420E27-66A2-AF18-BE5D-38259FDC0533}"/>
                </a:ext>
              </a:extLst>
            </p:cNvPr>
            <p:cNvSpPr txBox="1"/>
            <p:nvPr/>
          </p:nvSpPr>
          <p:spPr>
            <a:xfrm>
              <a:off x="6045845" y="3888634"/>
              <a:ext cx="951988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9964DAD-BDD4-4DE1-4715-8F0B88B0C172}"/>
                </a:ext>
              </a:extLst>
            </p:cNvPr>
            <p:cNvSpPr txBox="1"/>
            <p:nvPr/>
          </p:nvSpPr>
          <p:spPr>
            <a:xfrm>
              <a:off x="7001775" y="3897754"/>
              <a:ext cx="881995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排名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011AE80-39A4-AADD-EDCF-C4F1BF1D8F52}"/>
              </a:ext>
            </a:extLst>
          </p:cNvPr>
          <p:cNvGrpSpPr/>
          <p:nvPr/>
        </p:nvGrpSpPr>
        <p:grpSpPr>
          <a:xfrm>
            <a:off x="7209339" y="5801536"/>
            <a:ext cx="2788991" cy="267671"/>
            <a:chOff x="5094779" y="3883999"/>
            <a:chExt cx="2788991" cy="267671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661AE72-29CA-067A-7943-F4263109AC93}"/>
                </a:ext>
              </a:extLst>
            </p:cNvPr>
            <p:cNvSpPr txBox="1"/>
            <p:nvPr/>
          </p:nvSpPr>
          <p:spPr>
            <a:xfrm>
              <a:off x="5094779" y="3883999"/>
              <a:ext cx="878122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name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CA2A859-E86E-2174-9A4E-0179719AC5E2}"/>
                </a:ext>
              </a:extLst>
            </p:cNvPr>
            <p:cNvSpPr txBox="1"/>
            <p:nvPr/>
          </p:nvSpPr>
          <p:spPr>
            <a:xfrm>
              <a:off x="6045845" y="3888634"/>
              <a:ext cx="951988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2922914-27CB-7112-1232-D444F05CA50C}"/>
                </a:ext>
              </a:extLst>
            </p:cNvPr>
            <p:cNvSpPr txBox="1"/>
            <p:nvPr/>
          </p:nvSpPr>
          <p:spPr>
            <a:xfrm>
              <a:off x="7001775" y="3897754"/>
              <a:ext cx="881995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姓名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04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历史排行榜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9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645460"/>
            <a:ext cx="5973761" cy="4429162"/>
          </a:xfrm>
        </p:spPr>
        <p:txBody>
          <a:bodyPr/>
          <a:lstStyle/>
          <a:p>
            <a:r>
              <a:rPr kumimoji="1" lang="zh-CN" altLang="en-US"/>
              <a:t>实时排行榜</a:t>
            </a:r>
            <a:endParaRPr kumimoji="1" lang="en-US" altLang="zh-CN" dirty="0"/>
          </a:p>
          <a:p>
            <a:r>
              <a:rPr kumimoji="1" lang="zh-CN" altLang="en-US"/>
              <a:t>历史排行榜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871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64A63D8-E7EB-48CB-4B58-3F991490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16" y="767585"/>
            <a:ext cx="4719193" cy="15202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7ABF9838-0933-992D-E6D1-4169B450A4D4}"/>
              </a:ext>
            </a:extLst>
          </p:cNvPr>
          <p:cNvSpPr/>
          <p:nvPr/>
        </p:nvSpPr>
        <p:spPr>
          <a:xfrm>
            <a:off x="1316465" y="1727464"/>
            <a:ext cx="904240" cy="41148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0440DEB-42B2-7B9F-CF06-7EF3A4776B19}"/>
              </a:ext>
            </a:extLst>
          </p:cNvPr>
          <p:cNvSpPr/>
          <p:nvPr/>
        </p:nvSpPr>
        <p:spPr>
          <a:xfrm>
            <a:off x="3958074" y="260782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积分记录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2EDB7B-F2D7-B0F4-0702-C88BED25DE5F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1768585" y="2138944"/>
            <a:ext cx="0" cy="38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FFDB29-6ABB-8FCA-97E8-A3AAF7B3838B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flipH="1">
            <a:off x="1768585" y="5235332"/>
            <a:ext cx="1682" cy="54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2EC3BE-1019-D1E9-7985-C4DD35732028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1768584" y="3178493"/>
            <a:ext cx="1" cy="53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FC034EF-B6C6-C77F-401A-EF3A00DA28B5}"/>
              </a:ext>
            </a:extLst>
          </p:cNvPr>
          <p:cNvSpPr/>
          <p:nvPr/>
        </p:nvSpPr>
        <p:spPr>
          <a:xfrm>
            <a:off x="1316465" y="5778892"/>
            <a:ext cx="904240" cy="3933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D4678F-F658-C6E3-3E8F-0F361F0E6DC9}"/>
              </a:ext>
            </a:extLst>
          </p:cNvPr>
          <p:cNvSpPr txBox="1"/>
          <p:nvPr/>
        </p:nvSpPr>
        <p:spPr>
          <a:xfrm>
            <a:off x="2638617" y="25411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B6DDAF66-A64C-BA3B-1722-14BF545E3B24}"/>
              </a:ext>
            </a:extLst>
          </p:cNvPr>
          <p:cNvSpPr/>
          <p:nvPr/>
        </p:nvSpPr>
        <p:spPr>
          <a:xfrm>
            <a:off x="1034638" y="4577960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是否超过每日上限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23" name="直接箭头连接符 51">
            <a:extLst>
              <a:ext uri="{FF2B5EF4-FFF2-40B4-BE49-F238E27FC236}">
                <a16:creationId xmlns:a16="http://schemas.microsoft.com/office/drawing/2014/main" id="{7CCF28EA-9C96-11C5-1ECE-9C865946BE6D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505895" y="2850648"/>
            <a:ext cx="1452179" cy="2055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60D7E3D-2AE9-D070-8473-2B784CB15113}"/>
              </a:ext>
            </a:extLst>
          </p:cNvPr>
          <p:cNvSpPr txBox="1"/>
          <p:nvPr/>
        </p:nvSpPr>
        <p:spPr>
          <a:xfrm>
            <a:off x="2572484" y="495296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14167B-010E-6ED7-5610-50112A183169}"/>
              </a:ext>
            </a:extLst>
          </p:cNvPr>
          <p:cNvSpPr txBox="1"/>
          <p:nvPr/>
        </p:nvSpPr>
        <p:spPr>
          <a:xfrm>
            <a:off x="1457637" y="53090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062C193-1CE5-82E9-6EDE-D51CA2B211C9}"/>
              </a:ext>
            </a:extLst>
          </p:cNvPr>
          <p:cNvSpPr/>
          <p:nvPr/>
        </p:nvSpPr>
        <p:spPr>
          <a:xfrm>
            <a:off x="1233021" y="3710097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查询今日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已得积分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E1EB55-0113-482E-AA9E-12B76236DD9B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>
          <a:xfrm>
            <a:off x="1768584" y="4195735"/>
            <a:ext cx="1683" cy="38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F794B846-96F1-8B2A-3CFB-E93415FB06B5}"/>
              </a:ext>
            </a:extLst>
          </p:cNvPr>
          <p:cNvSpPr/>
          <p:nvPr/>
        </p:nvSpPr>
        <p:spPr>
          <a:xfrm>
            <a:off x="1032956" y="2521121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是否有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积分上限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34" name="直接箭头连接符 51">
            <a:extLst>
              <a:ext uri="{FF2B5EF4-FFF2-40B4-BE49-F238E27FC236}">
                <a16:creationId xmlns:a16="http://schemas.microsoft.com/office/drawing/2014/main" id="{74A68F48-54B2-555F-7D41-9157E894AEEF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2504213" y="2849807"/>
            <a:ext cx="1453861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728FBFA-39CB-71DD-5036-4234ECB31ECE}"/>
              </a:ext>
            </a:extLst>
          </p:cNvPr>
          <p:cNvSpPr txBox="1"/>
          <p:nvPr/>
        </p:nvSpPr>
        <p:spPr>
          <a:xfrm>
            <a:off x="1389747" y="315544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F3C0F0-1C39-418D-51B9-69FE10650D5A}"/>
              </a:ext>
            </a:extLst>
          </p:cNvPr>
          <p:cNvSpPr/>
          <p:nvPr/>
        </p:nvSpPr>
        <p:spPr>
          <a:xfrm>
            <a:off x="3958074" y="369484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累加并保存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总积分值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E1285C0-0F92-8BC8-32C4-74316E6A1F0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493637" y="3093467"/>
            <a:ext cx="0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152">
            <a:extLst>
              <a:ext uri="{FF2B5EF4-FFF2-40B4-BE49-F238E27FC236}">
                <a16:creationId xmlns:a16="http://schemas.microsoft.com/office/drawing/2014/main" id="{1ECD4D61-CB78-61D2-BD9C-31280FA020C2}"/>
              </a:ext>
            </a:extLst>
          </p:cNvPr>
          <p:cNvCxnSpPr>
            <a:stCxn id="37" idx="2"/>
          </p:cNvCxnSpPr>
          <p:nvPr/>
        </p:nvCxnSpPr>
        <p:spPr>
          <a:xfrm rot="5400000">
            <a:off x="2459642" y="3941550"/>
            <a:ext cx="1795059" cy="22729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E574DA7F-84B0-1015-7DBB-46005887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35" y="2106772"/>
            <a:ext cx="960842" cy="932856"/>
          </a:xfrm>
          <a:prstGeom prst="rect">
            <a:avLst/>
          </a:prstGeom>
        </p:spPr>
      </p:pic>
      <p:cxnSp>
        <p:nvCxnSpPr>
          <p:cNvPr id="53" name="连接符: 肘形 158">
            <a:extLst>
              <a:ext uri="{FF2B5EF4-FFF2-40B4-BE49-F238E27FC236}">
                <a16:creationId xmlns:a16="http://schemas.microsoft.com/office/drawing/2014/main" id="{5E94D809-0D70-E077-DED8-232C49DA1D8D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 flipV="1">
            <a:off x="5029200" y="2573200"/>
            <a:ext cx="798635" cy="136446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EF87622-2EA2-8053-233D-936B96845DFF}"/>
              </a:ext>
            </a:extLst>
          </p:cNvPr>
          <p:cNvSpPr/>
          <p:nvPr/>
        </p:nvSpPr>
        <p:spPr>
          <a:xfrm>
            <a:off x="7850018" y="2970176"/>
            <a:ext cx="904240" cy="39186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3879BED-56C1-CD89-377C-469245C240A7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8302138" y="3362040"/>
            <a:ext cx="3898" cy="29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ACF913-25D4-9767-D39C-81CAEB433FE2}"/>
              </a:ext>
            </a:extLst>
          </p:cNvPr>
          <p:cNvSpPr/>
          <p:nvPr/>
        </p:nvSpPr>
        <p:spPr>
          <a:xfrm>
            <a:off x="7722241" y="3659185"/>
            <a:ext cx="1167590" cy="517191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</a:t>
            </a:r>
            <a:r>
              <a:rPr lang="en-US" altLang="zh-CN" sz="1400">
                <a:solidFill>
                  <a:srgbClr val="4C5252"/>
                </a:solidFill>
              </a:rPr>
              <a:t>Redis</a:t>
            </a:r>
            <a:r>
              <a:rPr lang="zh-CN" altLang="en-US" sz="1400">
                <a:solidFill>
                  <a:srgbClr val="4C5252"/>
                </a:solidFill>
              </a:rPr>
              <a:t>中榜单数据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84E3BA0-5C3B-0985-DE93-180049CFDA3B}"/>
              </a:ext>
            </a:extLst>
          </p:cNvPr>
          <p:cNvSpPr/>
          <p:nvPr/>
        </p:nvSpPr>
        <p:spPr>
          <a:xfrm>
            <a:off x="9773395" y="3632482"/>
            <a:ext cx="1167590" cy="517191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持久化到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数据库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7D712CC-5D25-DFF5-6DA1-9C5150D7CB8A}"/>
              </a:ext>
            </a:extLst>
          </p:cNvPr>
          <p:cNvCxnSpPr>
            <a:cxnSpLocks/>
            <a:stCxn id="69" idx="2"/>
            <a:endCxn id="81" idx="0"/>
          </p:cNvCxnSpPr>
          <p:nvPr/>
        </p:nvCxnSpPr>
        <p:spPr>
          <a:xfrm flipH="1">
            <a:off x="8302138" y="4176376"/>
            <a:ext cx="3898" cy="37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2C2C1B7-552D-3432-ABE6-76E5C40D12E7}"/>
              </a:ext>
            </a:extLst>
          </p:cNvPr>
          <p:cNvSpPr/>
          <p:nvPr/>
        </p:nvSpPr>
        <p:spPr>
          <a:xfrm>
            <a:off x="9773395" y="4619394"/>
            <a:ext cx="1167590" cy="517191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清空积分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明细和榜单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AFB49F1-CA10-E12F-D74A-E77FF569CD3A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10357190" y="4149673"/>
            <a:ext cx="0" cy="4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BC5154C-76FC-106D-BDD0-149389FDC9B6}"/>
              </a:ext>
            </a:extLst>
          </p:cNvPr>
          <p:cNvSpPr/>
          <p:nvPr/>
        </p:nvSpPr>
        <p:spPr>
          <a:xfrm>
            <a:off x="7850018" y="5778892"/>
            <a:ext cx="904240" cy="39330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5ACD727-9A02-2D65-D602-6403D2C50074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8302138" y="5206676"/>
            <a:ext cx="0" cy="57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158">
            <a:extLst>
              <a:ext uri="{FF2B5EF4-FFF2-40B4-BE49-F238E27FC236}">
                <a16:creationId xmlns:a16="http://schemas.microsoft.com/office/drawing/2014/main" id="{17C03659-EB89-0F8E-5AE6-3C3CE6CADD8F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>
            <a:off x="6788677" y="2573200"/>
            <a:ext cx="933564" cy="134458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8DA1E5F-6E7B-D880-40B7-E5D491B31B7F}"/>
              </a:ext>
            </a:extLst>
          </p:cNvPr>
          <p:cNvGrpSpPr/>
          <p:nvPr/>
        </p:nvGrpSpPr>
        <p:grpSpPr>
          <a:xfrm>
            <a:off x="7431272" y="2521120"/>
            <a:ext cx="3726089" cy="3963233"/>
            <a:chOff x="1963269" y="1983712"/>
            <a:chExt cx="3324963" cy="4121097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FF55B61-871D-CAD0-6061-45291F76423A}"/>
                </a:ext>
              </a:extLst>
            </p:cNvPr>
            <p:cNvSpPr/>
            <p:nvPr/>
          </p:nvSpPr>
          <p:spPr>
            <a:xfrm>
              <a:off x="1963269" y="1983713"/>
              <a:ext cx="3324963" cy="4121096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4466B93-60F2-FF04-4E16-44CC8B3C4515}"/>
                </a:ext>
              </a:extLst>
            </p:cNvPr>
            <p:cNvSpPr/>
            <p:nvPr/>
          </p:nvSpPr>
          <p:spPr>
            <a:xfrm>
              <a:off x="1963270" y="1983712"/>
              <a:ext cx="3324962" cy="4074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定时任务</a:t>
              </a:r>
            </a:p>
          </p:txBody>
        </p:sp>
      </p:grpSp>
      <p:sp>
        <p:nvSpPr>
          <p:cNvPr id="81" name="菱形 80">
            <a:extLst>
              <a:ext uri="{FF2B5EF4-FFF2-40B4-BE49-F238E27FC236}">
                <a16:creationId xmlns:a16="http://schemas.microsoft.com/office/drawing/2014/main" id="{84AFC25A-F6A1-5065-476D-8E0C6022018D}"/>
              </a:ext>
            </a:extLst>
          </p:cNvPr>
          <p:cNvSpPr/>
          <p:nvPr/>
        </p:nvSpPr>
        <p:spPr>
          <a:xfrm>
            <a:off x="7566509" y="4549304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判断是否有数据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8BDAB2D7-9250-3C4E-DC46-8E6078E470F9}"/>
              </a:ext>
            </a:extLst>
          </p:cNvPr>
          <p:cNvCxnSpPr>
            <a:stCxn id="81" idx="3"/>
            <a:endCxn id="70" idx="1"/>
          </p:cNvCxnSpPr>
          <p:nvPr/>
        </p:nvCxnSpPr>
        <p:spPr>
          <a:xfrm flipV="1">
            <a:off x="9037766" y="3891078"/>
            <a:ext cx="735629" cy="986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0F7F99F-CD3F-5ADB-0BB0-83B5291D25FB}"/>
              </a:ext>
            </a:extLst>
          </p:cNvPr>
          <p:cNvCxnSpPr>
            <a:stCxn id="72" idx="2"/>
            <a:endCxn id="74" idx="3"/>
          </p:cNvCxnSpPr>
          <p:nvPr/>
        </p:nvCxnSpPr>
        <p:spPr>
          <a:xfrm rot="5400000">
            <a:off x="9136244" y="4754599"/>
            <a:ext cx="838961" cy="1602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1B77548-FCE7-B976-9889-AFC078339572}"/>
              </a:ext>
            </a:extLst>
          </p:cNvPr>
          <p:cNvSpPr txBox="1"/>
          <p:nvPr/>
        </p:nvSpPr>
        <p:spPr>
          <a:xfrm>
            <a:off x="7954088" y="525285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59D7E4C-5D9A-63A2-F0D1-68DC534CBD37}"/>
              </a:ext>
            </a:extLst>
          </p:cNvPr>
          <p:cNvSpPr txBox="1"/>
          <p:nvPr/>
        </p:nvSpPr>
        <p:spPr>
          <a:xfrm>
            <a:off x="9037765" y="458937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90" name="表格 4">
            <a:extLst>
              <a:ext uri="{FF2B5EF4-FFF2-40B4-BE49-F238E27FC236}">
                <a16:creationId xmlns:a16="http://schemas.microsoft.com/office/drawing/2014/main" id="{410EBDB9-225F-F5C1-AB7A-2AE217367713}"/>
              </a:ext>
            </a:extLst>
          </p:cNvPr>
          <p:cNvGraphicFramePr>
            <a:graphicFrameLocks noGrp="1"/>
          </p:cNvGraphicFramePr>
          <p:nvPr/>
        </p:nvGraphicFramePr>
        <p:xfrm>
          <a:off x="2685327" y="757428"/>
          <a:ext cx="4656884" cy="13237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92855">
                  <a:extLst>
                    <a:ext uri="{9D8B030D-6E8A-4147-A177-3AD203B41FA5}">
                      <a16:colId xmlns:a16="http://schemas.microsoft.com/office/drawing/2014/main" val="412872235"/>
                    </a:ext>
                  </a:extLst>
                </a:gridCol>
                <a:gridCol w="155452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0950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0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MEMBER(</a:t>
                      </a:r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id)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score(</a:t>
                      </a:r>
                      <a:r>
                        <a:rPr lang="zh-CN" altLang="en-US" sz="1400"/>
                        <a:t>总积分值</a:t>
                      </a:r>
                      <a:r>
                        <a:rPr lang="en-US" altLang="zh-CN" sz="1400"/>
                        <a:t>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775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board:202301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9628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6029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9528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5374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9527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历史排行榜</a:t>
            </a:r>
          </a:p>
        </p:txBody>
      </p:sp>
    </p:spTree>
    <p:extLst>
      <p:ext uri="{BB962C8B-B14F-4D97-AF65-F5344CB8AC3E}">
        <p14:creationId xmlns:p14="http://schemas.microsoft.com/office/powerpoint/2010/main" val="42381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存储方案分析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历史榜单存储策略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定时任务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6E2367-E0E4-0E9F-D079-691DCF0FDEB4}"/>
              </a:ext>
            </a:extLst>
          </p:cNvPr>
          <p:cNvSpPr txBox="1">
            <a:spLocks/>
          </p:cNvSpPr>
          <p:nvPr/>
        </p:nvSpPr>
        <p:spPr>
          <a:xfrm>
            <a:off x="4958427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榜单持久化</a:t>
            </a:r>
          </a:p>
        </p:txBody>
      </p:sp>
    </p:spTree>
    <p:extLst>
      <p:ext uri="{BB962C8B-B14F-4D97-AF65-F5344CB8AC3E}">
        <p14:creationId xmlns:p14="http://schemas.microsoft.com/office/powerpoint/2010/main" val="24589204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09D26ED-DFC4-5538-1240-AD7191C1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88" y="1061276"/>
            <a:ext cx="10698800" cy="517190"/>
          </a:xfrm>
        </p:spPr>
        <p:txBody>
          <a:bodyPr/>
          <a:lstStyle/>
          <a:p>
            <a:r>
              <a:rPr lang="zh-CN" altLang="en-US" sz="2000" b="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存储方案分析</a:t>
            </a: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578D3D22-029C-F017-212B-4A10787AF648}"/>
              </a:ext>
            </a:extLst>
          </p:cNvPr>
          <p:cNvGrpSpPr/>
          <p:nvPr/>
        </p:nvGrpSpPr>
        <p:grpSpPr>
          <a:xfrm>
            <a:off x="4531699" y="2419277"/>
            <a:ext cx="465169" cy="217757"/>
            <a:chOff x="3366566" y="1459073"/>
            <a:chExt cx="465169" cy="221445"/>
          </a:xfrm>
        </p:grpSpPr>
        <p:cxnSp>
          <p:nvCxnSpPr>
            <p:cNvPr id="3" name="Straight Connector 37">
              <a:extLst>
                <a:ext uri="{FF2B5EF4-FFF2-40B4-BE49-F238E27FC236}">
                  <a16:creationId xmlns:a16="http://schemas.microsoft.com/office/drawing/2014/main" id="{8B2D03F8-1DB8-BBB0-BDDE-A9009A23A7FA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4C525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8">
              <a:extLst>
                <a:ext uri="{FF2B5EF4-FFF2-40B4-BE49-F238E27FC236}">
                  <a16:creationId xmlns:a16="http://schemas.microsoft.com/office/drawing/2014/main" id="{17DABAD0-5E85-0B59-932A-5DB6503BCC41}"/>
                </a:ext>
              </a:extLst>
            </p:cNvPr>
            <p:cNvCxnSpPr/>
            <p:nvPr/>
          </p:nvCxnSpPr>
          <p:spPr>
            <a:xfrm flipH="1">
              <a:off x="3366566" y="1459073"/>
              <a:ext cx="226116" cy="0"/>
            </a:xfrm>
            <a:prstGeom prst="line">
              <a:avLst/>
            </a:prstGeom>
            <a:ln w="19050" cap="rnd">
              <a:solidFill>
                <a:srgbClr val="4C525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4">
            <a:extLst>
              <a:ext uri="{FF2B5EF4-FFF2-40B4-BE49-F238E27FC236}">
                <a16:creationId xmlns:a16="http://schemas.microsoft.com/office/drawing/2014/main" id="{B0FD9451-05BC-1FFA-F907-1485C38D800F}"/>
              </a:ext>
            </a:extLst>
          </p:cNvPr>
          <p:cNvGrpSpPr/>
          <p:nvPr/>
        </p:nvGrpSpPr>
        <p:grpSpPr>
          <a:xfrm flipH="1">
            <a:off x="7149074" y="2417474"/>
            <a:ext cx="513201" cy="221363"/>
            <a:chOff x="3318534" y="1459155"/>
            <a:chExt cx="513201" cy="221363"/>
          </a:xfrm>
        </p:grpSpPr>
        <p:cxnSp>
          <p:nvCxnSpPr>
            <p:cNvPr id="6" name="Straight Connector 40">
              <a:extLst>
                <a:ext uri="{FF2B5EF4-FFF2-40B4-BE49-F238E27FC236}">
                  <a16:creationId xmlns:a16="http://schemas.microsoft.com/office/drawing/2014/main" id="{F6B5DE4A-0E21-4D52-E7BB-0C0E26E32C0C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AD2A2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1">
              <a:extLst>
                <a:ext uri="{FF2B5EF4-FFF2-40B4-BE49-F238E27FC236}">
                  <a16:creationId xmlns:a16="http://schemas.microsoft.com/office/drawing/2014/main" id="{D52F337B-CA58-0193-DEE9-C0BE9D6FE855}"/>
                </a:ext>
              </a:extLst>
            </p:cNvPr>
            <p:cNvCxnSpPr/>
            <p:nvPr/>
          </p:nvCxnSpPr>
          <p:spPr>
            <a:xfrm flipH="1">
              <a:off x="3318534" y="1459155"/>
              <a:ext cx="274147" cy="0"/>
            </a:xfrm>
            <a:prstGeom prst="line">
              <a:avLst/>
            </a:prstGeom>
            <a:ln w="19050" cap="rnd">
              <a:solidFill>
                <a:srgbClr val="AD2A2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81">
            <a:extLst>
              <a:ext uri="{FF2B5EF4-FFF2-40B4-BE49-F238E27FC236}">
                <a16:creationId xmlns:a16="http://schemas.microsoft.com/office/drawing/2014/main" id="{4DB7A604-B521-64BA-C7F4-029A23A7DB39}"/>
              </a:ext>
            </a:extLst>
          </p:cNvPr>
          <p:cNvGrpSpPr/>
          <p:nvPr/>
        </p:nvGrpSpPr>
        <p:grpSpPr>
          <a:xfrm flipV="1">
            <a:off x="4531699" y="4838591"/>
            <a:ext cx="455253" cy="217757"/>
            <a:chOff x="3376482" y="1459073"/>
            <a:chExt cx="455253" cy="221445"/>
          </a:xfrm>
        </p:grpSpPr>
        <p:cxnSp>
          <p:nvCxnSpPr>
            <p:cNvPr id="26" name="Straight Connector 43">
              <a:extLst>
                <a:ext uri="{FF2B5EF4-FFF2-40B4-BE49-F238E27FC236}">
                  <a16:creationId xmlns:a16="http://schemas.microsoft.com/office/drawing/2014/main" id="{3B21506A-371E-1A8D-7B5F-99B4D481BB8B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AD2A2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4">
              <a:extLst>
                <a:ext uri="{FF2B5EF4-FFF2-40B4-BE49-F238E27FC236}">
                  <a16:creationId xmlns:a16="http://schemas.microsoft.com/office/drawing/2014/main" id="{0D0D6F7C-5BBF-D03C-6983-B3BB9B8578B8}"/>
                </a:ext>
              </a:extLst>
            </p:cNvPr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rgbClr val="AD2A2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84">
            <a:extLst>
              <a:ext uri="{FF2B5EF4-FFF2-40B4-BE49-F238E27FC236}">
                <a16:creationId xmlns:a16="http://schemas.microsoft.com/office/drawing/2014/main" id="{AC217FD9-E34C-F048-BD47-87D42B2004D8}"/>
              </a:ext>
            </a:extLst>
          </p:cNvPr>
          <p:cNvGrpSpPr/>
          <p:nvPr/>
        </p:nvGrpSpPr>
        <p:grpSpPr>
          <a:xfrm flipH="1" flipV="1">
            <a:off x="7169927" y="4836788"/>
            <a:ext cx="492348" cy="221363"/>
            <a:chOff x="3339387" y="1459155"/>
            <a:chExt cx="492348" cy="221363"/>
          </a:xfrm>
        </p:grpSpPr>
        <p:cxnSp>
          <p:nvCxnSpPr>
            <p:cNvPr id="29" name="Straight Connector 46">
              <a:extLst>
                <a:ext uri="{FF2B5EF4-FFF2-40B4-BE49-F238E27FC236}">
                  <a16:creationId xmlns:a16="http://schemas.microsoft.com/office/drawing/2014/main" id="{73C05EE0-50DF-9F8D-0AAB-D276CB9ECCC4}"/>
                </a:ext>
              </a:extLst>
            </p:cNvPr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4C525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7">
              <a:extLst>
                <a:ext uri="{FF2B5EF4-FFF2-40B4-BE49-F238E27FC236}">
                  <a16:creationId xmlns:a16="http://schemas.microsoft.com/office/drawing/2014/main" id="{71C0371E-E3DB-4353-8898-679691B34689}"/>
                </a:ext>
              </a:extLst>
            </p:cNvPr>
            <p:cNvCxnSpPr/>
            <p:nvPr/>
          </p:nvCxnSpPr>
          <p:spPr>
            <a:xfrm flipH="1" flipV="1">
              <a:off x="3339387" y="1459155"/>
              <a:ext cx="253294" cy="0"/>
            </a:xfrm>
            <a:prstGeom prst="line">
              <a:avLst/>
            </a:prstGeom>
            <a:ln w="19050" cap="rnd">
              <a:solidFill>
                <a:srgbClr val="4C525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5">
            <a:extLst>
              <a:ext uri="{FF2B5EF4-FFF2-40B4-BE49-F238E27FC236}">
                <a16:creationId xmlns:a16="http://schemas.microsoft.com/office/drawing/2014/main" id="{BB8BD52E-B355-5E5D-C838-2DC82EC3A367}"/>
              </a:ext>
            </a:extLst>
          </p:cNvPr>
          <p:cNvSpPr>
            <a:spLocks/>
          </p:cNvSpPr>
          <p:nvPr/>
        </p:nvSpPr>
        <p:spPr bwMode="auto">
          <a:xfrm>
            <a:off x="4239986" y="3166836"/>
            <a:ext cx="1865313" cy="2238375"/>
          </a:xfrm>
          <a:custGeom>
            <a:avLst/>
            <a:gdLst/>
            <a:ahLst/>
            <a:cxnLst>
              <a:cxn ang="0">
                <a:pos x="248" y="158"/>
              </a:cxn>
              <a:cxn ang="0">
                <a:pos x="248" y="160"/>
              </a:cxn>
              <a:cxn ang="0">
                <a:pos x="250" y="192"/>
              </a:cxn>
              <a:cxn ang="0">
                <a:pos x="321" y="335"/>
              </a:cxn>
              <a:cxn ang="0">
                <a:pos x="437" y="401"/>
              </a:cxn>
              <a:cxn ang="0">
                <a:pos x="496" y="408"/>
              </a:cxn>
              <a:cxn ang="0">
                <a:pos x="496" y="595"/>
              </a:cxn>
              <a:cxn ang="0">
                <a:pos x="430" y="591"/>
              </a:cxn>
              <a:cxn ang="0">
                <a:pos x="189" y="468"/>
              </a:cxn>
              <a:cxn ang="0">
                <a:pos x="62" y="192"/>
              </a:cxn>
              <a:cxn ang="0">
                <a:pos x="61" y="160"/>
              </a:cxn>
              <a:cxn ang="0">
                <a:pos x="61" y="158"/>
              </a:cxn>
              <a:cxn ang="0">
                <a:pos x="0" y="158"/>
              </a:cxn>
              <a:cxn ang="0">
                <a:pos x="157" y="0"/>
              </a:cxn>
              <a:cxn ang="0">
                <a:pos x="313" y="158"/>
              </a:cxn>
              <a:cxn ang="0">
                <a:pos x="248" y="158"/>
              </a:cxn>
            </a:cxnLst>
            <a:rect l="0" t="0" r="r" b="b"/>
            <a:pathLst>
              <a:path w="496" h="595">
                <a:moveTo>
                  <a:pt x="248" y="158"/>
                </a:move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ubicBezTo>
                  <a:pt x="257" y="247"/>
                  <a:pt x="281" y="295"/>
                  <a:pt x="321" y="335"/>
                </a:cubicBezTo>
                <a:cubicBezTo>
                  <a:pt x="355" y="369"/>
                  <a:pt x="393" y="391"/>
                  <a:pt x="437" y="401"/>
                </a:cubicBezTo>
                <a:cubicBezTo>
                  <a:pt x="456" y="406"/>
                  <a:pt x="475" y="408"/>
                  <a:pt x="496" y="408"/>
                </a:cubicBezTo>
                <a:cubicBezTo>
                  <a:pt x="496" y="595"/>
                  <a:pt x="496" y="595"/>
                  <a:pt x="496" y="595"/>
                </a:cubicBezTo>
                <a:cubicBezTo>
                  <a:pt x="474" y="595"/>
                  <a:pt x="452" y="594"/>
                  <a:pt x="430" y="591"/>
                </a:cubicBezTo>
                <a:cubicBezTo>
                  <a:pt x="338" y="578"/>
                  <a:pt x="258" y="537"/>
                  <a:pt x="189" y="468"/>
                </a:cubicBezTo>
                <a:cubicBezTo>
                  <a:pt x="112" y="390"/>
                  <a:pt x="69" y="299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lnTo>
                  <a:pt x="248" y="158"/>
                </a:lnTo>
                <a:close/>
              </a:path>
            </a:pathLst>
          </a:custGeom>
          <a:solidFill>
            <a:srgbClr val="AD2A2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79DE3BC1-22F1-C8EA-4B82-6B931ECA9712}"/>
              </a:ext>
            </a:extLst>
          </p:cNvPr>
          <p:cNvSpPr>
            <a:spLocks/>
          </p:cNvSpPr>
          <p:nvPr/>
        </p:nvSpPr>
        <p:spPr bwMode="auto">
          <a:xfrm>
            <a:off x="5503636" y="3760561"/>
            <a:ext cx="2244725" cy="1870075"/>
          </a:xfrm>
          <a:custGeom>
            <a:avLst/>
            <a:gdLst/>
            <a:ahLst/>
            <a:cxnLst>
              <a:cxn ang="0">
                <a:pos x="403" y="61"/>
              </a:cxn>
              <a:cxn ang="0">
                <a:pos x="410" y="2"/>
              </a:cxn>
              <a:cxn ang="0">
                <a:pos x="410" y="0"/>
              </a:cxn>
              <a:cxn ang="0">
                <a:pos x="597" y="0"/>
              </a:cxn>
              <a:cxn ang="0">
                <a:pos x="597" y="2"/>
              </a:cxn>
              <a:cxn ang="0">
                <a:pos x="592" y="68"/>
              </a:cxn>
              <a:cxn ang="0">
                <a:pos x="469" y="310"/>
              </a:cxn>
              <a:cxn ang="0">
                <a:pos x="161" y="437"/>
              </a:cxn>
              <a:cxn ang="0">
                <a:pos x="160" y="437"/>
              </a:cxn>
              <a:cxn ang="0">
                <a:pos x="160" y="497"/>
              </a:cxn>
              <a:cxn ang="0">
                <a:pos x="0" y="341"/>
              </a:cxn>
              <a:cxn ang="0">
                <a:pos x="160" y="185"/>
              </a:cxn>
              <a:cxn ang="0">
                <a:pos x="160" y="250"/>
              </a:cxn>
              <a:cxn ang="0">
                <a:pos x="161" y="250"/>
              </a:cxn>
              <a:cxn ang="0">
                <a:pos x="337" y="177"/>
              </a:cxn>
              <a:cxn ang="0">
                <a:pos x="403" y="61"/>
              </a:cxn>
            </a:cxnLst>
            <a:rect l="0" t="0" r="r" b="b"/>
            <a:pathLst>
              <a:path w="597" h="497">
                <a:moveTo>
                  <a:pt x="403" y="61"/>
                </a:moveTo>
                <a:cubicBezTo>
                  <a:pt x="408" y="42"/>
                  <a:pt x="410" y="22"/>
                  <a:pt x="410" y="2"/>
                </a:cubicBezTo>
                <a:cubicBezTo>
                  <a:pt x="410" y="1"/>
                  <a:pt x="410" y="0"/>
                  <a:pt x="41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597" y="0"/>
                  <a:pt x="597" y="1"/>
                  <a:pt x="597" y="2"/>
                </a:cubicBezTo>
                <a:cubicBezTo>
                  <a:pt x="597" y="24"/>
                  <a:pt x="595" y="46"/>
                  <a:pt x="592" y="68"/>
                </a:cubicBezTo>
                <a:cubicBezTo>
                  <a:pt x="579" y="160"/>
                  <a:pt x="538" y="241"/>
                  <a:pt x="469" y="310"/>
                </a:cubicBezTo>
                <a:cubicBezTo>
                  <a:pt x="384" y="395"/>
                  <a:pt x="281" y="437"/>
                  <a:pt x="161" y="437"/>
                </a:cubicBezTo>
                <a:cubicBezTo>
                  <a:pt x="161" y="437"/>
                  <a:pt x="160" y="437"/>
                  <a:pt x="160" y="437"/>
                </a:cubicBezTo>
                <a:cubicBezTo>
                  <a:pt x="160" y="497"/>
                  <a:pt x="160" y="497"/>
                  <a:pt x="160" y="497"/>
                </a:cubicBezTo>
                <a:cubicBezTo>
                  <a:pt x="0" y="341"/>
                  <a:pt x="0" y="341"/>
                  <a:pt x="0" y="341"/>
                </a:cubicBezTo>
                <a:cubicBezTo>
                  <a:pt x="160" y="185"/>
                  <a:pt x="160" y="185"/>
                  <a:pt x="160" y="185"/>
                </a:cubicBezTo>
                <a:cubicBezTo>
                  <a:pt x="160" y="250"/>
                  <a:pt x="160" y="250"/>
                  <a:pt x="160" y="250"/>
                </a:cubicBezTo>
                <a:cubicBezTo>
                  <a:pt x="160" y="250"/>
                  <a:pt x="161" y="250"/>
                  <a:pt x="161" y="250"/>
                </a:cubicBezTo>
                <a:cubicBezTo>
                  <a:pt x="230" y="250"/>
                  <a:pt x="288" y="226"/>
                  <a:pt x="337" y="177"/>
                </a:cubicBezTo>
                <a:cubicBezTo>
                  <a:pt x="371" y="143"/>
                  <a:pt x="393" y="104"/>
                  <a:pt x="403" y="61"/>
                </a:cubicBezTo>
                <a:close/>
              </a:path>
            </a:pathLst>
          </a:custGeom>
          <a:solidFill>
            <a:srgbClr val="4C525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C262621B-D778-F6E0-142F-F234454C3113}"/>
              </a:ext>
            </a:extLst>
          </p:cNvPr>
          <p:cNvSpPr>
            <a:spLocks/>
          </p:cNvSpPr>
          <p:nvPr/>
        </p:nvSpPr>
        <p:spPr bwMode="auto">
          <a:xfrm>
            <a:off x="6105299" y="2123849"/>
            <a:ext cx="1871663" cy="2246312"/>
          </a:xfrm>
          <a:custGeom>
            <a:avLst/>
            <a:gdLst/>
            <a:ahLst/>
            <a:cxnLst>
              <a:cxn ang="0">
                <a:pos x="67" y="5"/>
              </a:cxn>
              <a:cxn ang="0">
                <a:pos x="309" y="129"/>
              </a:cxn>
              <a:cxn ang="0">
                <a:pos x="437" y="435"/>
              </a:cxn>
              <a:cxn ang="0">
                <a:pos x="498" y="435"/>
              </a:cxn>
              <a:cxn ang="0">
                <a:pos x="341" y="597"/>
              </a:cxn>
              <a:cxn ang="0">
                <a:pos x="184" y="435"/>
              </a:cxn>
              <a:cxn ang="0">
                <a:pos x="250" y="435"/>
              </a:cxn>
              <a:cxn ang="0">
                <a:pos x="177" y="261"/>
              </a:cxn>
              <a:cxn ang="0">
                <a:pos x="60" y="194"/>
              </a:cxn>
              <a:cxn ang="0">
                <a:pos x="1" y="188"/>
              </a:cxn>
              <a:cxn ang="0">
                <a:pos x="0" y="188"/>
              </a:cxn>
              <a:cxn ang="0">
                <a:pos x="0" y="0"/>
              </a:cxn>
              <a:cxn ang="0">
                <a:pos x="1" y="0"/>
              </a:cxn>
              <a:cxn ang="0">
                <a:pos x="67" y="5"/>
              </a:cxn>
            </a:cxnLst>
            <a:rect l="0" t="0" r="r" b="b"/>
            <a:pathLst>
              <a:path w="498" h="597">
                <a:moveTo>
                  <a:pt x="67" y="5"/>
                </a:moveTo>
                <a:cubicBezTo>
                  <a:pt x="159" y="18"/>
                  <a:pt x="240" y="59"/>
                  <a:pt x="309" y="129"/>
                </a:cubicBezTo>
                <a:cubicBezTo>
                  <a:pt x="394" y="213"/>
                  <a:pt x="436" y="315"/>
                  <a:pt x="437" y="435"/>
                </a:cubicBezTo>
                <a:cubicBezTo>
                  <a:pt x="498" y="435"/>
                  <a:pt x="498" y="435"/>
                  <a:pt x="498" y="435"/>
                </a:cubicBezTo>
                <a:cubicBezTo>
                  <a:pt x="341" y="597"/>
                  <a:pt x="341" y="597"/>
                  <a:pt x="341" y="597"/>
                </a:cubicBezTo>
                <a:cubicBezTo>
                  <a:pt x="184" y="435"/>
                  <a:pt x="184" y="435"/>
                  <a:pt x="184" y="435"/>
                </a:cubicBezTo>
                <a:cubicBezTo>
                  <a:pt x="250" y="435"/>
                  <a:pt x="250" y="435"/>
                  <a:pt x="250" y="435"/>
                </a:cubicBezTo>
                <a:cubicBezTo>
                  <a:pt x="249" y="367"/>
                  <a:pt x="225" y="309"/>
                  <a:pt x="177" y="261"/>
                </a:cubicBezTo>
                <a:cubicBezTo>
                  <a:pt x="143" y="227"/>
                  <a:pt x="104" y="205"/>
                  <a:pt x="60" y="194"/>
                </a:cubicBezTo>
                <a:cubicBezTo>
                  <a:pt x="41" y="190"/>
                  <a:pt x="21" y="188"/>
                  <a:pt x="1" y="188"/>
                </a:cubicBezTo>
                <a:cubicBezTo>
                  <a:pt x="1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4" y="0"/>
                  <a:pt x="46" y="2"/>
                  <a:pt x="67" y="5"/>
                </a:cubicBezTo>
                <a:close/>
              </a:path>
            </a:pathLst>
          </a:custGeom>
          <a:solidFill>
            <a:srgbClr val="AD2A2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8DA8D5A2-DCCA-1329-016A-85FC03C0F7D1}"/>
              </a:ext>
            </a:extLst>
          </p:cNvPr>
          <p:cNvSpPr>
            <a:spLocks noEditPoints="1"/>
          </p:cNvSpPr>
          <p:nvPr/>
        </p:nvSpPr>
        <p:spPr bwMode="auto">
          <a:xfrm>
            <a:off x="4468586" y="1895249"/>
            <a:ext cx="2238375" cy="1865312"/>
          </a:xfrm>
          <a:custGeom>
            <a:avLst/>
            <a:gdLst/>
            <a:ahLst/>
            <a:cxnLst>
              <a:cxn ang="0">
                <a:pos x="96" y="338"/>
              </a:cxn>
              <a:cxn ang="0">
                <a:pos x="95" y="338"/>
              </a:cxn>
              <a:cxn ang="0">
                <a:pos x="96" y="338"/>
              </a:cxn>
              <a:cxn ang="0">
                <a:pos x="435" y="0"/>
              </a:cxn>
              <a:cxn ang="0">
                <a:pos x="595" y="157"/>
              </a:cxn>
              <a:cxn ang="0">
                <a:pos x="435" y="314"/>
              </a:cxn>
              <a:cxn ang="0">
                <a:pos x="435" y="249"/>
              </a:cxn>
              <a:cxn ang="0">
                <a:pos x="260" y="322"/>
              </a:cxn>
              <a:cxn ang="0">
                <a:pos x="194" y="437"/>
              </a:cxn>
              <a:cxn ang="0">
                <a:pos x="187" y="496"/>
              </a:cxn>
              <a:cxn ang="0">
                <a:pos x="0" y="496"/>
              </a:cxn>
              <a:cxn ang="0">
                <a:pos x="5" y="429"/>
              </a:cxn>
              <a:cxn ang="0">
                <a:pos x="128" y="190"/>
              </a:cxn>
              <a:cxn ang="0">
                <a:pos x="435" y="61"/>
              </a:cxn>
              <a:cxn ang="0">
                <a:pos x="435" y="0"/>
              </a:cxn>
            </a:cxnLst>
            <a:rect l="0" t="0" r="r" b="b"/>
            <a:pathLst>
              <a:path w="595" h="496">
                <a:moveTo>
                  <a:pt x="96" y="338"/>
                </a:moveTo>
                <a:cubicBezTo>
                  <a:pt x="96" y="338"/>
                  <a:pt x="95" y="338"/>
                  <a:pt x="95" y="338"/>
                </a:cubicBezTo>
                <a:cubicBezTo>
                  <a:pt x="96" y="338"/>
                  <a:pt x="96" y="338"/>
                  <a:pt x="96" y="338"/>
                </a:cubicBezTo>
                <a:close/>
                <a:moveTo>
                  <a:pt x="435" y="0"/>
                </a:moveTo>
                <a:cubicBezTo>
                  <a:pt x="595" y="157"/>
                  <a:pt x="595" y="157"/>
                  <a:pt x="595" y="157"/>
                </a:cubicBezTo>
                <a:cubicBezTo>
                  <a:pt x="435" y="314"/>
                  <a:pt x="435" y="314"/>
                  <a:pt x="435" y="314"/>
                </a:cubicBezTo>
                <a:cubicBezTo>
                  <a:pt x="435" y="249"/>
                  <a:pt x="435" y="249"/>
                  <a:pt x="435" y="249"/>
                </a:cubicBezTo>
                <a:cubicBezTo>
                  <a:pt x="367" y="249"/>
                  <a:pt x="309" y="273"/>
                  <a:pt x="260" y="322"/>
                </a:cubicBezTo>
                <a:cubicBezTo>
                  <a:pt x="227" y="356"/>
                  <a:pt x="204" y="394"/>
                  <a:pt x="194" y="437"/>
                </a:cubicBezTo>
                <a:cubicBezTo>
                  <a:pt x="190" y="456"/>
                  <a:pt x="187" y="475"/>
                  <a:pt x="187" y="496"/>
                </a:cubicBezTo>
                <a:cubicBezTo>
                  <a:pt x="0" y="496"/>
                  <a:pt x="0" y="496"/>
                  <a:pt x="0" y="496"/>
                </a:cubicBezTo>
                <a:cubicBezTo>
                  <a:pt x="0" y="473"/>
                  <a:pt x="2" y="451"/>
                  <a:pt x="5" y="429"/>
                </a:cubicBezTo>
                <a:cubicBezTo>
                  <a:pt x="18" y="338"/>
                  <a:pt x="59" y="258"/>
                  <a:pt x="128" y="190"/>
                </a:cubicBezTo>
                <a:cubicBezTo>
                  <a:pt x="213" y="104"/>
                  <a:pt x="315" y="62"/>
                  <a:pt x="435" y="61"/>
                </a:cubicBezTo>
                <a:lnTo>
                  <a:pt x="435" y="0"/>
                </a:lnTo>
                <a:close/>
              </a:path>
            </a:pathLst>
          </a:custGeom>
          <a:solidFill>
            <a:srgbClr val="4C525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E06852C-7A28-4395-5D67-44B144DE733B}"/>
              </a:ext>
            </a:extLst>
          </p:cNvPr>
          <p:cNvSpPr txBox="1">
            <a:spLocks/>
          </p:cNvSpPr>
          <p:nvPr/>
        </p:nvSpPr>
        <p:spPr>
          <a:xfrm>
            <a:off x="5905450" y="2254776"/>
            <a:ext cx="442429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01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51FB20D9-9EC9-650E-95AE-70FA30F74923}"/>
              </a:ext>
            </a:extLst>
          </p:cNvPr>
          <p:cNvSpPr txBox="1">
            <a:spLocks/>
          </p:cNvSpPr>
          <p:nvPr/>
        </p:nvSpPr>
        <p:spPr>
          <a:xfrm>
            <a:off x="7163556" y="3743815"/>
            <a:ext cx="442429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02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0133784-AF5D-4357-29D9-65CDA1B3D182}"/>
              </a:ext>
            </a:extLst>
          </p:cNvPr>
          <p:cNvSpPr txBox="1">
            <a:spLocks/>
          </p:cNvSpPr>
          <p:nvPr/>
        </p:nvSpPr>
        <p:spPr>
          <a:xfrm>
            <a:off x="5843806" y="4810251"/>
            <a:ext cx="442429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03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1508392A-9FE9-28CC-6DF7-84EEE21D1FAC}"/>
              </a:ext>
            </a:extLst>
          </p:cNvPr>
          <p:cNvSpPr>
            <a:spLocks/>
          </p:cNvSpPr>
          <p:nvPr/>
        </p:nvSpPr>
        <p:spPr bwMode="auto">
          <a:xfrm>
            <a:off x="4239986" y="3166836"/>
            <a:ext cx="1176338" cy="720725"/>
          </a:xfrm>
          <a:custGeom>
            <a:avLst/>
            <a:gdLst/>
            <a:ahLst/>
            <a:cxnLst>
              <a:cxn ang="0">
                <a:pos x="250" y="192"/>
              </a:cxn>
              <a:cxn ang="0">
                <a:pos x="62" y="192"/>
              </a:cxn>
              <a:cxn ang="0">
                <a:pos x="61" y="160"/>
              </a:cxn>
              <a:cxn ang="0">
                <a:pos x="61" y="158"/>
              </a:cxn>
              <a:cxn ang="0">
                <a:pos x="0" y="158"/>
              </a:cxn>
              <a:cxn ang="0">
                <a:pos x="157" y="0"/>
              </a:cxn>
              <a:cxn ang="0">
                <a:pos x="313" y="158"/>
              </a:cxn>
              <a:cxn ang="0">
                <a:pos x="248" y="158"/>
              </a:cxn>
              <a:cxn ang="0">
                <a:pos x="248" y="160"/>
              </a:cxn>
              <a:cxn ang="0">
                <a:pos x="250" y="192"/>
              </a:cxn>
            </a:cxnLst>
            <a:rect l="0" t="0" r="r" b="b"/>
            <a:pathLst>
              <a:path w="313" h="192">
                <a:moveTo>
                  <a:pt x="250" y="192"/>
                </a:moveTo>
                <a:cubicBezTo>
                  <a:pt x="62" y="192"/>
                  <a:pt x="62" y="192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248" y="158"/>
                  <a:pt x="248" y="158"/>
                  <a:pt x="248" y="158"/>
                </a:cubicBez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lose/>
              </a:path>
            </a:pathLst>
          </a:custGeom>
          <a:solidFill>
            <a:srgbClr val="AD2A2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04590882-871D-A09E-5B80-7BB700E96118}"/>
              </a:ext>
            </a:extLst>
          </p:cNvPr>
          <p:cNvSpPr txBox="1">
            <a:spLocks/>
          </p:cNvSpPr>
          <p:nvPr/>
        </p:nvSpPr>
        <p:spPr>
          <a:xfrm>
            <a:off x="4622903" y="3358248"/>
            <a:ext cx="442430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04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DDC2991-A84C-9199-C938-AB6B65B35DA7}"/>
              </a:ext>
            </a:extLst>
          </p:cNvPr>
          <p:cNvSpPr txBox="1"/>
          <p:nvPr/>
        </p:nvSpPr>
        <p:spPr>
          <a:xfrm>
            <a:off x="7748362" y="2058844"/>
            <a:ext cx="902811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AD2A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分表</a:t>
            </a:r>
            <a:endParaRPr lang="zh-CN" altLang="en-US" sz="2800" b="1" dirty="0">
              <a:solidFill>
                <a:srgbClr val="AD2A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35BF36-AAE9-55A5-48BB-4EE71322B8CA}"/>
              </a:ext>
            </a:extLst>
          </p:cNvPr>
          <p:cNvSpPr/>
          <p:nvPr/>
        </p:nvSpPr>
        <p:spPr>
          <a:xfrm>
            <a:off x="7748361" y="2637034"/>
            <a:ext cx="3688127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微软雅黑" pitchFamily="34" charset="-122"/>
              </a:rPr>
              <a:t>开发者按需求对表做水平或垂直拆分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微软雅黑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185EA1-48F4-C7A3-384E-37EE289BB514}"/>
              </a:ext>
            </a:extLst>
          </p:cNvPr>
          <p:cNvSpPr txBox="1"/>
          <p:nvPr/>
        </p:nvSpPr>
        <p:spPr>
          <a:xfrm>
            <a:off x="7748362" y="4709279"/>
            <a:ext cx="902811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3F3F3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分库</a:t>
            </a:r>
            <a:endParaRPr lang="zh-CN" altLang="en-US" sz="2800" b="1" dirty="0">
              <a:solidFill>
                <a:srgbClr val="3F3F3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FCCEA5F-4F95-9769-9037-A905D3B4CF5D}"/>
              </a:ext>
            </a:extLst>
          </p:cNvPr>
          <p:cNvSpPr/>
          <p:nvPr/>
        </p:nvSpPr>
        <p:spPr>
          <a:xfrm>
            <a:off x="7662274" y="5287469"/>
            <a:ext cx="3774213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微软雅黑" pitchFamily="34" charset="-122"/>
              </a:rPr>
              <a:t>根据业务将相关的表存放到不同数据库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微软雅黑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392904A-A0ED-52D1-841C-F36179223C2D}"/>
              </a:ext>
            </a:extLst>
          </p:cNvPr>
          <p:cNvSpPr txBox="1"/>
          <p:nvPr/>
        </p:nvSpPr>
        <p:spPr>
          <a:xfrm>
            <a:off x="3379758" y="4756230"/>
            <a:ext cx="902811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AD2A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集群</a:t>
            </a:r>
            <a:endParaRPr lang="zh-CN" altLang="en-US" sz="2800" b="1" dirty="0">
              <a:solidFill>
                <a:srgbClr val="AD2A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2183588-6251-BACE-26F4-4DB9287F9218}"/>
              </a:ext>
            </a:extLst>
          </p:cNvPr>
          <p:cNvSpPr/>
          <p:nvPr/>
        </p:nvSpPr>
        <p:spPr>
          <a:xfrm>
            <a:off x="796013" y="5340478"/>
            <a:ext cx="3774213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微软雅黑" pitchFamily="34" charset="-122"/>
              </a:rPr>
              <a:t>给读写压力较大的数据库搭建主从集群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微软雅黑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67BA3BB-7655-0022-0763-AC9D89194E76}"/>
              </a:ext>
            </a:extLst>
          </p:cNvPr>
          <p:cNvSpPr txBox="1"/>
          <p:nvPr/>
        </p:nvSpPr>
        <p:spPr>
          <a:xfrm>
            <a:off x="3374446" y="2129143"/>
            <a:ext cx="902811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3F3F3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分区</a:t>
            </a:r>
            <a:endParaRPr lang="zh-CN" altLang="en-US" sz="2800" b="1" dirty="0">
              <a:solidFill>
                <a:srgbClr val="3F3F3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9EBCEF9-E3F4-FBB8-3D13-CEDDE1B2C2A5}"/>
              </a:ext>
            </a:extLst>
          </p:cNvPr>
          <p:cNvSpPr/>
          <p:nvPr/>
        </p:nvSpPr>
        <p:spPr>
          <a:xfrm>
            <a:off x="1187249" y="2690043"/>
            <a:ext cx="3382977" cy="35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微软雅黑" pitchFamily="34" charset="-122"/>
              </a:rPr>
              <a:t>数据库按照规则对表做水平拆分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78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027E6C0E-31BB-522B-8DEF-0D2D6B51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08" y="4199812"/>
            <a:ext cx="1737511" cy="68585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C35C050C-8FF4-122E-C104-CD9D2638D382}"/>
              </a:ext>
            </a:extLst>
          </p:cNvPr>
          <p:cNvGrpSpPr/>
          <p:nvPr/>
        </p:nvGrpSpPr>
        <p:grpSpPr>
          <a:xfrm>
            <a:off x="3946356" y="3488564"/>
            <a:ext cx="1672253" cy="1323701"/>
            <a:chOff x="7630823" y="3223640"/>
            <a:chExt cx="1672253" cy="1323701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384ABFA-39FD-1972-0BBB-1ABDE6830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0413" y="3223640"/>
              <a:ext cx="713075" cy="953579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7075B8E-0D85-84FB-B3F9-0FB13ECF9C4A}"/>
                </a:ext>
              </a:extLst>
            </p:cNvPr>
            <p:cNvSpPr txBox="1"/>
            <p:nvPr/>
          </p:nvSpPr>
          <p:spPr>
            <a:xfrm>
              <a:off x="7630823" y="4270342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points_board.ibd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2C62BF4-0CD7-DE50-687B-FDFF3D909689}"/>
              </a:ext>
            </a:extLst>
          </p:cNvPr>
          <p:cNvSpPr txBox="1"/>
          <p:nvPr/>
        </p:nvSpPr>
        <p:spPr>
          <a:xfrm>
            <a:off x="796013" y="977094"/>
            <a:ext cx="688009" cy="464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分区</a:t>
            </a:r>
            <a:endParaRPr lang="zh-CN" altLang="en-US" sz="2000" dirty="0">
              <a:solidFill>
                <a:srgbClr val="AD2B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66CCC3B2-0280-5CEB-B19B-1F6BC5B86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35788"/>
              </p:ext>
            </p:extLst>
          </p:nvPr>
        </p:nvGraphicFramePr>
        <p:xfrm>
          <a:off x="796013" y="2167895"/>
          <a:ext cx="4730655" cy="19783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834824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633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20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46B4ADE-B340-0962-59E3-84E887EFA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42255"/>
              </p:ext>
            </p:extLst>
          </p:nvPr>
        </p:nvGraphicFramePr>
        <p:xfrm>
          <a:off x="796012" y="4154094"/>
          <a:ext cx="4730655" cy="1599984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834825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6331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6991201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9627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6991202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20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6991203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8080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6991204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6795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12798"/>
                  </a:ext>
                </a:extLst>
              </a:tr>
            </a:tbl>
          </a:graphicData>
        </a:graphic>
      </p:graphicFrame>
      <p:sp>
        <p:nvSpPr>
          <p:cNvPr id="18" name="椭圆 17">
            <a:extLst>
              <a:ext uri="{FF2B5EF4-FFF2-40B4-BE49-F238E27FC236}">
                <a16:creationId xmlns:a16="http://schemas.microsoft.com/office/drawing/2014/main" id="{DBA92964-E7CB-6BC2-D5ED-FE74798F62F4}"/>
              </a:ext>
            </a:extLst>
          </p:cNvPr>
          <p:cNvSpPr/>
          <p:nvPr/>
        </p:nvSpPr>
        <p:spPr>
          <a:xfrm flipV="1">
            <a:off x="407140" y="4146293"/>
            <a:ext cx="9582679" cy="535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50800">
              <a:srgbClr val="00B0F0">
                <a:alpha val="3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6D857C0-7A55-C84E-D4FD-87848657A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92593" l="7357" r="94278">
                        <a14:foregroundMark x1="7357" y1="76720" x2="7357" y2="76720"/>
                        <a14:foregroundMark x1="94550" y1="15873" x2="94550" y2="15873"/>
                        <a14:foregroundMark x1="20163" y1="92593" x2="20163" y2="92593"/>
                        <a14:backgroundMark x1="19346" y1="76984" x2="13624" y2="85450"/>
                        <a14:backgroundMark x1="15531" y1="77778" x2="10627" y2="83069"/>
                        <a14:backgroundMark x1="21253" y1="84127" x2="16349" y2="87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2941">
            <a:off x="9833306" y="3689045"/>
            <a:ext cx="903030" cy="93009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F0E5231-9B55-0392-1F1C-B847A3026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329" y="3285484"/>
            <a:ext cx="1044030" cy="830652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4422A915-326A-3781-F432-12EF1127F547}"/>
              </a:ext>
            </a:extLst>
          </p:cNvPr>
          <p:cNvGrpSpPr/>
          <p:nvPr/>
        </p:nvGrpSpPr>
        <p:grpSpPr>
          <a:xfrm>
            <a:off x="6742257" y="4397038"/>
            <a:ext cx="2089367" cy="1020511"/>
            <a:chOff x="7366515" y="3410381"/>
            <a:chExt cx="2137124" cy="1043837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0931C83-E95A-B0DE-AFBD-836CB3713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0413" y="3410381"/>
              <a:ext cx="713075" cy="766838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DD39CB8-7D9C-07B5-3193-66965A4C1163}"/>
                </a:ext>
              </a:extLst>
            </p:cNvPr>
            <p:cNvSpPr txBox="1"/>
            <p:nvPr/>
          </p:nvSpPr>
          <p:spPr>
            <a:xfrm>
              <a:off x="7366515" y="4177219"/>
              <a:ext cx="2137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points_board#p#p2.ibd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001CD2B-2FE8-B358-E48E-F7E68A90D909}"/>
              </a:ext>
            </a:extLst>
          </p:cNvPr>
          <p:cNvGrpSpPr/>
          <p:nvPr/>
        </p:nvGrpSpPr>
        <p:grpSpPr>
          <a:xfrm>
            <a:off x="6770928" y="2874153"/>
            <a:ext cx="2092589" cy="1101676"/>
            <a:chOff x="7399493" y="3041238"/>
            <a:chExt cx="2137124" cy="1125121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61270AB0-EE61-253B-A5D5-8D4DC9B00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0413" y="3357486"/>
              <a:ext cx="713075" cy="808873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21CAACF-C83F-F8DA-CA5A-F1C7D8B95A54}"/>
                </a:ext>
              </a:extLst>
            </p:cNvPr>
            <p:cNvSpPr txBox="1"/>
            <p:nvPr/>
          </p:nvSpPr>
          <p:spPr>
            <a:xfrm>
              <a:off x="7399493" y="3041238"/>
              <a:ext cx="2137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points_board#p#p1.ibd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12BC175-A84B-8C97-4FFE-46E4618C67C5}"/>
              </a:ext>
            </a:extLst>
          </p:cNvPr>
          <p:cNvGrpSpPr/>
          <p:nvPr/>
        </p:nvGrpSpPr>
        <p:grpSpPr>
          <a:xfrm>
            <a:off x="6770927" y="2898203"/>
            <a:ext cx="4346825" cy="2603218"/>
            <a:chOff x="795776" y="3931886"/>
            <a:chExt cx="4346825" cy="2603218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8F2EE1F0-5C3D-23D7-5EE0-E59BFA5A6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A62BC51-FCAE-DC0D-AEEE-D47185F8B05A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04BDE44F-2E61-AB16-EC0F-92C0B2F0E5FD}"/>
              </a:ext>
            </a:extLst>
          </p:cNvPr>
          <p:cNvSpPr txBox="1">
            <a:spLocks/>
          </p:cNvSpPr>
          <p:nvPr/>
        </p:nvSpPr>
        <p:spPr>
          <a:xfrm>
            <a:off x="6963970" y="2898203"/>
            <a:ext cx="4048550" cy="2502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优点：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提高数据检索、统计的性能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打破磁盘容量限制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根据分区清理数据效率高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缺点：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分区字段必须是索引的一部分或全部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分区方式不够灵活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只支持水平分区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C936392D-69EF-F8EC-7DD0-59E94E56CF4C}"/>
              </a:ext>
            </a:extLst>
          </p:cNvPr>
          <p:cNvSpPr txBox="1">
            <a:spLocks/>
          </p:cNvSpPr>
          <p:nvPr/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/>
              <a:t>表分区（</a:t>
            </a:r>
            <a:r>
              <a:rPr lang="en-US" altLang="zh-CN" sz="1600" b="1"/>
              <a:t>Partition</a:t>
            </a:r>
            <a:r>
              <a:rPr lang="zh-CN" altLang="en-US" sz="1600" b="1"/>
              <a:t>）</a:t>
            </a:r>
            <a:r>
              <a:rPr lang="zh-CN" altLang="en-US" sz="1600"/>
              <a:t>是一种数据存储方案，可以解决单表数据较多的问题。</a:t>
            </a:r>
            <a:r>
              <a:rPr lang="en-US" altLang="zh-CN" sz="1600"/>
              <a:t>MySQL5.1</a:t>
            </a:r>
            <a:r>
              <a:rPr lang="zh-CN" altLang="en-US" sz="1600"/>
              <a:t>开始支持表分区功能。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5284734-10EF-B038-000B-1A31B02915CA}"/>
              </a:ext>
            </a:extLst>
          </p:cNvPr>
          <p:cNvSpPr txBox="1"/>
          <p:nvPr/>
        </p:nvSpPr>
        <p:spPr>
          <a:xfrm>
            <a:off x="2593550" y="4000204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AD2B26"/>
                </a:solidFill>
                <a:latin typeface="+mn-lt"/>
                <a:ea typeface="+mn-ea"/>
              </a:rPr>
              <a:t>水平拆分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609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25 -2.5925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4.79167E-6 0.01991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4.79167E-6 -0.0182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022E-16 L -4.16667E-7 0.01991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4.375E-6 -0.01828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470C0C-D634-2451-5873-C1D3E59FC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69912"/>
              </p:ext>
            </p:extLst>
          </p:nvPr>
        </p:nvGraphicFramePr>
        <p:xfrm>
          <a:off x="8190490" y="2043615"/>
          <a:ext cx="2774614" cy="19783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834824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intro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addr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小鲜肉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北京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小仙女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上海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初一学生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广州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初二学生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深圳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A3926E3A-52FF-5A2D-9AFD-C70A688FA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11807"/>
              </p:ext>
            </p:extLst>
          </p:nvPr>
        </p:nvGraphicFramePr>
        <p:xfrm>
          <a:off x="796012" y="3907759"/>
          <a:ext cx="4730655" cy="19783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834824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633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20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2C62BF4-0CD7-DE50-687B-FDFF3D909689}"/>
              </a:ext>
            </a:extLst>
          </p:cNvPr>
          <p:cNvSpPr txBox="1"/>
          <p:nvPr/>
        </p:nvSpPr>
        <p:spPr>
          <a:xfrm>
            <a:off x="796013" y="977094"/>
            <a:ext cx="688009" cy="464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分表</a:t>
            </a:r>
            <a:endParaRPr lang="zh-CN" altLang="en-US" sz="2000" dirty="0">
              <a:solidFill>
                <a:srgbClr val="AD2B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66CCC3B2-0280-5CEB-B19B-1F6BC5B86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42381"/>
              </p:ext>
            </p:extLst>
          </p:nvPr>
        </p:nvGraphicFramePr>
        <p:xfrm>
          <a:off x="796013" y="2299975"/>
          <a:ext cx="4730655" cy="19783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834824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633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20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46B4ADE-B340-0962-59E3-84E887EFA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24759"/>
              </p:ext>
            </p:extLst>
          </p:nvPr>
        </p:nvGraphicFramePr>
        <p:xfrm>
          <a:off x="796012" y="4286174"/>
          <a:ext cx="4730655" cy="1599984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834825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6331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6991201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9627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6991202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20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6991203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8080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6991204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6795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12798"/>
                  </a:ext>
                </a:extLst>
              </a:tr>
            </a:tbl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7615E-99CD-4691-AD01-20CA87F10C88}"/>
              </a:ext>
            </a:extLst>
          </p:cNvPr>
          <p:cNvSpPr txBox="1">
            <a:spLocks/>
          </p:cNvSpPr>
          <p:nvPr/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/>
              <a:t>分表</a:t>
            </a:r>
            <a:r>
              <a:rPr lang="zh-CN" altLang="en-US" sz="1600"/>
              <a:t>是一种表设计方案，由开发者在创建表时按照自己的业务需求拆分表。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145E0F-EF6F-BFC0-88A5-F6554BAC2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04764"/>
              </p:ext>
            </p:extLst>
          </p:nvPr>
        </p:nvGraphicFramePr>
        <p:xfrm>
          <a:off x="6253320" y="2043615"/>
          <a:ext cx="2790865" cy="19783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834824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633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name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password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Jack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123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Rose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321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Lucy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456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Amy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654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3460BB22-8A72-C292-59F0-FBEA20A7B8D3}"/>
              </a:ext>
            </a:extLst>
          </p:cNvPr>
          <p:cNvGrpSpPr/>
          <p:nvPr/>
        </p:nvGrpSpPr>
        <p:grpSpPr>
          <a:xfrm>
            <a:off x="6677732" y="3932187"/>
            <a:ext cx="4346825" cy="2603218"/>
            <a:chOff x="795776" y="3931886"/>
            <a:chExt cx="4346825" cy="260321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2A6249-AF8B-5349-0779-F23FFA61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3BFBF9-7C57-1A9F-0143-17733606C0BD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482796A5-7D2E-2613-AB58-1CCED66594E2}"/>
              </a:ext>
            </a:extLst>
          </p:cNvPr>
          <p:cNvSpPr txBox="1">
            <a:spLocks/>
          </p:cNvSpPr>
          <p:nvPr/>
        </p:nvSpPr>
        <p:spPr>
          <a:xfrm>
            <a:off x="6870775" y="3932187"/>
            <a:ext cx="4048550" cy="2502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优点：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解决了字段多和数据多引起的各种问题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分区方式更灵活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缺点：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增删改查时需要自己判断操作哪张表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垂直分表需要处理事务问题、数据关联问题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水平分表要处理聚合操作的数据合并问题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4A3B4B-8016-EB4B-5317-B55DC122E104}"/>
              </a:ext>
            </a:extLst>
          </p:cNvPr>
          <p:cNvSpPr txBox="1"/>
          <p:nvPr/>
        </p:nvSpPr>
        <p:spPr>
          <a:xfrm>
            <a:off x="2593550" y="403210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AD2B26"/>
                </a:solidFill>
                <a:latin typeface="+mn-lt"/>
                <a:ea typeface="+mn-ea"/>
              </a:rPr>
              <a:t>水平拆分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7B5627-B5AB-663E-878D-FF90CA852758}"/>
              </a:ext>
            </a:extLst>
          </p:cNvPr>
          <p:cNvSpPr txBox="1"/>
          <p:nvPr/>
        </p:nvSpPr>
        <p:spPr>
          <a:xfrm>
            <a:off x="8618649" y="2655704"/>
            <a:ext cx="3609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AD2B26"/>
                </a:solidFill>
              </a:rPr>
              <a:t>垂</a:t>
            </a:r>
            <a:endParaRPr lang="en-US" altLang="zh-CN" sz="1400">
              <a:solidFill>
                <a:srgbClr val="AD2B26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AD2B26"/>
                </a:solidFill>
              </a:rPr>
              <a:t>直</a:t>
            </a:r>
            <a:endParaRPr lang="en-US" altLang="zh-CN" sz="1400">
              <a:solidFill>
                <a:srgbClr val="AD2B26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AD2B26"/>
                </a:solidFill>
                <a:latin typeface="+mn-lt"/>
                <a:ea typeface="+mn-ea"/>
              </a:rPr>
              <a:t>拆</a:t>
            </a:r>
            <a:endParaRPr lang="en-US" altLang="zh-CN" sz="1400">
              <a:solidFill>
                <a:srgbClr val="AD2B26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AD2B26"/>
                </a:solidFill>
                <a:latin typeface="+mn-lt"/>
                <a:ea typeface="+mn-ea"/>
              </a:rPr>
              <a:t>分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8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4.79167E-6 0.06643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4.79167E-6 -0.03982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4.79167E-6 0.06759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0.03125 3.7037E-7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06237 3.7037E-7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柱体 1">
            <a:extLst>
              <a:ext uri="{FF2B5EF4-FFF2-40B4-BE49-F238E27FC236}">
                <a16:creationId xmlns:a16="http://schemas.microsoft.com/office/drawing/2014/main" id="{C21F9DE9-4EBA-F7C5-9125-FAE2C09C82EC}"/>
              </a:ext>
            </a:extLst>
          </p:cNvPr>
          <p:cNvSpPr/>
          <p:nvPr/>
        </p:nvSpPr>
        <p:spPr>
          <a:xfrm>
            <a:off x="7170731" y="1770460"/>
            <a:ext cx="3540812" cy="3706712"/>
          </a:xfrm>
          <a:prstGeom prst="can">
            <a:avLst>
              <a:gd name="adj" fmla="val 2786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8029C31-10B8-7045-E856-ECDE782F14B1}"/>
              </a:ext>
            </a:extLst>
          </p:cNvPr>
          <p:cNvSpPr/>
          <p:nvPr/>
        </p:nvSpPr>
        <p:spPr>
          <a:xfrm>
            <a:off x="7368364" y="3014216"/>
            <a:ext cx="3125972" cy="2063305"/>
          </a:xfrm>
          <a:prstGeom prst="roundRect">
            <a:avLst>
              <a:gd name="adj" fmla="val 1362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C62BF4-0CD7-DE50-687B-FDFF3D909689}"/>
              </a:ext>
            </a:extLst>
          </p:cNvPr>
          <p:cNvSpPr txBox="1"/>
          <p:nvPr/>
        </p:nvSpPr>
        <p:spPr>
          <a:xfrm>
            <a:off x="796013" y="977094"/>
            <a:ext cx="1443024" cy="464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分库和集群</a:t>
            </a:r>
            <a:endParaRPr lang="zh-CN" altLang="en-US" sz="2000" dirty="0">
              <a:solidFill>
                <a:srgbClr val="AD2B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E9EFE6-FEF3-7CDE-E24A-E1F82F50596B}"/>
              </a:ext>
            </a:extLst>
          </p:cNvPr>
          <p:cNvGrpSpPr/>
          <p:nvPr/>
        </p:nvGrpSpPr>
        <p:grpSpPr>
          <a:xfrm>
            <a:off x="7545570" y="3199777"/>
            <a:ext cx="843517" cy="531631"/>
            <a:chOff x="3657600" y="2743199"/>
            <a:chExt cx="988828" cy="531631"/>
          </a:xfrm>
          <a:effectLst>
            <a:innerShdw blurRad="114300">
              <a:prstClr val="black"/>
            </a:innerShdw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3BC8B4B-CC8C-9D69-F6ED-256649FE679B}"/>
                </a:ext>
              </a:extLst>
            </p:cNvPr>
            <p:cNvSpPr/>
            <p:nvPr/>
          </p:nvSpPr>
          <p:spPr>
            <a:xfrm>
              <a:off x="3657600" y="2743200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E842AF1-091C-1D3C-63E7-EC17B9DAB3B4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用户表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E2DBB0-37D8-82AF-A921-054628CADB51}"/>
              </a:ext>
            </a:extLst>
          </p:cNvPr>
          <p:cNvGrpSpPr/>
          <p:nvPr/>
        </p:nvGrpSpPr>
        <p:grpSpPr>
          <a:xfrm>
            <a:off x="8518449" y="3199777"/>
            <a:ext cx="843517" cy="531631"/>
            <a:chOff x="3657600" y="2743199"/>
            <a:chExt cx="988828" cy="531631"/>
          </a:xfrm>
          <a:effectLst>
            <a:innerShdw blurRad="114300">
              <a:prstClr val="black"/>
            </a:inn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0792EB-50E1-D88D-BFF5-6294F04D4EC1}"/>
                </a:ext>
              </a:extLst>
            </p:cNvPr>
            <p:cNvSpPr/>
            <p:nvPr/>
          </p:nvSpPr>
          <p:spPr>
            <a:xfrm>
              <a:off x="3657600" y="2743200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F45A3B-8967-0F05-A57B-017DC7BDB942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课程表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6B65E1-1A3D-5CB9-9DE4-0AC7B8E51033}"/>
              </a:ext>
            </a:extLst>
          </p:cNvPr>
          <p:cNvGrpSpPr/>
          <p:nvPr/>
        </p:nvGrpSpPr>
        <p:grpSpPr>
          <a:xfrm>
            <a:off x="7545570" y="4379991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B9CC1E-89DB-954F-55E5-7EDCB6C0924E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362613-5EDB-92CE-1F25-334431BCEA4B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订单表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49D909-CFD7-2725-1A48-5237F1655A2D}"/>
              </a:ext>
            </a:extLst>
          </p:cNvPr>
          <p:cNvGrpSpPr/>
          <p:nvPr/>
        </p:nvGrpSpPr>
        <p:grpSpPr>
          <a:xfrm>
            <a:off x="9491328" y="3199777"/>
            <a:ext cx="843517" cy="531631"/>
            <a:chOff x="3657600" y="2743199"/>
            <a:chExt cx="988828" cy="531631"/>
          </a:xfrm>
          <a:effectLst>
            <a:innerShdw blurRad="114300">
              <a:prstClr val="black"/>
            </a:innerShdw>
          </a:effectLst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337096-B2EB-A2E3-3082-E56BE32FD378}"/>
                </a:ext>
              </a:extLst>
            </p:cNvPr>
            <p:cNvSpPr/>
            <p:nvPr/>
          </p:nvSpPr>
          <p:spPr>
            <a:xfrm>
              <a:off x="3657600" y="2743200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B82261-F08F-0E5A-6FC0-76109E1B8145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题目表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4378B9-4269-61AE-40AD-082B10E981DF}"/>
              </a:ext>
            </a:extLst>
          </p:cNvPr>
          <p:cNvGrpSpPr/>
          <p:nvPr/>
        </p:nvGrpSpPr>
        <p:grpSpPr>
          <a:xfrm>
            <a:off x="7545569" y="3795199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3268E2-0F1E-7D38-2A1D-88BD18CD0B7D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43872E-0287-455B-D659-8E70D79598FE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分类表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0602324-3069-E18E-B9F1-A9A2B51E136B}"/>
              </a:ext>
            </a:extLst>
          </p:cNvPr>
          <p:cNvGrpSpPr/>
          <p:nvPr/>
        </p:nvGrpSpPr>
        <p:grpSpPr>
          <a:xfrm>
            <a:off x="8518449" y="3795199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89000B-65EB-E73B-53E3-D758CB81F760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F3C6A9B-6E60-64B8-13E2-0608E6E444A4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权限表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669AD85-C844-F940-5F6E-C7B8C1A3C6EF}"/>
              </a:ext>
            </a:extLst>
          </p:cNvPr>
          <p:cNvGrpSpPr/>
          <p:nvPr/>
        </p:nvGrpSpPr>
        <p:grpSpPr>
          <a:xfrm>
            <a:off x="9491328" y="3795199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85E7DB7-D2CA-8A2B-7347-988A94C60524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33B85A4-0F47-4A54-95AA-DBA578580EAA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积分表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B662632-66A1-29C9-A6CD-73B566A97288}"/>
              </a:ext>
            </a:extLst>
          </p:cNvPr>
          <p:cNvGrpSpPr/>
          <p:nvPr/>
        </p:nvGrpSpPr>
        <p:grpSpPr>
          <a:xfrm>
            <a:off x="8518449" y="4379991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712976-E993-FE1E-AF6C-9409186083DB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DB7F99-0A42-E308-6CB3-DC984B8D228F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榜单表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511B43-D506-6A73-1619-EB540386A504}"/>
              </a:ext>
            </a:extLst>
          </p:cNvPr>
          <p:cNvGrpSpPr/>
          <p:nvPr/>
        </p:nvGrpSpPr>
        <p:grpSpPr>
          <a:xfrm>
            <a:off x="9491328" y="4379991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3B74FCF-6512-D136-6BBD-95293AE17645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1D51B46-4A9D-0024-E696-D165DF8591C5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交易表</a:t>
              </a: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85EC3B2-1B7C-C366-6B56-059FAAA6D25C}"/>
              </a:ext>
            </a:extLst>
          </p:cNvPr>
          <p:cNvSpPr/>
          <p:nvPr/>
        </p:nvSpPr>
        <p:spPr>
          <a:xfrm>
            <a:off x="7368364" y="2933967"/>
            <a:ext cx="3125972" cy="2169039"/>
          </a:xfrm>
          <a:prstGeom prst="roundRect">
            <a:avLst>
              <a:gd name="adj" fmla="val 6871"/>
            </a:avLst>
          </a:prstGeom>
          <a:gradFill flip="none" rotWithShape="1">
            <a:gsLst>
              <a:gs pos="90000">
                <a:srgbClr val="376092"/>
              </a:gs>
              <a:gs pos="98000">
                <a:srgbClr val="376092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69C28ED-2BF7-6622-746E-647BF2C42F4C}"/>
              </a:ext>
            </a:extLst>
          </p:cNvPr>
          <p:cNvSpPr/>
          <p:nvPr/>
        </p:nvSpPr>
        <p:spPr>
          <a:xfrm>
            <a:off x="1266579" y="1970453"/>
            <a:ext cx="1944915" cy="3306725"/>
          </a:xfrm>
          <a:prstGeom prst="roundRect">
            <a:avLst>
              <a:gd name="adj" fmla="val 1284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天机学堂系统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3C559B-DCC3-AD86-2871-095BE35E42E6}"/>
              </a:ext>
            </a:extLst>
          </p:cNvPr>
          <p:cNvCxnSpPr>
            <a:cxnSpLocks/>
          </p:cNvCxnSpPr>
          <p:nvPr/>
        </p:nvCxnSpPr>
        <p:spPr>
          <a:xfrm>
            <a:off x="3211494" y="3623816"/>
            <a:ext cx="3959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663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0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柱体 1">
            <a:extLst>
              <a:ext uri="{FF2B5EF4-FFF2-40B4-BE49-F238E27FC236}">
                <a16:creationId xmlns:a16="http://schemas.microsoft.com/office/drawing/2014/main" id="{C21F9DE9-4EBA-F7C5-9125-FAE2C09C82EC}"/>
              </a:ext>
            </a:extLst>
          </p:cNvPr>
          <p:cNvSpPr/>
          <p:nvPr/>
        </p:nvSpPr>
        <p:spPr>
          <a:xfrm>
            <a:off x="7170731" y="1770458"/>
            <a:ext cx="3540812" cy="3706712"/>
          </a:xfrm>
          <a:prstGeom prst="can">
            <a:avLst>
              <a:gd name="adj" fmla="val 2786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8029C31-10B8-7045-E856-ECDE782F14B1}"/>
              </a:ext>
            </a:extLst>
          </p:cNvPr>
          <p:cNvSpPr/>
          <p:nvPr/>
        </p:nvSpPr>
        <p:spPr>
          <a:xfrm>
            <a:off x="7368364" y="3014214"/>
            <a:ext cx="3125972" cy="2063305"/>
          </a:xfrm>
          <a:prstGeom prst="roundRect">
            <a:avLst>
              <a:gd name="adj" fmla="val 1362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C62BF4-0CD7-DE50-687B-FDFF3D909689}"/>
              </a:ext>
            </a:extLst>
          </p:cNvPr>
          <p:cNvSpPr txBox="1"/>
          <p:nvPr/>
        </p:nvSpPr>
        <p:spPr>
          <a:xfrm>
            <a:off x="796013" y="977094"/>
            <a:ext cx="1443024" cy="464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分库和集群</a:t>
            </a:r>
            <a:endParaRPr lang="zh-CN" altLang="en-US" sz="2000" dirty="0">
              <a:solidFill>
                <a:srgbClr val="AD2B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E9EFE6-FEF3-7CDE-E24A-E1F82F50596B}"/>
              </a:ext>
            </a:extLst>
          </p:cNvPr>
          <p:cNvGrpSpPr/>
          <p:nvPr/>
        </p:nvGrpSpPr>
        <p:grpSpPr>
          <a:xfrm>
            <a:off x="7545570" y="3199775"/>
            <a:ext cx="843517" cy="531631"/>
            <a:chOff x="3657600" y="2743199"/>
            <a:chExt cx="988828" cy="531631"/>
          </a:xfrm>
          <a:effectLst>
            <a:innerShdw blurRad="114300">
              <a:prstClr val="black"/>
            </a:innerShdw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3BC8B4B-CC8C-9D69-F6ED-256649FE679B}"/>
                </a:ext>
              </a:extLst>
            </p:cNvPr>
            <p:cNvSpPr/>
            <p:nvPr/>
          </p:nvSpPr>
          <p:spPr>
            <a:xfrm>
              <a:off x="3657600" y="2743200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E842AF1-091C-1D3C-63E7-EC17B9DAB3B4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用户表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E2DBB0-37D8-82AF-A921-054628CADB51}"/>
              </a:ext>
            </a:extLst>
          </p:cNvPr>
          <p:cNvGrpSpPr/>
          <p:nvPr/>
        </p:nvGrpSpPr>
        <p:grpSpPr>
          <a:xfrm>
            <a:off x="8518449" y="3199775"/>
            <a:ext cx="843517" cy="531631"/>
            <a:chOff x="3657600" y="2743199"/>
            <a:chExt cx="988828" cy="531631"/>
          </a:xfrm>
          <a:effectLst>
            <a:innerShdw blurRad="114300">
              <a:prstClr val="black"/>
            </a:inn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0792EB-50E1-D88D-BFF5-6294F04D4EC1}"/>
                </a:ext>
              </a:extLst>
            </p:cNvPr>
            <p:cNvSpPr/>
            <p:nvPr/>
          </p:nvSpPr>
          <p:spPr>
            <a:xfrm>
              <a:off x="3657600" y="2743200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F45A3B-8967-0F05-A57B-017DC7BDB942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课程表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6B65E1-1A3D-5CB9-9DE4-0AC7B8E51033}"/>
              </a:ext>
            </a:extLst>
          </p:cNvPr>
          <p:cNvGrpSpPr/>
          <p:nvPr/>
        </p:nvGrpSpPr>
        <p:grpSpPr>
          <a:xfrm>
            <a:off x="7545570" y="4379989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B9CC1E-89DB-954F-55E5-7EDCB6C0924E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362613-5EDB-92CE-1F25-334431BCEA4B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订单表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49D909-CFD7-2725-1A48-5237F1655A2D}"/>
              </a:ext>
            </a:extLst>
          </p:cNvPr>
          <p:cNvGrpSpPr/>
          <p:nvPr/>
        </p:nvGrpSpPr>
        <p:grpSpPr>
          <a:xfrm>
            <a:off x="9491328" y="3199775"/>
            <a:ext cx="843517" cy="531631"/>
            <a:chOff x="3657600" y="2743199"/>
            <a:chExt cx="988828" cy="531631"/>
          </a:xfrm>
          <a:effectLst>
            <a:innerShdw blurRad="114300">
              <a:prstClr val="black"/>
            </a:innerShdw>
          </a:effectLst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337096-B2EB-A2E3-3082-E56BE32FD378}"/>
                </a:ext>
              </a:extLst>
            </p:cNvPr>
            <p:cNvSpPr/>
            <p:nvPr/>
          </p:nvSpPr>
          <p:spPr>
            <a:xfrm>
              <a:off x="3657600" y="2743200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B82261-F08F-0E5A-6FC0-76109E1B8145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题目表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4378B9-4269-61AE-40AD-082B10E981DF}"/>
              </a:ext>
            </a:extLst>
          </p:cNvPr>
          <p:cNvGrpSpPr/>
          <p:nvPr/>
        </p:nvGrpSpPr>
        <p:grpSpPr>
          <a:xfrm>
            <a:off x="7545569" y="3795197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3268E2-0F1E-7D38-2A1D-88BD18CD0B7D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43872E-0287-455B-D659-8E70D79598FE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分类表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0602324-3069-E18E-B9F1-A9A2B51E136B}"/>
              </a:ext>
            </a:extLst>
          </p:cNvPr>
          <p:cNvGrpSpPr/>
          <p:nvPr/>
        </p:nvGrpSpPr>
        <p:grpSpPr>
          <a:xfrm>
            <a:off x="8518449" y="3795197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89000B-65EB-E73B-53E3-D758CB81F760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F3C6A9B-6E60-64B8-13E2-0608E6E444A4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权限表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669AD85-C844-F940-5F6E-C7B8C1A3C6EF}"/>
              </a:ext>
            </a:extLst>
          </p:cNvPr>
          <p:cNvGrpSpPr/>
          <p:nvPr/>
        </p:nvGrpSpPr>
        <p:grpSpPr>
          <a:xfrm>
            <a:off x="9491328" y="3795197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85E7DB7-D2CA-8A2B-7347-988A94C60524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33B85A4-0F47-4A54-95AA-DBA578580EAA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积分表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B662632-66A1-29C9-A6CD-73B566A97288}"/>
              </a:ext>
            </a:extLst>
          </p:cNvPr>
          <p:cNvGrpSpPr/>
          <p:nvPr/>
        </p:nvGrpSpPr>
        <p:grpSpPr>
          <a:xfrm>
            <a:off x="8518449" y="4379989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712976-E993-FE1E-AF6C-9409186083DB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DB7F99-0A42-E308-6CB3-DC984B8D228F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榜单表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511B43-D506-6A73-1619-EB540386A504}"/>
              </a:ext>
            </a:extLst>
          </p:cNvPr>
          <p:cNvGrpSpPr/>
          <p:nvPr/>
        </p:nvGrpSpPr>
        <p:grpSpPr>
          <a:xfrm>
            <a:off x="9491328" y="4379989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3B74FCF-6512-D136-6BBD-95293AE17645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1D51B46-4A9D-0024-E696-D165DF8591C5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交易表</a:t>
              </a: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85EC3B2-1B7C-C366-6B56-059FAAA6D25C}"/>
              </a:ext>
            </a:extLst>
          </p:cNvPr>
          <p:cNvSpPr/>
          <p:nvPr/>
        </p:nvSpPr>
        <p:spPr>
          <a:xfrm>
            <a:off x="7368364" y="3014215"/>
            <a:ext cx="3125972" cy="2063304"/>
          </a:xfrm>
          <a:prstGeom prst="roundRect">
            <a:avLst>
              <a:gd name="adj" fmla="val 13202"/>
            </a:avLst>
          </a:prstGeom>
          <a:gradFill flip="none" rotWithShape="1">
            <a:gsLst>
              <a:gs pos="90000">
                <a:schemeClr val="bg1">
                  <a:alpha val="0"/>
                </a:schemeClr>
              </a:gs>
              <a:gs pos="98000">
                <a:srgbClr val="376092">
                  <a:alpha val="24000"/>
                </a:srgb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E41FAE-2F67-2113-616F-3C4BB7DF37C2}"/>
              </a:ext>
            </a:extLst>
          </p:cNvPr>
          <p:cNvSpPr/>
          <p:nvPr/>
        </p:nvSpPr>
        <p:spPr>
          <a:xfrm>
            <a:off x="1266579" y="1970451"/>
            <a:ext cx="1944915" cy="3306725"/>
          </a:xfrm>
          <a:prstGeom prst="roundRect">
            <a:avLst>
              <a:gd name="adj" fmla="val 1284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天机学堂系统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8640ECB-0216-C42C-A4D4-35976AC51B78}"/>
              </a:ext>
            </a:extLst>
          </p:cNvPr>
          <p:cNvCxnSpPr>
            <a:cxnSpLocks/>
          </p:cNvCxnSpPr>
          <p:nvPr/>
        </p:nvCxnSpPr>
        <p:spPr>
          <a:xfrm>
            <a:off x="3211494" y="3623814"/>
            <a:ext cx="3959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8634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柱体 1">
            <a:extLst>
              <a:ext uri="{FF2B5EF4-FFF2-40B4-BE49-F238E27FC236}">
                <a16:creationId xmlns:a16="http://schemas.microsoft.com/office/drawing/2014/main" id="{C21F9DE9-4EBA-F7C5-9125-FAE2C09C82EC}"/>
              </a:ext>
            </a:extLst>
          </p:cNvPr>
          <p:cNvSpPr/>
          <p:nvPr/>
        </p:nvSpPr>
        <p:spPr>
          <a:xfrm>
            <a:off x="7170731" y="1770461"/>
            <a:ext cx="3540812" cy="3706712"/>
          </a:xfrm>
          <a:prstGeom prst="can">
            <a:avLst>
              <a:gd name="adj" fmla="val 2786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8029C31-10B8-7045-E856-ECDE782F14B1}"/>
              </a:ext>
            </a:extLst>
          </p:cNvPr>
          <p:cNvSpPr/>
          <p:nvPr/>
        </p:nvSpPr>
        <p:spPr>
          <a:xfrm>
            <a:off x="7368364" y="3014217"/>
            <a:ext cx="3125972" cy="2063305"/>
          </a:xfrm>
          <a:prstGeom prst="roundRect">
            <a:avLst>
              <a:gd name="adj" fmla="val 1362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C62BF4-0CD7-DE50-687B-FDFF3D909689}"/>
              </a:ext>
            </a:extLst>
          </p:cNvPr>
          <p:cNvSpPr txBox="1"/>
          <p:nvPr/>
        </p:nvSpPr>
        <p:spPr>
          <a:xfrm>
            <a:off x="796013" y="977094"/>
            <a:ext cx="1443024" cy="464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分库和集群</a:t>
            </a:r>
            <a:endParaRPr lang="zh-CN" altLang="en-US" sz="2000" dirty="0">
              <a:solidFill>
                <a:srgbClr val="AD2B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E9EFE6-FEF3-7CDE-E24A-E1F82F50596B}"/>
              </a:ext>
            </a:extLst>
          </p:cNvPr>
          <p:cNvGrpSpPr/>
          <p:nvPr/>
        </p:nvGrpSpPr>
        <p:grpSpPr>
          <a:xfrm>
            <a:off x="7545570" y="3199778"/>
            <a:ext cx="843517" cy="531631"/>
            <a:chOff x="3657600" y="2743199"/>
            <a:chExt cx="988828" cy="531631"/>
          </a:xfrm>
          <a:effectLst>
            <a:innerShdw blurRad="114300">
              <a:prstClr val="black"/>
            </a:innerShdw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3BC8B4B-CC8C-9D69-F6ED-256649FE679B}"/>
                </a:ext>
              </a:extLst>
            </p:cNvPr>
            <p:cNvSpPr/>
            <p:nvPr/>
          </p:nvSpPr>
          <p:spPr>
            <a:xfrm>
              <a:off x="3657600" y="2743200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E842AF1-091C-1D3C-63E7-EC17B9DAB3B4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用户表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E2DBB0-37D8-82AF-A921-054628CADB51}"/>
              </a:ext>
            </a:extLst>
          </p:cNvPr>
          <p:cNvGrpSpPr/>
          <p:nvPr/>
        </p:nvGrpSpPr>
        <p:grpSpPr>
          <a:xfrm>
            <a:off x="8518449" y="3199778"/>
            <a:ext cx="843517" cy="531631"/>
            <a:chOff x="3657600" y="2743199"/>
            <a:chExt cx="988828" cy="531631"/>
          </a:xfrm>
          <a:effectLst>
            <a:innerShdw blurRad="114300">
              <a:prstClr val="black"/>
            </a:inn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0792EB-50E1-D88D-BFF5-6294F04D4EC1}"/>
                </a:ext>
              </a:extLst>
            </p:cNvPr>
            <p:cNvSpPr/>
            <p:nvPr/>
          </p:nvSpPr>
          <p:spPr>
            <a:xfrm>
              <a:off x="3657600" y="2743200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F45A3B-8967-0F05-A57B-017DC7BDB942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课程表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6B65E1-1A3D-5CB9-9DE4-0AC7B8E51033}"/>
              </a:ext>
            </a:extLst>
          </p:cNvPr>
          <p:cNvGrpSpPr/>
          <p:nvPr/>
        </p:nvGrpSpPr>
        <p:grpSpPr>
          <a:xfrm>
            <a:off x="7545570" y="4379992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B9CC1E-89DB-954F-55E5-7EDCB6C0924E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362613-5EDB-92CE-1F25-334431BCEA4B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订单表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49D909-CFD7-2725-1A48-5237F1655A2D}"/>
              </a:ext>
            </a:extLst>
          </p:cNvPr>
          <p:cNvGrpSpPr/>
          <p:nvPr/>
        </p:nvGrpSpPr>
        <p:grpSpPr>
          <a:xfrm>
            <a:off x="9491328" y="3199778"/>
            <a:ext cx="843517" cy="531631"/>
            <a:chOff x="3657600" y="2743199"/>
            <a:chExt cx="988828" cy="531631"/>
          </a:xfrm>
          <a:effectLst>
            <a:innerShdw blurRad="114300">
              <a:prstClr val="black"/>
            </a:innerShdw>
          </a:effectLst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337096-B2EB-A2E3-3082-E56BE32FD378}"/>
                </a:ext>
              </a:extLst>
            </p:cNvPr>
            <p:cNvSpPr/>
            <p:nvPr/>
          </p:nvSpPr>
          <p:spPr>
            <a:xfrm>
              <a:off x="3657600" y="2743200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B82261-F08F-0E5A-6FC0-76109E1B8145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题目表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4378B9-4269-61AE-40AD-082B10E981DF}"/>
              </a:ext>
            </a:extLst>
          </p:cNvPr>
          <p:cNvGrpSpPr/>
          <p:nvPr/>
        </p:nvGrpSpPr>
        <p:grpSpPr>
          <a:xfrm>
            <a:off x="7545569" y="3795200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3268E2-0F1E-7D38-2A1D-88BD18CD0B7D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43872E-0287-455B-D659-8E70D79598FE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分类表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0602324-3069-E18E-B9F1-A9A2B51E136B}"/>
              </a:ext>
            </a:extLst>
          </p:cNvPr>
          <p:cNvGrpSpPr/>
          <p:nvPr/>
        </p:nvGrpSpPr>
        <p:grpSpPr>
          <a:xfrm>
            <a:off x="8518449" y="3795200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89000B-65EB-E73B-53E3-D758CB81F760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F3C6A9B-6E60-64B8-13E2-0608E6E444A4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权限表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669AD85-C844-F940-5F6E-C7B8C1A3C6EF}"/>
              </a:ext>
            </a:extLst>
          </p:cNvPr>
          <p:cNvGrpSpPr/>
          <p:nvPr/>
        </p:nvGrpSpPr>
        <p:grpSpPr>
          <a:xfrm>
            <a:off x="9491328" y="3795200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85E7DB7-D2CA-8A2B-7347-988A94C60524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33B85A4-0F47-4A54-95AA-DBA578580EAA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积分表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B662632-66A1-29C9-A6CD-73B566A97288}"/>
              </a:ext>
            </a:extLst>
          </p:cNvPr>
          <p:cNvGrpSpPr/>
          <p:nvPr/>
        </p:nvGrpSpPr>
        <p:grpSpPr>
          <a:xfrm>
            <a:off x="8518449" y="4379992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712976-E993-FE1E-AF6C-9409186083DB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DB7F99-0A42-E308-6CB3-DC984B8D228F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榜单表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511B43-D506-6A73-1619-EB540386A504}"/>
              </a:ext>
            </a:extLst>
          </p:cNvPr>
          <p:cNvGrpSpPr/>
          <p:nvPr/>
        </p:nvGrpSpPr>
        <p:grpSpPr>
          <a:xfrm>
            <a:off x="9491328" y="4379992"/>
            <a:ext cx="843517" cy="531630"/>
            <a:chOff x="3657600" y="2424223"/>
            <a:chExt cx="988828" cy="531630"/>
          </a:xfrm>
          <a:effectLst>
            <a:innerShdw blurRad="114300">
              <a:prstClr val="black"/>
            </a:innerShdw>
          </a:effectLst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3B74FCF-6512-D136-6BBD-95293AE17645}"/>
                </a:ext>
              </a:extLst>
            </p:cNvPr>
            <p:cNvSpPr/>
            <p:nvPr/>
          </p:nvSpPr>
          <p:spPr>
            <a:xfrm>
              <a:off x="3657600" y="2424223"/>
              <a:ext cx="988828" cy="5316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1D51B46-4A9D-0024-E696-D165DF8591C5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交易表</a:t>
              </a:r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85EC3B2-1B7C-C366-6B56-059FAAA6D25C}"/>
              </a:ext>
            </a:extLst>
          </p:cNvPr>
          <p:cNvSpPr/>
          <p:nvPr/>
        </p:nvSpPr>
        <p:spPr>
          <a:xfrm>
            <a:off x="7368364" y="3014218"/>
            <a:ext cx="3125972" cy="2063304"/>
          </a:xfrm>
          <a:prstGeom prst="roundRect">
            <a:avLst>
              <a:gd name="adj" fmla="val 13202"/>
            </a:avLst>
          </a:prstGeom>
          <a:gradFill flip="none" rotWithShape="1">
            <a:gsLst>
              <a:gs pos="90000">
                <a:schemeClr val="bg1">
                  <a:alpha val="0"/>
                </a:schemeClr>
              </a:gs>
              <a:gs pos="98000">
                <a:srgbClr val="376092">
                  <a:alpha val="24000"/>
                </a:srgb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524E6F-19E5-6D62-B2EE-D606400ADDA6}"/>
              </a:ext>
            </a:extLst>
          </p:cNvPr>
          <p:cNvSpPr/>
          <p:nvPr/>
        </p:nvSpPr>
        <p:spPr>
          <a:xfrm>
            <a:off x="1266579" y="1970454"/>
            <a:ext cx="1944915" cy="3306725"/>
          </a:xfrm>
          <a:prstGeom prst="roundRect">
            <a:avLst>
              <a:gd name="adj" fmla="val 12840"/>
            </a:avLst>
          </a:prstGeom>
          <a:noFill/>
          <a:ln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天机学堂系统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3ACD3E2-AB6C-3D91-D693-E773CD3C72D9}"/>
              </a:ext>
            </a:extLst>
          </p:cNvPr>
          <p:cNvSpPr/>
          <p:nvPr/>
        </p:nvSpPr>
        <p:spPr>
          <a:xfrm>
            <a:off x="1528746" y="2524653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用户服务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FA4FB6-C1DC-4C31-B78C-41766BDAE4A8}"/>
              </a:ext>
            </a:extLst>
          </p:cNvPr>
          <p:cNvSpPr/>
          <p:nvPr/>
        </p:nvSpPr>
        <p:spPr>
          <a:xfrm>
            <a:off x="1517524" y="3240341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课程服务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E5F3A75-7949-6D12-5784-23FE5CA0ACF2}"/>
              </a:ext>
            </a:extLst>
          </p:cNvPr>
          <p:cNvSpPr/>
          <p:nvPr/>
        </p:nvSpPr>
        <p:spPr>
          <a:xfrm>
            <a:off x="1517524" y="3938814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学习服务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7E63A38-D511-FBEA-4E84-E385C29B95AE}"/>
              </a:ext>
            </a:extLst>
          </p:cNvPr>
          <p:cNvSpPr/>
          <p:nvPr/>
        </p:nvSpPr>
        <p:spPr>
          <a:xfrm>
            <a:off x="1517525" y="4637287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交易服务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B3357AD-F773-FE77-541A-23595CD680CA}"/>
              </a:ext>
            </a:extLst>
          </p:cNvPr>
          <p:cNvCxnSpPr>
            <a:cxnSpLocks/>
          </p:cNvCxnSpPr>
          <p:nvPr/>
        </p:nvCxnSpPr>
        <p:spPr>
          <a:xfrm>
            <a:off x="3211494" y="3623817"/>
            <a:ext cx="3959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4367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2C62BF4-0CD7-DE50-687B-FDFF3D909689}"/>
              </a:ext>
            </a:extLst>
          </p:cNvPr>
          <p:cNvSpPr txBox="1"/>
          <p:nvPr/>
        </p:nvSpPr>
        <p:spPr>
          <a:xfrm>
            <a:off x="796013" y="977094"/>
            <a:ext cx="1443024" cy="464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分库和集群</a:t>
            </a:r>
            <a:endParaRPr lang="zh-CN" altLang="en-US" sz="2000" dirty="0">
              <a:solidFill>
                <a:srgbClr val="AD2B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EE53C0AB-60A1-D8C6-4D7F-CB6480F6D8A7}"/>
              </a:ext>
            </a:extLst>
          </p:cNvPr>
          <p:cNvGrpSpPr/>
          <p:nvPr/>
        </p:nvGrpSpPr>
        <p:grpSpPr>
          <a:xfrm>
            <a:off x="8136572" y="1757054"/>
            <a:ext cx="610547" cy="221449"/>
            <a:chOff x="3657600" y="2743199"/>
            <a:chExt cx="988828" cy="263529"/>
          </a:xfrm>
          <a:effectLst>
            <a:innerShdw blurRad="114300">
              <a:prstClr val="black"/>
            </a:innerShdw>
          </a:effectLst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05E9C40-88C2-2C5B-3D84-A94C180702D6}"/>
                </a:ext>
              </a:extLst>
            </p:cNvPr>
            <p:cNvSpPr/>
            <p:nvPr/>
          </p:nvSpPr>
          <p:spPr>
            <a:xfrm>
              <a:off x="3657600" y="2743203"/>
              <a:ext cx="988828" cy="2635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938CADCF-3462-830C-51C9-E61BD5635B2A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用户表</a:t>
              </a: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4E4E86D1-B0EF-48D2-1610-50FEB1FBC1CD}"/>
              </a:ext>
            </a:extLst>
          </p:cNvPr>
          <p:cNvGrpSpPr/>
          <p:nvPr/>
        </p:nvGrpSpPr>
        <p:grpSpPr>
          <a:xfrm>
            <a:off x="8136571" y="2012780"/>
            <a:ext cx="610547" cy="219911"/>
            <a:chOff x="3657600" y="2424223"/>
            <a:chExt cx="988828" cy="261698"/>
          </a:xfrm>
          <a:effectLst>
            <a:innerShdw blurRad="114300">
              <a:prstClr val="black"/>
            </a:innerShdw>
          </a:effectLst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ABCC27B6-094C-EDFA-FE61-1FF90EBC3462}"/>
                </a:ext>
              </a:extLst>
            </p:cNvPr>
            <p:cNvSpPr/>
            <p:nvPr/>
          </p:nvSpPr>
          <p:spPr>
            <a:xfrm>
              <a:off x="3657600" y="2424223"/>
              <a:ext cx="988828" cy="2616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8BC781D-1780-7058-94AF-B75AEF66CC86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权限表</a:t>
              </a:r>
            </a:p>
          </p:txBody>
        </p:sp>
      </p:grp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83FD699B-165D-E5D1-3470-4E14276B1B0E}"/>
              </a:ext>
            </a:extLst>
          </p:cNvPr>
          <p:cNvCxnSpPr>
            <a:cxnSpLocks/>
            <a:stCxn id="15" idx="3"/>
            <a:endCxn id="164" idx="2"/>
          </p:cNvCxnSpPr>
          <p:nvPr/>
        </p:nvCxnSpPr>
        <p:spPr>
          <a:xfrm flipV="1">
            <a:off x="2971770" y="1925327"/>
            <a:ext cx="5022601" cy="8736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5BC6E385-09D3-3550-9C6A-83C9768D4BF3}"/>
              </a:ext>
            </a:extLst>
          </p:cNvPr>
          <p:cNvCxnSpPr>
            <a:cxnSpLocks/>
            <a:stCxn id="18" idx="3"/>
            <a:endCxn id="199" idx="2"/>
          </p:cNvCxnSpPr>
          <p:nvPr/>
        </p:nvCxnSpPr>
        <p:spPr>
          <a:xfrm>
            <a:off x="2960549" y="4911622"/>
            <a:ext cx="5033822" cy="817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EBAF95A9-A3F0-346A-3C89-C38AA3EF31A8}"/>
              </a:ext>
            </a:extLst>
          </p:cNvPr>
          <p:cNvGrpSpPr/>
          <p:nvPr/>
        </p:nvGrpSpPr>
        <p:grpSpPr>
          <a:xfrm>
            <a:off x="9322066" y="2889044"/>
            <a:ext cx="610547" cy="221449"/>
            <a:chOff x="3657600" y="2743199"/>
            <a:chExt cx="988828" cy="263529"/>
          </a:xfrm>
          <a:effectLst>
            <a:innerShdw blurRad="114300">
              <a:prstClr val="black"/>
            </a:innerShdw>
          </a:effectLst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87AF9BCC-9EDD-FC35-DE6E-1FD4CDD8A961}"/>
                </a:ext>
              </a:extLst>
            </p:cNvPr>
            <p:cNvSpPr/>
            <p:nvPr/>
          </p:nvSpPr>
          <p:spPr>
            <a:xfrm>
              <a:off x="3657600" y="2743203"/>
              <a:ext cx="988828" cy="2635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AD04F511-2C1C-DB46-E4A4-B51925ED0D15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课程表</a:t>
              </a: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A99F740-9D0B-64B9-7C4B-FC912D15C9B7}"/>
              </a:ext>
            </a:extLst>
          </p:cNvPr>
          <p:cNvGrpSpPr/>
          <p:nvPr/>
        </p:nvGrpSpPr>
        <p:grpSpPr>
          <a:xfrm>
            <a:off x="9322065" y="3144770"/>
            <a:ext cx="610547" cy="219911"/>
            <a:chOff x="3657600" y="2424223"/>
            <a:chExt cx="988828" cy="261698"/>
          </a:xfrm>
          <a:effectLst>
            <a:innerShdw blurRad="114300">
              <a:prstClr val="black"/>
            </a:innerShdw>
          </a:effectLst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F22C2022-8AD6-DD9A-7827-65C461FB929B}"/>
                </a:ext>
              </a:extLst>
            </p:cNvPr>
            <p:cNvSpPr/>
            <p:nvPr/>
          </p:nvSpPr>
          <p:spPr>
            <a:xfrm>
              <a:off x="3657600" y="2424223"/>
              <a:ext cx="988828" cy="2616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651DA3D0-355F-E28D-A7B4-CC72113A8333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题目表</a:t>
              </a: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FD8439D-7415-6DAC-E8BC-81B5DE15734B}"/>
              </a:ext>
            </a:extLst>
          </p:cNvPr>
          <p:cNvGrpSpPr/>
          <p:nvPr/>
        </p:nvGrpSpPr>
        <p:grpSpPr>
          <a:xfrm>
            <a:off x="9322067" y="4589933"/>
            <a:ext cx="610547" cy="221449"/>
            <a:chOff x="3657600" y="2743199"/>
            <a:chExt cx="988828" cy="263529"/>
          </a:xfrm>
          <a:effectLst>
            <a:innerShdw blurRad="114300">
              <a:prstClr val="black"/>
            </a:innerShdw>
          </a:effectLst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94DD6CD4-B7C6-D130-F153-E1ECEA380C10}"/>
                </a:ext>
              </a:extLst>
            </p:cNvPr>
            <p:cNvSpPr/>
            <p:nvPr/>
          </p:nvSpPr>
          <p:spPr>
            <a:xfrm>
              <a:off x="3657600" y="2743203"/>
              <a:ext cx="988828" cy="2635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B4E8BA65-5A60-BBCE-F73D-4338D46F801A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积分表</a:t>
              </a: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4801810E-7A4A-7F51-FCD9-601BFB979DCE}"/>
              </a:ext>
            </a:extLst>
          </p:cNvPr>
          <p:cNvGrpSpPr/>
          <p:nvPr/>
        </p:nvGrpSpPr>
        <p:grpSpPr>
          <a:xfrm>
            <a:off x="9322066" y="4845659"/>
            <a:ext cx="610547" cy="219911"/>
            <a:chOff x="3657600" y="2424223"/>
            <a:chExt cx="988828" cy="261698"/>
          </a:xfrm>
          <a:effectLst>
            <a:innerShdw blurRad="114300">
              <a:prstClr val="black"/>
            </a:innerShdw>
          </a:effectLst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42D6823-C912-21D4-02AA-F066968A8D8F}"/>
                </a:ext>
              </a:extLst>
            </p:cNvPr>
            <p:cNvSpPr/>
            <p:nvPr/>
          </p:nvSpPr>
          <p:spPr>
            <a:xfrm>
              <a:off x="3657600" y="2424223"/>
              <a:ext cx="988828" cy="2616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87E5BF35-C113-4F0C-D350-311799EBBEB3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榜单表</a:t>
              </a: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CF2A9FA6-26A2-A226-8D9B-09C43A927B66}"/>
              </a:ext>
            </a:extLst>
          </p:cNvPr>
          <p:cNvGrpSpPr/>
          <p:nvPr/>
        </p:nvGrpSpPr>
        <p:grpSpPr>
          <a:xfrm>
            <a:off x="8136572" y="5560663"/>
            <a:ext cx="610547" cy="221449"/>
            <a:chOff x="3657600" y="2743199"/>
            <a:chExt cx="988828" cy="263529"/>
          </a:xfrm>
          <a:effectLst>
            <a:innerShdw blurRad="114300">
              <a:prstClr val="black"/>
            </a:innerShdw>
          </a:effectLst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2865D33-DA58-EC4C-1206-4DF896B53586}"/>
                </a:ext>
              </a:extLst>
            </p:cNvPr>
            <p:cNvSpPr/>
            <p:nvPr/>
          </p:nvSpPr>
          <p:spPr>
            <a:xfrm>
              <a:off x="3657600" y="2743203"/>
              <a:ext cx="988828" cy="2635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F698167-D77A-65AA-7D41-4F262F115B46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订单表</a:t>
              </a: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B77D4CD4-3B4E-CBB0-B5F0-9E98DA390823}"/>
              </a:ext>
            </a:extLst>
          </p:cNvPr>
          <p:cNvGrpSpPr/>
          <p:nvPr/>
        </p:nvGrpSpPr>
        <p:grpSpPr>
          <a:xfrm>
            <a:off x="8136571" y="5816389"/>
            <a:ext cx="610547" cy="219911"/>
            <a:chOff x="3657600" y="2424223"/>
            <a:chExt cx="988828" cy="261698"/>
          </a:xfrm>
          <a:effectLst>
            <a:innerShdw blurRad="114300">
              <a:prstClr val="black"/>
            </a:innerShdw>
          </a:effectLst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BAE8A95-045D-9EB6-6C0E-B0D44C1AD488}"/>
                </a:ext>
              </a:extLst>
            </p:cNvPr>
            <p:cNvSpPr/>
            <p:nvPr/>
          </p:nvSpPr>
          <p:spPr>
            <a:xfrm>
              <a:off x="3657600" y="2424223"/>
              <a:ext cx="988828" cy="2616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F8B718B0-CF84-4C45-4941-AEBEB5A7034A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交易表</a:t>
              </a:r>
            </a:p>
          </p:txBody>
        </p:sp>
      </p:grpSp>
      <p:sp>
        <p:nvSpPr>
          <p:cNvPr id="164" name="圆柱体 163">
            <a:extLst>
              <a:ext uri="{FF2B5EF4-FFF2-40B4-BE49-F238E27FC236}">
                <a16:creationId xmlns:a16="http://schemas.microsoft.com/office/drawing/2014/main" id="{FBC67A15-A481-ABC5-AA1A-8BC8D10D0890}"/>
              </a:ext>
            </a:extLst>
          </p:cNvPr>
          <p:cNvSpPr/>
          <p:nvPr/>
        </p:nvSpPr>
        <p:spPr>
          <a:xfrm>
            <a:off x="7994371" y="1477283"/>
            <a:ext cx="904234" cy="896088"/>
          </a:xfrm>
          <a:prstGeom prst="can">
            <a:avLst>
              <a:gd name="adj" fmla="val 2015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6C4A3A03-F37F-A2DA-F8F0-176B13717433}"/>
              </a:ext>
            </a:extLst>
          </p:cNvPr>
          <p:cNvSpPr txBox="1"/>
          <p:nvPr/>
        </p:nvSpPr>
        <p:spPr>
          <a:xfrm>
            <a:off x="8012434" y="1803674"/>
            <a:ext cx="858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用户库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1" name="圆柱体 180">
            <a:extLst>
              <a:ext uri="{FF2B5EF4-FFF2-40B4-BE49-F238E27FC236}">
                <a16:creationId xmlns:a16="http://schemas.microsoft.com/office/drawing/2014/main" id="{1D7974E8-6D31-74C5-9F6B-9DD03D3D0D5C}"/>
              </a:ext>
            </a:extLst>
          </p:cNvPr>
          <p:cNvSpPr/>
          <p:nvPr/>
        </p:nvSpPr>
        <p:spPr>
          <a:xfrm>
            <a:off x="9179865" y="2568633"/>
            <a:ext cx="904234" cy="896088"/>
          </a:xfrm>
          <a:prstGeom prst="can">
            <a:avLst>
              <a:gd name="adj" fmla="val 2015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BA277FB1-9221-C5E2-D826-22EDFCCA74B3}"/>
              </a:ext>
            </a:extLst>
          </p:cNvPr>
          <p:cNvSpPr txBox="1"/>
          <p:nvPr/>
        </p:nvSpPr>
        <p:spPr>
          <a:xfrm>
            <a:off x="9211212" y="2915166"/>
            <a:ext cx="858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</a:rPr>
              <a:t>课程</a:t>
            </a: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库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0" name="圆柱体 189">
            <a:extLst>
              <a:ext uri="{FF2B5EF4-FFF2-40B4-BE49-F238E27FC236}">
                <a16:creationId xmlns:a16="http://schemas.microsoft.com/office/drawing/2014/main" id="{2161204A-0D3E-9711-F775-729AC9D426E2}"/>
              </a:ext>
            </a:extLst>
          </p:cNvPr>
          <p:cNvSpPr/>
          <p:nvPr/>
        </p:nvSpPr>
        <p:spPr>
          <a:xfrm>
            <a:off x="9179866" y="4310162"/>
            <a:ext cx="904234" cy="896088"/>
          </a:xfrm>
          <a:prstGeom prst="can">
            <a:avLst>
              <a:gd name="adj" fmla="val 2015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31BA855-14C8-4814-6850-55E20FEFFA1D}"/>
              </a:ext>
            </a:extLst>
          </p:cNvPr>
          <p:cNvSpPr txBox="1"/>
          <p:nvPr/>
        </p:nvSpPr>
        <p:spPr>
          <a:xfrm>
            <a:off x="9221373" y="4649084"/>
            <a:ext cx="80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学习库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9" name="圆柱体 198">
            <a:extLst>
              <a:ext uri="{FF2B5EF4-FFF2-40B4-BE49-F238E27FC236}">
                <a16:creationId xmlns:a16="http://schemas.microsoft.com/office/drawing/2014/main" id="{FE02B00D-3827-91DA-6303-2C73ED30E7D6}"/>
              </a:ext>
            </a:extLst>
          </p:cNvPr>
          <p:cNvSpPr/>
          <p:nvPr/>
        </p:nvSpPr>
        <p:spPr>
          <a:xfrm>
            <a:off x="7994371" y="5280892"/>
            <a:ext cx="904234" cy="896088"/>
          </a:xfrm>
          <a:prstGeom prst="can">
            <a:avLst>
              <a:gd name="adj" fmla="val 2015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92CF40E-3D90-F846-6405-13F927704F63}"/>
              </a:ext>
            </a:extLst>
          </p:cNvPr>
          <p:cNvSpPr txBox="1"/>
          <p:nvPr/>
        </p:nvSpPr>
        <p:spPr>
          <a:xfrm>
            <a:off x="8012434" y="5635583"/>
            <a:ext cx="858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</a:rPr>
              <a:t>交易</a:t>
            </a: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库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378025C3-4273-9F4D-0027-D0C15D1B246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960548" y="3016677"/>
            <a:ext cx="6219317" cy="4979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A2AF7E8F-3BEE-5351-F1C2-49A6CAD17B8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60548" y="4213149"/>
            <a:ext cx="6219318" cy="5450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F7279348-EA3E-12A9-937F-29E535ED5CF3}"/>
              </a:ext>
            </a:extLst>
          </p:cNvPr>
          <p:cNvGrpSpPr/>
          <p:nvPr/>
        </p:nvGrpSpPr>
        <p:grpSpPr>
          <a:xfrm>
            <a:off x="7458571" y="3833174"/>
            <a:ext cx="4346825" cy="2603218"/>
            <a:chOff x="795776" y="3931886"/>
            <a:chExt cx="4346825" cy="2603218"/>
          </a:xfrm>
        </p:grpSpPr>
        <p:pic>
          <p:nvPicPr>
            <p:cNvPr id="239" name="图片 238">
              <a:extLst>
                <a:ext uri="{FF2B5EF4-FFF2-40B4-BE49-F238E27FC236}">
                  <a16:creationId xmlns:a16="http://schemas.microsoft.com/office/drawing/2014/main" id="{1945462F-D51B-3736-48C0-3EE37CA74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B0BCFE1B-B4A9-B299-6E50-16A5940C673E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241" name="文本占位符 2">
            <a:extLst>
              <a:ext uri="{FF2B5EF4-FFF2-40B4-BE49-F238E27FC236}">
                <a16:creationId xmlns:a16="http://schemas.microsoft.com/office/drawing/2014/main" id="{DE5F7F57-934D-05BC-00CF-95DDA4775E59}"/>
              </a:ext>
            </a:extLst>
          </p:cNvPr>
          <p:cNvSpPr txBox="1">
            <a:spLocks/>
          </p:cNvSpPr>
          <p:nvPr/>
        </p:nvSpPr>
        <p:spPr>
          <a:xfrm>
            <a:off x="7651614" y="3833174"/>
            <a:ext cx="4048550" cy="2502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按照业务垂直分库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优点：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避免了不同服务间数据耦合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请求分流，提高了整体的并发能力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缺点：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热点服务容易出现单点故障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部分库依然存在瓶颈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有分布式事务问题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27DC40C-68DF-8BA2-790A-E7827CA88642}"/>
              </a:ext>
            </a:extLst>
          </p:cNvPr>
          <p:cNvSpPr/>
          <p:nvPr/>
        </p:nvSpPr>
        <p:spPr>
          <a:xfrm>
            <a:off x="1266579" y="1970454"/>
            <a:ext cx="1944915" cy="3306725"/>
          </a:xfrm>
          <a:prstGeom prst="roundRect">
            <a:avLst>
              <a:gd name="adj" fmla="val 12840"/>
            </a:avLst>
          </a:prstGeom>
          <a:noFill/>
          <a:ln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天机学堂系统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50993B-7212-9FA5-17F3-6F6E2FD6550B}"/>
              </a:ext>
            </a:extLst>
          </p:cNvPr>
          <p:cNvSpPr/>
          <p:nvPr/>
        </p:nvSpPr>
        <p:spPr>
          <a:xfrm>
            <a:off x="1528746" y="2524653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用户服务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9950973-0C79-173A-084D-B2176D12323E}"/>
              </a:ext>
            </a:extLst>
          </p:cNvPr>
          <p:cNvSpPr/>
          <p:nvPr/>
        </p:nvSpPr>
        <p:spPr>
          <a:xfrm>
            <a:off x="1517524" y="3240341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课程服务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90D6147-51CA-E09E-3EB3-488D482B4E54}"/>
              </a:ext>
            </a:extLst>
          </p:cNvPr>
          <p:cNvSpPr/>
          <p:nvPr/>
        </p:nvSpPr>
        <p:spPr>
          <a:xfrm>
            <a:off x="1517524" y="3938814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2950CC-EC35-526F-7D40-C278516DEE59}"/>
              </a:ext>
            </a:extLst>
          </p:cNvPr>
          <p:cNvSpPr/>
          <p:nvPr/>
        </p:nvSpPr>
        <p:spPr>
          <a:xfrm>
            <a:off x="1517525" y="4637287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交易服务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377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D5F0CCDE-2E45-A6F8-37A0-6C2C143B887D}"/>
              </a:ext>
            </a:extLst>
          </p:cNvPr>
          <p:cNvGrpSpPr/>
          <p:nvPr/>
        </p:nvGrpSpPr>
        <p:grpSpPr>
          <a:xfrm>
            <a:off x="9159238" y="4310162"/>
            <a:ext cx="904234" cy="665005"/>
            <a:chOff x="9815125" y="1622346"/>
            <a:chExt cx="904234" cy="896088"/>
          </a:xfrm>
        </p:grpSpPr>
        <p:sp>
          <p:nvSpPr>
            <p:cNvPr id="182" name="圆柱体 181">
              <a:extLst>
                <a:ext uri="{FF2B5EF4-FFF2-40B4-BE49-F238E27FC236}">
                  <a16:creationId xmlns:a16="http://schemas.microsoft.com/office/drawing/2014/main" id="{1CC85221-CD59-4652-BD23-3065B5CFBAF3}"/>
                </a:ext>
              </a:extLst>
            </p:cNvPr>
            <p:cNvSpPr/>
            <p:nvPr/>
          </p:nvSpPr>
          <p:spPr>
            <a:xfrm>
              <a:off x="9815125" y="1622346"/>
              <a:ext cx="904234" cy="896088"/>
            </a:xfrm>
            <a:prstGeom prst="can">
              <a:avLst>
                <a:gd name="adj" fmla="val 20152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EBF4D748-71B8-99E6-529B-D34013589F03}"/>
                </a:ext>
              </a:extLst>
            </p:cNvPr>
            <p:cNvSpPr txBox="1"/>
            <p:nvPr/>
          </p:nvSpPr>
          <p:spPr>
            <a:xfrm>
              <a:off x="9856632" y="1899472"/>
              <a:ext cx="858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+mn-lt"/>
                  <a:ea typeface="+mn-ea"/>
                </a:rPr>
                <a:t>学习库</a:t>
              </a:r>
              <a:endParaRPr lang="zh-CN" altLang="en-US" sz="1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DE435B2B-8FFA-2020-9A59-6253C67E52DC}"/>
              </a:ext>
            </a:extLst>
          </p:cNvPr>
          <p:cNvGrpSpPr/>
          <p:nvPr/>
        </p:nvGrpSpPr>
        <p:grpSpPr>
          <a:xfrm>
            <a:off x="9162365" y="4306859"/>
            <a:ext cx="904234" cy="665005"/>
            <a:chOff x="9815125" y="1622346"/>
            <a:chExt cx="904234" cy="896088"/>
          </a:xfrm>
        </p:grpSpPr>
        <p:sp>
          <p:nvSpPr>
            <p:cNvPr id="198" name="圆柱体 197">
              <a:extLst>
                <a:ext uri="{FF2B5EF4-FFF2-40B4-BE49-F238E27FC236}">
                  <a16:creationId xmlns:a16="http://schemas.microsoft.com/office/drawing/2014/main" id="{640070F2-BC3F-A950-F708-7A646B56CEA8}"/>
                </a:ext>
              </a:extLst>
            </p:cNvPr>
            <p:cNvSpPr/>
            <p:nvPr/>
          </p:nvSpPr>
          <p:spPr>
            <a:xfrm>
              <a:off x="9815125" y="1622346"/>
              <a:ext cx="904234" cy="896088"/>
            </a:xfrm>
            <a:prstGeom prst="can">
              <a:avLst>
                <a:gd name="adj" fmla="val 20152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14AF756E-565E-6675-4776-6E6793F45628}"/>
                </a:ext>
              </a:extLst>
            </p:cNvPr>
            <p:cNvSpPr txBox="1"/>
            <p:nvPr/>
          </p:nvSpPr>
          <p:spPr>
            <a:xfrm>
              <a:off x="9860540" y="1924511"/>
              <a:ext cx="858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+mn-lt"/>
                  <a:ea typeface="+mn-ea"/>
                </a:rPr>
                <a:t>学习库</a:t>
              </a:r>
              <a:endParaRPr lang="zh-CN" altLang="en-US" sz="1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D92D49F-2B54-E215-F20B-3AB4827BDE46}"/>
              </a:ext>
            </a:extLst>
          </p:cNvPr>
          <p:cNvGrpSpPr/>
          <p:nvPr/>
        </p:nvGrpSpPr>
        <p:grpSpPr>
          <a:xfrm>
            <a:off x="9175957" y="2663852"/>
            <a:ext cx="904234" cy="685087"/>
            <a:chOff x="9815125" y="1622346"/>
            <a:chExt cx="904234" cy="896088"/>
          </a:xfrm>
        </p:grpSpPr>
        <p:sp>
          <p:nvSpPr>
            <p:cNvPr id="27" name="圆柱体 26">
              <a:extLst>
                <a:ext uri="{FF2B5EF4-FFF2-40B4-BE49-F238E27FC236}">
                  <a16:creationId xmlns:a16="http://schemas.microsoft.com/office/drawing/2014/main" id="{D63F61C1-3CFC-0F84-0CA9-D5AEA53C15E9}"/>
                </a:ext>
              </a:extLst>
            </p:cNvPr>
            <p:cNvSpPr/>
            <p:nvPr/>
          </p:nvSpPr>
          <p:spPr>
            <a:xfrm>
              <a:off x="9815125" y="1622346"/>
              <a:ext cx="904234" cy="896088"/>
            </a:xfrm>
            <a:prstGeom prst="can">
              <a:avLst>
                <a:gd name="adj" fmla="val 20152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5D28BD0-D8C5-1AE6-2B12-57FA0DCA5122}"/>
                </a:ext>
              </a:extLst>
            </p:cNvPr>
            <p:cNvSpPr txBox="1"/>
            <p:nvPr/>
          </p:nvSpPr>
          <p:spPr>
            <a:xfrm>
              <a:off x="9856632" y="1923408"/>
              <a:ext cx="858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</a:rPr>
                <a:t>课程</a:t>
              </a:r>
              <a:r>
                <a:rPr lang="zh-CN" altLang="en-US" sz="1600">
                  <a:solidFill>
                    <a:schemeClr val="bg1"/>
                  </a:solidFill>
                  <a:latin typeface="+mn-lt"/>
                  <a:ea typeface="+mn-ea"/>
                </a:rPr>
                <a:t>库</a:t>
              </a:r>
              <a:endParaRPr lang="zh-CN" altLang="en-US" sz="1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607903-42CB-2D93-CEF3-F933E339FFC3}"/>
              </a:ext>
            </a:extLst>
          </p:cNvPr>
          <p:cNvGrpSpPr/>
          <p:nvPr/>
        </p:nvGrpSpPr>
        <p:grpSpPr>
          <a:xfrm>
            <a:off x="9162365" y="2672737"/>
            <a:ext cx="904234" cy="685087"/>
            <a:chOff x="9815125" y="1622346"/>
            <a:chExt cx="904234" cy="896088"/>
          </a:xfrm>
        </p:grpSpPr>
        <p:sp>
          <p:nvSpPr>
            <p:cNvPr id="5" name="圆柱体 4">
              <a:extLst>
                <a:ext uri="{FF2B5EF4-FFF2-40B4-BE49-F238E27FC236}">
                  <a16:creationId xmlns:a16="http://schemas.microsoft.com/office/drawing/2014/main" id="{6BCE8270-6BA9-A2AE-E607-76CD34CF7548}"/>
                </a:ext>
              </a:extLst>
            </p:cNvPr>
            <p:cNvSpPr/>
            <p:nvPr/>
          </p:nvSpPr>
          <p:spPr>
            <a:xfrm>
              <a:off x="9815125" y="1622346"/>
              <a:ext cx="904234" cy="896088"/>
            </a:xfrm>
            <a:prstGeom prst="can">
              <a:avLst>
                <a:gd name="adj" fmla="val 20152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bg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A7ADFC1-E183-1E59-2581-FE20C64B55E1}"/>
                </a:ext>
              </a:extLst>
            </p:cNvPr>
            <p:cNvSpPr txBox="1"/>
            <p:nvPr/>
          </p:nvSpPr>
          <p:spPr>
            <a:xfrm>
              <a:off x="9856632" y="1923408"/>
              <a:ext cx="858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</a:rPr>
                <a:t>课程</a:t>
              </a:r>
              <a:r>
                <a:rPr lang="zh-CN" altLang="en-US" sz="1600">
                  <a:solidFill>
                    <a:schemeClr val="bg1"/>
                  </a:solidFill>
                  <a:latin typeface="+mn-lt"/>
                  <a:ea typeface="+mn-ea"/>
                </a:rPr>
                <a:t>库</a:t>
              </a:r>
              <a:endParaRPr lang="zh-CN" altLang="en-US" sz="1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2C62BF4-0CD7-DE50-687B-FDFF3D909689}"/>
              </a:ext>
            </a:extLst>
          </p:cNvPr>
          <p:cNvSpPr txBox="1"/>
          <p:nvPr/>
        </p:nvSpPr>
        <p:spPr>
          <a:xfrm>
            <a:off x="796013" y="977094"/>
            <a:ext cx="1443024" cy="464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分库和集群</a:t>
            </a:r>
            <a:endParaRPr lang="zh-CN" altLang="en-US" sz="2000" dirty="0">
              <a:solidFill>
                <a:srgbClr val="AD2B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EE53C0AB-60A1-D8C6-4D7F-CB6480F6D8A7}"/>
              </a:ext>
            </a:extLst>
          </p:cNvPr>
          <p:cNvGrpSpPr/>
          <p:nvPr/>
        </p:nvGrpSpPr>
        <p:grpSpPr>
          <a:xfrm>
            <a:off x="8136572" y="1757056"/>
            <a:ext cx="610547" cy="221449"/>
            <a:chOff x="3657600" y="2743199"/>
            <a:chExt cx="988828" cy="263529"/>
          </a:xfrm>
          <a:effectLst>
            <a:innerShdw blurRad="114300">
              <a:prstClr val="black"/>
            </a:innerShdw>
          </a:effectLst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05E9C40-88C2-2C5B-3D84-A94C180702D6}"/>
                </a:ext>
              </a:extLst>
            </p:cNvPr>
            <p:cNvSpPr/>
            <p:nvPr/>
          </p:nvSpPr>
          <p:spPr>
            <a:xfrm>
              <a:off x="3657600" y="2743203"/>
              <a:ext cx="988828" cy="2635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938CADCF-3462-830C-51C9-E61BD5635B2A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用户表</a:t>
              </a: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4E4E86D1-B0EF-48D2-1610-50FEB1FBC1CD}"/>
              </a:ext>
            </a:extLst>
          </p:cNvPr>
          <p:cNvGrpSpPr/>
          <p:nvPr/>
        </p:nvGrpSpPr>
        <p:grpSpPr>
          <a:xfrm>
            <a:off x="8136571" y="2012782"/>
            <a:ext cx="610547" cy="219911"/>
            <a:chOff x="3657600" y="2424223"/>
            <a:chExt cx="988828" cy="261698"/>
          </a:xfrm>
          <a:effectLst>
            <a:innerShdw blurRad="114300">
              <a:prstClr val="black"/>
            </a:innerShdw>
          </a:effectLst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ABCC27B6-094C-EDFA-FE61-1FF90EBC3462}"/>
                </a:ext>
              </a:extLst>
            </p:cNvPr>
            <p:cNvSpPr/>
            <p:nvPr/>
          </p:nvSpPr>
          <p:spPr>
            <a:xfrm>
              <a:off x="3657600" y="2424223"/>
              <a:ext cx="988828" cy="2616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8BC781D-1780-7058-94AF-B75AEF66CC86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权限表</a:t>
              </a:r>
            </a:p>
          </p:txBody>
        </p:sp>
      </p:grp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83FD699B-165D-E5D1-3470-4E14276B1B0E}"/>
              </a:ext>
            </a:extLst>
          </p:cNvPr>
          <p:cNvCxnSpPr>
            <a:cxnSpLocks/>
            <a:stCxn id="3" idx="3"/>
            <a:endCxn id="164" idx="2"/>
          </p:cNvCxnSpPr>
          <p:nvPr/>
        </p:nvCxnSpPr>
        <p:spPr>
          <a:xfrm flipV="1">
            <a:off x="2971770" y="1925329"/>
            <a:ext cx="5022601" cy="87365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5BC6E385-09D3-3550-9C6A-83C9768D4BF3}"/>
              </a:ext>
            </a:extLst>
          </p:cNvPr>
          <p:cNvCxnSpPr>
            <a:cxnSpLocks/>
            <a:stCxn id="8" idx="3"/>
            <a:endCxn id="199" idx="2"/>
          </p:cNvCxnSpPr>
          <p:nvPr/>
        </p:nvCxnSpPr>
        <p:spPr>
          <a:xfrm>
            <a:off x="2960549" y="4911622"/>
            <a:ext cx="5033822" cy="817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EBAF95A9-A3F0-346A-3C89-C38AA3EF31A8}"/>
              </a:ext>
            </a:extLst>
          </p:cNvPr>
          <p:cNvGrpSpPr/>
          <p:nvPr/>
        </p:nvGrpSpPr>
        <p:grpSpPr>
          <a:xfrm>
            <a:off x="9395406" y="2806337"/>
            <a:ext cx="610547" cy="221449"/>
            <a:chOff x="3657600" y="2743199"/>
            <a:chExt cx="988828" cy="263529"/>
          </a:xfrm>
          <a:effectLst>
            <a:innerShdw blurRad="114300">
              <a:prstClr val="black"/>
            </a:innerShdw>
          </a:effectLst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87AF9BCC-9EDD-FC35-DE6E-1FD4CDD8A961}"/>
                </a:ext>
              </a:extLst>
            </p:cNvPr>
            <p:cNvSpPr/>
            <p:nvPr/>
          </p:nvSpPr>
          <p:spPr>
            <a:xfrm>
              <a:off x="3657600" y="2743203"/>
              <a:ext cx="988828" cy="2635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AD04F511-2C1C-DB46-E4A4-B51925ED0D15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课程表</a:t>
              </a: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A99F740-9D0B-64B9-7C4B-FC912D15C9B7}"/>
              </a:ext>
            </a:extLst>
          </p:cNvPr>
          <p:cNvGrpSpPr/>
          <p:nvPr/>
        </p:nvGrpSpPr>
        <p:grpSpPr>
          <a:xfrm>
            <a:off x="9189806" y="2999552"/>
            <a:ext cx="610547" cy="219911"/>
            <a:chOff x="3657600" y="2424223"/>
            <a:chExt cx="988828" cy="261698"/>
          </a:xfrm>
          <a:effectLst>
            <a:innerShdw blurRad="114300">
              <a:prstClr val="black"/>
            </a:innerShdw>
          </a:effectLst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F22C2022-8AD6-DD9A-7827-65C461FB929B}"/>
                </a:ext>
              </a:extLst>
            </p:cNvPr>
            <p:cNvSpPr/>
            <p:nvPr/>
          </p:nvSpPr>
          <p:spPr>
            <a:xfrm>
              <a:off x="3657600" y="2424223"/>
              <a:ext cx="988828" cy="2616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651DA3D0-355F-E28D-A7B4-CC72113A8333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题目表</a:t>
              </a: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FD8439D-7415-6DAC-E8BC-81B5DE15734B}"/>
              </a:ext>
            </a:extLst>
          </p:cNvPr>
          <p:cNvGrpSpPr/>
          <p:nvPr/>
        </p:nvGrpSpPr>
        <p:grpSpPr>
          <a:xfrm>
            <a:off x="9306148" y="4463891"/>
            <a:ext cx="610547" cy="221449"/>
            <a:chOff x="3657600" y="2743199"/>
            <a:chExt cx="988828" cy="263529"/>
          </a:xfrm>
          <a:effectLst>
            <a:innerShdw blurRad="114300">
              <a:prstClr val="black"/>
            </a:innerShdw>
          </a:effectLst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94DD6CD4-B7C6-D130-F153-E1ECEA380C10}"/>
                </a:ext>
              </a:extLst>
            </p:cNvPr>
            <p:cNvSpPr/>
            <p:nvPr/>
          </p:nvSpPr>
          <p:spPr>
            <a:xfrm>
              <a:off x="3657600" y="2743203"/>
              <a:ext cx="988828" cy="2635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B4E8BA65-5A60-BBCE-F73D-4338D46F801A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积分表</a:t>
              </a: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4801810E-7A4A-7F51-FCD9-601BFB979DCE}"/>
              </a:ext>
            </a:extLst>
          </p:cNvPr>
          <p:cNvGrpSpPr/>
          <p:nvPr/>
        </p:nvGrpSpPr>
        <p:grpSpPr>
          <a:xfrm>
            <a:off x="9306148" y="4715515"/>
            <a:ext cx="610547" cy="219911"/>
            <a:chOff x="3657600" y="2424223"/>
            <a:chExt cx="988828" cy="261698"/>
          </a:xfrm>
          <a:effectLst>
            <a:innerShdw blurRad="114300">
              <a:prstClr val="black"/>
            </a:innerShdw>
          </a:effectLst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42D6823-C912-21D4-02AA-F066968A8D8F}"/>
                </a:ext>
              </a:extLst>
            </p:cNvPr>
            <p:cNvSpPr/>
            <p:nvPr/>
          </p:nvSpPr>
          <p:spPr>
            <a:xfrm>
              <a:off x="3657600" y="2424223"/>
              <a:ext cx="988828" cy="2616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87E5BF35-C113-4F0C-D350-311799EBBEB3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榜单表</a:t>
              </a: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CF2A9FA6-26A2-A226-8D9B-09C43A927B66}"/>
              </a:ext>
            </a:extLst>
          </p:cNvPr>
          <p:cNvGrpSpPr/>
          <p:nvPr/>
        </p:nvGrpSpPr>
        <p:grpSpPr>
          <a:xfrm>
            <a:off x="8136572" y="5560663"/>
            <a:ext cx="610547" cy="221449"/>
            <a:chOff x="3657600" y="2743199"/>
            <a:chExt cx="988828" cy="263529"/>
          </a:xfrm>
          <a:effectLst>
            <a:innerShdw blurRad="114300">
              <a:prstClr val="black"/>
            </a:innerShdw>
          </a:effectLst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2865D33-DA58-EC4C-1206-4DF896B53586}"/>
                </a:ext>
              </a:extLst>
            </p:cNvPr>
            <p:cNvSpPr/>
            <p:nvPr/>
          </p:nvSpPr>
          <p:spPr>
            <a:xfrm>
              <a:off x="3657600" y="2743203"/>
              <a:ext cx="988828" cy="2635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F698167-D77A-65AA-7D41-4F262F115B46}"/>
                </a:ext>
              </a:extLst>
            </p:cNvPr>
            <p:cNvSpPr/>
            <p:nvPr/>
          </p:nvSpPr>
          <p:spPr>
            <a:xfrm>
              <a:off x="3657600" y="2743199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订单表</a:t>
              </a: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B77D4CD4-3B4E-CBB0-B5F0-9E98DA390823}"/>
              </a:ext>
            </a:extLst>
          </p:cNvPr>
          <p:cNvGrpSpPr/>
          <p:nvPr/>
        </p:nvGrpSpPr>
        <p:grpSpPr>
          <a:xfrm>
            <a:off x="8136571" y="5816389"/>
            <a:ext cx="610547" cy="219911"/>
            <a:chOff x="3657600" y="2424223"/>
            <a:chExt cx="988828" cy="261698"/>
          </a:xfrm>
          <a:effectLst>
            <a:innerShdw blurRad="114300">
              <a:prstClr val="black"/>
            </a:innerShdw>
          </a:effectLst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BAE8A95-045D-9EB6-6C0E-B0D44C1AD488}"/>
                </a:ext>
              </a:extLst>
            </p:cNvPr>
            <p:cNvSpPr/>
            <p:nvPr/>
          </p:nvSpPr>
          <p:spPr>
            <a:xfrm>
              <a:off x="3657600" y="2424223"/>
              <a:ext cx="988828" cy="2616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F8B718B0-CF84-4C45-4941-AEBEB5A7034A}"/>
                </a:ext>
              </a:extLst>
            </p:cNvPr>
            <p:cNvSpPr/>
            <p:nvPr/>
          </p:nvSpPr>
          <p:spPr>
            <a:xfrm>
              <a:off x="3657600" y="2424223"/>
              <a:ext cx="988828" cy="212654"/>
            </a:xfrm>
            <a:prstGeom prst="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交易表</a:t>
              </a:r>
            </a:p>
          </p:txBody>
        </p:sp>
      </p:grpSp>
      <p:sp>
        <p:nvSpPr>
          <p:cNvPr id="164" name="圆柱体 163">
            <a:extLst>
              <a:ext uri="{FF2B5EF4-FFF2-40B4-BE49-F238E27FC236}">
                <a16:creationId xmlns:a16="http://schemas.microsoft.com/office/drawing/2014/main" id="{FBC67A15-A481-ABC5-AA1A-8BC8D10D0890}"/>
              </a:ext>
            </a:extLst>
          </p:cNvPr>
          <p:cNvSpPr/>
          <p:nvPr/>
        </p:nvSpPr>
        <p:spPr>
          <a:xfrm>
            <a:off x="7994371" y="1477285"/>
            <a:ext cx="904234" cy="896088"/>
          </a:xfrm>
          <a:prstGeom prst="can">
            <a:avLst>
              <a:gd name="adj" fmla="val 2015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6C4A3A03-F37F-A2DA-F8F0-176B13717433}"/>
              </a:ext>
            </a:extLst>
          </p:cNvPr>
          <p:cNvSpPr txBox="1"/>
          <p:nvPr/>
        </p:nvSpPr>
        <p:spPr>
          <a:xfrm>
            <a:off x="8012434" y="1803676"/>
            <a:ext cx="858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用户库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1" name="圆柱体 180">
            <a:extLst>
              <a:ext uri="{FF2B5EF4-FFF2-40B4-BE49-F238E27FC236}">
                <a16:creationId xmlns:a16="http://schemas.microsoft.com/office/drawing/2014/main" id="{1D7974E8-6D31-74C5-9F6B-9DD03D3D0D5C}"/>
              </a:ext>
            </a:extLst>
          </p:cNvPr>
          <p:cNvSpPr/>
          <p:nvPr/>
        </p:nvSpPr>
        <p:spPr>
          <a:xfrm>
            <a:off x="9155330" y="2551825"/>
            <a:ext cx="904234" cy="896088"/>
          </a:xfrm>
          <a:prstGeom prst="can">
            <a:avLst>
              <a:gd name="adj" fmla="val 2015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BA277FB1-9221-C5E2-D826-22EDFCCA74B3}"/>
              </a:ext>
            </a:extLst>
          </p:cNvPr>
          <p:cNvSpPr txBox="1"/>
          <p:nvPr/>
        </p:nvSpPr>
        <p:spPr>
          <a:xfrm>
            <a:off x="9186677" y="2898358"/>
            <a:ext cx="858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</a:rPr>
              <a:t>课程</a:t>
            </a: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库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0" name="圆柱体 189">
            <a:extLst>
              <a:ext uri="{FF2B5EF4-FFF2-40B4-BE49-F238E27FC236}">
                <a16:creationId xmlns:a16="http://schemas.microsoft.com/office/drawing/2014/main" id="{2161204A-0D3E-9711-F775-729AC9D426E2}"/>
              </a:ext>
            </a:extLst>
          </p:cNvPr>
          <p:cNvSpPr/>
          <p:nvPr/>
        </p:nvSpPr>
        <p:spPr>
          <a:xfrm>
            <a:off x="9175957" y="4201605"/>
            <a:ext cx="904234" cy="896088"/>
          </a:xfrm>
          <a:prstGeom prst="can">
            <a:avLst>
              <a:gd name="adj" fmla="val 2015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31BA855-14C8-4814-6850-55E20FEFFA1D}"/>
              </a:ext>
            </a:extLst>
          </p:cNvPr>
          <p:cNvSpPr txBox="1"/>
          <p:nvPr/>
        </p:nvSpPr>
        <p:spPr>
          <a:xfrm>
            <a:off x="9224800" y="4524170"/>
            <a:ext cx="80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学习库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9" name="圆柱体 198">
            <a:extLst>
              <a:ext uri="{FF2B5EF4-FFF2-40B4-BE49-F238E27FC236}">
                <a16:creationId xmlns:a16="http://schemas.microsoft.com/office/drawing/2014/main" id="{FE02B00D-3827-91DA-6303-2C73ED30E7D6}"/>
              </a:ext>
            </a:extLst>
          </p:cNvPr>
          <p:cNvSpPr/>
          <p:nvPr/>
        </p:nvSpPr>
        <p:spPr>
          <a:xfrm>
            <a:off x="7994371" y="5280892"/>
            <a:ext cx="904234" cy="896088"/>
          </a:xfrm>
          <a:prstGeom prst="can">
            <a:avLst>
              <a:gd name="adj" fmla="val 2015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92CF40E-3D90-F846-6405-13F927704F63}"/>
              </a:ext>
            </a:extLst>
          </p:cNvPr>
          <p:cNvSpPr txBox="1"/>
          <p:nvPr/>
        </p:nvSpPr>
        <p:spPr>
          <a:xfrm>
            <a:off x="8012434" y="5635583"/>
            <a:ext cx="858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</a:rPr>
              <a:t>交易</a:t>
            </a:r>
            <a:r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t>库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535F10-A77D-5175-DE0E-841388C54161}"/>
              </a:ext>
            </a:extLst>
          </p:cNvPr>
          <p:cNvSpPr/>
          <p:nvPr/>
        </p:nvSpPr>
        <p:spPr>
          <a:xfrm>
            <a:off x="9013453" y="2209667"/>
            <a:ext cx="2345427" cy="1550736"/>
          </a:xfrm>
          <a:prstGeom prst="rect">
            <a:avLst/>
          </a:prstGeom>
          <a:noFill/>
          <a:ln w="12700">
            <a:solidFill>
              <a:srgbClr val="37609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BB8950-C21C-78DF-FAD9-C9CA098E49C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60548" y="2954364"/>
            <a:ext cx="6052905" cy="56031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B92208C9-B936-017E-58A7-135F96CC7B4A}"/>
              </a:ext>
            </a:extLst>
          </p:cNvPr>
          <p:cNvSpPr/>
          <p:nvPr/>
        </p:nvSpPr>
        <p:spPr>
          <a:xfrm>
            <a:off x="9013452" y="3918079"/>
            <a:ext cx="2345427" cy="1550736"/>
          </a:xfrm>
          <a:prstGeom prst="rect">
            <a:avLst/>
          </a:prstGeom>
          <a:noFill/>
          <a:ln w="12700">
            <a:solidFill>
              <a:srgbClr val="37609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82DAA4F8-0784-D03D-0146-A7330DCE1BD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60548" y="4213149"/>
            <a:ext cx="6052904" cy="48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DD322ED-7DB5-6010-B6F4-AFF1B6D8498C}"/>
              </a:ext>
            </a:extLst>
          </p:cNvPr>
          <p:cNvSpPr txBox="1"/>
          <p:nvPr/>
        </p:nvSpPr>
        <p:spPr>
          <a:xfrm>
            <a:off x="8271140" y="304028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AD2B26"/>
                </a:solidFill>
                <a:latin typeface="+mn-lt"/>
                <a:ea typeface="+mn-ea"/>
              </a:rPr>
              <a:t>主从备份</a:t>
            </a:r>
            <a:endParaRPr lang="en-US" altLang="zh-CN" sz="1200">
              <a:solidFill>
                <a:srgbClr val="AD2B26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AD2B26"/>
                </a:solidFill>
                <a:latin typeface="+mn-lt"/>
                <a:ea typeface="+mn-ea"/>
              </a:rPr>
              <a:t>读写分离</a:t>
            </a:r>
            <a:endParaRPr lang="zh-CN" altLang="en-US" sz="12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BF8F9471-E187-9B97-8D91-1904A0F57169}"/>
              </a:ext>
            </a:extLst>
          </p:cNvPr>
          <p:cNvGrpSpPr/>
          <p:nvPr/>
        </p:nvGrpSpPr>
        <p:grpSpPr>
          <a:xfrm>
            <a:off x="7349580" y="3881315"/>
            <a:ext cx="4346825" cy="2482306"/>
            <a:chOff x="795776" y="3931886"/>
            <a:chExt cx="4346825" cy="2603218"/>
          </a:xfrm>
        </p:grpSpPr>
        <p:pic>
          <p:nvPicPr>
            <p:cNvPr id="229" name="图片 228">
              <a:extLst>
                <a:ext uri="{FF2B5EF4-FFF2-40B4-BE49-F238E27FC236}">
                  <a16:creationId xmlns:a16="http://schemas.microsoft.com/office/drawing/2014/main" id="{51677DFE-2C63-8138-CA51-F698E0CFA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08F85787-EB21-5BDD-88EF-ED839B0A69E8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231" name="文本占位符 2">
            <a:extLst>
              <a:ext uri="{FF2B5EF4-FFF2-40B4-BE49-F238E27FC236}">
                <a16:creationId xmlns:a16="http://schemas.microsoft.com/office/drawing/2014/main" id="{22005496-BA70-5B4C-11AA-5D21C322659E}"/>
              </a:ext>
            </a:extLst>
          </p:cNvPr>
          <p:cNvSpPr txBox="1">
            <a:spLocks/>
          </p:cNvSpPr>
          <p:nvPr/>
        </p:nvSpPr>
        <p:spPr>
          <a:xfrm>
            <a:off x="7542623" y="3981609"/>
            <a:ext cx="4048550" cy="22810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优点：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解决了海量数据存储的问题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提高了读写并发能力，避免了单点故障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缺点：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分片后数据聚合统计比较复杂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会有主从数据同步问题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存在分布式事务问题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29EFD87-B92C-5063-7088-17FB8D38EF7E}"/>
              </a:ext>
            </a:extLst>
          </p:cNvPr>
          <p:cNvSpPr/>
          <p:nvPr/>
        </p:nvSpPr>
        <p:spPr>
          <a:xfrm>
            <a:off x="1266579" y="1970454"/>
            <a:ext cx="1944915" cy="3306725"/>
          </a:xfrm>
          <a:prstGeom prst="roundRect">
            <a:avLst>
              <a:gd name="adj" fmla="val 12840"/>
            </a:avLst>
          </a:prstGeom>
          <a:noFill/>
          <a:ln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天机学堂系统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EFFED98-F1E7-DA74-34FC-C8AE50DBCFBD}"/>
              </a:ext>
            </a:extLst>
          </p:cNvPr>
          <p:cNvSpPr/>
          <p:nvPr/>
        </p:nvSpPr>
        <p:spPr>
          <a:xfrm>
            <a:off x="1528746" y="2524653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用户服务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308317E-836A-B9B7-5D8A-B84605ECDC13}"/>
              </a:ext>
            </a:extLst>
          </p:cNvPr>
          <p:cNvSpPr/>
          <p:nvPr/>
        </p:nvSpPr>
        <p:spPr>
          <a:xfrm>
            <a:off x="1517524" y="3240341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课程服务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FE2B7CE-3524-7CC8-4726-C846771852C0}"/>
              </a:ext>
            </a:extLst>
          </p:cNvPr>
          <p:cNvSpPr/>
          <p:nvPr/>
        </p:nvSpPr>
        <p:spPr>
          <a:xfrm>
            <a:off x="1517524" y="3938814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学习服务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8A21DF-2B05-BAEA-828A-9A717AD8B42A}"/>
              </a:ext>
            </a:extLst>
          </p:cNvPr>
          <p:cNvSpPr/>
          <p:nvPr/>
        </p:nvSpPr>
        <p:spPr>
          <a:xfrm>
            <a:off x="1517525" y="4637287"/>
            <a:ext cx="1443024" cy="548669"/>
          </a:xfrm>
          <a:prstGeom prst="round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交易服务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377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9349 -0.0553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-277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09284 0.0469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23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1.11111E-6 L 0.09401 -0.0414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208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1.85185E-6 L 0.09336 0.06435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实时排行榜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39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E53137-A6B9-60E3-44F7-8BB9769E6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解决单表数据量大的问题有哪些方案？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/>
              <a:t>首先是库内表分区或者分表，可以解决大多数问题。如果单个库压力太大，再考虑分库。水平分库结合分表，实现数据分片。进一步提高数据存储规模。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数据库的读写压力较大，并发较高该怎么办？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/>
              <a:t>首先考虑垂直分表，看看能不能将写频繁的数据与其它数据分离，避免互相影响。如果不行则考虑搭建主从集群，实现读写分离。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055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存储方案分析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历史榜单存储策略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定时任务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6E2367-E0E4-0E9F-D079-691DCF0FDEB4}"/>
              </a:ext>
            </a:extLst>
          </p:cNvPr>
          <p:cNvSpPr txBox="1">
            <a:spLocks/>
          </p:cNvSpPr>
          <p:nvPr/>
        </p:nvSpPr>
        <p:spPr>
          <a:xfrm>
            <a:off x="4958427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榜单持久化</a:t>
            </a:r>
          </a:p>
        </p:txBody>
      </p:sp>
    </p:spTree>
    <p:extLst>
      <p:ext uri="{BB962C8B-B14F-4D97-AF65-F5344CB8AC3E}">
        <p14:creationId xmlns:p14="http://schemas.microsoft.com/office/powerpoint/2010/main" val="27294852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</a:rPr>
              <a:t>历史榜单存储策略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3E03A4E-6FF8-2230-6A9C-6AFDE74D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50085"/>
              </p:ext>
            </p:extLst>
          </p:nvPr>
        </p:nvGraphicFramePr>
        <p:xfrm>
          <a:off x="3808398" y="4533461"/>
          <a:ext cx="2780631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870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88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69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CD30BC9-DDA6-F175-C2B6-4AF039F5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28282"/>
              </p:ext>
            </p:extLst>
          </p:nvPr>
        </p:nvGraphicFramePr>
        <p:xfrm>
          <a:off x="6596150" y="4533460"/>
          <a:ext cx="1723775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76693">
                  <a:extLst>
                    <a:ext uri="{9D8B030D-6E8A-4147-A177-3AD203B41FA5}">
                      <a16:colId xmlns:a16="http://schemas.microsoft.com/office/drawing/2014/main" val="3993026805"/>
                    </a:ext>
                  </a:extLst>
                </a:gridCol>
                <a:gridCol w="847082">
                  <a:extLst>
                    <a:ext uri="{9D8B030D-6E8A-4147-A177-3AD203B41FA5}">
                      <a16:colId xmlns:a16="http://schemas.microsoft.com/office/drawing/2014/main" val="1536407649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549F022-EA02-EFC9-B3CC-27C2C8764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91340"/>
              </p:ext>
            </p:extLst>
          </p:nvPr>
        </p:nvGraphicFramePr>
        <p:xfrm>
          <a:off x="3809395" y="3578573"/>
          <a:ext cx="2780631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870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25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8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0961DB1-06BB-46B7-84E9-76B64ECE3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37073"/>
              </p:ext>
            </p:extLst>
          </p:nvPr>
        </p:nvGraphicFramePr>
        <p:xfrm>
          <a:off x="6596150" y="3578573"/>
          <a:ext cx="1723775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76693">
                  <a:extLst>
                    <a:ext uri="{9D8B030D-6E8A-4147-A177-3AD203B41FA5}">
                      <a16:colId xmlns:a16="http://schemas.microsoft.com/office/drawing/2014/main" val="3993026805"/>
                    </a:ext>
                  </a:extLst>
                </a:gridCol>
                <a:gridCol w="847082">
                  <a:extLst>
                    <a:ext uri="{9D8B030D-6E8A-4147-A177-3AD203B41FA5}">
                      <a16:colId xmlns:a16="http://schemas.microsoft.com/office/drawing/2014/main" val="1536407649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F76F67A-54CD-D166-0B76-9E84AA54E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26382"/>
              </p:ext>
            </p:extLst>
          </p:nvPr>
        </p:nvGraphicFramePr>
        <p:xfrm>
          <a:off x="3808896" y="2299857"/>
          <a:ext cx="2780631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870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4296CA0-FA2E-42FD-AC79-91586EB15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83688"/>
              </p:ext>
            </p:extLst>
          </p:nvPr>
        </p:nvGraphicFramePr>
        <p:xfrm>
          <a:off x="6596151" y="2299857"/>
          <a:ext cx="1723775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76693">
                  <a:extLst>
                    <a:ext uri="{9D8B030D-6E8A-4147-A177-3AD203B41FA5}">
                      <a16:colId xmlns:a16="http://schemas.microsoft.com/office/drawing/2014/main" val="3993026805"/>
                    </a:ext>
                  </a:extLst>
                </a:gridCol>
                <a:gridCol w="847082">
                  <a:extLst>
                    <a:ext uri="{9D8B030D-6E8A-4147-A177-3AD203B41FA5}">
                      <a16:colId xmlns:a16="http://schemas.microsoft.com/office/drawing/2014/main" val="1536407649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C7BEB6-A82E-ED54-BC36-D2F3F6F57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43374"/>
              </p:ext>
            </p:extLst>
          </p:nvPr>
        </p:nvGraphicFramePr>
        <p:xfrm>
          <a:off x="3812208" y="1335255"/>
          <a:ext cx="2780631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870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20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8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F3561B0-EF30-2584-DFE4-D677465ED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21337"/>
              </p:ext>
            </p:extLst>
          </p:nvPr>
        </p:nvGraphicFramePr>
        <p:xfrm>
          <a:off x="6596151" y="1337303"/>
          <a:ext cx="1723775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76693">
                  <a:extLst>
                    <a:ext uri="{9D8B030D-6E8A-4147-A177-3AD203B41FA5}">
                      <a16:colId xmlns:a16="http://schemas.microsoft.com/office/drawing/2014/main" val="3993026805"/>
                    </a:ext>
                  </a:extLst>
                </a:gridCol>
                <a:gridCol w="847082">
                  <a:extLst>
                    <a:ext uri="{9D8B030D-6E8A-4147-A177-3AD203B41FA5}">
                      <a16:colId xmlns:a16="http://schemas.microsoft.com/office/drawing/2014/main" val="1536407649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4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</a:rPr>
              <a:t>历史榜单存储策略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3E03A4E-6FF8-2230-6A9C-6AFDE74D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58314"/>
              </p:ext>
            </p:extLst>
          </p:nvPr>
        </p:nvGraphicFramePr>
        <p:xfrm>
          <a:off x="6829523" y="4422854"/>
          <a:ext cx="2780631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870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88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69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CD30BC9-DDA6-F175-C2B6-4AF039F5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1538"/>
              </p:ext>
            </p:extLst>
          </p:nvPr>
        </p:nvGraphicFramePr>
        <p:xfrm>
          <a:off x="9617275" y="4422853"/>
          <a:ext cx="1723775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76693">
                  <a:extLst>
                    <a:ext uri="{9D8B030D-6E8A-4147-A177-3AD203B41FA5}">
                      <a16:colId xmlns:a16="http://schemas.microsoft.com/office/drawing/2014/main" val="3993026805"/>
                    </a:ext>
                  </a:extLst>
                </a:gridCol>
                <a:gridCol w="847082">
                  <a:extLst>
                    <a:ext uri="{9D8B030D-6E8A-4147-A177-3AD203B41FA5}">
                      <a16:colId xmlns:a16="http://schemas.microsoft.com/office/drawing/2014/main" val="1536407649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549F022-EA02-EFC9-B3CC-27C2C8764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79020"/>
              </p:ext>
            </p:extLst>
          </p:nvPr>
        </p:nvGraphicFramePr>
        <p:xfrm>
          <a:off x="1012205" y="4422854"/>
          <a:ext cx="2780631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870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25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8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0961DB1-06BB-46B7-84E9-76B64ECE3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0698"/>
              </p:ext>
            </p:extLst>
          </p:nvPr>
        </p:nvGraphicFramePr>
        <p:xfrm>
          <a:off x="3798960" y="4422854"/>
          <a:ext cx="1723775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76693">
                  <a:extLst>
                    <a:ext uri="{9D8B030D-6E8A-4147-A177-3AD203B41FA5}">
                      <a16:colId xmlns:a16="http://schemas.microsoft.com/office/drawing/2014/main" val="3993026805"/>
                    </a:ext>
                  </a:extLst>
                </a:gridCol>
                <a:gridCol w="847082">
                  <a:extLst>
                    <a:ext uri="{9D8B030D-6E8A-4147-A177-3AD203B41FA5}">
                      <a16:colId xmlns:a16="http://schemas.microsoft.com/office/drawing/2014/main" val="1536407649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F76F67A-54CD-D166-0B76-9E84AA54E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12798"/>
              </p:ext>
            </p:extLst>
          </p:nvPr>
        </p:nvGraphicFramePr>
        <p:xfrm>
          <a:off x="6830020" y="1820976"/>
          <a:ext cx="2780631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870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4296CA0-FA2E-42FD-AC79-91586EB15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70648"/>
              </p:ext>
            </p:extLst>
          </p:nvPr>
        </p:nvGraphicFramePr>
        <p:xfrm>
          <a:off x="9617275" y="1820976"/>
          <a:ext cx="1723775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76693">
                  <a:extLst>
                    <a:ext uri="{9D8B030D-6E8A-4147-A177-3AD203B41FA5}">
                      <a16:colId xmlns:a16="http://schemas.microsoft.com/office/drawing/2014/main" val="3993026805"/>
                    </a:ext>
                  </a:extLst>
                </a:gridCol>
                <a:gridCol w="847082">
                  <a:extLst>
                    <a:ext uri="{9D8B030D-6E8A-4147-A177-3AD203B41FA5}">
                      <a16:colId xmlns:a16="http://schemas.microsoft.com/office/drawing/2014/main" val="1536407649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C7BEB6-A82E-ED54-BC36-D2F3F6F57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07948"/>
              </p:ext>
            </p:extLst>
          </p:nvPr>
        </p:nvGraphicFramePr>
        <p:xfrm>
          <a:off x="1018329" y="1820976"/>
          <a:ext cx="2780631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870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9528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20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9627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15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9628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8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F3561B0-EF30-2584-DFE4-D677465ED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11643"/>
              </p:ext>
            </p:extLst>
          </p:nvPr>
        </p:nvGraphicFramePr>
        <p:xfrm>
          <a:off x="3802272" y="1823024"/>
          <a:ext cx="1723775" cy="19783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76693">
                  <a:extLst>
                    <a:ext uri="{9D8B030D-6E8A-4147-A177-3AD203B41FA5}">
                      <a16:colId xmlns:a16="http://schemas.microsoft.com/office/drawing/2014/main" val="3993026805"/>
                    </a:ext>
                  </a:extLst>
                </a:gridCol>
                <a:gridCol w="847082">
                  <a:extLst>
                    <a:ext uri="{9D8B030D-6E8A-4147-A177-3AD203B41FA5}">
                      <a16:colId xmlns:a16="http://schemas.microsoft.com/office/drawing/2014/main" val="1536407649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rank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season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2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3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009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4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877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...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1</a:t>
                      </a:r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253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CD23673-4FB9-D18E-776E-472BC0D3EAAA}"/>
              </a:ext>
            </a:extLst>
          </p:cNvPr>
          <p:cNvSpPr txBox="1"/>
          <p:nvPr/>
        </p:nvSpPr>
        <p:spPr>
          <a:xfrm>
            <a:off x="916216" y="1541929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points_board_1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E9E3CD-80C8-4CAB-FBE6-00479C39EEF7}"/>
              </a:ext>
            </a:extLst>
          </p:cNvPr>
          <p:cNvSpPr txBox="1"/>
          <p:nvPr/>
        </p:nvSpPr>
        <p:spPr>
          <a:xfrm>
            <a:off x="6733534" y="156845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points_board_2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80777E-022A-FECF-DFA9-63DB5A0F445C}"/>
              </a:ext>
            </a:extLst>
          </p:cNvPr>
          <p:cNvSpPr txBox="1"/>
          <p:nvPr/>
        </p:nvSpPr>
        <p:spPr>
          <a:xfrm>
            <a:off x="940457" y="414585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points_board_3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E268FD-A3CB-1022-3B03-E5DA4C2B13BA}"/>
              </a:ext>
            </a:extLst>
          </p:cNvPr>
          <p:cNvSpPr txBox="1"/>
          <p:nvPr/>
        </p:nvSpPr>
        <p:spPr>
          <a:xfrm>
            <a:off x="6733534" y="411563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points_board_4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08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5801326-AD43-10BF-26BB-7DB064C6F471}"/>
              </a:ext>
            </a:extLst>
          </p:cNvPr>
          <p:cNvSpPr/>
          <p:nvPr/>
        </p:nvSpPr>
        <p:spPr>
          <a:xfrm>
            <a:off x="808073" y="1754372"/>
            <a:ext cx="4401879" cy="455073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9DDB3-321F-66F8-8E2F-B3263162304E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</a:rPr>
              <a:t>历史榜单存储策略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2506E39-4158-A16D-59E8-D4B165707B7A}"/>
              </a:ext>
            </a:extLst>
          </p:cNvPr>
          <p:cNvSpPr/>
          <p:nvPr/>
        </p:nvSpPr>
        <p:spPr>
          <a:xfrm>
            <a:off x="1393723" y="2404054"/>
            <a:ext cx="763831" cy="548739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开始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3F8BD1-4F0E-7CBA-1229-22834835261B}"/>
              </a:ext>
            </a:extLst>
          </p:cNvPr>
          <p:cNvSpPr/>
          <p:nvPr/>
        </p:nvSpPr>
        <p:spPr bwMode="auto">
          <a:xfrm>
            <a:off x="1137684" y="3429000"/>
            <a:ext cx="1275907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</a:t>
            </a:r>
            <a:endParaRPr lang="en-US" altLang="zh-CN" sz="14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上月时间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6" name="直接箭头连接符 59">
            <a:extLst>
              <a:ext uri="{FF2B5EF4-FFF2-40B4-BE49-F238E27FC236}">
                <a16:creationId xmlns:a16="http://schemas.microsoft.com/office/drawing/2014/main" id="{773CCE78-DB5E-1F03-5669-FE5AE6B02BC7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1775638" y="2952793"/>
            <a:ext cx="1" cy="476207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3DFB487-DBA6-AB19-011D-0D121A857063}"/>
              </a:ext>
            </a:extLst>
          </p:cNvPr>
          <p:cNvSpPr/>
          <p:nvPr/>
        </p:nvSpPr>
        <p:spPr bwMode="auto">
          <a:xfrm>
            <a:off x="1137684" y="4501023"/>
            <a:ext cx="1275907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查询上月</a:t>
            </a:r>
            <a:endParaRPr lang="en-US" altLang="zh-CN" sz="14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对应赛季</a:t>
            </a:r>
            <a:r>
              <a:rPr lang="en-US" altLang="zh-CN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2" name="直接箭头连接符 59">
            <a:extLst>
              <a:ext uri="{FF2B5EF4-FFF2-40B4-BE49-F238E27FC236}">
                <a16:creationId xmlns:a16="http://schemas.microsoft.com/office/drawing/2014/main" id="{326053BB-D9F6-8241-9C5A-B79BC9FC10A0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1775638" y="4024816"/>
            <a:ext cx="0" cy="476207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1224AE6-46E2-B714-8389-6178748CD182}"/>
              </a:ext>
            </a:extLst>
          </p:cNvPr>
          <p:cNvSpPr/>
          <p:nvPr/>
        </p:nvSpPr>
        <p:spPr>
          <a:xfrm>
            <a:off x="808074" y="1754372"/>
            <a:ext cx="4401878" cy="429457"/>
          </a:xfrm>
          <a:prstGeom prst="rect">
            <a:avLst/>
          </a:prstGeom>
          <a:solidFill>
            <a:srgbClr val="4C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定时任务（每月初执行）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508F754-F2B5-5050-152A-9FC1320079B3}"/>
              </a:ext>
            </a:extLst>
          </p:cNvPr>
          <p:cNvSpPr/>
          <p:nvPr/>
        </p:nvSpPr>
        <p:spPr bwMode="auto">
          <a:xfrm>
            <a:off x="1137684" y="5573046"/>
            <a:ext cx="1275907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拼接新表名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7" name="直接箭头连接符 59">
            <a:extLst>
              <a:ext uri="{FF2B5EF4-FFF2-40B4-BE49-F238E27FC236}">
                <a16:creationId xmlns:a16="http://schemas.microsoft.com/office/drawing/2014/main" id="{83125A73-C492-9933-AE6B-B2C8C36E48A6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1775638" y="5096839"/>
            <a:ext cx="0" cy="476207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决策 12">
            <a:extLst>
              <a:ext uri="{FF2B5EF4-FFF2-40B4-BE49-F238E27FC236}">
                <a16:creationId xmlns:a16="http://schemas.microsoft.com/office/drawing/2014/main" id="{7B6E0DCF-6B8F-C126-620A-9D18737EA7A4}"/>
              </a:ext>
            </a:extLst>
          </p:cNvPr>
          <p:cNvSpPr/>
          <p:nvPr/>
        </p:nvSpPr>
        <p:spPr>
          <a:xfrm>
            <a:off x="3145539" y="3288589"/>
            <a:ext cx="1525057" cy="853435"/>
          </a:xfrm>
          <a:prstGeom prst="flowChartDecision">
            <a:avLst/>
          </a:prstGeom>
          <a:solidFill>
            <a:srgbClr val="AD2B2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判断表</a:t>
            </a:r>
            <a:endParaRPr lang="en-US" altLang="zh-CN" sz="140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是否存在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0" name="肘形连接符 73">
            <a:extLst>
              <a:ext uri="{FF2B5EF4-FFF2-40B4-BE49-F238E27FC236}">
                <a16:creationId xmlns:a16="http://schemas.microsoft.com/office/drawing/2014/main" id="{2E39007A-DF01-25DE-8831-FF20EE239B91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 flipV="1">
            <a:off x="2413591" y="3288589"/>
            <a:ext cx="1494477" cy="2582365"/>
          </a:xfrm>
          <a:prstGeom prst="bentConnector4">
            <a:avLst>
              <a:gd name="adj1" fmla="val 24488"/>
              <a:gd name="adj2" fmla="val 108852"/>
            </a:avLst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B2F66F1-B0A7-0FC8-B71A-F8E7D38564F6}"/>
              </a:ext>
            </a:extLst>
          </p:cNvPr>
          <p:cNvSpPr/>
          <p:nvPr/>
        </p:nvSpPr>
        <p:spPr bwMode="auto">
          <a:xfrm>
            <a:off x="3268513" y="4571570"/>
            <a:ext cx="1275907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创建表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6" name="直接箭头连接符 59">
            <a:extLst>
              <a:ext uri="{FF2B5EF4-FFF2-40B4-BE49-F238E27FC236}">
                <a16:creationId xmlns:a16="http://schemas.microsoft.com/office/drawing/2014/main" id="{C6765FC4-3CAE-EDAA-32ED-6A2173B92A99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 flipH="1">
            <a:off x="3906467" y="4142024"/>
            <a:ext cx="1601" cy="42954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8024C2D-E62D-18A6-9D84-3CD43F8B62C6}"/>
              </a:ext>
            </a:extLst>
          </p:cNvPr>
          <p:cNvSpPr/>
          <p:nvPr/>
        </p:nvSpPr>
        <p:spPr>
          <a:xfrm>
            <a:off x="3526153" y="5603148"/>
            <a:ext cx="763831" cy="548739"/>
          </a:xfrm>
          <a:prstGeom prst="ellipse">
            <a:avLst/>
          </a:prstGeom>
          <a:noFill/>
          <a:ln w="19050">
            <a:solidFill>
              <a:srgbClr val="4C525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ea typeface="Alibaba PuHuiTi R" pitchFamily="18" charset="-122"/>
              </a:rPr>
              <a:t>结束</a:t>
            </a:r>
            <a:endParaRPr lang="zh-CN" altLang="en-US" sz="1400" dirty="0">
              <a:solidFill>
                <a:srgbClr val="404040"/>
              </a:solidFill>
              <a:ea typeface="Alibaba PuHuiTi R" pitchFamily="18" charset="-122"/>
            </a:endParaRPr>
          </a:p>
        </p:txBody>
      </p:sp>
      <p:cxnSp>
        <p:nvCxnSpPr>
          <p:cNvPr id="39" name="直接箭头连接符 59">
            <a:extLst>
              <a:ext uri="{FF2B5EF4-FFF2-40B4-BE49-F238E27FC236}">
                <a16:creationId xmlns:a16="http://schemas.microsoft.com/office/drawing/2014/main" id="{AEA1BA82-2688-1EA4-6187-30388AD608A1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906467" y="5167386"/>
            <a:ext cx="1602" cy="43576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73">
            <a:extLst>
              <a:ext uri="{FF2B5EF4-FFF2-40B4-BE49-F238E27FC236}">
                <a16:creationId xmlns:a16="http://schemas.microsoft.com/office/drawing/2014/main" id="{7E4868E9-B5BF-603B-41B0-4E7681E6032A}"/>
              </a:ext>
            </a:extLst>
          </p:cNvPr>
          <p:cNvCxnSpPr>
            <a:cxnSpLocks/>
            <a:stCxn id="29" idx="3"/>
            <a:endCxn id="38" idx="6"/>
          </p:cNvCxnSpPr>
          <p:nvPr/>
        </p:nvCxnSpPr>
        <p:spPr>
          <a:xfrm flipH="1">
            <a:off x="4289984" y="3715307"/>
            <a:ext cx="380612" cy="2162211"/>
          </a:xfrm>
          <a:prstGeom prst="bentConnector3">
            <a:avLst>
              <a:gd name="adj1" fmla="val -60061"/>
            </a:avLst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CB30068-DCB7-F862-363A-1DEB4EF463AE}"/>
              </a:ext>
            </a:extLst>
          </p:cNvPr>
          <p:cNvSpPr txBox="1"/>
          <p:nvPr/>
        </p:nvSpPr>
        <p:spPr>
          <a:xfrm>
            <a:off x="3606195" y="4135961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C21BBA1-006C-D97D-D4DC-7EDE6DFE9EE9}"/>
              </a:ext>
            </a:extLst>
          </p:cNvPr>
          <p:cNvSpPr txBox="1"/>
          <p:nvPr/>
        </p:nvSpPr>
        <p:spPr>
          <a:xfrm>
            <a:off x="4637897" y="336203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9718C9E-54E5-112A-F1F5-28B0730D0DE7}"/>
              </a:ext>
            </a:extLst>
          </p:cNvPr>
          <p:cNvGrpSpPr/>
          <p:nvPr/>
        </p:nvGrpSpPr>
        <p:grpSpPr>
          <a:xfrm>
            <a:off x="5795602" y="2442408"/>
            <a:ext cx="6129671" cy="2942859"/>
            <a:chOff x="1859972" y="2480205"/>
            <a:chExt cx="6129671" cy="294285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37397A-5E76-B040-D1BD-90650C7901BF}"/>
                </a:ext>
              </a:extLst>
            </p:cNvPr>
            <p:cNvSpPr/>
            <p:nvPr/>
          </p:nvSpPr>
          <p:spPr>
            <a:xfrm>
              <a:off x="1859972" y="2480205"/>
              <a:ext cx="6129671" cy="2942859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1F7DFB-A7D8-276A-20AB-4D4AD2012E74}"/>
                </a:ext>
              </a:extLst>
            </p:cNvPr>
            <p:cNvSpPr txBox="1"/>
            <p:nvPr/>
          </p:nvSpPr>
          <p:spPr>
            <a:xfrm>
              <a:off x="1859973" y="2845725"/>
              <a:ext cx="6129670" cy="255454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CREATE TABLE IF NOT EXISTS</a:t>
              </a:r>
              <a:r>
                <a:rPr lang="en-US" altLang="zh-CN" sz="1600">
                  <a:latin typeface="Arial" panose="020B0604020202020204" pitchFamily="34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`points_board_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X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`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`id`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BIGINT NOT NULL AUTO_INCREMENT COMMENT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榜单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`user_id`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BIGINT NOT NULL COMMENT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学生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`points`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   NOT NULL COMMENT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积分值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PRIMARY KEY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USING BTREE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INDEX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`idx_user_id` 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USING BTREE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COMMENT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学霸天梯榜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COLLATE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'utf8mb4_0900_ai_ci'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ENGINE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InnoDB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ROW_FORMAT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DYNAMIC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73E5946-A569-E9F6-D087-830BA8F11A9B}"/>
                </a:ext>
              </a:extLst>
            </p:cNvPr>
            <p:cNvSpPr/>
            <p:nvPr/>
          </p:nvSpPr>
          <p:spPr>
            <a:xfrm>
              <a:off x="1859972" y="2480205"/>
              <a:ext cx="6129671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D8929C0-400B-2DF2-7922-6C6EEA6F0A4C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E07ED48B-D8E8-7D65-2CD2-3A2AE8CDFDD2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02FB595-A9FC-DAC0-2339-E488154C001B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6A0CFF4-A75B-E60E-108D-8B0C7C18CE9A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602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3" grpId="0" animBg="1"/>
      <p:bldP spid="21" grpId="0" animBg="1"/>
      <p:bldP spid="25" grpId="0" animBg="1"/>
      <p:bldP spid="26" grpId="0" animBg="1"/>
      <p:bldP spid="29" grpId="0" animBg="1"/>
      <p:bldP spid="35" grpId="0" animBg="1"/>
      <p:bldP spid="38" grpId="0" animBg="1"/>
      <p:bldP spid="51" grpId="0"/>
      <p:bldP spid="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7BFEA3-EFED-3263-7416-6A5685ED6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历史榜单数据量单表可能达到数千万，如何解决？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我们按照赛季对历史榜单分表，减少了单表存储量。而且根据赛季查询时只需要读一张表，提高了查询效率。另外在持久化时，我们可以按照榜单顺序持久化，采用递增</a:t>
            </a:r>
            <a:r>
              <a:rPr lang="en-US" altLang="zh-CN" sz="1600"/>
              <a:t>id</a:t>
            </a:r>
            <a:r>
              <a:rPr lang="zh-CN" altLang="en-US" sz="1600"/>
              <a:t>，那么榜单</a:t>
            </a:r>
            <a:r>
              <a:rPr lang="en-US" altLang="zh-CN" sz="1600"/>
              <a:t>id</a:t>
            </a:r>
            <a:r>
              <a:rPr lang="zh-CN" altLang="en-US" sz="1600"/>
              <a:t>就是用户排名。避免了查询时的排序处理，查询效率大大提高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历史表是如何创建的？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在每个月初通过定时任务调用，完成上一赛季的表创建</a:t>
            </a:r>
          </a:p>
        </p:txBody>
      </p:sp>
    </p:spTree>
    <p:extLst>
      <p:ext uri="{BB962C8B-B14F-4D97-AF65-F5344CB8AC3E}">
        <p14:creationId xmlns:p14="http://schemas.microsoft.com/office/powerpoint/2010/main" val="1685168335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存储方案分析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历史榜单存储策略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定时任务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6E2367-E0E4-0E9F-D079-691DCF0FDEB4}"/>
              </a:ext>
            </a:extLst>
          </p:cNvPr>
          <p:cNvSpPr txBox="1">
            <a:spLocks/>
          </p:cNvSpPr>
          <p:nvPr/>
        </p:nvSpPr>
        <p:spPr>
          <a:xfrm>
            <a:off x="4958427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榜单持久化</a:t>
            </a:r>
          </a:p>
        </p:txBody>
      </p:sp>
    </p:spTree>
    <p:extLst>
      <p:ext uri="{BB962C8B-B14F-4D97-AF65-F5344CB8AC3E}">
        <p14:creationId xmlns:p14="http://schemas.microsoft.com/office/powerpoint/2010/main" val="278471471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95C68FE-FF7C-2EAA-AB1A-E7A1D4EE8B80}"/>
              </a:ext>
            </a:extLst>
          </p:cNvPr>
          <p:cNvSpPr/>
          <p:nvPr/>
        </p:nvSpPr>
        <p:spPr>
          <a:xfrm>
            <a:off x="2235200" y="2973695"/>
            <a:ext cx="3251200" cy="3193424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9050">
            <a:solidFill>
              <a:srgbClr val="4C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4C5252"/>
                </a:solidFill>
              </a:rPr>
              <a:t>应用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9D4C798-5C5D-6EFC-A14C-DD40B0BED9EB}"/>
              </a:ext>
            </a:extLst>
          </p:cNvPr>
          <p:cNvSpPr/>
          <p:nvPr/>
        </p:nvSpPr>
        <p:spPr>
          <a:xfrm>
            <a:off x="2956560" y="3664575"/>
            <a:ext cx="1808480" cy="8090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任务触发器</a:t>
            </a:r>
            <a:endParaRPr lang="en-US" altLang="zh-CN" sz="1600"/>
          </a:p>
          <a:p>
            <a:pPr algn="ctr"/>
            <a:r>
              <a:rPr lang="en-US" altLang="zh-CN" sz="1600"/>
              <a:t>JobTrigger</a:t>
            </a:r>
            <a:endParaRPr lang="zh-CN" altLang="en-US" sz="160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5627C43-37A6-D4F4-3629-669344B1C2A3}"/>
              </a:ext>
            </a:extLst>
          </p:cNvPr>
          <p:cNvSpPr/>
          <p:nvPr/>
        </p:nvSpPr>
        <p:spPr>
          <a:xfrm>
            <a:off x="2966720" y="4976478"/>
            <a:ext cx="1808480" cy="8090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任务</a:t>
            </a:r>
            <a:endParaRPr lang="en-US" altLang="zh-CN" sz="1600"/>
          </a:p>
          <a:p>
            <a:pPr algn="ctr"/>
            <a:r>
              <a:rPr lang="en-US" altLang="zh-CN" sz="1600"/>
              <a:t>Job</a:t>
            </a:r>
            <a:endParaRPr lang="zh-CN" altLang="en-US" sz="160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75EE611-BCC6-E2FA-538A-DC98D9E03C53}"/>
              </a:ext>
            </a:extLst>
          </p:cNvPr>
          <p:cNvSpPr/>
          <p:nvPr/>
        </p:nvSpPr>
        <p:spPr>
          <a:xfrm>
            <a:off x="2865120" y="2966720"/>
            <a:ext cx="3251200" cy="3193424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9050">
            <a:solidFill>
              <a:srgbClr val="4C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4C5252"/>
                </a:solidFill>
              </a:rPr>
              <a:t>应用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688BB639-6B6F-70C8-7B25-A4698A1E2F05}"/>
              </a:ext>
            </a:extLst>
          </p:cNvPr>
          <p:cNvSpPr/>
          <p:nvPr/>
        </p:nvSpPr>
        <p:spPr>
          <a:xfrm>
            <a:off x="3586480" y="3657600"/>
            <a:ext cx="1808480" cy="8090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任务触发器</a:t>
            </a:r>
            <a:endParaRPr lang="en-US" altLang="zh-CN" sz="1600"/>
          </a:p>
          <a:p>
            <a:pPr algn="ctr"/>
            <a:r>
              <a:rPr lang="en-US" altLang="zh-CN" sz="1600"/>
              <a:t>JobTrigger</a:t>
            </a:r>
            <a:endParaRPr lang="zh-CN" altLang="en-US" sz="160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F4D2EE77-DBD4-BD42-9B6F-F368AEC3E22D}"/>
              </a:ext>
            </a:extLst>
          </p:cNvPr>
          <p:cNvSpPr/>
          <p:nvPr/>
        </p:nvSpPr>
        <p:spPr>
          <a:xfrm>
            <a:off x="3596640" y="4969503"/>
            <a:ext cx="1808480" cy="8090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任务</a:t>
            </a:r>
            <a:endParaRPr lang="en-US" altLang="zh-CN" sz="1600"/>
          </a:p>
          <a:p>
            <a:pPr algn="ctr"/>
            <a:r>
              <a:rPr lang="en-US" altLang="zh-CN" sz="1600"/>
              <a:t>Job</a:t>
            </a:r>
            <a:endParaRPr lang="zh-CN" altLang="en-US" sz="1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59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25 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25 -1.11111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25 -4.8148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3" grpId="0" animBg="1"/>
      <p:bldP spid="74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24733EDA-A37C-9EE3-30E7-0C1DA5C3B4C7}"/>
              </a:ext>
            </a:extLst>
          </p:cNvPr>
          <p:cNvSpPr/>
          <p:nvPr/>
        </p:nvSpPr>
        <p:spPr>
          <a:xfrm>
            <a:off x="1463040" y="1694194"/>
            <a:ext cx="8930640" cy="1658606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9050">
            <a:solidFill>
              <a:srgbClr val="4C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4C5252"/>
                </a:solidFill>
              </a:rPr>
              <a:t>分布式任务调度服务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95C68FE-FF7C-2EAA-AB1A-E7A1D4EE8B80}"/>
              </a:ext>
            </a:extLst>
          </p:cNvPr>
          <p:cNvSpPr/>
          <p:nvPr/>
        </p:nvSpPr>
        <p:spPr>
          <a:xfrm>
            <a:off x="2387600" y="4124960"/>
            <a:ext cx="3251200" cy="18796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9050">
            <a:solidFill>
              <a:srgbClr val="4C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4C5252"/>
                </a:solidFill>
              </a:rPr>
              <a:t>应用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9D4C798-5C5D-6EFC-A14C-DD40B0BED9EB}"/>
              </a:ext>
            </a:extLst>
          </p:cNvPr>
          <p:cNvSpPr/>
          <p:nvPr/>
        </p:nvSpPr>
        <p:spPr>
          <a:xfrm>
            <a:off x="2001520" y="2186322"/>
            <a:ext cx="1808480" cy="84135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任务触发器</a:t>
            </a:r>
            <a:endParaRPr lang="en-US" altLang="zh-CN" sz="1600"/>
          </a:p>
          <a:p>
            <a:pPr algn="ctr"/>
            <a:r>
              <a:rPr lang="en-US" altLang="zh-CN" sz="1600"/>
              <a:t>JobTrigger</a:t>
            </a:r>
            <a:endParaRPr lang="zh-CN" altLang="en-US" sz="160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5627C43-37A6-D4F4-3629-669344B1C2A3}"/>
              </a:ext>
            </a:extLst>
          </p:cNvPr>
          <p:cNvSpPr/>
          <p:nvPr/>
        </p:nvSpPr>
        <p:spPr>
          <a:xfrm>
            <a:off x="3119120" y="4815840"/>
            <a:ext cx="1808480" cy="8070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任务</a:t>
            </a:r>
            <a:endParaRPr lang="en-US" altLang="zh-CN" sz="1600"/>
          </a:p>
          <a:p>
            <a:pPr algn="ctr"/>
            <a:r>
              <a:rPr lang="en-US" altLang="zh-CN" sz="1600"/>
              <a:t>Job</a:t>
            </a:r>
            <a:endParaRPr lang="zh-CN" altLang="en-US" sz="160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75EE611-BCC6-E2FA-538A-DC98D9E03C53}"/>
              </a:ext>
            </a:extLst>
          </p:cNvPr>
          <p:cNvSpPr/>
          <p:nvPr/>
        </p:nvSpPr>
        <p:spPr>
          <a:xfrm>
            <a:off x="6065520" y="4124960"/>
            <a:ext cx="3251200" cy="187960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9050">
            <a:solidFill>
              <a:srgbClr val="4C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4C5252"/>
                </a:solidFill>
              </a:rPr>
              <a:t>应用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688BB639-6B6F-70C8-7B25-A4698A1E2F05}"/>
              </a:ext>
            </a:extLst>
          </p:cNvPr>
          <p:cNvSpPr/>
          <p:nvPr/>
        </p:nvSpPr>
        <p:spPr>
          <a:xfrm>
            <a:off x="2001520" y="2186322"/>
            <a:ext cx="1808480" cy="84135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任务触发器</a:t>
            </a:r>
            <a:endParaRPr lang="en-US" altLang="zh-CN" sz="1600"/>
          </a:p>
          <a:p>
            <a:pPr algn="ctr"/>
            <a:r>
              <a:rPr lang="en-US" altLang="zh-CN" sz="1600"/>
              <a:t>JobTrigger</a:t>
            </a:r>
            <a:endParaRPr lang="zh-CN" altLang="en-US" sz="160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F4D2EE77-DBD4-BD42-9B6F-F368AEC3E22D}"/>
              </a:ext>
            </a:extLst>
          </p:cNvPr>
          <p:cNvSpPr/>
          <p:nvPr/>
        </p:nvSpPr>
        <p:spPr>
          <a:xfrm>
            <a:off x="6797040" y="4815840"/>
            <a:ext cx="1808480" cy="8070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任务</a:t>
            </a:r>
            <a:endParaRPr lang="en-US" altLang="zh-CN" sz="1600"/>
          </a:p>
          <a:p>
            <a:pPr algn="ctr"/>
            <a:r>
              <a:rPr lang="en-US" altLang="zh-CN" sz="1600"/>
              <a:t>Job</a:t>
            </a:r>
            <a:endParaRPr lang="zh-CN" altLang="en-US" sz="16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BD060F4-4526-EB53-FF20-B20B50570B7E}"/>
              </a:ext>
            </a:extLst>
          </p:cNvPr>
          <p:cNvSpPr/>
          <p:nvPr/>
        </p:nvSpPr>
        <p:spPr>
          <a:xfrm>
            <a:off x="4955096" y="2186322"/>
            <a:ext cx="1808480" cy="84135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任务调度器</a:t>
            </a:r>
            <a:endParaRPr lang="en-US" altLang="zh-CN" sz="1600"/>
          </a:p>
          <a:p>
            <a:pPr algn="ctr"/>
            <a:r>
              <a:rPr lang="en-US" altLang="zh-CN" sz="1600"/>
              <a:t>JobScheduler</a:t>
            </a:r>
            <a:endParaRPr lang="zh-CN" altLang="en-US" sz="160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1AE508A-C00F-2F27-2957-48D422CB5663}"/>
              </a:ext>
            </a:extLst>
          </p:cNvPr>
          <p:cNvCxnSpPr>
            <a:stCxn id="78" idx="3"/>
            <a:endCxn id="2" idx="1"/>
          </p:cNvCxnSpPr>
          <p:nvPr/>
        </p:nvCxnSpPr>
        <p:spPr>
          <a:xfrm>
            <a:off x="3810000" y="2607001"/>
            <a:ext cx="1145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1824C77-9A74-5DCC-E546-771D6FA20771}"/>
              </a:ext>
            </a:extLst>
          </p:cNvPr>
          <p:cNvCxnSpPr>
            <a:stCxn id="2" idx="2"/>
            <a:endCxn id="74" idx="0"/>
          </p:cNvCxnSpPr>
          <p:nvPr/>
        </p:nvCxnSpPr>
        <p:spPr>
          <a:xfrm flipH="1">
            <a:off x="4023360" y="3027680"/>
            <a:ext cx="1835976" cy="178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97EDD9-A6F4-86DC-81AB-3A06F7AB947E}"/>
              </a:ext>
            </a:extLst>
          </p:cNvPr>
          <p:cNvCxnSpPr>
            <a:cxnSpLocks/>
            <a:stCxn id="2" idx="2"/>
            <a:endCxn id="79" idx="0"/>
          </p:cNvCxnSpPr>
          <p:nvPr/>
        </p:nvCxnSpPr>
        <p:spPr>
          <a:xfrm>
            <a:off x="5859336" y="3027680"/>
            <a:ext cx="1841944" cy="178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20A6AC-C502-8568-B810-65686AB97772}"/>
              </a:ext>
            </a:extLst>
          </p:cNvPr>
          <p:cNvSpPr/>
          <p:nvPr/>
        </p:nvSpPr>
        <p:spPr>
          <a:xfrm>
            <a:off x="7949312" y="2186322"/>
            <a:ext cx="1808480" cy="8413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回调服务</a:t>
            </a:r>
            <a:endParaRPr lang="en-US" altLang="zh-CN" sz="1600"/>
          </a:p>
          <a:p>
            <a:pPr algn="ctr"/>
            <a:r>
              <a:rPr lang="zh-CN" altLang="en-US" sz="1600"/>
              <a:t>日志服务</a:t>
            </a:r>
            <a:endParaRPr lang="en-US" altLang="zh-CN" sz="16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BD54E5-F7D5-4600-DDAE-9B449028E459}"/>
              </a:ext>
            </a:extLst>
          </p:cNvPr>
          <p:cNvCxnSpPr>
            <a:stCxn id="74" idx="0"/>
            <a:endCxn id="11" idx="2"/>
          </p:cNvCxnSpPr>
          <p:nvPr/>
        </p:nvCxnSpPr>
        <p:spPr>
          <a:xfrm flipV="1">
            <a:off x="4023360" y="3027680"/>
            <a:ext cx="4830192" cy="1788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9CD62C-9134-47EA-0A3E-96BD18F0BCC8}"/>
              </a:ext>
            </a:extLst>
          </p:cNvPr>
          <p:cNvCxnSpPr>
            <a:cxnSpLocks/>
            <a:stCxn id="79" idx="0"/>
            <a:endCxn id="11" idx="2"/>
          </p:cNvCxnSpPr>
          <p:nvPr/>
        </p:nvCxnSpPr>
        <p:spPr>
          <a:xfrm flipV="1">
            <a:off x="7701280" y="3027680"/>
            <a:ext cx="1152272" cy="1788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8382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3" grpId="0" animBg="1"/>
      <p:bldP spid="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2B7C0D1-965B-6BBE-4193-06C414EA8001}"/>
              </a:ext>
            </a:extLst>
          </p:cNvPr>
          <p:cNvSpPr/>
          <p:nvPr/>
        </p:nvSpPr>
        <p:spPr>
          <a:xfrm flipV="1">
            <a:off x="798653" y="2333832"/>
            <a:ext cx="10602410" cy="45719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1BF93484-A3B2-DC2E-985F-9DA6B7F1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08097"/>
              </p:ext>
            </p:extLst>
          </p:nvPr>
        </p:nvGraphicFramePr>
        <p:xfrm>
          <a:off x="796209" y="1697973"/>
          <a:ext cx="10594694" cy="44793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6451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生成实时榜单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查询学霸积分榜</a:t>
            </a:r>
          </a:p>
        </p:txBody>
      </p:sp>
    </p:spTree>
    <p:extLst>
      <p:ext uri="{BB962C8B-B14F-4D97-AF65-F5344CB8AC3E}">
        <p14:creationId xmlns:p14="http://schemas.microsoft.com/office/powerpoint/2010/main" val="8473704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2B7C0D1-965B-6BBE-4193-06C414EA8001}"/>
              </a:ext>
            </a:extLst>
          </p:cNvPr>
          <p:cNvSpPr/>
          <p:nvPr/>
        </p:nvSpPr>
        <p:spPr>
          <a:xfrm flipV="1">
            <a:off x="798653" y="2333831"/>
            <a:ext cx="10602410" cy="899562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1BF93484-A3B2-DC2E-985F-9DA6B7F1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88118"/>
              </p:ext>
            </p:extLst>
          </p:nvPr>
        </p:nvGraphicFramePr>
        <p:xfrm>
          <a:off x="796209" y="1697973"/>
          <a:ext cx="10594694" cy="448319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bg1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CRON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频率、间隔</a:t>
                      </a:r>
                      <a:endParaRPr lang="en-US" altLang="zh-CN" sz="18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CRON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频率、间隔</a:t>
                      </a:r>
                      <a:endParaRPr lang="en-US" altLang="zh-CN" sz="18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CRON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OpenAPI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频率、间隔</a:t>
                      </a:r>
                      <a:endParaRPr lang="en-US" altLang="zh-CN" sz="18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CRON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OpenAPI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4465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2B7C0D1-965B-6BBE-4193-06C414EA8001}"/>
              </a:ext>
            </a:extLst>
          </p:cNvPr>
          <p:cNvSpPr/>
          <p:nvPr/>
        </p:nvSpPr>
        <p:spPr>
          <a:xfrm flipV="1">
            <a:off x="798653" y="3091996"/>
            <a:ext cx="10602410" cy="725858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1BF93484-A3B2-DC2E-985F-9DA6B7F1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63822"/>
              </p:ext>
            </p:extLst>
          </p:nvPr>
        </p:nvGraphicFramePr>
        <p:xfrm>
          <a:off x="796209" y="1697973"/>
          <a:ext cx="10594694" cy="449919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0570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2B7C0D1-965B-6BBE-4193-06C414EA8001}"/>
              </a:ext>
            </a:extLst>
          </p:cNvPr>
          <p:cNvSpPr/>
          <p:nvPr/>
        </p:nvSpPr>
        <p:spPr>
          <a:xfrm flipV="1">
            <a:off x="798653" y="3667032"/>
            <a:ext cx="10602410" cy="772992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1BF93484-A3B2-DC2E-985F-9DA6B7F1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17309"/>
              </p:ext>
            </p:extLst>
          </p:nvPr>
        </p:nvGraphicFramePr>
        <p:xfrm>
          <a:off x="796209" y="1697973"/>
          <a:ext cx="10594694" cy="44793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bg1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单机、广播、</a:t>
                      </a:r>
                      <a:endParaRPr lang="en-US" altLang="zh-CN" sz="18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Map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MapReduce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单机、广播、分片、</a:t>
                      </a:r>
                      <a:endParaRPr lang="en-US" altLang="zh-CN" sz="18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Map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MapReduce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5363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2B7C0D1-965B-6BBE-4193-06C414EA8001}"/>
              </a:ext>
            </a:extLst>
          </p:cNvPr>
          <p:cNvSpPr/>
          <p:nvPr/>
        </p:nvSpPr>
        <p:spPr>
          <a:xfrm flipV="1">
            <a:off x="798653" y="4345757"/>
            <a:ext cx="10602410" cy="584460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1BF93484-A3B2-DC2E-985F-9DA6B7F1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86920"/>
              </p:ext>
            </p:extLst>
          </p:nvPr>
        </p:nvGraphicFramePr>
        <p:xfrm>
          <a:off x="796209" y="1697973"/>
          <a:ext cx="10594694" cy="449919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65350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2B7C0D1-965B-6BBE-4193-06C414EA8001}"/>
              </a:ext>
            </a:extLst>
          </p:cNvPr>
          <p:cNvSpPr/>
          <p:nvPr/>
        </p:nvSpPr>
        <p:spPr>
          <a:xfrm flipV="1">
            <a:off x="798653" y="4798244"/>
            <a:ext cx="10602410" cy="565606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1BF93484-A3B2-DC2E-985F-9DA6B7F1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53224"/>
              </p:ext>
            </p:extLst>
          </p:nvPr>
        </p:nvGraphicFramePr>
        <p:xfrm>
          <a:off x="796209" y="1697973"/>
          <a:ext cx="10594694" cy="449919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23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2B7C0D1-965B-6BBE-4193-06C414EA8001}"/>
              </a:ext>
            </a:extLst>
          </p:cNvPr>
          <p:cNvSpPr/>
          <p:nvPr/>
        </p:nvSpPr>
        <p:spPr>
          <a:xfrm flipV="1">
            <a:off x="798653" y="5222455"/>
            <a:ext cx="10602410" cy="584458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1BF93484-A3B2-DC2E-985F-9DA6B7F1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01053"/>
              </p:ext>
            </p:extLst>
          </p:nvPr>
        </p:nvGraphicFramePr>
        <p:xfrm>
          <a:off x="796209" y="1697973"/>
          <a:ext cx="10594694" cy="449919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8827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2B7C0D1-965B-6BBE-4193-06C414EA8001}"/>
              </a:ext>
            </a:extLst>
          </p:cNvPr>
          <p:cNvSpPr/>
          <p:nvPr/>
        </p:nvSpPr>
        <p:spPr>
          <a:xfrm flipV="1">
            <a:off x="798653" y="5674935"/>
            <a:ext cx="10602410" cy="537329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1BF93484-A3B2-DC2E-985F-9DA6B7F1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01541"/>
              </p:ext>
            </p:extLst>
          </p:nvPr>
        </p:nvGraphicFramePr>
        <p:xfrm>
          <a:off x="796209" y="1697973"/>
          <a:ext cx="10594694" cy="449919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0443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41760B-FA74-6F5B-81D0-ED1900AEBF6E}"/>
              </a:ext>
            </a:extLst>
          </p:cNvPr>
          <p:cNvGrpSpPr/>
          <p:nvPr/>
        </p:nvGrpSpPr>
        <p:grpSpPr>
          <a:xfrm>
            <a:off x="965199" y="1537477"/>
            <a:ext cx="1656081" cy="4907956"/>
            <a:chOff x="965199" y="1537477"/>
            <a:chExt cx="1656081" cy="4907956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2B7C0D1-965B-6BBE-4193-06C414EA8001}"/>
                </a:ext>
              </a:extLst>
            </p:cNvPr>
            <p:cNvSpPr/>
            <p:nvPr/>
          </p:nvSpPr>
          <p:spPr>
            <a:xfrm>
              <a:off x="965199" y="1537477"/>
              <a:ext cx="1656079" cy="4907956"/>
            </a:xfrm>
            <a:prstGeom prst="roundRect">
              <a:avLst/>
            </a:prstGeom>
            <a:solidFill>
              <a:srgbClr val="AD2B2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0D3B260-5410-C2EF-DAA2-6EAE21724089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1" y="2343265"/>
              <a:ext cx="16560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1BF93484-A3B2-DC2E-985F-9DA6B7F1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61578"/>
              </p:ext>
            </p:extLst>
          </p:nvPr>
        </p:nvGraphicFramePr>
        <p:xfrm>
          <a:off x="796209" y="1697973"/>
          <a:ext cx="10594694" cy="44793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AD2B2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517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41760B-FA74-6F5B-81D0-ED1900AEBF6E}"/>
              </a:ext>
            </a:extLst>
          </p:cNvPr>
          <p:cNvGrpSpPr/>
          <p:nvPr/>
        </p:nvGrpSpPr>
        <p:grpSpPr>
          <a:xfrm>
            <a:off x="965199" y="1537477"/>
            <a:ext cx="1656081" cy="4907956"/>
            <a:chOff x="965199" y="1537477"/>
            <a:chExt cx="1656081" cy="4907956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2B7C0D1-965B-6BBE-4193-06C414EA8001}"/>
                </a:ext>
              </a:extLst>
            </p:cNvPr>
            <p:cNvSpPr/>
            <p:nvPr/>
          </p:nvSpPr>
          <p:spPr>
            <a:xfrm>
              <a:off x="965199" y="1537477"/>
              <a:ext cx="1656079" cy="4907956"/>
            </a:xfrm>
            <a:prstGeom prst="roundRect">
              <a:avLst/>
            </a:prstGeom>
            <a:solidFill>
              <a:srgbClr val="AD2B2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0D3B260-5410-C2EF-DAA2-6EAE21724089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1" y="2343265"/>
              <a:ext cx="16560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1BF93484-A3B2-DC2E-985F-9DA6B7F1464F}"/>
              </a:ext>
            </a:extLst>
          </p:cNvPr>
          <p:cNvGraphicFramePr>
            <a:graphicFrameLocks noGrp="1"/>
          </p:cNvGraphicFramePr>
          <p:nvPr/>
        </p:nvGraphicFramePr>
        <p:xfrm>
          <a:off x="796209" y="1697973"/>
          <a:ext cx="10594694" cy="44793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AD2B2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123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41760B-FA74-6F5B-81D0-ED1900AEBF6E}"/>
              </a:ext>
            </a:extLst>
          </p:cNvPr>
          <p:cNvGrpSpPr/>
          <p:nvPr/>
        </p:nvGrpSpPr>
        <p:grpSpPr>
          <a:xfrm>
            <a:off x="2631439" y="1537477"/>
            <a:ext cx="1940559" cy="4907956"/>
            <a:chOff x="965199" y="1537477"/>
            <a:chExt cx="1656081" cy="4907956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2B7C0D1-965B-6BBE-4193-06C414EA8001}"/>
                </a:ext>
              </a:extLst>
            </p:cNvPr>
            <p:cNvSpPr/>
            <p:nvPr/>
          </p:nvSpPr>
          <p:spPr>
            <a:xfrm>
              <a:off x="965199" y="1537477"/>
              <a:ext cx="1656079" cy="4907956"/>
            </a:xfrm>
            <a:prstGeom prst="roundRect">
              <a:avLst/>
            </a:prstGeom>
            <a:solidFill>
              <a:srgbClr val="AD2B2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0D3B260-5410-C2EF-DAA2-6EAE21724089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1" y="2343265"/>
              <a:ext cx="16560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9BCD40F0-C546-8C7C-1B41-CA5976193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88976"/>
              </p:ext>
            </p:extLst>
          </p:nvPr>
        </p:nvGraphicFramePr>
        <p:xfrm>
          <a:off x="796209" y="1697973"/>
          <a:ext cx="10594694" cy="44793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CRON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8727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>
            <a:extLst>
              <a:ext uri="{FF2B5EF4-FFF2-40B4-BE49-F238E27FC236}">
                <a16:creationId xmlns:a16="http://schemas.microsoft.com/office/drawing/2014/main" id="{6C9BC630-7656-2DEF-922E-F17DA30A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7" y="1777570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B7A1A8-D1A3-E3BD-4A63-582229384C4F}"/>
              </a:ext>
            </a:extLst>
          </p:cNvPr>
          <p:cNvGrpSpPr/>
          <p:nvPr/>
        </p:nvGrpSpPr>
        <p:grpSpPr>
          <a:xfrm>
            <a:off x="710880" y="3660347"/>
            <a:ext cx="5187721" cy="1587906"/>
            <a:chOff x="1859972" y="2480205"/>
            <a:chExt cx="5168419" cy="158790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6F72416-1BD4-6D95-BF9B-AC5E37044859}"/>
                </a:ext>
              </a:extLst>
            </p:cNvPr>
            <p:cNvSpPr/>
            <p:nvPr/>
          </p:nvSpPr>
          <p:spPr>
            <a:xfrm>
              <a:off x="1859973" y="2480206"/>
              <a:ext cx="4756507" cy="1587905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D327850-94EC-4BBE-3AF5-05F5DD5D9B1E}"/>
                </a:ext>
              </a:extLst>
            </p:cNvPr>
            <p:cNvSpPr txBox="1"/>
            <p:nvPr/>
          </p:nvSpPr>
          <p:spPr>
            <a:xfrm>
              <a:off x="1859972" y="2845725"/>
              <a:ext cx="5168419" cy="34015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b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71584A1-A9C9-1F8C-A1E8-79924CDF0F20}"/>
                </a:ext>
              </a:extLst>
            </p:cNvPr>
            <p:cNvSpPr/>
            <p:nvPr/>
          </p:nvSpPr>
          <p:spPr>
            <a:xfrm>
              <a:off x="1859972" y="2480205"/>
              <a:ext cx="4756507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2D1889-A42D-01E9-0E78-AD1539A9171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59B5C7B-8565-02E1-A20C-F5B2ABFD007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FAFBC35-EB6C-2905-89E5-C1FE9D2903A1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9E35902-7B7B-1D43-9F07-74D59515C23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D3AE0F5-ABC6-C33E-D6C3-D6633EFFEB77}"/>
              </a:ext>
            </a:extLst>
          </p:cNvPr>
          <p:cNvSpPr txBox="1"/>
          <p:nvPr/>
        </p:nvSpPr>
        <p:spPr>
          <a:xfrm>
            <a:off x="781060" y="4080665"/>
            <a:ext cx="3149623" cy="59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SELECT user_id,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FROM points_record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C27DAA32-22C5-9994-93EB-61E276903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51976"/>
              </p:ext>
            </p:extLst>
          </p:nvPr>
        </p:nvGraphicFramePr>
        <p:xfrm>
          <a:off x="6679025" y="2080752"/>
          <a:ext cx="4730655" cy="389866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c_time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854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40235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614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69370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68145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805161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39032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7091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18438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9EBD5553-FD57-648E-93BD-50ED297D9AD9}"/>
              </a:ext>
            </a:extLst>
          </p:cNvPr>
          <p:cNvSpPr txBox="1"/>
          <p:nvPr/>
        </p:nvSpPr>
        <p:spPr>
          <a:xfrm>
            <a:off x="9502727" y="2807558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1EFB058-1659-C508-7FA6-70AF89784FC2}"/>
              </a:ext>
            </a:extLst>
          </p:cNvPr>
          <p:cNvSpPr txBox="1"/>
          <p:nvPr/>
        </p:nvSpPr>
        <p:spPr>
          <a:xfrm>
            <a:off x="8406852" y="2807558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4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EAACD6-46C2-6855-75C0-2211E7A195CB}"/>
              </a:ext>
            </a:extLst>
          </p:cNvPr>
          <p:cNvSpPr txBox="1"/>
          <p:nvPr/>
        </p:nvSpPr>
        <p:spPr>
          <a:xfrm>
            <a:off x="7347660" y="2807558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8509B3E-9690-370A-2215-C80EDA4F9E8F}"/>
              </a:ext>
            </a:extLst>
          </p:cNvPr>
          <p:cNvSpPr txBox="1"/>
          <p:nvPr/>
        </p:nvSpPr>
        <p:spPr>
          <a:xfrm>
            <a:off x="6679024" y="2807558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2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E2AA5C6-B8FC-9B3B-02F3-9491384B1B1F}"/>
              </a:ext>
            </a:extLst>
          </p:cNvPr>
          <p:cNvSpPr txBox="1"/>
          <p:nvPr/>
        </p:nvSpPr>
        <p:spPr>
          <a:xfrm>
            <a:off x="9502727" y="248761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10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9F2A16-8B2C-3E9C-37FD-EB4C14CC36E7}"/>
              </a:ext>
            </a:extLst>
          </p:cNvPr>
          <p:cNvSpPr txBox="1"/>
          <p:nvPr/>
        </p:nvSpPr>
        <p:spPr>
          <a:xfrm>
            <a:off x="8406852" y="248761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825E41-47D2-12B6-F979-0F1FE3A4B27F}"/>
              </a:ext>
            </a:extLst>
          </p:cNvPr>
          <p:cNvSpPr txBox="1"/>
          <p:nvPr/>
        </p:nvSpPr>
        <p:spPr>
          <a:xfrm>
            <a:off x="7347660" y="248761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9BFF01-DA26-E642-F313-9693F1D0FF6D}"/>
              </a:ext>
            </a:extLst>
          </p:cNvPr>
          <p:cNvSpPr txBox="1"/>
          <p:nvPr/>
        </p:nvSpPr>
        <p:spPr>
          <a:xfrm>
            <a:off x="6679024" y="2487612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22F981F-A0CE-766D-A110-931031CD35BE}"/>
              </a:ext>
            </a:extLst>
          </p:cNvPr>
          <p:cNvSpPr txBox="1"/>
          <p:nvPr/>
        </p:nvSpPr>
        <p:spPr>
          <a:xfrm>
            <a:off x="9502727" y="3127504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D7EC42-4B03-7B6C-6A72-D31CA89FCE4E}"/>
              </a:ext>
            </a:extLst>
          </p:cNvPr>
          <p:cNvSpPr txBox="1"/>
          <p:nvPr/>
        </p:nvSpPr>
        <p:spPr>
          <a:xfrm>
            <a:off x="8406852" y="3127504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2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2B782-A9A9-9F37-F756-0F07698F4B2C}"/>
              </a:ext>
            </a:extLst>
          </p:cNvPr>
          <p:cNvSpPr txBox="1"/>
          <p:nvPr/>
        </p:nvSpPr>
        <p:spPr>
          <a:xfrm>
            <a:off x="7347660" y="3127504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535C78-195B-E0DF-48AA-05E9AAA78BB3}"/>
              </a:ext>
            </a:extLst>
          </p:cNvPr>
          <p:cNvSpPr txBox="1"/>
          <p:nvPr/>
        </p:nvSpPr>
        <p:spPr>
          <a:xfrm>
            <a:off x="6679024" y="3127504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5ACB39-93C8-034B-BCE9-F4BEA105D6C4}"/>
              </a:ext>
            </a:extLst>
          </p:cNvPr>
          <p:cNvSpPr txBox="1"/>
          <p:nvPr/>
        </p:nvSpPr>
        <p:spPr>
          <a:xfrm>
            <a:off x="9502727" y="3447450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0741D75-9F01-52FE-A286-5B56B132CFD7}"/>
              </a:ext>
            </a:extLst>
          </p:cNvPr>
          <p:cNvSpPr txBox="1"/>
          <p:nvPr/>
        </p:nvSpPr>
        <p:spPr>
          <a:xfrm>
            <a:off x="8406852" y="3447450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2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EA36A-C816-0573-58F9-CC6F7E0D7991}"/>
              </a:ext>
            </a:extLst>
          </p:cNvPr>
          <p:cNvSpPr txBox="1"/>
          <p:nvPr/>
        </p:nvSpPr>
        <p:spPr>
          <a:xfrm>
            <a:off x="7347660" y="3447450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8B8CBE-6C7F-B30E-69C7-E5FFDA27BCF2}"/>
              </a:ext>
            </a:extLst>
          </p:cNvPr>
          <p:cNvSpPr txBox="1"/>
          <p:nvPr/>
        </p:nvSpPr>
        <p:spPr>
          <a:xfrm>
            <a:off x="6679024" y="3447450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4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D5C1EB-A974-247F-9FCA-090E2A05C40D}"/>
              </a:ext>
            </a:extLst>
          </p:cNvPr>
          <p:cNvSpPr txBox="1"/>
          <p:nvPr/>
        </p:nvSpPr>
        <p:spPr>
          <a:xfrm>
            <a:off x="9502727" y="3767396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C69ACAD-CB41-F650-78BB-D2F4A9FC3612}"/>
              </a:ext>
            </a:extLst>
          </p:cNvPr>
          <p:cNvSpPr txBox="1"/>
          <p:nvPr/>
        </p:nvSpPr>
        <p:spPr>
          <a:xfrm>
            <a:off x="8406852" y="3767396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4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8CDC9B-5436-BAFC-0196-38949DC92AC4}"/>
              </a:ext>
            </a:extLst>
          </p:cNvPr>
          <p:cNvSpPr txBox="1"/>
          <p:nvPr/>
        </p:nvSpPr>
        <p:spPr>
          <a:xfrm>
            <a:off x="7347660" y="3767396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E85A9E-2A47-43C6-A166-D2770AA82D53}"/>
              </a:ext>
            </a:extLst>
          </p:cNvPr>
          <p:cNvSpPr txBox="1"/>
          <p:nvPr/>
        </p:nvSpPr>
        <p:spPr>
          <a:xfrm>
            <a:off x="6679024" y="3767396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5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2250B8A-D322-E32D-4907-AB354C323049}"/>
              </a:ext>
            </a:extLst>
          </p:cNvPr>
          <p:cNvSpPr txBox="1"/>
          <p:nvPr/>
        </p:nvSpPr>
        <p:spPr>
          <a:xfrm>
            <a:off x="9502727" y="408734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DF28854-3238-A7E7-46F3-A17F4AEBD9BE}"/>
              </a:ext>
            </a:extLst>
          </p:cNvPr>
          <p:cNvSpPr txBox="1"/>
          <p:nvPr/>
        </p:nvSpPr>
        <p:spPr>
          <a:xfrm>
            <a:off x="8406852" y="408734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2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CFB5A7C-2743-E4FB-0736-9A72232C5468}"/>
              </a:ext>
            </a:extLst>
          </p:cNvPr>
          <p:cNvSpPr txBox="1"/>
          <p:nvPr/>
        </p:nvSpPr>
        <p:spPr>
          <a:xfrm>
            <a:off x="7347660" y="408734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CED892-78AA-9CC9-D924-4F64EE61E6C8}"/>
              </a:ext>
            </a:extLst>
          </p:cNvPr>
          <p:cNvSpPr txBox="1"/>
          <p:nvPr/>
        </p:nvSpPr>
        <p:spPr>
          <a:xfrm>
            <a:off x="6679024" y="4087342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6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C924BE-379A-6A24-A77C-C9464AD558A2}"/>
              </a:ext>
            </a:extLst>
          </p:cNvPr>
          <p:cNvSpPr txBox="1"/>
          <p:nvPr/>
        </p:nvSpPr>
        <p:spPr>
          <a:xfrm>
            <a:off x="9502727" y="4407288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63C72E8-801F-C9C9-4380-6A13EE9EFB06}"/>
              </a:ext>
            </a:extLst>
          </p:cNvPr>
          <p:cNvSpPr txBox="1"/>
          <p:nvPr/>
        </p:nvSpPr>
        <p:spPr>
          <a:xfrm>
            <a:off x="8406852" y="4407288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7421D1F-F934-FDFA-2BE1-57EDC3134414}"/>
              </a:ext>
            </a:extLst>
          </p:cNvPr>
          <p:cNvSpPr txBox="1"/>
          <p:nvPr/>
        </p:nvSpPr>
        <p:spPr>
          <a:xfrm>
            <a:off x="7347660" y="4407288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D88C152-55C0-EB36-371D-407661F0A89F}"/>
              </a:ext>
            </a:extLst>
          </p:cNvPr>
          <p:cNvSpPr txBox="1"/>
          <p:nvPr/>
        </p:nvSpPr>
        <p:spPr>
          <a:xfrm>
            <a:off x="6679024" y="4407288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77794C3-9C41-8039-53C1-0B0997BE26A2}"/>
              </a:ext>
            </a:extLst>
          </p:cNvPr>
          <p:cNvSpPr txBox="1"/>
          <p:nvPr/>
        </p:nvSpPr>
        <p:spPr>
          <a:xfrm>
            <a:off x="9502727" y="4727234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A1376C8-499D-6289-87E9-415427D3BE1C}"/>
              </a:ext>
            </a:extLst>
          </p:cNvPr>
          <p:cNvSpPr txBox="1"/>
          <p:nvPr/>
        </p:nvSpPr>
        <p:spPr>
          <a:xfrm>
            <a:off x="8406852" y="4727234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4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BB9B520-8603-0047-0A64-92888102D193}"/>
              </a:ext>
            </a:extLst>
          </p:cNvPr>
          <p:cNvSpPr txBox="1"/>
          <p:nvPr/>
        </p:nvSpPr>
        <p:spPr>
          <a:xfrm>
            <a:off x="7347660" y="4727234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8AE3A10-6981-23AC-9CD6-C1D903367ABB}"/>
              </a:ext>
            </a:extLst>
          </p:cNvPr>
          <p:cNvSpPr txBox="1"/>
          <p:nvPr/>
        </p:nvSpPr>
        <p:spPr>
          <a:xfrm>
            <a:off x="6679024" y="4727234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D565B24-6E6B-3441-159D-C7E652E01D7B}"/>
              </a:ext>
            </a:extLst>
          </p:cNvPr>
          <p:cNvSpPr txBox="1"/>
          <p:nvPr/>
        </p:nvSpPr>
        <p:spPr>
          <a:xfrm>
            <a:off x="9502727" y="5047180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5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79C329E-6CD5-31E7-1603-07E4C429970B}"/>
              </a:ext>
            </a:extLst>
          </p:cNvPr>
          <p:cNvSpPr txBox="1"/>
          <p:nvPr/>
        </p:nvSpPr>
        <p:spPr>
          <a:xfrm>
            <a:off x="8406852" y="5047180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AD32ADF-B5E6-B366-5CA5-21A417FF023F}"/>
              </a:ext>
            </a:extLst>
          </p:cNvPr>
          <p:cNvSpPr txBox="1"/>
          <p:nvPr/>
        </p:nvSpPr>
        <p:spPr>
          <a:xfrm>
            <a:off x="7347660" y="5047180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549F386-D8B8-4CB8-DF8F-272DE1A85004}"/>
              </a:ext>
            </a:extLst>
          </p:cNvPr>
          <p:cNvSpPr txBox="1"/>
          <p:nvPr/>
        </p:nvSpPr>
        <p:spPr>
          <a:xfrm>
            <a:off x="6679024" y="5047180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9</a:t>
            </a:r>
            <a:endParaRPr lang="zh-CN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6577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/>
      <p:bldP spid="30" grpId="0"/>
      <p:bldP spid="32" grpId="0"/>
      <p:bldP spid="34" grpId="0"/>
      <p:bldP spid="35" grpId="0"/>
      <p:bldP spid="37" grpId="0"/>
      <p:bldP spid="38" grpId="0"/>
      <p:bldP spid="40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70" grpId="0"/>
      <p:bldP spid="71" grpId="0"/>
      <p:bldP spid="72" grpId="0"/>
      <p:bldP spid="73" grpId="0"/>
      <p:bldP spid="75" grpId="0"/>
      <p:bldP spid="77" grpId="0"/>
      <p:bldP spid="78" grpId="0"/>
      <p:bldP spid="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41760B-FA74-6F5B-81D0-ED1900AEBF6E}"/>
              </a:ext>
            </a:extLst>
          </p:cNvPr>
          <p:cNvGrpSpPr/>
          <p:nvPr/>
        </p:nvGrpSpPr>
        <p:grpSpPr>
          <a:xfrm>
            <a:off x="4551680" y="1537477"/>
            <a:ext cx="2184398" cy="4907956"/>
            <a:chOff x="965199" y="1537477"/>
            <a:chExt cx="1656081" cy="4907956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2B7C0D1-965B-6BBE-4193-06C414EA8001}"/>
                </a:ext>
              </a:extLst>
            </p:cNvPr>
            <p:cNvSpPr/>
            <p:nvPr/>
          </p:nvSpPr>
          <p:spPr>
            <a:xfrm>
              <a:off x="965199" y="1537477"/>
              <a:ext cx="1656079" cy="4907956"/>
            </a:xfrm>
            <a:prstGeom prst="roundRect">
              <a:avLst/>
            </a:prstGeom>
            <a:solidFill>
              <a:srgbClr val="AD2B2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0D3B260-5410-C2EF-DAA2-6EAE21724089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1" y="2343265"/>
              <a:ext cx="16560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22E17D37-1987-2F94-4FEE-5222F50C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09212"/>
              </p:ext>
            </p:extLst>
          </p:nvPr>
        </p:nvGraphicFramePr>
        <p:xfrm>
          <a:off x="796209" y="1697973"/>
          <a:ext cx="10594694" cy="44793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频率、间隔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CRON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2790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41760B-FA74-6F5B-81D0-ED1900AEBF6E}"/>
              </a:ext>
            </a:extLst>
          </p:cNvPr>
          <p:cNvGrpSpPr/>
          <p:nvPr/>
        </p:nvGrpSpPr>
        <p:grpSpPr>
          <a:xfrm>
            <a:off x="6746241" y="1537477"/>
            <a:ext cx="2336799" cy="4907956"/>
            <a:chOff x="965199" y="1537477"/>
            <a:chExt cx="1656081" cy="4907956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2B7C0D1-965B-6BBE-4193-06C414EA8001}"/>
                </a:ext>
              </a:extLst>
            </p:cNvPr>
            <p:cNvSpPr/>
            <p:nvPr/>
          </p:nvSpPr>
          <p:spPr>
            <a:xfrm>
              <a:off x="965199" y="1537477"/>
              <a:ext cx="1656079" cy="4907956"/>
            </a:xfrm>
            <a:prstGeom prst="roundRect">
              <a:avLst/>
            </a:prstGeom>
            <a:solidFill>
              <a:srgbClr val="AD2B2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0D3B260-5410-C2EF-DAA2-6EAE21724089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1" y="2343265"/>
              <a:ext cx="16560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501F1407-043F-BE72-EA1D-813D4C085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05171"/>
              </p:ext>
            </p:extLst>
          </p:nvPr>
        </p:nvGraphicFramePr>
        <p:xfrm>
          <a:off x="796209" y="1697973"/>
          <a:ext cx="10594694" cy="44793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+mn-lt"/>
                        </a:rPr>
                        <a:t>SchedulerX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频率、间隔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CRON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OpenAPI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单机、广播、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Map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MapReduce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8806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41760B-FA74-6F5B-81D0-ED1900AEBF6E}"/>
              </a:ext>
            </a:extLst>
          </p:cNvPr>
          <p:cNvGrpSpPr/>
          <p:nvPr/>
        </p:nvGrpSpPr>
        <p:grpSpPr>
          <a:xfrm>
            <a:off x="9022081" y="1537477"/>
            <a:ext cx="2372820" cy="4907956"/>
            <a:chOff x="965199" y="1537477"/>
            <a:chExt cx="1656081" cy="4907956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2B7C0D1-965B-6BBE-4193-06C414EA8001}"/>
                </a:ext>
              </a:extLst>
            </p:cNvPr>
            <p:cNvSpPr/>
            <p:nvPr/>
          </p:nvSpPr>
          <p:spPr>
            <a:xfrm>
              <a:off x="965199" y="1537477"/>
              <a:ext cx="1656079" cy="4907956"/>
            </a:xfrm>
            <a:prstGeom prst="roundRect">
              <a:avLst/>
            </a:prstGeom>
            <a:solidFill>
              <a:srgbClr val="AD2B2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0D3B260-5410-C2EF-DAA2-6EAE21724089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1" y="2343265"/>
              <a:ext cx="16560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29C6148D-0488-9F0B-5058-BB75C676B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2911"/>
              </p:ext>
            </p:extLst>
          </p:nvPr>
        </p:nvGraphicFramePr>
        <p:xfrm>
          <a:off x="796209" y="1697973"/>
          <a:ext cx="10594694" cy="44793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+mn-lt"/>
                        </a:rPr>
                        <a:t>PowerJob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频率、间隔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CRON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OpenAPI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单机、广播、分片、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Map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MapReduce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21343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74F70A-9166-A4B2-AED4-9A6DBAEBFD31}"/>
              </a:ext>
            </a:extLst>
          </p:cNvPr>
          <p:cNvSpPr/>
          <p:nvPr/>
        </p:nvSpPr>
        <p:spPr>
          <a:xfrm>
            <a:off x="798653" y="1692041"/>
            <a:ext cx="10602410" cy="4511401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643CC6-C229-64B8-8EE4-54D3D8B90BF5}"/>
              </a:ext>
            </a:extLst>
          </p:cNvPr>
          <p:cNvSpPr txBox="1"/>
          <p:nvPr/>
        </p:nvSpPr>
        <p:spPr>
          <a:xfrm>
            <a:off x="694866" y="1009604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定时任务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B45544-506C-ED4D-09CF-186A68832219}"/>
              </a:ext>
            </a:extLst>
          </p:cNvPr>
          <p:cNvCxnSpPr>
            <a:cxnSpLocks/>
          </p:cNvCxnSpPr>
          <p:nvPr/>
        </p:nvCxnSpPr>
        <p:spPr>
          <a:xfrm>
            <a:off x="965200" y="2343265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811E58-90BC-C232-6592-6922010E0B02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2B7C0D1-965B-6BBE-4193-06C414EA8001}"/>
              </a:ext>
            </a:extLst>
          </p:cNvPr>
          <p:cNvSpPr/>
          <p:nvPr/>
        </p:nvSpPr>
        <p:spPr>
          <a:xfrm>
            <a:off x="4551680" y="1537477"/>
            <a:ext cx="2184395" cy="4907956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0D3B260-5410-C2EF-DAA2-6EAE21724089}"/>
              </a:ext>
            </a:extLst>
          </p:cNvPr>
          <p:cNvCxnSpPr>
            <a:cxnSpLocks/>
          </p:cNvCxnSpPr>
          <p:nvPr/>
        </p:nvCxnSpPr>
        <p:spPr>
          <a:xfrm>
            <a:off x="4551683" y="2343265"/>
            <a:ext cx="21843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22E17D37-1987-2F94-4FEE-5222F50C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45842"/>
              </p:ext>
            </p:extLst>
          </p:nvPr>
        </p:nvGraphicFramePr>
        <p:xfrm>
          <a:off x="796209" y="1697973"/>
          <a:ext cx="10594694" cy="44793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5391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  <a:gridCol w="2307863">
                  <a:extLst>
                    <a:ext uri="{9D8B030D-6E8A-4147-A177-3AD203B41FA5}">
                      <a16:colId xmlns:a16="http://schemas.microsoft.com/office/drawing/2014/main" val="1177027130"/>
                    </a:ext>
                  </a:extLst>
                </a:gridCol>
              </a:tblGrid>
              <a:tr h="627148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SchedulerX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AD2B26"/>
                          </a:solidFill>
                          <a:latin typeface="+mn-lt"/>
                        </a:rPr>
                        <a:t>PowerJob</a:t>
                      </a:r>
                      <a:endParaRPr lang="zh-CN" altLang="en-US" sz="1800" b="1">
                        <a:solidFill>
                          <a:srgbClr val="AD2B26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910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定时类型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频率、间隔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CRON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频率、间隔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CRON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OpenAPI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Java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uLnTx/>
                          <a:uFillTx/>
                          <a:latin typeface="Source Code Pro"/>
                          <a:ea typeface="阿里巴巴普惠体"/>
                          <a:cs typeface="+mn-cs"/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多语言脚本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任务调度方式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随机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单机、分片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单机、广播、分片、</a:t>
                      </a:r>
                      <a:endParaRPr lang="en-US" altLang="zh-CN" sz="1200">
                        <a:solidFill>
                          <a:srgbClr val="4C5252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</a:t>
                      </a:r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、</a:t>
                      </a:r>
                      <a:r>
                        <a:rPr lang="en-US" altLang="zh-CN" sz="1200">
                          <a:solidFill>
                            <a:srgbClr val="4C5252"/>
                          </a:solidFill>
                        </a:rPr>
                        <a:t>MapReduce</a:t>
                      </a:r>
                      <a:endParaRPr lang="zh-CN" altLang="en-US" sz="1200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管理控制台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日志白屏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报警监控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68158"/>
                  </a:ext>
                </a:extLst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4C5252"/>
                          </a:solidFill>
                        </a:rPr>
                        <a:t>工作流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有限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4C5252"/>
                          </a:solidFill>
                        </a:rPr>
                        <a:t>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130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9576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7A8A2-E427-94C8-3C03-ED6F4D80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XXL-JOB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E1082-1CF5-D846-B87A-8DCB6EABF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33"/>
                </a:solidFill>
                <a:effectLst/>
              </a:rPr>
              <a:t>XXL-JOB</a:t>
            </a:r>
            <a:r>
              <a:rPr lang="zh-CN" altLang="en-US">
                <a:solidFill>
                  <a:srgbClr val="333333"/>
                </a:solidFill>
                <a:effectLst/>
              </a:rPr>
              <a:t>是一个分布式任务调度平台，其核心设计目标是开发迅速、学习简单、轻量级、易扩展。现已开放源代码并接入多家公司线上产品线，开箱即用。</a:t>
            </a:r>
            <a:endParaRPr lang="zh-CN" altLang="en-US">
              <a:effectLst/>
            </a:endParaRPr>
          </a:p>
        </p:txBody>
      </p:sp>
      <p:pic>
        <p:nvPicPr>
          <p:cNvPr id="5" name="图片 4">
            <a:hlinkClick r:id="rId2"/>
            <a:extLst>
              <a:ext uri="{FF2B5EF4-FFF2-40B4-BE49-F238E27FC236}">
                <a16:creationId xmlns:a16="http://schemas.microsoft.com/office/drawing/2014/main" id="{E102BC9C-B103-8AB9-BCBF-01EFF3AF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938" y="2518055"/>
            <a:ext cx="8120683" cy="2715741"/>
          </a:xfrm>
          <a:prstGeom prst="rect">
            <a:avLst/>
          </a:prstGeom>
        </p:spPr>
      </p:pic>
      <p:pic>
        <p:nvPicPr>
          <p:cNvPr id="9" name="图片 8">
            <a:hlinkClick r:id="rId4"/>
            <a:extLst>
              <a:ext uri="{FF2B5EF4-FFF2-40B4-BE49-F238E27FC236}">
                <a16:creationId xmlns:a16="http://schemas.microsoft.com/office/drawing/2014/main" id="{0A545EC8-A291-9866-E186-3EB6823CC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635" y="5521724"/>
            <a:ext cx="1112616" cy="335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hlinkClick r:id="rId6"/>
            <a:extLst>
              <a:ext uri="{FF2B5EF4-FFF2-40B4-BE49-F238E27FC236}">
                <a16:creationId xmlns:a16="http://schemas.microsoft.com/office/drawing/2014/main" id="{B409B5FB-A5B0-8522-2E34-8E60B2BC2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5520459"/>
            <a:ext cx="829890" cy="335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338471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7A8A2-E427-94C8-3C03-ED6F4D80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XXL-JOB</a:t>
            </a:r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9B52DC8-6ED3-9199-FE07-EB6DC9F44D60}"/>
              </a:ext>
            </a:extLst>
          </p:cNvPr>
          <p:cNvSpPr/>
          <p:nvPr/>
        </p:nvSpPr>
        <p:spPr>
          <a:xfrm>
            <a:off x="2194560" y="4856480"/>
            <a:ext cx="7233920" cy="1615440"/>
          </a:xfrm>
          <a:prstGeom prst="roundRect">
            <a:avLst>
              <a:gd name="adj" fmla="val 8491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4C5252"/>
                </a:solidFill>
              </a:rPr>
              <a:t>应用服务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72B2209-9C43-0BAF-7F81-136128B5ED94}"/>
              </a:ext>
            </a:extLst>
          </p:cNvPr>
          <p:cNvSpPr/>
          <p:nvPr/>
        </p:nvSpPr>
        <p:spPr>
          <a:xfrm>
            <a:off x="6177280" y="5684520"/>
            <a:ext cx="1178560" cy="5171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Job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E35286-0EDC-20D5-EC22-3EBA467D4EE7}"/>
              </a:ext>
            </a:extLst>
          </p:cNvPr>
          <p:cNvSpPr/>
          <p:nvPr/>
        </p:nvSpPr>
        <p:spPr>
          <a:xfrm>
            <a:off x="2926080" y="5684520"/>
            <a:ext cx="1178560" cy="5171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Job</a:t>
            </a:r>
            <a:endParaRPr lang="zh-CN" altLang="en-US" sz="14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AD511B5-FEA4-02DD-215D-32FEB21E89B2}"/>
              </a:ext>
            </a:extLst>
          </p:cNvPr>
          <p:cNvSpPr/>
          <p:nvPr/>
        </p:nvSpPr>
        <p:spPr>
          <a:xfrm>
            <a:off x="4551680" y="5684520"/>
            <a:ext cx="1178560" cy="5171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Job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69FDCF-3155-ED7B-DB24-3632A9824A8C}"/>
              </a:ext>
            </a:extLst>
          </p:cNvPr>
          <p:cNvSpPr/>
          <p:nvPr/>
        </p:nvSpPr>
        <p:spPr>
          <a:xfrm>
            <a:off x="7802880" y="5684520"/>
            <a:ext cx="1178560" cy="5171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Job</a:t>
            </a: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B040A4-8243-E5CB-EE39-146D03121BC0}"/>
              </a:ext>
            </a:extLst>
          </p:cNvPr>
          <p:cNvSpPr/>
          <p:nvPr/>
        </p:nvSpPr>
        <p:spPr>
          <a:xfrm>
            <a:off x="2113280" y="1572511"/>
            <a:ext cx="7233920" cy="1615440"/>
          </a:xfrm>
          <a:prstGeom prst="roundRect">
            <a:avLst>
              <a:gd name="adj" fmla="val 8491"/>
            </a:avLst>
          </a:prstGeom>
          <a:solidFill>
            <a:srgbClr val="F2F7FC"/>
          </a:solidFill>
          <a:ln w="12700">
            <a:solidFill>
              <a:srgbClr val="4C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rgbClr val="4C5252"/>
                </a:solidFill>
              </a:rPr>
              <a:t>XXL-JOB</a:t>
            </a:r>
            <a:r>
              <a:rPr lang="zh-CN" altLang="en-US">
                <a:solidFill>
                  <a:srgbClr val="4C5252"/>
                </a:solidFill>
              </a:rPr>
              <a:t>调度中心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4B23224-D617-2B57-1EE1-6E8422E43EE1}"/>
              </a:ext>
            </a:extLst>
          </p:cNvPr>
          <p:cNvSpPr/>
          <p:nvPr/>
        </p:nvSpPr>
        <p:spPr>
          <a:xfrm>
            <a:off x="3169920" y="4446145"/>
            <a:ext cx="1899920" cy="609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执行器</a:t>
            </a:r>
            <a:endParaRPr lang="en-US" altLang="zh-CN" sz="1400"/>
          </a:p>
          <a:p>
            <a:pPr algn="ctr"/>
            <a:r>
              <a:rPr lang="en-US" altLang="zh-CN" sz="1400"/>
              <a:t>JobHandler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AF4C97-F0D4-D528-584D-DE260F85DB05}"/>
              </a:ext>
            </a:extLst>
          </p:cNvPr>
          <p:cNvSpPr/>
          <p:nvPr/>
        </p:nvSpPr>
        <p:spPr>
          <a:xfrm>
            <a:off x="2237740" y="2217671"/>
            <a:ext cx="1389380" cy="5153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执行器管理器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54F793D-C45B-8CFC-F199-6C3706BDB8F0}"/>
              </a:ext>
            </a:extLst>
          </p:cNvPr>
          <p:cNvCxnSpPr>
            <a:stCxn id="9" idx="1"/>
            <a:endCxn id="10" idx="2"/>
          </p:cNvCxnSpPr>
          <p:nvPr/>
        </p:nvCxnSpPr>
        <p:spPr>
          <a:xfrm rot="10800000">
            <a:off x="2932430" y="2733041"/>
            <a:ext cx="237490" cy="20179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DA0B3B-3889-C7A4-D637-02D9401B65E9}"/>
              </a:ext>
            </a:extLst>
          </p:cNvPr>
          <p:cNvSpPr/>
          <p:nvPr/>
        </p:nvSpPr>
        <p:spPr>
          <a:xfrm>
            <a:off x="5840731" y="2217670"/>
            <a:ext cx="1515109" cy="51536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调度器</a:t>
            </a:r>
            <a:endParaRPr lang="en-US" altLang="zh-CN" sz="1400"/>
          </a:p>
          <a:p>
            <a:pPr algn="ctr"/>
            <a:r>
              <a:rPr lang="en-US" altLang="zh-CN" sz="1400"/>
              <a:t>TimeWheel</a:t>
            </a:r>
            <a:endParaRPr lang="zh-CN" altLang="en-US" sz="14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1DEBD4B-4BA8-5570-7A69-0D537F8290BB}"/>
              </a:ext>
            </a:extLst>
          </p:cNvPr>
          <p:cNvCxnSpPr>
            <a:stCxn id="17" idx="2"/>
            <a:endCxn id="9" idx="0"/>
          </p:cNvCxnSpPr>
          <p:nvPr/>
        </p:nvCxnSpPr>
        <p:spPr>
          <a:xfrm flipH="1">
            <a:off x="4119880" y="2733039"/>
            <a:ext cx="2478406" cy="1713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A2EC160-9E33-E3C8-85A6-FB97CAD7857D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3515360" y="5055745"/>
            <a:ext cx="604520" cy="62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F0E511-8B80-295A-5D39-5B93955056F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119880" y="5055745"/>
            <a:ext cx="1021080" cy="62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A6CBE0E-5CB3-6285-3CCC-596B99003BC9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4119880" y="5055745"/>
            <a:ext cx="2646680" cy="62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6E55324-3744-5B9D-6673-71C0927074A4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119880" y="5055745"/>
            <a:ext cx="4272280" cy="62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4F3D04F-7826-68D3-865D-9011801B5368}"/>
              </a:ext>
            </a:extLst>
          </p:cNvPr>
          <p:cNvSpPr/>
          <p:nvPr/>
        </p:nvSpPr>
        <p:spPr>
          <a:xfrm>
            <a:off x="3976371" y="2195382"/>
            <a:ext cx="1515109" cy="5153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任务管理器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108F124-FECA-5E0D-0B87-D09AAE3ECA84}"/>
              </a:ext>
            </a:extLst>
          </p:cNvPr>
          <p:cNvSpPr/>
          <p:nvPr/>
        </p:nvSpPr>
        <p:spPr>
          <a:xfrm>
            <a:off x="2346960" y="5466080"/>
            <a:ext cx="6837680" cy="847859"/>
          </a:xfrm>
          <a:prstGeom prst="roundRect">
            <a:avLst>
              <a:gd name="adj" fmla="val 8491"/>
            </a:avLst>
          </a:prstGeom>
          <a:noFill/>
          <a:ln w="12700">
            <a:solidFill>
              <a:srgbClr val="4C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rgbClr val="4C5252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B9F4E9B-1177-CEFE-FC22-959A5E638482}"/>
              </a:ext>
            </a:extLst>
          </p:cNvPr>
          <p:cNvCxnSpPr>
            <a:stCxn id="35" idx="1"/>
            <a:endCxn id="33" idx="2"/>
          </p:cNvCxnSpPr>
          <p:nvPr/>
        </p:nvCxnSpPr>
        <p:spPr>
          <a:xfrm rot="10800000" flipH="1">
            <a:off x="2346960" y="2710752"/>
            <a:ext cx="2386966" cy="3179259"/>
          </a:xfrm>
          <a:prstGeom prst="bentConnector4">
            <a:avLst>
              <a:gd name="adj1" fmla="val -23623"/>
              <a:gd name="adj2" fmla="val 68811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97B54ED-3F17-07FD-BA60-C54F6BA0B9E9}"/>
              </a:ext>
            </a:extLst>
          </p:cNvPr>
          <p:cNvSpPr/>
          <p:nvPr/>
        </p:nvSpPr>
        <p:spPr>
          <a:xfrm>
            <a:off x="7705090" y="2217670"/>
            <a:ext cx="1515109" cy="5153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日志管理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11F3190-0A90-46EE-FF02-BFB1A032F6FD}"/>
              </a:ext>
            </a:extLst>
          </p:cNvPr>
          <p:cNvCxnSpPr>
            <a:stCxn id="9" idx="3"/>
            <a:endCxn id="40" idx="2"/>
          </p:cNvCxnSpPr>
          <p:nvPr/>
        </p:nvCxnSpPr>
        <p:spPr>
          <a:xfrm flipV="1">
            <a:off x="5069840" y="2733039"/>
            <a:ext cx="3392805" cy="201790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629F90C-AD7B-3BDF-A4C2-01C99511A30B}"/>
              </a:ext>
            </a:extLst>
          </p:cNvPr>
          <p:cNvSpPr txBox="1"/>
          <p:nvPr/>
        </p:nvSpPr>
        <p:spPr>
          <a:xfrm>
            <a:off x="2857219" y="4123506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注册执行器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41B820F-F842-4260-9891-E0C8E2DF3BE4}"/>
              </a:ext>
            </a:extLst>
          </p:cNvPr>
          <p:cNvSpPr txBox="1"/>
          <p:nvPr/>
        </p:nvSpPr>
        <p:spPr>
          <a:xfrm>
            <a:off x="865910" y="5537242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添加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任务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C70D6F7-3B31-DBD4-9B33-6248C68B3BBC}"/>
              </a:ext>
            </a:extLst>
          </p:cNvPr>
          <p:cNvSpPr txBox="1"/>
          <p:nvPr/>
        </p:nvSpPr>
        <p:spPr>
          <a:xfrm>
            <a:off x="5903684" y="3274416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调度任务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07A64AE-617B-2CC9-77F0-A21A0F89EBC3}"/>
              </a:ext>
            </a:extLst>
          </p:cNvPr>
          <p:cNvSpPr txBox="1"/>
          <p:nvPr/>
        </p:nvSpPr>
        <p:spPr>
          <a:xfrm>
            <a:off x="5923686" y="4405589"/>
            <a:ext cx="23407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回调任务执行结果、处理运行日志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35AA92-5A6B-EC85-45E5-DB35F4712255}"/>
              </a:ext>
            </a:extLst>
          </p:cNvPr>
          <p:cNvGrpSpPr/>
          <p:nvPr/>
        </p:nvGrpSpPr>
        <p:grpSpPr>
          <a:xfrm>
            <a:off x="7373618" y="4459211"/>
            <a:ext cx="2227947" cy="2013737"/>
            <a:chOff x="9763759" y="4446145"/>
            <a:chExt cx="2227947" cy="201373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AE797A6-7847-52A8-B991-D6CB6CDF5F2A}"/>
                </a:ext>
              </a:extLst>
            </p:cNvPr>
            <p:cNvSpPr/>
            <p:nvPr/>
          </p:nvSpPr>
          <p:spPr>
            <a:xfrm>
              <a:off x="9763759" y="4844442"/>
              <a:ext cx="2227947" cy="1615440"/>
            </a:xfrm>
            <a:prstGeom prst="roundRect">
              <a:avLst>
                <a:gd name="adj" fmla="val 8491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4C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4C5252"/>
                  </a:solidFill>
                </a:rPr>
                <a:t>应用服务</a:t>
              </a:r>
              <a:endParaRPr lang="en-US" altLang="zh-CN">
                <a:solidFill>
                  <a:srgbClr val="4C5252"/>
                </a:solidFill>
              </a:endParaRPr>
            </a:p>
            <a:p>
              <a:pPr algn="ctr"/>
              <a:endParaRPr lang="en-US" altLang="zh-CN">
                <a:solidFill>
                  <a:srgbClr val="4C5252"/>
                </a:solidFill>
              </a:endParaRPr>
            </a:p>
            <a:p>
              <a:pPr algn="ctr"/>
              <a:r>
                <a:rPr lang="en-US" altLang="zh-CN">
                  <a:solidFill>
                    <a:srgbClr val="4C5252"/>
                  </a:solidFill>
                </a:rPr>
                <a:t>...</a:t>
              </a:r>
              <a:endParaRPr lang="zh-CN" altLang="en-US">
                <a:solidFill>
                  <a:srgbClr val="4C5252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5178AD6-C900-6523-12BB-400D3FB0CDBE}"/>
                </a:ext>
              </a:extLst>
            </p:cNvPr>
            <p:cNvSpPr/>
            <p:nvPr/>
          </p:nvSpPr>
          <p:spPr>
            <a:xfrm>
              <a:off x="9879967" y="4446145"/>
              <a:ext cx="1899920" cy="60960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执行器</a:t>
              </a:r>
              <a:endParaRPr lang="en-US" altLang="zh-CN" sz="1400"/>
            </a:p>
            <a:p>
              <a:pPr algn="ctr"/>
              <a:r>
                <a:rPr lang="en-US" altLang="zh-CN" sz="1400"/>
                <a:t>JobHandler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765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18269 -7.40741E-7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33" grpId="0" animBg="1"/>
      <p:bldP spid="35" grpId="0" animBg="1"/>
      <p:bldP spid="40" grpId="0" animBg="1"/>
      <p:bldP spid="43" grpId="0"/>
      <p:bldP spid="44" grpId="0"/>
      <p:bldP spid="45" grpId="0"/>
      <p:bldP spid="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A0CD9B-A910-E022-8F6E-D5DB466FF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一、部署调度中心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45410-16F8-0E92-A6FE-B2EC6D694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我们提供的开发环境虚拟机中已经部署完成，如果要自行部署，可以按照下列步骤：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运行资料中提供的，初始化</a:t>
            </a:r>
            <a:r>
              <a:rPr lang="en-US" altLang="zh-CN"/>
              <a:t>SQL</a:t>
            </a:r>
            <a:r>
              <a:rPr lang="zh-CN" altLang="en-US"/>
              <a:t>文件，创建</a:t>
            </a:r>
            <a:r>
              <a:rPr lang="en-US" altLang="zh-CN"/>
              <a:t>XXL-JOB</a:t>
            </a:r>
            <a:r>
              <a:rPr lang="zh-CN" altLang="en-US"/>
              <a:t>所需表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参考以下</a:t>
            </a:r>
            <a:r>
              <a:rPr lang="en-US" altLang="zh-CN"/>
              <a:t>Docker</a:t>
            </a:r>
            <a:r>
              <a:rPr lang="zh-CN" altLang="en-US"/>
              <a:t>命令创建容器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641421-0544-401A-C8DC-EA558829C17C}"/>
              </a:ext>
            </a:extLst>
          </p:cNvPr>
          <p:cNvGrpSpPr/>
          <p:nvPr/>
        </p:nvGrpSpPr>
        <p:grpSpPr>
          <a:xfrm>
            <a:off x="2327530" y="3215282"/>
            <a:ext cx="8960427" cy="3043176"/>
            <a:chOff x="1859972" y="2480205"/>
            <a:chExt cx="8960427" cy="304317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7E82025-1E0A-2F1D-399D-A7E1731681EB}"/>
                </a:ext>
              </a:extLst>
            </p:cNvPr>
            <p:cNvSpPr/>
            <p:nvPr/>
          </p:nvSpPr>
          <p:spPr>
            <a:xfrm>
              <a:off x="1859972" y="2480205"/>
              <a:ext cx="8960427" cy="3043176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27184E0-387F-B302-E50B-51F4CAFF8DAF}"/>
                </a:ext>
              </a:extLst>
            </p:cNvPr>
            <p:cNvSpPr txBox="1"/>
            <p:nvPr/>
          </p:nvSpPr>
          <p:spPr>
            <a:xfrm>
              <a:off x="1859973" y="2845725"/>
              <a:ext cx="8675948" cy="267765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docker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run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EE0000"/>
                  </a:solidFill>
                  <a:effectLst/>
                  <a:latin typeface="Source code pro" panose="020B0509030403020204" pitchFamily="49" charset="0"/>
                </a:rPr>
                <a:t>\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-e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PARAMS="--spring.datasource.url=jdbc:mysql://192.168.150.101:3306/xxl_job?Unicode=true&amp;characterEncoding=UTF-8 </a:t>
              </a:r>
              <a:r>
                <a:rPr lang="en-US" altLang="zh-CN" sz="1400" b="0">
                  <a:solidFill>
                    <a:srgbClr val="EE0000"/>
                  </a:solidFill>
                  <a:effectLst/>
                  <a:latin typeface="Source code pro" panose="020B0509030403020204" pitchFamily="49" charset="0"/>
                </a:rPr>
                <a:t>\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--spring.datasource.username=root </a:t>
              </a:r>
              <a:r>
                <a:rPr lang="en-US" altLang="zh-CN" sz="1400" b="0">
                  <a:solidFill>
                    <a:srgbClr val="EE0000"/>
                  </a:solidFill>
                  <a:effectLst/>
                  <a:latin typeface="Source code pro" panose="020B0509030403020204" pitchFamily="49" charset="0"/>
                </a:rPr>
                <a:t>\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--spring.datasource.password=123"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EE0000"/>
                  </a:solidFill>
                  <a:effectLst/>
                  <a:latin typeface="Source code pro" panose="020B0509030403020204" pitchFamily="49" charset="0"/>
                </a:rPr>
                <a:t>\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--restart=always </a:t>
              </a:r>
              <a:r>
                <a:rPr lang="en-US" altLang="zh-CN" sz="1400" b="0">
                  <a:solidFill>
                    <a:srgbClr val="EE0000"/>
                  </a:solidFill>
                  <a:effectLst/>
                  <a:latin typeface="Source code pro" panose="020B0509030403020204" pitchFamily="49" charset="0"/>
                </a:rPr>
                <a:t>\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-p </a:t>
              </a:r>
              <a:r>
                <a:rPr lang="en-US" altLang="zh-CN" sz="14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8880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:</a:t>
              </a:r>
              <a:r>
                <a:rPr lang="en-US" altLang="zh-CN" sz="14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8080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EE0000"/>
                  </a:solidFill>
                  <a:effectLst/>
                  <a:latin typeface="Source code pro" panose="020B0509030403020204" pitchFamily="49" charset="0"/>
                </a:rPr>
                <a:t>\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-v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xxl-job-admin-applogs:/data/applogs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EE0000"/>
                  </a:solidFill>
                  <a:effectLst/>
                  <a:latin typeface="Source code pro" panose="020B0509030403020204" pitchFamily="49" charset="0"/>
                </a:rPr>
                <a:t>\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--name 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xxl-job-admin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400" b="0">
                  <a:solidFill>
                    <a:srgbClr val="EE0000"/>
                  </a:solidFill>
                  <a:effectLst/>
                  <a:latin typeface="Source code pro" panose="020B0509030403020204" pitchFamily="49" charset="0"/>
                </a:rPr>
                <a:t>\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-d </a:t>
              </a:r>
              <a:r>
                <a:rPr lang="en-US" altLang="zh-CN" sz="1400" b="0">
                  <a:solidFill>
                    <a:srgbClr val="EE0000"/>
                  </a:solidFill>
                  <a:effectLst/>
                  <a:latin typeface="Source code pro" panose="020B0509030403020204" pitchFamily="49" charset="0"/>
                </a:rPr>
                <a:t>\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xuxueli/xxl-job-admin:2.3.0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C38313A-88F7-BF2E-4682-40E7EBB55681}"/>
                </a:ext>
              </a:extLst>
            </p:cNvPr>
            <p:cNvSpPr/>
            <p:nvPr/>
          </p:nvSpPr>
          <p:spPr>
            <a:xfrm>
              <a:off x="1859972" y="2480205"/>
              <a:ext cx="8960427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5323DB3-458F-1558-D4BB-0630732F8661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9630673-E542-AD3E-477C-66AA2136D21F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9CD241C-DB80-1C83-EB94-38179D7DF0F3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CE829C2-CD74-CF30-57CC-F2B813178D51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358618"/>
      </p:ext>
    </p:extLst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A0CD9B-A910-E022-8F6E-D5DB466FF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二、微服务集成执行器（</a:t>
            </a:r>
            <a:r>
              <a:rPr lang="en-US" altLang="zh-CN"/>
              <a:t>XXL-JOB</a:t>
            </a:r>
            <a:r>
              <a:rPr lang="zh-CN" altLang="en-US"/>
              <a:t>依赖）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45410-16F8-0E92-A6FE-B2EC6D694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4522"/>
            <a:ext cx="9214230" cy="4342225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首先是引入</a:t>
            </a:r>
            <a:r>
              <a:rPr lang="en-US" altLang="zh-CN"/>
              <a:t>XXL-JOB</a:t>
            </a:r>
            <a:r>
              <a:rPr lang="zh-CN" altLang="en-US"/>
              <a:t>依赖：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然后配置执行器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4602EC1-7D72-EE93-E236-B258FD6E7D7B}"/>
              </a:ext>
            </a:extLst>
          </p:cNvPr>
          <p:cNvGrpSpPr/>
          <p:nvPr/>
        </p:nvGrpSpPr>
        <p:grpSpPr>
          <a:xfrm>
            <a:off x="2636794" y="2065921"/>
            <a:ext cx="7258546" cy="1436509"/>
            <a:chOff x="1859973" y="2480205"/>
            <a:chExt cx="7258546" cy="1436509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38F33C8-A719-ED36-E275-252BDC9C265C}"/>
                </a:ext>
              </a:extLst>
            </p:cNvPr>
            <p:cNvSpPr/>
            <p:nvPr/>
          </p:nvSpPr>
          <p:spPr>
            <a:xfrm>
              <a:off x="1859973" y="2480205"/>
              <a:ext cx="7258546" cy="1436509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2491B9-F46B-3B9A-93B5-27AC86551D40}"/>
                </a:ext>
              </a:extLst>
            </p:cNvPr>
            <p:cNvSpPr txBox="1"/>
            <p:nvPr/>
          </p:nvSpPr>
          <p:spPr>
            <a:xfrm>
              <a:off x="1859973" y="2845725"/>
              <a:ext cx="7258546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&lt;!--xxl-job--&gt;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&gt;com.xuxueli&lt;/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&gt;xxl-job-core&lt;/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F96E6E3-F874-5E7E-0026-340F0A5B21FC}"/>
                </a:ext>
              </a:extLst>
            </p:cNvPr>
            <p:cNvSpPr/>
            <p:nvPr/>
          </p:nvSpPr>
          <p:spPr>
            <a:xfrm>
              <a:off x="1859973" y="2480205"/>
              <a:ext cx="7258546" cy="280313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C290B40-C5C8-8E01-EA7C-C824AC808D21}"/>
                </a:ext>
              </a:extLst>
            </p:cNvPr>
            <p:cNvGrpSpPr/>
            <p:nvPr/>
          </p:nvGrpSpPr>
          <p:grpSpPr>
            <a:xfrm>
              <a:off x="2016840" y="2526451"/>
              <a:ext cx="780463" cy="183269"/>
              <a:chOff x="2016840" y="2526451"/>
              <a:chExt cx="780463" cy="183269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144EE49-290C-BC8B-4431-AF47F71D8359}"/>
                  </a:ext>
                </a:extLst>
              </p:cNvPr>
              <p:cNvSpPr/>
              <p:nvPr/>
            </p:nvSpPr>
            <p:spPr>
              <a:xfrm>
                <a:off x="2016840" y="25264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2DE1FF4-3464-AEE8-26D6-F8B37D227C07}"/>
                  </a:ext>
                </a:extLst>
              </p:cNvPr>
              <p:cNvSpPr/>
              <p:nvPr/>
            </p:nvSpPr>
            <p:spPr>
              <a:xfrm>
                <a:off x="2315438" y="25264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E424FB1-218A-A256-E969-5105FC5B3F76}"/>
                  </a:ext>
                </a:extLst>
              </p:cNvPr>
              <p:cNvSpPr/>
              <p:nvPr/>
            </p:nvSpPr>
            <p:spPr>
              <a:xfrm>
                <a:off x="2614036" y="25264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7EFC9D6-E40D-D79D-03E4-E0F7C56DB2F2}"/>
              </a:ext>
            </a:extLst>
          </p:cNvPr>
          <p:cNvGrpSpPr/>
          <p:nvPr/>
        </p:nvGrpSpPr>
        <p:grpSpPr>
          <a:xfrm>
            <a:off x="2636794" y="3994629"/>
            <a:ext cx="7258546" cy="2673844"/>
            <a:chOff x="1859973" y="2480205"/>
            <a:chExt cx="7258546" cy="2673844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928FC31-0F60-33A0-14E8-3F2DA1580771}"/>
                </a:ext>
              </a:extLst>
            </p:cNvPr>
            <p:cNvSpPr/>
            <p:nvPr/>
          </p:nvSpPr>
          <p:spPr>
            <a:xfrm>
              <a:off x="1859973" y="2480205"/>
              <a:ext cx="7258546" cy="2673844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6B51ADA-8534-5E00-F134-5EDCFD67FF55}"/>
                </a:ext>
              </a:extLst>
            </p:cNvPr>
            <p:cNvSpPr txBox="1"/>
            <p:nvPr/>
          </p:nvSpPr>
          <p:spPr>
            <a:xfrm>
              <a:off x="1859973" y="2845725"/>
              <a:ext cx="7258545" cy="230832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@</a:t>
              </a:r>
              <a:r>
                <a:rPr lang="en-US" altLang="zh-CN" sz="1200" b="0">
                  <a:solidFill>
                    <a:srgbClr val="267F99"/>
                  </a:solidFill>
                  <a:effectLst/>
                  <a:latin typeface="Source code pro" panose="020B0509030403020204" pitchFamily="49" charset="0"/>
                </a:rPr>
                <a:t>Bean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public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267F99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xxlJobExecutor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()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267F99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1080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= </a:t>
              </a:r>
              <a:r>
                <a:rPr lang="en-US" altLang="zh-CN" sz="1200" b="0">
                  <a:solidFill>
                    <a:srgbClr val="AF00DB"/>
                  </a:solidFill>
                  <a:effectLst/>
                  <a:latin typeface="Source code pro" panose="020B0509030403020204" pitchFamily="49" charset="0"/>
                </a:rPr>
                <a:t>new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();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01080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setAdminAddresses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(adminAddresses);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01080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setAppname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(appname);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01080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setIp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(ip);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01080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setPort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(port);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01080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setAccessToken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(accessToken);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01080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setLogPath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(logPath);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01080"/>
                  </a:solidFill>
                  <a:effectLst/>
                  <a:latin typeface="Source code pro" panose="020B0509030403020204" pitchFamily="49" charset="0"/>
                </a:rPr>
                <a:t>xxlJobSpringExecutor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setLogRetentionDays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(logRetentionDays);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AF00DB"/>
                  </a:solidFill>
                  <a:effectLst/>
                  <a:latin typeface="Source code pro" panose="020B0509030403020204" pitchFamily="49" charset="0"/>
                </a:rPr>
                <a:t>return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xxlJobSpringExecutor;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CA1DBFE-47A7-B4D9-924E-AF6241A01314}"/>
                </a:ext>
              </a:extLst>
            </p:cNvPr>
            <p:cNvSpPr/>
            <p:nvPr/>
          </p:nvSpPr>
          <p:spPr>
            <a:xfrm>
              <a:off x="1859973" y="2480205"/>
              <a:ext cx="7258546" cy="280313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583FFEC-ED56-2D51-8130-713744BD1B17}"/>
                </a:ext>
              </a:extLst>
            </p:cNvPr>
            <p:cNvGrpSpPr/>
            <p:nvPr/>
          </p:nvGrpSpPr>
          <p:grpSpPr>
            <a:xfrm>
              <a:off x="2016840" y="2536611"/>
              <a:ext cx="780463" cy="183269"/>
              <a:chOff x="2016840" y="2536611"/>
              <a:chExt cx="780463" cy="183269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1BE7CE9-81FD-0339-7816-7F7E425F602B}"/>
                  </a:ext>
                </a:extLst>
              </p:cNvPr>
              <p:cNvSpPr/>
              <p:nvPr/>
            </p:nvSpPr>
            <p:spPr>
              <a:xfrm>
                <a:off x="2016840" y="253661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6C15D51-E896-A379-F98B-50E0AA4E5CB4}"/>
                  </a:ext>
                </a:extLst>
              </p:cNvPr>
              <p:cNvSpPr/>
              <p:nvPr/>
            </p:nvSpPr>
            <p:spPr>
              <a:xfrm>
                <a:off x="2315438" y="253661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E801DE4-696E-79C4-BA7C-438B94B0FF68}"/>
                  </a:ext>
                </a:extLst>
              </p:cNvPr>
              <p:cNvSpPr/>
              <p:nvPr/>
            </p:nvSpPr>
            <p:spPr>
              <a:xfrm>
                <a:off x="2614036" y="253661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738756"/>
      </p:ext>
    </p:extLst>
  </p:cSld>
  <p:clrMapOvr>
    <a:masterClrMapping/>
  </p:clrMapOvr>
  <p:transition spd="med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A0CD9B-A910-E022-8F6E-D5DB466FF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三、编写任务（</a:t>
            </a:r>
            <a:r>
              <a:rPr lang="en-US" altLang="zh-CN"/>
              <a:t>Bean</a:t>
            </a:r>
            <a:r>
              <a:rPr lang="zh-CN" altLang="en-US"/>
              <a:t>模式）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45410-16F8-0E92-A6FE-B2EC6D694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4522"/>
            <a:ext cx="9214230" cy="4342225"/>
          </a:xfrm>
        </p:spPr>
        <p:txBody>
          <a:bodyPr/>
          <a:lstStyle/>
          <a:p>
            <a:r>
              <a:rPr lang="zh-CN" altLang="en-US"/>
              <a:t>定义一个</a:t>
            </a:r>
            <a:r>
              <a:rPr lang="en-US" altLang="zh-CN"/>
              <a:t>SpringBean</a:t>
            </a:r>
            <a:r>
              <a:rPr lang="zh-CN" altLang="en-US"/>
              <a:t>，在其中利用</a:t>
            </a:r>
            <a:r>
              <a:rPr lang="en-US" altLang="zh-CN"/>
              <a:t>@XxlJob</a:t>
            </a:r>
            <a:r>
              <a:rPr lang="zh-CN" altLang="en-US"/>
              <a:t>注解来定义要执行的任务：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7EFC9D6-E40D-D79D-03E4-E0F7C56DB2F2}"/>
              </a:ext>
            </a:extLst>
          </p:cNvPr>
          <p:cNvGrpSpPr/>
          <p:nvPr/>
        </p:nvGrpSpPr>
        <p:grpSpPr>
          <a:xfrm>
            <a:off x="2466727" y="2153621"/>
            <a:ext cx="7258546" cy="2119846"/>
            <a:chOff x="1859973" y="2480205"/>
            <a:chExt cx="7258546" cy="2119846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928FC31-0F60-33A0-14E8-3F2DA1580771}"/>
                </a:ext>
              </a:extLst>
            </p:cNvPr>
            <p:cNvSpPr/>
            <p:nvPr/>
          </p:nvSpPr>
          <p:spPr>
            <a:xfrm>
              <a:off x="1859973" y="2480205"/>
              <a:ext cx="7258546" cy="2119846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6B51ADA-8534-5E00-F134-5EDCFD67FF55}"/>
                </a:ext>
              </a:extLst>
            </p:cNvPr>
            <p:cNvSpPr txBox="1"/>
            <p:nvPr/>
          </p:nvSpPr>
          <p:spPr>
            <a:xfrm>
              <a:off x="1859973" y="2845725"/>
              <a:ext cx="7258545" cy="175432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@</a:t>
              </a:r>
              <a:r>
                <a:rPr lang="en-US" altLang="zh-CN" sz="1200" b="0">
                  <a:solidFill>
                    <a:srgbClr val="267F99"/>
                  </a:solidFill>
                  <a:effectLst/>
                  <a:latin typeface="Source code pro" panose="020B0509030403020204" pitchFamily="49" charset="0"/>
                </a:rPr>
                <a:t>Slf4j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@</a:t>
              </a:r>
              <a:r>
                <a:rPr lang="en-US" altLang="zh-CN" sz="1200" b="0">
                  <a:solidFill>
                    <a:srgbClr val="267F99"/>
                  </a:solidFill>
                  <a:effectLst/>
                  <a:latin typeface="Source code pro" panose="020B0509030403020204" pitchFamily="49" charset="0"/>
                </a:rPr>
                <a:t>Component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public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class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267F99"/>
                  </a:solidFill>
                  <a:effectLst/>
                  <a:latin typeface="Source code pro" panose="020B0509030403020204" pitchFamily="49" charset="0"/>
                </a:rPr>
                <a:t>CreateTableHandler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{</a:t>
              </a:r>
            </a:p>
            <a:p>
              <a:b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@</a:t>
              </a:r>
              <a:r>
                <a:rPr lang="en-US" altLang="zh-CN" sz="1200" b="0">
                  <a:solidFill>
                    <a:srgbClr val="267F99"/>
                  </a:solidFill>
                  <a:effectLst/>
                  <a:latin typeface="Source code pro" panose="020B0509030403020204" pitchFamily="49" charset="0"/>
                </a:rPr>
                <a:t>XxlJob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"createTableJob"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public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267F99"/>
                  </a:solidFill>
                  <a:effectLst/>
                  <a:latin typeface="Source code pro" panose="020B0509030403020204" pitchFamily="49" charset="0"/>
                </a:rPr>
                <a:t>void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createPointsBoardTableBySeason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(){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 b="0">
                  <a:solidFill>
                    <a:srgbClr val="001080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debug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开始执行创建历史榜单表的任务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CA1DBFE-47A7-B4D9-924E-AF6241A01314}"/>
                </a:ext>
              </a:extLst>
            </p:cNvPr>
            <p:cNvSpPr/>
            <p:nvPr/>
          </p:nvSpPr>
          <p:spPr>
            <a:xfrm>
              <a:off x="1859973" y="2480205"/>
              <a:ext cx="7258546" cy="280313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583FFEC-ED56-2D51-8130-713744BD1B17}"/>
                </a:ext>
              </a:extLst>
            </p:cNvPr>
            <p:cNvGrpSpPr/>
            <p:nvPr/>
          </p:nvGrpSpPr>
          <p:grpSpPr>
            <a:xfrm>
              <a:off x="2016840" y="2536611"/>
              <a:ext cx="780463" cy="183269"/>
              <a:chOff x="2016840" y="2536611"/>
              <a:chExt cx="780463" cy="183269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1BE7CE9-81FD-0339-7816-7F7E425F602B}"/>
                  </a:ext>
                </a:extLst>
              </p:cNvPr>
              <p:cNvSpPr/>
              <p:nvPr/>
            </p:nvSpPr>
            <p:spPr>
              <a:xfrm>
                <a:off x="2016840" y="253661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6C15D51-E896-A379-F98B-50E0AA4E5CB4}"/>
                  </a:ext>
                </a:extLst>
              </p:cNvPr>
              <p:cNvSpPr/>
              <p:nvPr/>
            </p:nvSpPr>
            <p:spPr>
              <a:xfrm>
                <a:off x="2315438" y="253661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E801DE4-696E-79C4-BA7C-438B94B0FF68}"/>
                  </a:ext>
                </a:extLst>
              </p:cNvPr>
              <p:cNvSpPr/>
              <p:nvPr/>
            </p:nvSpPr>
            <p:spPr>
              <a:xfrm>
                <a:off x="2614036" y="253661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406640"/>
      </p:ext>
    </p:extLst>
  </p:cSld>
  <p:clrMapOvr>
    <a:masterClrMapping/>
  </p:clrMapOvr>
  <p:transition spd="med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A0CD9B-A910-E022-8F6E-D5DB466FF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四、注册执行器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45410-16F8-0E92-A6FE-B2EC6D694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4522"/>
            <a:ext cx="9214230" cy="4342225"/>
          </a:xfrm>
        </p:spPr>
        <p:txBody>
          <a:bodyPr/>
          <a:lstStyle/>
          <a:p>
            <a:r>
              <a:rPr lang="zh-CN" altLang="en-US"/>
              <a:t>重启服务后，登录</a:t>
            </a:r>
            <a:r>
              <a:rPr lang="en-US" altLang="zh-CN"/>
              <a:t>XXL-JOB</a:t>
            </a:r>
            <a:r>
              <a:rPr lang="zh-CN" altLang="en-US"/>
              <a:t>管理页面，然后注册一个执行器：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0E7BBA-7B69-284E-2367-0CD73266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34" y="2141712"/>
            <a:ext cx="5669771" cy="3688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64249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>
            <a:extLst>
              <a:ext uri="{FF2B5EF4-FFF2-40B4-BE49-F238E27FC236}">
                <a16:creationId xmlns:a16="http://schemas.microsoft.com/office/drawing/2014/main" id="{6C9BC630-7656-2DEF-922E-F17DA30A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7" y="1777570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B7A1A8-D1A3-E3BD-4A63-582229384C4F}"/>
              </a:ext>
            </a:extLst>
          </p:cNvPr>
          <p:cNvGrpSpPr/>
          <p:nvPr/>
        </p:nvGrpSpPr>
        <p:grpSpPr>
          <a:xfrm>
            <a:off x="710880" y="3660347"/>
            <a:ext cx="5187721" cy="1587906"/>
            <a:chOff x="1859972" y="2480205"/>
            <a:chExt cx="5168419" cy="158790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6F72416-1BD4-6D95-BF9B-AC5E37044859}"/>
                </a:ext>
              </a:extLst>
            </p:cNvPr>
            <p:cNvSpPr/>
            <p:nvPr/>
          </p:nvSpPr>
          <p:spPr>
            <a:xfrm>
              <a:off x="1859973" y="2480206"/>
              <a:ext cx="4756507" cy="1587905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D327850-94EC-4BBE-3AF5-05F5DD5D9B1E}"/>
                </a:ext>
              </a:extLst>
            </p:cNvPr>
            <p:cNvSpPr txBox="1"/>
            <p:nvPr/>
          </p:nvSpPr>
          <p:spPr>
            <a:xfrm>
              <a:off x="1859972" y="2845725"/>
              <a:ext cx="5168419" cy="34015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b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71584A1-A9C9-1F8C-A1E8-79924CDF0F20}"/>
                </a:ext>
              </a:extLst>
            </p:cNvPr>
            <p:cNvSpPr/>
            <p:nvPr/>
          </p:nvSpPr>
          <p:spPr>
            <a:xfrm>
              <a:off x="1859972" y="2480205"/>
              <a:ext cx="4756507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2D1889-A42D-01E9-0E78-AD1539A9171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59B5C7B-8565-02E1-A20C-F5B2ABFD007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FAFBC35-EB6C-2905-89E5-C1FE9D2903A1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9E35902-7B7B-1D43-9F07-74D59515C23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D3AE0F5-ABC6-C33E-D6C3-D6633EFFEB77}"/>
              </a:ext>
            </a:extLst>
          </p:cNvPr>
          <p:cNvSpPr txBox="1"/>
          <p:nvPr/>
        </p:nvSpPr>
        <p:spPr>
          <a:xfrm>
            <a:off x="781060" y="4080665"/>
            <a:ext cx="3149623" cy="59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SELECT user_id,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FROM points_record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6A2F62-3E5C-D301-7BD3-A792A675D165}"/>
              </a:ext>
            </a:extLst>
          </p:cNvPr>
          <p:cNvSpPr txBox="1"/>
          <p:nvPr/>
        </p:nvSpPr>
        <p:spPr>
          <a:xfrm>
            <a:off x="781058" y="4605913"/>
            <a:ext cx="314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</a:rPr>
              <a:t>GROUP BY</a:t>
            </a:r>
            <a:r>
              <a:rPr lang="en-US" altLang="zh-CN" sz="1400">
                <a:solidFill>
                  <a:srgbClr val="00B050"/>
                </a:solidFill>
                <a:latin typeface="+mn-lt"/>
                <a:ea typeface="+mn-ea"/>
              </a:rPr>
              <a:t> user_id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C27DAA32-22C5-9994-93EB-61E276903730}"/>
              </a:ext>
            </a:extLst>
          </p:cNvPr>
          <p:cNvGraphicFramePr>
            <a:graphicFrameLocks noGrp="1"/>
          </p:cNvGraphicFramePr>
          <p:nvPr/>
        </p:nvGraphicFramePr>
        <p:xfrm>
          <a:off x="6679025" y="2080752"/>
          <a:ext cx="4730655" cy="389866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c_time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854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40235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614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69370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68145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805161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39032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2932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5462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9EBD5553-FD57-648E-93BD-50ED297D9AD9}"/>
              </a:ext>
            </a:extLst>
          </p:cNvPr>
          <p:cNvSpPr txBox="1"/>
          <p:nvPr/>
        </p:nvSpPr>
        <p:spPr>
          <a:xfrm>
            <a:off x="9502727" y="281899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1EFB058-1659-C508-7FA6-70AF89784FC2}"/>
              </a:ext>
            </a:extLst>
          </p:cNvPr>
          <p:cNvSpPr txBox="1"/>
          <p:nvPr/>
        </p:nvSpPr>
        <p:spPr>
          <a:xfrm>
            <a:off x="8406852" y="281899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4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EAACD6-46C2-6855-75C0-2211E7A195CB}"/>
              </a:ext>
            </a:extLst>
          </p:cNvPr>
          <p:cNvSpPr txBox="1"/>
          <p:nvPr/>
        </p:nvSpPr>
        <p:spPr>
          <a:xfrm>
            <a:off x="7347660" y="281899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8509B3E-9690-370A-2215-C80EDA4F9E8F}"/>
              </a:ext>
            </a:extLst>
          </p:cNvPr>
          <p:cNvSpPr txBox="1"/>
          <p:nvPr/>
        </p:nvSpPr>
        <p:spPr>
          <a:xfrm>
            <a:off x="6679024" y="2818992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2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E2AA5C6-B8FC-9B3B-02F3-9491384B1B1F}"/>
              </a:ext>
            </a:extLst>
          </p:cNvPr>
          <p:cNvSpPr txBox="1"/>
          <p:nvPr/>
        </p:nvSpPr>
        <p:spPr>
          <a:xfrm>
            <a:off x="9502727" y="533846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10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9F2A16-8B2C-3E9C-37FD-EB4C14CC36E7}"/>
              </a:ext>
            </a:extLst>
          </p:cNvPr>
          <p:cNvSpPr txBox="1"/>
          <p:nvPr/>
        </p:nvSpPr>
        <p:spPr>
          <a:xfrm>
            <a:off x="8406852" y="533846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825E41-47D2-12B6-F979-0F1FE3A4B27F}"/>
              </a:ext>
            </a:extLst>
          </p:cNvPr>
          <p:cNvSpPr txBox="1"/>
          <p:nvPr/>
        </p:nvSpPr>
        <p:spPr>
          <a:xfrm>
            <a:off x="7347660" y="533846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9BFF01-DA26-E642-F313-9693F1D0FF6D}"/>
              </a:ext>
            </a:extLst>
          </p:cNvPr>
          <p:cNvSpPr txBox="1"/>
          <p:nvPr/>
        </p:nvSpPr>
        <p:spPr>
          <a:xfrm>
            <a:off x="6679024" y="5338469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22F981F-A0CE-766D-A110-931031CD35BE}"/>
              </a:ext>
            </a:extLst>
          </p:cNvPr>
          <p:cNvSpPr txBox="1"/>
          <p:nvPr/>
        </p:nvSpPr>
        <p:spPr>
          <a:xfrm>
            <a:off x="9502727" y="378218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D7EC42-4B03-7B6C-6A72-D31CA89FCE4E}"/>
              </a:ext>
            </a:extLst>
          </p:cNvPr>
          <p:cNvSpPr txBox="1"/>
          <p:nvPr/>
        </p:nvSpPr>
        <p:spPr>
          <a:xfrm>
            <a:off x="8406852" y="378218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2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2B782-A9A9-9F37-F756-0F07698F4B2C}"/>
              </a:ext>
            </a:extLst>
          </p:cNvPr>
          <p:cNvSpPr txBox="1"/>
          <p:nvPr/>
        </p:nvSpPr>
        <p:spPr>
          <a:xfrm>
            <a:off x="7347660" y="378218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535C78-195B-E0DF-48AA-05E9AAA78BB3}"/>
              </a:ext>
            </a:extLst>
          </p:cNvPr>
          <p:cNvSpPr txBox="1"/>
          <p:nvPr/>
        </p:nvSpPr>
        <p:spPr>
          <a:xfrm>
            <a:off x="6679024" y="3782189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5ACB39-93C8-034B-BCE9-F4BEA105D6C4}"/>
              </a:ext>
            </a:extLst>
          </p:cNvPr>
          <p:cNvSpPr txBox="1"/>
          <p:nvPr/>
        </p:nvSpPr>
        <p:spPr>
          <a:xfrm>
            <a:off x="9502727" y="250067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0741D75-9F01-52FE-A286-5B56B132CFD7}"/>
              </a:ext>
            </a:extLst>
          </p:cNvPr>
          <p:cNvSpPr txBox="1"/>
          <p:nvPr/>
        </p:nvSpPr>
        <p:spPr>
          <a:xfrm>
            <a:off x="8406852" y="250067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2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EA36A-C816-0573-58F9-CC6F7E0D7991}"/>
              </a:ext>
            </a:extLst>
          </p:cNvPr>
          <p:cNvSpPr txBox="1"/>
          <p:nvPr/>
        </p:nvSpPr>
        <p:spPr>
          <a:xfrm>
            <a:off x="7347660" y="250067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8B8CBE-6C7F-B30E-69C7-E5FFDA27BCF2}"/>
              </a:ext>
            </a:extLst>
          </p:cNvPr>
          <p:cNvSpPr txBox="1"/>
          <p:nvPr/>
        </p:nvSpPr>
        <p:spPr>
          <a:xfrm>
            <a:off x="6679024" y="2500679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4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D5C1EB-A974-247F-9FCA-090E2A05C40D}"/>
              </a:ext>
            </a:extLst>
          </p:cNvPr>
          <p:cNvSpPr txBox="1"/>
          <p:nvPr/>
        </p:nvSpPr>
        <p:spPr>
          <a:xfrm>
            <a:off x="9502727" y="410050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C69ACAD-CB41-F650-78BB-D2F4A9FC3612}"/>
              </a:ext>
            </a:extLst>
          </p:cNvPr>
          <p:cNvSpPr txBox="1"/>
          <p:nvPr/>
        </p:nvSpPr>
        <p:spPr>
          <a:xfrm>
            <a:off x="8406852" y="410050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4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8CDC9B-5436-BAFC-0196-38949DC92AC4}"/>
              </a:ext>
            </a:extLst>
          </p:cNvPr>
          <p:cNvSpPr txBox="1"/>
          <p:nvPr/>
        </p:nvSpPr>
        <p:spPr>
          <a:xfrm>
            <a:off x="7347660" y="410050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E85A9E-2A47-43C6-A166-D2770AA82D53}"/>
              </a:ext>
            </a:extLst>
          </p:cNvPr>
          <p:cNvSpPr txBox="1"/>
          <p:nvPr/>
        </p:nvSpPr>
        <p:spPr>
          <a:xfrm>
            <a:off x="6679024" y="4100502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5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2250B8A-D322-E32D-4907-AB354C323049}"/>
              </a:ext>
            </a:extLst>
          </p:cNvPr>
          <p:cNvSpPr txBox="1"/>
          <p:nvPr/>
        </p:nvSpPr>
        <p:spPr>
          <a:xfrm>
            <a:off x="9502727" y="3137305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DF28854-3238-A7E7-46F3-A17F4AEBD9BE}"/>
              </a:ext>
            </a:extLst>
          </p:cNvPr>
          <p:cNvSpPr txBox="1"/>
          <p:nvPr/>
        </p:nvSpPr>
        <p:spPr>
          <a:xfrm>
            <a:off x="8406852" y="3137305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2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CFB5A7C-2743-E4FB-0736-9A72232C5468}"/>
              </a:ext>
            </a:extLst>
          </p:cNvPr>
          <p:cNvSpPr txBox="1"/>
          <p:nvPr/>
        </p:nvSpPr>
        <p:spPr>
          <a:xfrm>
            <a:off x="7347660" y="3137305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CED892-78AA-9CC9-D924-4F64EE61E6C8}"/>
              </a:ext>
            </a:extLst>
          </p:cNvPr>
          <p:cNvSpPr txBox="1"/>
          <p:nvPr/>
        </p:nvSpPr>
        <p:spPr>
          <a:xfrm>
            <a:off x="6679024" y="3137305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6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C924BE-379A-6A24-A77C-C9464AD558A2}"/>
              </a:ext>
            </a:extLst>
          </p:cNvPr>
          <p:cNvSpPr txBox="1"/>
          <p:nvPr/>
        </p:nvSpPr>
        <p:spPr>
          <a:xfrm>
            <a:off x="9502727" y="5020156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63C72E8-801F-C9C9-4380-6A13EE9EFB06}"/>
              </a:ext>
            </a:extLst>
          </p:cNvPr>
          <p:cNvSpPr txBox="1"/>
          <p:nvPr/>
        </p:nvSpPr>
        <p:spPr>
          <a:xfrm>
            <a:off x="8406852" y="5020156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7421D1F-F934-FDFA-2BE1-57EDC3134414}"/>
              </a:ext>
            </a:extLst>
          </p:cNvPr>
          <p:cNvSpPr txBox="1"/>
          <p:nvPr/>
        </p:nvSpPr>
        <p:spPr>
          <a:xfrm>
            <a:off x="7347660" y="5020156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D88C152-55C0-EB36-371D-407661F0A89F}"/>
              </a:ext>
            </a:extLst>
          </p:cNvPr>
          <p:cNvSpPr txBox="1"/>
          <p:nvPr/>
        </p:nvSpPr>
        <p:spPr>
          <a:xfrm>
            <a:off x="6679024" y="5020156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77794C3-9C41-8039-53C1-0B0997BE26A2}"/>
              </a:ext>
            </a:extLst>
          </p:cNvPr>
          <p:cNvSpPr txBox="1"/>
          <p:nvPr/>
        </p:nvSpPr>
        <p:spPr>
          <a:xfrm>
            <a:off x="9502727" y="4418815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A1376C8-499D-6289-87E9-415427D3BE1C}"/>
              </a:ext>
            </a:extLst>
          </p:cNvPr>
          <p:cNvSpPr txBox="1"/>
          <p:nvPr/>
        </p:nvSpPr>
        <p:spPr>
          <a:xfrm>
            <a:off x="8406852" y="4418815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4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BB9B520-8603-0047-0A64-92888102D193}"/>
              </a:ext>
            </a:extLst>
          </p:cNvPr>
          <p:cNvSpPr txBox="1"/>
          <p:nvPr/>
        </p:nvSpPr>
        <p:spPr>
          <a:xfrm>
            <a:off x="7347660" y="4418815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8AE3A10-6981-23AC-9CD6-C1D903367ABB}"/>
              </a:ext>
            </a:extLst>
          </p:cNvPr>
          <p:cNvSpPr txBox="1"/>
          <p:nvPr/>
        </p:nvSpPr>
        <p:spPr>
          <a:xfrm>
            <a:off x="6679024" y="4418815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D565B24-6E6B-3441-159D-C7E652E01D7B}"/>
              </a:ext>
            </a:extLst>
          </p:cNvPr>
          <p:cNvSpPr txBox="1"/>
          <p:nvPr/>
        </p:nvSpPr>
        <p:spPr>
          <a:xfrm>
            <a:off x="9502727" y="565677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5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79C329E-6CD5-31E7-1603-07E4C429970B}"/>
              </a:ext>
            </a:extLst>
          </p:cNvPr>
          <p:cNvSpPr txBox="1"/>
          <p:nvPr/>
        </p:nvSpPr>
        <p:spPr>
          <a:xfrm>
            <a:off x="8406852" y="565677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AD32ADF-B5E6-B366-5CA5-21A417FF023F}"/>
              </a:ext>
            </a:extLst>
          </p:cNvPr>
          <p:cNvSpPr txBox="1"/>
          <p:nvPr/>
        </p:nvSpPr>
        <p:spPr>
          <a:xfrm>
            <a:off x="7347660" y="565677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549F386-D8B8-4CB8-DF8F-272DE1A85004}"/>
              </a:ext>
            </a:extLst>
          </p:cNvPr>
          <p:cNvSpPr txBox="1"/>
          <p:nvPr/>
        </p:nvSpPr>
        <p:spPr>
          <a:xfrm>
            <a:off x="6679024" y="5656779"/>
            <a:ext cx="6686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9</a:t>
            </a:r>
            <a:endParaRPr lang="zh-CN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323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5" grpId="0"/>
      <p:bldP spid="38" grpId="0"/>
      <p:bldP spid="43" grpId="0"/>
      <p:bldP spid="45" grpId="0"/>
      <p:bldP spid="48" grpId="0"/>
      <p:bldP spid="50" grpId="0"/>
      <p:bldP spid="56" grpId="0"/>
      <p:bldP spid="58" grpId="0"/>
      <p:bldP spid="61" grpId="0"/>
      <p:bldP spid="63" grpId="0"/>
      <p:bldP spid="66" grpId="0"/>
      <p:bldP spid="68" grpId="0"/>
      <p:bldP spid="71" grpId="0"/>
      <p:bldP spid="73" grpId="0"/>
      <p:bldP spid="77" grpId="0"/>
      <p:bldP spid="7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A0CD9B-A910-E022-8F6E-D5DB466FF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五、执行任务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45410-16F8-0E92-A6FE-B2EC6D694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4522"/>
            <a:ext cx="9214230" cy="4342225"/>
          </a:xfrm>
        </p:spPr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XXL-JOB</a:t>
            </a:r>
            <a:r>
              <a:rPr lang="zh-CN" altLang="en-US"/>
              <a:t>的管理页面，找到任务管理，添加一个任务给学习服务执行器：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D2196E-98AA-7097-8AD2-4D21EB87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403" y="2141712"/>
            <a:ext cx="6387194" cy="41345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606F90-1F2B-CC10-733D-EBF987EE0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199" y="2141712"/>
            <a:ext cx="12010161" cy="3276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622200"/>
      </p:ext>
    </p:extLst>
  </p:cSld>
  <p:clrMapOvr>
    <a:masterClrMapping/>
  </p:clrMapOvr>
  <p:transition spd="med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A0CD9B-A910-E022-8F6E-D5DB466FF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五、执行任务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45410-16F8-0E92-A6FE-B2EC6D694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4522"/>
            <a:ext cx="9214230" cy="4342225"/>
          </a:xfrm>
        </p:spPr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XXL-JOB</a:t>
            </a:r>
            <a:r>
              <a:rPr lang="zh-CN" altLang="en-US"/>
              <a:t>的管理页面，找到任务管理，添加一个任务给学习服务执行器：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D2196E-98AA-7097-8AD2-4D21EB87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39917" y="2141712"/>
            <a:ext cx="6387194" cy="41345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606F90-1F2B-CC10-733D-EBF987EE0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" y="2141712"/>
            <a:ext cx="12010161" cy="3276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14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存储方案分析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历史榜单存储策略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定时任务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6E2367-E0E4-0E9F-D079-691DCF0FDEB4}"/>
              </a:ext>
            </a:extLst>
          </p:cNvPr>
          <p:cNvSpPr txBox="1">
            <a:spLocks/>
          </p:cNvSpPr>
          <p:nvPr/>
        </p:nvSpPr>
        <p:spPr>
          <a:xfrm>
            <a:off x="4958427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榜单持久化</a:t>
            </a:r>
          </a:p>
        </p:txBody>
      </p:sp>
    </p:spTree>
    <p:extLst>
      <p:ext uri="{BB962C8B-B14F-4D97-AF65-F5344CB8AC3E}">
        <p14:creationId xmlns:p14="http://schemas.microsoft.com/office/powerpoint/2010/main" val="3134361648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FF1BB-E0FE-788A-1556-B44A81BFBB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521453"/>
          </a:xfrm>
        </p:spPr>
        <p:txBody>
          <a:bodyPr/>
          <a:lstStyle/>
          <a:p>
            <a:r>
              <a:rPr lang="zh-CN" altLang="en-US"/>
              <a:t>需求：每个月第一天凌晨，将</a:t>
            </a:r>
            <a:r>
              <a:rPr lang="en-US" altLang="zh-CN"/>
              <a:t>Redis</a:t>
            </a:r>
            <a:r>
              <a:rPr lang="zh-CN" altLang="en-US"/>
              <a:t>中的上月榜单数据持久化到数据库中，并清理</a:t>
            </a:r>
            <a:r>
              <a:rPr lang="en-US" altLang="zh-CN"/>
              <a:t>Redis</a:t>
            </a:r>
            <a:r>
              <a:rPr lang="zh-CN" altLang="en-US"/>
              <a:t>数据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9E4D4FD-0653-8A86-182E-AB580F201AC8}"/>
              </a:ext>
            </a:extLst>
          </p:cNvPr>
          <p:cNvSpPr/>
          <p:nvPr/>
        </p:nvSpPr>
        <p:spPr>
          <a:xfrm>
            <a:off x="2540068" y="2419457"/>
            <a:ext cx="763831" cy="548739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开始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F687D6-A1CA-7E69-60ED-9EB125F2ED78}"/>
              </a:ext>
            </a:extLst>
          </p:cNvPr>
          <p:cNvSpPr/>
          <p:nvPr/>
        </p:nvSpPr>
        <p:spPr bwMode="auto">
          <a:xfrm>
            <a:off x="2284029" y="3444403"/>
            <a:ext cx="1275907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</a:t>
            </a:r>
            <a:endParaRPr lang="en-US" altLang="zh-CN" sz="14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上月时间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6" name="直接箭头连接符 59">
            <a:extLst>
              <a:ext uri="{FF2B5EF4-FFF2-40B4-BE49-F238E27FC236}">
                <a16:creationId xmlns:a16="http://schemas.microsoft.com/office/drawing/2014/main" id="{D0F26BFC-AC6A-EE78-7AA3-577CC6C1774F}"/>
              </a:ext>
            </a:extLst>
          </p:cNvPr>
          <p:cNvCxnSpPr>
            <a:cxnSpLocks/>
          </p:cNvCxnSpPr>
          <p:nvPr/>
        </p:nvCxnSpPr>
        <p:spPr>
          <a:xfrm flipH="1">
            <a:off x="2929781" y="2968196"/>
            <a:ext cx="1" cy="476207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50B760C-2599-864A-56AA-451150735F31}"/>
              </a:ext>
            </a:extLst>
          </p:cNvPr>
          <p:cNvSpPr/>
          <p:nvPr/>
        </p:nvSpPr>
        <p:spPr bwMode="auto">
          <a:xfrm>
            <a:off x="4352524" y="3444403"/>
            <a:ext cx="1275907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</a:t>
            </a:r>
            <a:r>
              <a:rPr lang="en-US" altLang="zh-CN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Redis</a:t>
            </a:r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中上一月榜单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8" name="直接箭头连接符 59">
            <a:extLst>
              <a:ext uri="{FF2B5EF4-FFF2-40B4-BE49-F238E27FC236}">
                <a16:creationId xmlns:a16="http://schemas.microsoft.com/office/drawing/2014/main" id="{732476CB-F93C-D287-BCEF-42CB7C5FA18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559936" y="3742311"/>
            <a:ext cx="792588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12">
            <a:extLst>
              <a:ext uri="{FF2B5EF4-FFF2-40B4-BE49-F238E27FC236}">
                <a16:creationId xmlns:a16="http://schemas.microsoft.com/office/drawing/2014/main" id="{A8B57D5C-3FCD-817F-395E-255FBFD35423}"/>
              </a:ext>
            </a:extLst>
          </p:cNvPr>
          <p:cNvSpPr/>
          <p:nvPr/>
        </p:nvSpPr>
        <p:spPr>
          <a:xfrm>
            <a:off x="6413277" y="3315594"/>
            <a:ext cx="1525057" cy="853435"/>
          </a:xfrm>
          <a:prstGeom prst="flowChartDecision">
            <a:avLst/>
          </a:prstGeom>
          <a:solidFill>
            <a:srgbClr val="AD2B2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判断数据</a:t>
            </a:r>
            <a:endParaRPr lang="en-US" altLang="zh-CN" sz="140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是否存在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0" name="肘形连接符 73">
            <a:extLst>
              <a:ext uri="{FF2B5EF4-FFF2-40B4-BE49-F238E27FC236}">
                <a16:creationId xmlns:a16="http://schemas.microsoft.com/office/drawing/2014/main" id="{C7DD19CA-C5D8-D83E-8178-D23F7211A4D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628431" y="3742311"/>
            <a:ext cx="784846" cy="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59">
            <a:extLst>
              <a:ext uri="{FF2B5EF4-FFF2-40B4-BE49-F238E27FC236}">
                <a16:creationId xmlns:a16="http://schemas.microsoft.com/office/drawing/2014/main" id="{C61308C4-22B2-74E0-D617-AB352E2AA34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175805" y="4169029"/>
            <a:ext cx="1" cy="1783033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4C117A4F-4E35-C5A0-50A6-B0FC92C7028C}"/>
              </a:ext>
            </a:extLst>
          </p:cNvPr>
          <p:cNvSpPr/>
          <p:nvPr/>
        </p:nvSpPr>
        <p:spPr>
          <a:xfrm>
            <a:off x="6793889" y="5952062"/>
            <a:ext cx="763831" cy="548739"/>
          </a:xfrm>
          <a:prstGeom prst="ellipse">
            <a:avLst/>
          </a:prstGeom>
          <a:noFill/>
          <a:ln w="19050">
            <a:solidFill>
              <a:srgbClr val="4C525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ea typeface="Alibaba PuHuiTi R" pitchFamily="18" charset="-122"/>
              </a:rPr>
              <a:t>结束</a:t>
            </a:r>
            <a:endParaRPr lang="zh-CN" altLang="en-US" sz="1400" dirty="0">
              <a:solidFill>
                <a:srgbClr val="404040"/>
              </a:solidFill>
              <a:ea typeface="Alibaba PuHuiTi R" pitchFamily="18" charset="-122"/>
            </a:endParaRPr>
          </a:p>
        </p:txBody>
      </p:sp>
      <p:cxnSp>
        <p:nvCxnSpPr>
          <p:cNvPr id="13" name="肘形连接符 73">
            <a:extLst>
              <a:ext uri="{FF2B5EF4-FFF2-40B4-BE49-F238E27FC236}">
                <a16:creationId xmlns:a16="http://schemas.microsoft.com/office/drawing/2014/main" id="{B5CA3A03-774D-B9DC-BFAD-17FCD90DBD0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7938334" y="3742312"/>
            <a:ext cx="654447" cy="145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D7B1188-97D4-382D-A1DD-FBF931922D47}"/>
              </a:ext>
            </a:extLst>
          </p:cNvPr>
          <p:cNvSpPr txBox="1"/>
          <p:nvPr/>
        </p:nvSpPr>
        <p:spPr>
          <a:xfrm>
            <a:off x="6873933" y="4113538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3289CF-5F76-802A-4739-42FDBC962CB5}"/>
              </a:ext>
            </a:extLst>
          </p:cNvPr>
          <p:cNvSpPr txBox="1"/>
          <p:nvPr/>
        </p:nvSpPr>
        <p:spPr>
          <a:xfrm>
            <a:off x="7905635" y="3339612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87D6C2-B15A-ABD9-D3CB-E8FEFD994277}"/>
              </a:ext>
            </a:extLst>
          </p:cNvPr>
          <p:cNvSpPr/>
          <p:nvPr/>
        </p:nvSpPr>
        <p:spPr bwMode="auto">
          <a:xfrm>
            <a:off x="8592781" y="3445860"/>
            <a:ext cx="1056748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计算</a:t>
            </a:r>
            <a:endParaRPr lang="en-US" altLang="zh-CN" sz="14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动态表名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7" name="肘形连接符 73">
            <a:extLst>
              <a:ext uri="{FF2B5EF4-FFF2-40B4-BE49-F238E27FC236}">
                <a16:creationId xmlns:a16="http://schemas.microsoft.com/office/drawing/2014/main" id="{3323CD80-F74E-E841-8461-34BB55C349D3}"/>
              </a:ext>
            </a:extLst>
          </p:cNvPr>
          <p:cNvCxnSpPr>
            <a:cxnSpLocks/>
            <a:stCxn id="18" idx="2"/>
            <a:endCxn id="12" idx="6"/>
          </p:cNvCxnSpPr>
          <p:nvPr/>
        </p:nvCxnSpPr>
        <p:spPr>
          <a:xfrm rot="5400000">
            <a:off x="8211828" y="5317105"/>
            <a:ext cx="255220" cy="1563435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70BEA92-7DC9-3ACD-249C-0A928A83E8BF}"/>
              </a:ext>
            </a:extLst>
          </p:cNvPr>
          <p:cNvSpPr/>
          <p:nvPr/>
        </p:nvSpPr>
        <p:spPr bwMode="auto">
          <a:xfrm>
            <a:off x="8592781" y="5375396"/>
            <a:ext cx="1056748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清理</a:t>
            </a:r>
            <a:r>
              <a:rPr lang="en-US" altLang="zh-CN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Redis</a:t>
            </a:r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榜单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9" name="直接箭头连接符 59">
            <a:extLst>
              <a:ext uri="{FF2B5EF4-FFF2-40B4-BE49-F238E27FC236}">
                <a16:creationId xmlns:a16="http://schemas.microsoft.com/office/drawing/2014/main" id="{CF0D38AE-A17D-AA6B-9303-29161EB47DA7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9121155" y="5006444"/>
            <a:ext cx="0" cy="36895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35E89AB-38A7-6521-F49E-FAB370CA0422}"/>
              </a:ext>
            </a:extLst>
          </p:cNvPr>
          <p:cNvSpPr txBox="1"/>
          <p:nvPr/>
        </p:nvSpPr>
        <p:spPr>
          <a:xfrm>
            <a:off x="2190406" y="1172606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榜单持久化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BDDBA6DC-F461-996C-C6DE-23D9F42DE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834"/>
              </p:ext>
            </p:extLst>
          </p:nvPr>
        </p:nvGraphicFramePr>
        <p:xfrm>
          <a:off x="1627026" y="4967227"/>
          <a:ext cx="4656884" cy="13237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92855">
                  <a:extLst>
                    <a:ext uri="{9D8B030D-6E8A-4147-A177-3AD203B41FA5}">
                      <a16:colId xmlns:a16="http://schemas.microsoft.com/office/drawing/2014/main" val="412872235"/>
                    </a:ext>
                  </a:extLst>
                </a:gridCol>
                <a:gridCol w="155452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0950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0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MEMBER(</a:t>
                      </a:r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id)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score(</a:t>
                      </a:r>
                      <a:r>
                        <a:rPr lang="zh-CN" altLang="en-US" sz="1400"/>
                        <a:t>总积分值</a:t>
                      </a:r>
                      <a:r>
                        <a:rPr lang="en-US" altLang="zh-CN" sz="1400"/>
                        <a:t>)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775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board:202301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9628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6029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9528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5374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9527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C81A0EC-36C6-A997-51C5-1CE3F8383919}"/>
              </a:ext>
            </a:extLst>
          </p:cNvPr>
          <p:cNvSpPr/>
          <p:nvPr/>
        </p:nvSpPr>
        <p:spPr bwMode="auto">
          <a:xfrm>
            <a:off x="8592781" y="4410628"/>
            <a:ext cx="1056748" cy="595816"/>
          </a:xfrm>
          <a:prstGeom prst="rect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持久化</a:t>
            </a:r>
            <a:endParaRPr lang="en-US" altLang="zh-CN" sz="14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到数据库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3" name="直接箭头连接符 59">
            <a:extLst>
              <a:ext uri="{FF2B5EF4-FFF2-40B4-BE49-F238E27FC236}">
                <a16:creationId xmlns:a16="http://schemas.microsoft.com/office/drawing/2014/main" id="{2C836798-9227-4C89-7313-3CC46C5803B9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9121155" y="4041676"/>
            <a:ext cx="0" cy="36895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A2E4B9-2FB1-51AD-68F6-DA4851F3452D}"/>
              </a:ext>
            </a:extLst>
          </p:cNvPr>
          <p:cNvSpPr/>
          <p:nvPr/>
        </p:nvSpPr>
        <p:spPr>
          <a:xfrm>
            <a:off x="10379148" y="3954129"/>
            <a:ext cx="1257426" cy="59581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ThreadLocal</a:t>
            </a:r>
            <a:endParaRPr lang="zh-CN" altLang="en-US" sz="1200" b="1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6AB0290-1316-C394-831F-805ACD65A678}"/>
              </a:ext>
            </a:extLst>
          </p:cNvPr>
          <p:cNvCxnSpPr>
            <a:stCxn id="16" idx="3"/>
            <a:endCxn id="31" idx="0"/>
          </p:cNvCxnSpPr>
          <p:nvPr/>
        </p:nvCxnSpPr>
        <p:spPr>
          <a:xfrm>
            <a:off x="9649529" y="3743768"/>
            <a:ext cx="1358332" cy="21036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CB5BAE8-0313-C05D-BBBB-E1F477C957D8}"/>
              </a:ext>
            </a:extLst>
          </p:cNvPr>
          <p:cNvCxnSpPr>
            <a:cxnSpLocks/>
            <a:stCxn id="31" idx="2"/>
            <a:endCxn id="21" idx="3"/>
          </p:cNvCxnSpPr>
          <p:nvPr/>
        </p:nvCxnSpPr>
        <p:spPr>
          <a:xfrm rot="5400000">
            <a:off x="10249400" y="3950074"/>
            <a:ext cx="158591" cy="135833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D532DF0-223B-0A9A-ABEC-915E899990B6}"/>
              </a:ext>
            </a:extLst>
          </p:cNvPr>
          <p:cNvSpPr txBox="1"/>
          <p:nvPr/>
        </p:nvSpPr>
        <p:spPr>
          <a:xfrm>
            <a:off x="10020716" y="350359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保存表名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F040CC-55D6-C465-FCED-BA81B2BA928C}"/>
              </a:ext>
            </a:extLst>
          </p:cNvPr>
          <p:cNvSpPr txBox="1"/>
          <p:nvPr/>
        </p:nvSpPr>
        <p:spPr>
          <a:xfrm>
            <a:off x="10020716" y="472089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读取表名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99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2" grpId="0" animBg="1"/>
      <p:bldP spid="14" grpId="0"/>
      <p:bldP spid="15" grpId="0"/>
      <p:bldP spid="16" grpId="0" animBg="1"/>
      <p:bldP spid="18" grpId="0" animBg="1"/>
      <p:bldP spid="21" grpId="0" animBg="1"/>
      <p:bldP spid="31" grpId="0" animBg="1"/>
      <p:bldP spid="37" grpId="0"/>
      <p:bldP spid="3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476098-099D-AC48-7268-127F1FD54215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56" name="card-backwards_83100">
              <a:extLst>
                <a:ext uri="{FF2B5EF4-FFF2-40B4-BE49-F238E27FC236}">
                  <a16:creationId xmlns:a16="http://schemas.microsoft.com/office/drawing/2014/main" id="{D2699980-AFAC-904E-16A9-47455ECA6948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BD181E1-ABBA-CBDD-9941-5DF8C06CFD1A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FF1BB-E0FE-788A-1556-B44A81BFBB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00425"/>
          </a:xfrm>
        </p:spPr>
        <p:txBody>
          <a:bodyPr/>
          <a:lstStyle/>
          <a:p>
            <a:r>
              <a:rPr lang="zh-CN" altLang="en-US"/>
              <a:t>需求：每个月第一天凌晨，将</a:t>
            </a:r>
            <a:r>
              <a:rPr lang="en-US" altLang="zh-CN"/>
              <a:t>Redis</a:t>
            </a:r>
            <a:r>
              <a:rPr lang="zh-CN" altLang="en-US"/>
              <a:t>中的上月榜单数据持久化到数据库中，并清理</a:t>
            </a:r>
            <a:r>
              <a:rPr lang="en-US" altLang="zh-CN"/>
              <a:t>Redis</a:t>
            </a:r>
            <a:r>
              <a:rPr lang="zh-CN" altLang="en-US"/>
              <a:t>数据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5E89AB-38A7-6521-F49E-FAB370CA0422}"/>
              </a:ext>
            </a:extLst>
          </p:cNvPr>
          <p:cNvSpPr txBox="1"/>
          <p:nvPr/>
        </p:nvSpPr>
        <p:spPr>
          <a:xfrm>
            <a:off x="2190406" y="1172606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榜单持久化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054440B-5BFE-F14D-69AE-573C6BB4BD67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11" name="card-backwards_83100">
              <a:extLst>
                <a:ext uri="{FF2B5EF4-FFF2-40B4-BE49-F238E27FC236}">
                  <a16:creationId xmlns:a16="http://schemas.microsoft.com/office/drawing/2014/main" id="{7B1C3A2F-4CA2-C31E-53FD-1C4BF42E630F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BE2A1084-74A8-A11C-2FED-9F99FFD451C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E1E16E2-C597-B503-1AA2-4A59769D280E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14" name="card-backwards_83100">
              <a:extLst>
                <a:ext uri="{FF2B5EF4-FFF2-40B4-BE49-F238E27FC236}">
                  <a16:creationId xmlns:a16="http://schemas.microsoft.com/office/drawing/2014/main" id="{0E8EE78F-66DA-6BE8-77E2-798F80B68F0E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BE766D6E-ED88-D06D-13B4-BE3304C7800C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6B33937B-B79D-7C13-0488-2047E80041EF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17" name="card-backwards_83100">
              <a:extLst>
                <a:ext uri="{FF2B5EF4-FFF2-40B4-BE49-F238E27FC236}">
                  <a16:creationId xmlns:a16="http://schemas.microsoft.com/office/drawing/2014/main" id="{EEDE04D1-D21E-C5D9-000A-7AE4E45E994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1DDA359D-E66E-04C6-BC3D-37E3014E62FB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53253DD5-0F4C-F04E-8B4F-6438E9CAB2FD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20" name="card-backwards_83100">
              <a:extLst>
                <a:ext uri="{FF2B5EF4-FFF2-40B4-BE49-F238E27FC236}">
                  <a16:creationId xmlns:a16="http://schemas.microsoft.com/office/drawing/2014/main" id="{28FD9123-B717-DB1E-DFC9-514D593D1B3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A0AF795-35B9-AA6C-D334-B347229FEF1E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47EBCD1-4E29-723F-F5C9-E51FF73FBBC4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23" name="card-backwards_83100">
              <a:extLst>
                <a:ext uri="{FF2B5EF4-FFF2-40B4-BE49-F238E27FC236}">
                  <a16:creationId xmlns:a16="http://schemas.microsoft.com/office/drawing/2014/main" id="{B9192A87-FB32-1AFD-54D6-C09059C39BC1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F337E2F-CB23-26F0-70DE-C36EFEF3A00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BD00904-FA5A-1789-E0A3-4A2DD19AF088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26" name="card-backwards_83100">
              <a:extLst>
                <a:ext uri="{FF2B5EF4-FFF2-40B4-BE49-F238E27FC236}">
                  <a16:creationId xmlns:a16="http://schemas.microsoft.com/office/drawing/2014/main" id="{0B234B19-E0B6-DBC3-C00C-D9970FFF38B4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9A6005AC-6F3E-530A-B5C3-79590FDEDBF1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3EE567B0-9BB3-A5D4-6D50-B0B4EA8A587E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29" name="card-backwards_83100">
              <a:extLst>
                <a:ext uri="{FF2B5EF4-FFF2-40B4-BE49-F238E27FC236}">
                  <a16:creationId xmlns:a16="http://schemas.microsoft.com/office/drawing/2014/main" id="{F783D3E9-DF1D-AF4B-7358-A1A3C0E6665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1B569759-573B-B7E4-05AD-5353AD52B272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EE898BA-7CD9-9FBA-1D3E-421A1A9F1A24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32" name="card-backwards_83100">
              <a:extLst>
                <a:ext uri="{FF2B5EF4-FFF2-40B4-BE49-F238E27FC236}">
                  <a16:creationId xmlns:a16="http://schemas.microsoft.com/office/drawing/2014/main" id="{AAC19BF9-B04D-39CE-FFA5-3B79EF8DC46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7C9A9527-50DB-3982-8ABF-BB9F311A9D28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4CD336DC-523C-A913-B4E3-983F6F12719F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35" name="card-backwards_83100">
              <a:extLst>
                <a:ext uri="{FF2B5EF4-FFF2-40B4-BE49-F238E27FC236}">
                  <a16:creationId xmlns:a16="http://schemas.microsoft.com/office/drawing/2014/main" id="{CA16FFEB-907D-A57E-17A2-7BD758E9BD1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B129BCBE-7FC5-BC97-ABE8-5B2F6CFE7B74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8BB9057B-6898-03A7-52C6-E24D07D0298B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38" name="card-backwards_83100">
              <a:extLst>
                <a:ext uri="{FF2B5EF4-FFF2-40B4-BE49-F238E27FC236}">
                  <a16:creationId xmlns:a16="http://schemas.microsoft.com/office/drawing/2014/main" id="{D9265BA1-77B9-88DC-C81D-78177D22A34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F0558737-E625-7155-2D92-463C713CA2E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2114476B-AFCD-A5A0-7EA9-E19C4328760E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41" name="card-backwards_83100">
              <a:extLst>
                <a:ext uri="{FF2B5EF4-FFF2-40B4-BE49-F238E27FC236}">
                  <a16:creationId xmlns:a16="http://schemas.microsoft.com/office/drawing/2014/main" id="{20261FC5-5ED8-C4DA-7935-1F8AF4EF67C3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DD9650C7-A36A-52F5-6ABB-E82061CA2EA6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25CD125-826E-8B89-7F74-7A0DDCEB6D25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44" name="card-backwards_83100">
              <a:extLst>
                <a:ext uri="{FF2B5EF4-FFF2-40B4-BE49-F238E27FC236}">
                  <a16:creationId xmlns:a16="http://schemas.microsoft.com/office/drawing/2014/main" id="{C4673B9B-678F-144A-DBD3-E4614933F103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47ED6A7E-922B-E1D3-3DDB-F83CA8EE4B1B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C422D0E-89E1-E9B2-7257-09D626A644C6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47" name="card-backwards_83100">
              <a:extLst>
                <a:ext uri="{FF2B5EF4-FFF2-40B4-BE49-F238E27FC236}">
                  <a16:creationId xmlns:a16="http://schemas.microsoft.com/office/drawing/2014/main" id="{048BAEBA-13E8-EFD7-F0B1-8472D213B78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BD6ABFA9-F24D-F8A2-DCD3-53F93D14F8E7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9101C00E-36DE-E365-2706-595CF61087CD}"/>
              </a:ext>
            </a:extLst>
          </p:cNvPr>
          <p:cNvGrpSpPr/>
          <p:nvPr/>
        </p:nvGrpSpPr>
        <p:grpSpPr>
          <a:xfrm>
            <a:off x="2270105" y="2343705"/>
            <a:ext cx="381637" cy="609685"/>
            <a:chOff x="1556661" y="3158852"/>
            <a:chExt cx="381637" cy="609685"/>
          </a:xfrm>
        </p:grpSpPr>
        <p:sp>
          <p:nvSpPr>
            <p:cNvPr id="150" name="card-backwards_83100">
              <a:extLst>
                <a:ext uri="{FF2B5EF4-FFF2-40B4-BE49-F238E27FC236}">
                  <a16:creationId xmlns:a16="http://schemas.microsoft.com/office/drawing/2014/main" id="{DD66D701-9ECF-6697-537E-76DC4911D96F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81871E2E-7312-DA5A-121B-DCB14646EAE5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993B0B11-DBCB-FD6E-5132-34EB4CE59A6C}"/>
              </a:ext>
            </a:extLst>
          </p:cNvPr>
          <p:cNvSpPr/>
          <p:nvPr/>
        </p:nvSpPr>
        <p:spPr>
          <a:xfrm>
            <a:off x="1864311" y="5140170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小帅</a:t>
            </a:r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D69ED976-6476-EEA3-2826-24EDEBB9355C}"/>
              </a:ext>
            </a:extLst>
          </p:cNvPr>
          <p:cNvSpPr/>
          <p:nvPr/>
        </p:nvSpPr>
        <p:spPr>
          <a:xfrm>
            <a:off x="4786544" y="5140169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小美</a:t>
            </a:r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D38C668B-49F1-E11D-2D53-CC1F22E19E1B}"/>
              </a:ext>
            </a:extLst>
          </p:cNvPr>
          <p:cNvSpPr/>
          <p:nvPr/>
        </p:nvSpPr>
        <p:spPr>
          <a:xfrm>
            <a:off x="7708777" y="5140168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小王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678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E681005-097C-F96E-DC04-CB19B6B143FF}"/>
              </a:ext>
            </a:extLst>
          </p:cNvPr>
          <p:cNvSpPr/>
          <p:nvPr/>
        </p:nvSpPr>
        <p:spPr>
          <a:xfrm>
            <a:off x="1864311" y="5140170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小帅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D6BC27B-6EB1-AF27-DBEE-C48C8689C5E9}"/>
              </a:ext>
            </a:extLst>
          </p:cNvPr>
          <p:cNvSpPr/>
          <p:nvPr/>
        </p:nvSpPr>
        <p:spPr>
          <a:xfrm>
            <a:off x="4786544" y="5140169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小美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60E3CE-D194-6E54-32DB-CC4DC7AD073D}"/>
              </a:ext>
            </a:extLst>
          </p:cNvPr>
          <p:cNvSpPr/>
          <p:nvPr/>
        </p:nvSpPr>
        <p:spPr>
          <a:xfrm>
            <a:off x="7708777" y="5140168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小王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476098-099D-AC48-7268-127F1FD54215}"/>
              </a:ext>
            </a:extLst>
          </p:cNvPr>
          <p:cNvGrpSpPr/>
          <p:nvPr/>
        </p:nvGrpSpPr>
        <p:grpSpPr>
          <a:xfrm>
            <a:off x="2421290" y="2406799"/>
            <a:ext cx="381637" cy="609685"/>
            <a:chOff x="1556661" y="3158852"/>
            <a:chExt cx="381637" cy="609685"/>
          </a:xfrm>
        </p:grpSpPr>
        <p:sp>
          <p:nvSpPr>
            <p:cNvPr id="56" name="card-backwards_83100">
              <a:extLst>
                <a:ext uri="{FF2B5EF4-FFF2-40B4-BE49-F238E27FC236}">
                  <a16:creationId xmlns:a16="http://schemas.microsoft.com/office/drawing/2014/main" id="{D2699980-AFAC-904E-16A9-47455ECA6948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BD181E1-ABBA-CBDD-9941-5DF8C06CFD1A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FF1BB-E0FE-788A-1556-B44A81BFBB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00425"/>
          </a:xfrm>
        </p:spPr>
        <p:txBody>
          <a:bodyPr/>
          <a:lstStyle/>
          <a:p>
            <a:r>
              <a:rPr lang="zh-CN" altLang="en-US"/>
              <a:t>需求：每个月第一天凌晨，将</a:t>
            </a:r>
            <a:r>
              <a:rPr lang="en-US" altLang="zh-CN"/>
              <a:t>Redis</a:t>
            </a:r>
            <a:r>
              <a:rPr lang="zh-CN" altLang="en-US"/>
              <a:t>中的上月榜单数据持久化到数据库中，并清理</a:t>
            </a:r>
            <a:r>
              <a:rPr lang="en-US" altLang="zh-CN"/>
              <a:t>Redis</a:t>
            </a:r>
            <a:r>
              <a:rPr lang="zh-CN" altLang="en-US"/>
              <a:t>数据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5E89AB-38A7-6521-F49E-FAB370CA0422}"/>
              </a:ext>
            </a:extLst>
          </p:cNvPr>
          <p:cNvSpPr txBox="1"/>
          <p:nvPr/>
        </p:nvSpPr>
        <p:spPr>
          <a:xfrm>
            <a:off x="2190406" y="1172606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榜单持久化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054440B-5BFE-F14D-69AE-573C6BB4BD67}"/>
              </a:ext>
            </a:extLst>
          </p:cNvPr>
          <p:cNvGrpSpPr/>
          <p:nvPr/>
        </p:nvGrpSpPr>
        <p:grpSpPr>
          <a:xfrm>
            <a:off x="2888847" y="2403595"/>
            <a:ext cx="381637" cy="609685"/>
            <a:chOff x="1556661" y="3158852"/>
            <a:chExt cx="381637" cy="609685"/>
          </a:xfrm>
        </p:grpSpPr>
        <p:sp>
          <p:nvSpPr>
            <p:cNvPr id="111" name="card-backwards_83100">
              <a:extLst>
                <a:ext uri="{FF2B5EF4-FFF2-40B4-BE49-F238E27FC236}">
                  <a16:creationId xmlns:a16="http://schemas.microsoft.com/office/drawing/2014/main" id="{7B1C3A2F-4CA2-C31E-53FD-1C4BF42E630F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BE2A1084-74A8-A11C-2FED-9F99FFD451C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E1E16E2-C597-B503-1AA2-4A59769D280E}"/>
              </a:ext>
            </a:extLst>
          </p:cNvPr>
          <p:cNvGrpSpPr/>
          <p:nvPr/>
        </p:nvGrpSpPr>
        <p:grpSpPr>
          <a:xfrm>
            <a:off x="3356404" y="2400391"/>
            <a:ext cx="381637" cy="609685"/>
            <a:chOff x="1556661" y="3158852"/>
            <a:chExt cx="381637" cy="609685"/>
          </a:xfrm>
        </p:grpSpPr>
        <p:sp>
          <p:nvSpPr>
            <p:cNvPr id="114" name="card-backwards_83100">
              <a:extLst>
                <a:ext uri="{FF2B5EF4-FFF2-40B4-BE49-F238E27FC236}">
                  <a16:creationId xmlns:a16="http://schemas.microsoft.com/office/drawing/2014/main" id="{0E8EE78F-66DA-6BE8-77E2-798F80B68F0E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BE766D6E-ED88-D06D-13B4-BE3304C7800C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6B33937B-B79D-7C13-0488-2047E80041EF}"/>
              </a:ext>
            </a:extLst>
          </p:cNvPr>
          <p:cNvGrpSpPr/>
          <p:nvPr/>
        </p:nvGrpSpPr>
        <p:grpSpPr>
          <a:xfrm>
            <a:off x="3823961" y="2397187"/>
            <a:ext cx="381637" cy="609685"/>
            <a:chOff x="1556661" y="3158852"/>
            <a:chExt cx="381637" cy="609685"/>
          </a:xfrm>
        </p:grpSpPr>
        <p:sp>
          <p:nvSpPr>
            <p:cNvPr id="117" name="card-backwards_83100">
              <a:extLst>
                <a:ext uri="{FF2B5EF4-FFF2-40B4-BE49-F238E27FC236}">
                  <a16:creationId xmlns:a16="http://schemas.microsoft.com/office/drawing/2014/main" id="{EEDE04D1-D21E-C5D9-000A-7AE4E45E994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1DDA359D-E66E-04C6-BC3D-37E3014E62FB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53253DD5-0F4C-F04E-8B4F-6438E9CAB2FD}"/>
              </a:ext>
            </a:extLst>
          </p:cNvPr>
          <p:cNvGrpSpPr/>
          <p:nvPr/>
        </p:nvGrpSpPr>
        <p:grpSpPr>
          <a:xfrm>
            <a:off x="4291518" y="2393983"/>
            <a:ext cx="381637" cy="609685"/>
            <a:chOff x="1556661" y="3158852"/>
            <a:chExt cx="381637" cy="609685"/>
          </a:xfrm>
        </p:grpSpPr>
        <p:sp>
          <p:nvSpPr>
            <p:cNvPr id="120" name="card-backwards_83100">
              <a:extLst>
                <a:ext uri="{FF2B5EF4-FFF2-40B4-BE49-F238E27FC236}">
                  <a16:creationId xmlns:a16="http://schemas.microsoft.com/office/drawing/2014/main" id="{28FD9123-B717-DB1E-DFC9-514D593D1B3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A0AF795-35B9-AA6C-D334-B347229FEF1E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47EBCD1-4E29-723F-F5C9-E51FF73FBBC4}"/>
              </a:ext>
            </a:extLst>
          </p:cNvPr>
          <p:cNvGrpSpPr/>
          <p:nvPr/>
        </p:nvGrpSpPr>
        <p:grpSpPr>
          <a:xfrm>
            <a:off x="4759075" y="2390779"/>
            <a:ext cx="381637" cy="609685"/>
            <a:chOff x="1556661" y="3158852"/>
            <a:chExt cx="381637" cy="609685"/>
          </a:xfrm>
        </p:grpSpPr>
        <p:sp>
          <p:nvSpPr>
            <p:cNvPr id="123" name="card-backwards_83100">
              <a:extLst>
                <a:ext uri="{FF2B5EF4-FFF2-40B4-BE49-F238E27FC236}">
                  <a16:creationId xmlns:a16="http://schemas.microsoft.com/office/drawing/2014/main" id="{B9192A87-FB32-1AFD-54D6-C09059C39BC1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F337E2F-CB23-26F0-70DE-C36EFEF3A00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BD00904-FA5A-1789-E0A3-4A2DD19AF088}"/>
              </a:ext>
            </a:extLst>
          </p:cNvPr>
          <p:cNvGrpSpPr/>
          <p:nvPr/>
        </p:nvGrpSpPr>
        <p:grpSpPr>
          <a:xfrm>
            <a:off x="5226632" y="2387575"/>
            <a:ext cx="381637" cy="609685"/>
            <a:chOff x="1556661" y="3158852"/>
            <a:chExt cx="381637" cy="609685"/>
          </a:xfrm>
        </p:grpSpPr>
        <p:sp>
          <p:nvSpPr>
            <p:cNvPr id="126" name="card-backwards_83100">
              <a:extLst>
                <a:ext uri="{FF2B5EF4-FFF2-40B4-BE49-F238E27FC236}">
                  <a16:creationId xmlns:a16="http://schemas.microsoft.com/office/drawing/2014/main" id="{0B234B19-E0B6-DBC3-C00C-D9970FFF38B4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9A6005AC-6F3E-530A-B5C3-79590FDEDBF1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3EE567B0-9BB3-A5D4-6D50-B0B4EA8A587E}"/>
              </a:ext>
            </a:extLst>
          </p:cNvPr>
          <p:cNvGrpSpPr/>
          <p:nvPr/>
        </p:nvGrpSpPr>
        <p:grpSpPr>
          <a:xfrm>
            <a:off x="5694189" y="2384371"/>
            <a:ext cx="381637" cy="609685"/>
            <a:chOff x="1556661" y="3158852"/>
            <a:chExt cx="381637" cy="609685"/>
          </a:xfrm>
        </p:grpSpPr>
        <p:sp>
          <p:nvSpPr>
            <p:cNvPr id="129" name="card-backwards_83100">
              <a:extLst>
                <a:ext uri="{FF2B5EF4-FFF2-40B4-BE49-F238E27FC236}">
                  <a16:creationId xmlns:a16="http://schemas.microsoft.com/office/drawing/2014/main" id="{F783D3E9-DF1D-AF4B-7358-A1A3C0E6665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1B569759-573B-B7E4-05AD-5353AD52B272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EE898BA-7CD9-9FBA-1D3E-421A1A9F1A24}"/>
              </a:ext>
            </a:extLst>
          </p:cNvPr>
          <p:cNvGrpSpPr/>
          <p:nvPr/>
        </p:nvGrpSpPr>
        <p:grpSpPr>
          <a:xfrm>
            <a:off x="6161746" y="2381167"/>
            <a:ext cx="381637" cy="609685"/>
            <a:chOff x="1556661" y="3158852"/>
            <a:chExt cx="381637" cy="609685"/>
          </a:xfrm>
        </p:grpSpPr>
        <p:sp>
          <p:nvSpPr>
            <p:cNvPr id="132" name="card-backwards_83100">
              <a:extLst>
                <a:ext uri="{FF2B5EF4-FFF2-40B4-BE49-F238E27FC236}">
                  <a16:creationId xmlns:a16="http://schemas.microsoft.com/office/drawing/2014/main" id="{AAC19BF9-B04D-39CE-FFA5-3B79EF8DC46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7C9A9527-50DB-3982-8ABF-BB9F311A9D28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4CD336DC-523C-A913-B4E3-983F6F12719F}"/>
              </a:ext>
            </a:extLst>
          </p:cNvPr>
          <p:cNvGrpSpPr/>
          <p:nvPr/>
        </p:nvGrpSpPr>
        <p:grpSpPr>
          <a:xfrm>
            <a:off x="6629303" y="2377963"/>
            <a:ext cx="381637" cy="609685"/>
            <a:chOff x="1556661" y="3158852"/>
            <a:chExt cx="381637" cy="609685"/>
          </a:xfrm>
        </p:grpSpPr>
        <p:sp>
          <p:nvSpPr>
            <p:cNvPr id="135" name="card-backwards_83100">
              <a:extLst>
                <a:ext uri="{FF2B5EF4-FFF2-40B4-BE49-F238E27FC236}">
                  <a16:creationId xmlns:a16="http://schemas.microsoft.com/office/drawing/2014/main" id="{CA16FFEB-907D-A57E-17A2-7BD758E9BD1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B129BCBE-7FC5-BC97-ABE8-5B2F6CFE7B74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8BB9057B-6898-03A7-52C6-E24D07D0298B}"/>
              </a:ext>
            </a:extLst>
          </p:cNvPr>
          <p:cNvGrpSpPr/>
          <p:nvPr/>
        </p:nvGrpSpPr>
        <p:grpSpPr>
          <a:xfrm>
            <a:off x="7096860" y="2374759"/>
            <a:ext cx="381637" cy="609685"/>
            <a:chOff x="1556661" y="3158852"/>
            <a:chExt cx="381637" cy="609685"/>
          </a:xfrm>
        </p:grpSpPr>
        <p:sp>
          <p:nvSpPr>
            <p:cNvPr id="138" name="card-backwards_83100">
              <a:extLst>
                <a:ext uri="{FF2B5EF4-FFF2-40B4-BE49-F238E27FC236}">
                  <a16:creationId xmlns:a16="http://schemas.microsoft.com/office/drawing/2014/main" id="{D9265BA1-77B9-88DC-C81D-78177D22A34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F0558737-E625-7155-2D92-463C713CA2E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2114476B-AFCD-A5A0-7EA9-E19C4328760E}"/>
              </a:ext>
            </a:extLst>
          </p:cNvPr>
          <p:cNvGrpSpPr/>
          <p:nvPr/>
        </p:nvGrpSpPr>
        <p:grpSpPr>
          <a:xfrm>
            <a:off x="7564417" y="2371555"/>
            <a:ext cx="381637" cy="609685"/>
            <a:chOff x="1556661" y="3158852"/>
            <a:chExt cx="381637" cy="609685"/>
          </a:xfrm>
        </p:grpSpPr>
        <p:sp>
          <p:nvSpPr>
            <p:cNvPr id="141" name="card-backwards_83100">
              <a:extLst>
                <a:ext uri="{FF2B5EF4-FFF2-40B4-BE49-F238E27FC236}">
                  <a16:creationId xmlns:a16="http://schemas.microsoft.com/office/drawing/2014/main" id="{20261FC5-5ED8-C4DA-7935-1F8AF4EF67C3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DD9650C7-A36A-52F5-6ABB-E82061CA2EA6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25CD125-826E-8B89-7F74-7A0DDCEB6D25}"/>
              </a:ext>
            </a:extLst>
          </p:cNvPr>
          <p:cNvGrpSpPr/>
          <p:nvPr/>
        </p:nvGrpSpPr>
        <p:grpSpPr>
          <a:xfrm>
            <a:off x="8031974" y="2368351"/>
            <a:ext cx="381637" cy="609685"/>
            <a:chOff x="1556661" y="3158852"/>
            <a:chExt cx="381637" cy="609685"/>
          </a:xfrm>
        </p:grpSpPr>
        <p:sp>
          <p:nvSpPr>
            <p:cNvPr id="144" name="card-backwards_83100">
              <a:extLst>
                <a:ext uri="{FF2B5EF4-FFF2-40B4-BE49-F238E27FC236}">
                  <a16:creationId xmlns:a16="http://schemas.microsoft.com/office/drawing/2014/main" id="{C4673B9B-678F-144A-DBD3-E4614933F103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47ED6A7E-922B-E1D3-3DDB-F83CA8EE4B1B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C422D0E-89E1-E9B2-7257-09D626A644C6}"/>
              </a:ext>
            </a:extLst>
          </p:cNvPr>
          <p:cNvGrpSpPr/>
          <p:nvPr/>
        </p:nvGrpSpPr>
        <p:grpSpPr>
          <a:xfrm>
            <a:off x="8499531" y="2365147"/>
            <a:ext cx="381637" cy="609685"/>
            <a:chOff x="1556661" y="3158852"/>
            <a:chExt cx="381637" cy="609685"/>
          </a:xfrm>
        </p:grpSpPr>
        <p:sp>
          <p:nvSpPr>
            <p:cNvPr id="147" name="card-backwards_83100">
              <a:extLst>
                <a:ext uri="{FF2B5EF4-FFF2-40B4-BE49-F238E27FC236}">
                  <a16:creationId xmlns:a16="http://schemas.microsoft.com/office/drawing/2014/main" id="{048BAEBA-13E8-EFD7-F0B1-8472D213B78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BD6ABFA9-F24D-F8A2-DCD3-53F93D14F8E7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9101C00E-36DE-E365-2706-595CF61087CD}"/>
              </a:ext>
            </a:extLst>
          </p:cNvPr>
          <p:cNvGrpSpPr/>
          <p:nvPr/>
        </p:nvGrpSpPr>
        <p:grpSpPr>
          <a:xfrm>
            <a:off x="8967088" y="2361943"/>
            <a:ext cx="381637" cy="609685"/>
            <a:chOff x="1556661" y="3158852"/>
            <a:chExt cx="381637" cy="609685"/>
          </a:xfrm>
        </p:grpSpPr>
        <p:sp>
          <p:nvSpPr>
            <p:cNvPr id="150" name="card-backwards_83100">
              <a:extLst>
                <a:ext uri="{FF2B5EF4-FFF2-40B4-BE49-F238E27FC236}">
                  <a16:creationId xmlns:a16="http://schemas.microsoft.com/office/drawing/2014/main" id="{DD66D701-9ECF-6697-537E-76DC4911D96F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81871E2E-7312-DA5A-121B-DCB14646EAE5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42BF125-1311-BF5E-663C-DF1EA52B831F}"/>
              </a:ext>
            </a:extLst>
          </p:cNvPr>
          <p:cNvSpPr txBox="1"/>
          <p:nvPr/>
        </p:nvSpPr>
        <p:spPr>
          <a:xfrm>
            <a:off x="9478013" y="2493720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756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0345 0.4523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2261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2.59259E-6 L 0.16537 0.4523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226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-4.44444E-6 L 0.36862 0.4523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4" y="2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11159 0.4532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226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75E-6 1.48148E-6 L 0.08971 0.453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26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44444E-6 L 0.29245 0.4541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2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19023 0.4546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2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3.7037E-7 L 0.0125 0.455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275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3.33333E-6 L 0.21537 0.4555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227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7037E-6 L -0.26667 0.45602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2280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75E-6 -7.40741E-7 L -0.06459 0.4564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2282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2.22222E-6 L 0.13737 0.4569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2284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-4.81481E-6 L -0.34297 0.4574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48" y="2287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16667E-7 -1.85185E-6 L -0.14102 0.4578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7" y="2289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875E-6 1.11111E-6 L 0.05847 0.45833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2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E681005-097C-F96E-DC04-CB19B6B143FF}"/>
              </a:ext>
            </a:extLst>
          </p:cNvPr>
          <p:cNvSpPr/>
          <p:nvPr/>
        </p:nvSpPr>
        <p:spPr>
          <a:xfrm>
            <a:off x="1864311" y="5140170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JobHandler</a:t>
            </a:r>
            <a:endParaRPr lang="zh-C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D6BC27B-6EB1-AF27-DBEE-C48C8689C5E9}"/>
              </a:ext>
            </a:extLst>
          </p:cNvPr>
          <p:cNvSpPr/>
          <p:nvPr/>
        </p:nvSpPr>
        <p:spPr>
          <a:xfrm>
            <a:off x="4786544" y="5140169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JobHandler</a:t>
            </a:r>
            <a:endParaRPr lang="zh-C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60E3CE-D194-6E54-32DB-CC4DC7AD073D}"/>
              </a:ext>
            </a:extLst>
          </p:cNvPr>
          <p:cNvSpPr/>
          <p:nvPr/>
        </p:nvSpPr>
        <p:spPr>
          <a:xfrm>
            <a:off x="7708777" y="5140168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JobHandler</a:t>
            </a:r>
            <a:endParaRPr lang="zh-C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476098-099D-AC48-7268-127F1FD54215}"/>
              </a:ext>
            </a:extLst>
          </p:cNvPr>
          <p:cNvGrpSpPr/>
          <p:nvPr/>
        </p:nvGrpSpPr>
        <p:grpSpPr>
          <a:xfrm>
            <a:off x="2421290" y="2406799"/>
            <a:ext cx="381637" cy="609685"/>
            <a:chOff x="1556661" y="3158852"/>
            <a:chExt cx="381637" cy="609685"/>
          </a:xfrm>
        </p:grpSpPr>
        <p:sp>
          <p:nvSpPr>
            <p:cNvPr id="56" name="card-backwards_83100">
              <a:extLst>
                <a:ext uri="{FF2B5EF4-FFF2-40B4-BE49-F238E27FC236}">
                  <a16:creationId xmlns:a16="http://schemas.microsoft.com/office/drawing/2014/main" id="{D2699980-AFAC-904E-16A9-47455ECA6948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BD181E1-ABBA-CBDD-9941-5DF8C06CFD1A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FF1BB-E0FE-788A-1556-B44A81BFBB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00425"/>
          </a:xfrm>
        </p:spPr>
        <p:txBody>
          <a:bodyPr/>
          <a:lstStyle/>
          <a:p>
            <a:r>
              <a:rPr lang="zh-CN" altLang="en-US"/>
              <a:t>需求：每个月第一天凌晨，将</a:t>
            </a:r>
            <a:r>
              <a:rPr lang="en-US" altLang="zh-CN"/>
              <a:t>Redis</a:t>
            </a:r>
            <a:r>
              <a:rPr lang="zh-CN" altLang="en-US"/>
              <a:t>中的上月榜单数据持久化到数据库中，并清理</a:t>
            </a:r>
            <a:r>
              <a:rPr lang="en-US" altLang="zh-CN"/>
              <a:t>Redis</a:t>
            </a:r>
            <a:r>
              <a:rPr lang="zh-CN" altLang="en-US"/>
              <a:t>数据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5E89AB-38A7-6521-F49E-FAB370CA0422}"/>
              </a:ext>
            </a:extLst>
          </p:cNvPr>
          <p:cNvSpPr txBox="1"/>
          <p:nvPr/>
        </p:nvSpPr>
        <p:spPr>
          <a:xfrm>
            <a:off x="2190406" y="1172606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榜单持久化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054440B-5BFE-F14D-69AE-573C6BB4BD67}"/>
              </a:ext>
            </a:extLst>
          </p:cNvPr>
          <p:cNvGrpSpPr/>
          <p:nvPr/>
        </p:nvGrpSpPr>
        <p:grpSpPr>
          <a:xfrm>
            <a:off x="2888847" y="2403595"/>
            <a:ext cx="381637" cy="609685"/>
            <a:chOff x="1556661" y="3158852"/>
            <a:chExt cx="381637" cy="609685"/>
          </a:xfrm>
        </p:grpSpPr>
        <p:sp>
          <p:nvSpPr>
            <p:cNvPr id="111" name="card-backwards_83100">
              <a:extLst>
                <a:ext uri="{FF2B5EF4-FFF2-40B4-BE49-F238E27FC236}">
                  <a16:creationId xmlns:a16="http://schemas.microsoft.com/office/drawing/2014/main" id="{7B1C3A2F-4CA2-C31E-53FD-1C4BF42E630F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BE2A1084-74A8-A11C-2FED-9F99FFD451C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E1E16E2-C597-B503-1AA2-4A59769D280E}"/>
              </a:ext>
            </a:extLst>
          </p:cNvPr>
          <p:cNvGrpSpPr/>
          <p:nvPr/>
        </p:nvGrpSpPr>
        <p:grpSpPr>
          <a:xfrm>
            <a:off x="3356404" y="2400391"/>
            <a:ext cx="381637" cy="609685"/>
            <a:chOff x="1556661" y="3158852"/>
            <a:chExt cx="381637" cy="609685"/>
          </a:xfrm>
        </p:grpSpPr>
        <p:sp>
          <p:nvSpPr>
            <p:cNvPr id="114" name="card-backwards_83100">
              <a:extLst>
                <a:ext uri="{FF2B5EF4-FFF2-40B4-BE49-F238E27FC236}">
                  <a16:creationId xmlns:a16="http://schemas.microsoft.com/office/drawing/2014/main" id="{0E8EE78F-66DA-6BE8-77E2-798F80B68F0E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BE766D6E-ED88-D06D-13B4-BE3304C7800C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6B33937B-B79D-7C13-0488-2047E80041EF}"/>
              </a:ext>
            </a:extLst>
          </p:cNvPr>
          <p:cNvGrpSpPr/>
          <p:nvPr/>
        </p:nvGrpSpPr>
        <p:grpSpPr>
          <a:xfrm>
            <a:off x="3823961" y="2397187"/>
            <a:ext cx="381637" cy="609685"/>
            <a:chOff x="1556661" y="3158852"/>
            <a:chExt cx="381637" cy="609685"/>
          </a:xfrm>
        </p:grpSpPr>
        <p:sp>
          <p:nvSpPr>
            <p:cNvPr id="117" name="card-backwards_83100">
              <a:extLst>
                <a:ext uri="{FF2B5EF4-FFF2-40B4-BE49-F238E27FC236}">
                  <a16:creationId xmlns:a16="http://schemas.microsoft.com/office/drawing/2014/main" id="{EEDE04D1-D21E-C5D9-000A-7AE4E45E994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1DDA359D-E66E-04C6-BC3D-37E3014E62FB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53253DD5-0F4C-F04E-8B4F-6438E9CAB2FD}"/>
              </a:ext>
            </a:extLst>
          </p:cNvPr>
          <p:cNvGrpSpPr/>
          <p:nvPr/>
        </p:nvGrpSpPr>
        <p:grpSpPr>
          <a:xfrm>
            <a:off x="4291518" y="2393983"/>
            <a:ext cx="381637" cy="609685"/>
            <a:chOff x="1556661" y="3158852"/>
            <a:chExt cx="381637" cy="609685"/>
          </a:xfrm>
        </p:grpSpPr>
        <p:sp>
          <p:nvSpPr>
            <p:cNvPr id="120" name="card-backwards_83100">
              <a:extLst>
                <a:ext uri="{FF2B5EF4-FFF2-40B4-BE49-F238E27FC236}">
                  <a16:creationId xmlns:a16="http://schemas.microsoft.com/office/drawing/2014/main" id="{28FD9123-B717-DB1E-DFC9-514D593D1B3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A0AF795-35B9-AA6C-D334-B347229FEF1E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47EBCD1-4E29-723F-F5C9-E51FF73FBBC4}"/>
              </a:ext>
            </a:extLst>
          </p:cNvPr>
          <p:cNvGrpSpPr/>
          <p:nvPr/>
        </p:nvGrpSpPr>
        <p:grpSpPr>
          <a:xfrm>
            <a:off x="4759075" y="2390779"/>
            <a:ext cx="381637" cy="609685"/>
            <a:chOff x="1556661" y="3158852"/>
            <a:chExt cx="381637" cy="609685"/>
          </a:xfrm>
        </p:grpSpPr>
        <p:sp>
          <p:nvSpPr>
            <p:cNvPr id="123" name="card-backwards_83100">
              <a:extLst>
                <a:ext uri="{FF2B5EF4-FFF2-40B4-BE49-F238E27FC236}">
                  <a16:creationId xmlns:a16="http://schemas.microsoft.com/office/drawing/2014/main" id="{B9192A87-FB32-1AFD-54D6-C09059C39BC1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F337E2F-CB23-26F0-70DE-C36EFEF3A00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BD00904-FA5A-1789-E0A3-4A2DD19AF088}"/>
              </a:ext>
            </a:extLst>
          </p:cNvPr>
          <p:cNvGrpSpPr/>
          <p:nvPr/>
        </p:nvGrpSpPr>
        <p:grpSpPr>
          <a:xfrm>
            <a:off x="5226632" y="2387575"/>
            <a:ext cx="381637" cy="609685"/>
            <a:chOff x="1556661" y="3158852"/>
            <a:chExt cx="381637" cy="609685"/>
          </a:xfrm>
        </p:grpSpPr>
        <p:sp>
          <p:nvSpPr>
            <p:cNvPr id="126" name="card-backwards_83100">
              <a:extLst>
                <a:ext uri="{FF2B5EF4-FFF2-40B4-BE49-F238E27FC236}">
                  <a16:creationId xmlns:a16="http://schemas.microsoft.com/office/drawing/2014/main" id="{0B234B19-E0B6-DBC3-C00C-D9970FFF38B4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9A6005AC-6F3E-530A-B5C3-79590FDEDBF1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3EE567B0-9BB3-A5D4-6D50-B0B4EA8A587E}"/>
              </a:ext>
            </a:extLst>
          </p:cNvPr>
          <p:cNvGrpSpPr/>
          <p:nvPr/>
        </p:nvGrpSpPr>
        <p:grpSpPr>
          <a:xfrm>
            <a:off x="5694189" y="2384371"/>
            <a:ext cx="381637" cy="609685"/>
            <a:chOff x="1556661" y="3158852"/>
            <a:chExt cx="381637" cy="609685"/>
          </a:xfrm>
        </p:grpSpPr>
        <p:sp>
          <p:nvSpPr>
            <p:cNvPr id="129" name="card-backwards_83100">
              <a:extLst>
                <a:ext uri="{FF2B5EF4-FFF2-40B4-BE49-F238E27FC236}">
                  <a16:creationId xmlns:a16="http://schemas.microsoft.com/office/drawing/2014/main" id="{F783D3E9-DF1D-AF4B-7358-A1A3C0E6665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1B569759-573B-B7E4-05AD-5353AD52B272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EE898BA-7CD9-9FBA-1D3E-421A1A9F1A24}"/>
              </a:ext>
            </a:extLst>
          </p:cNvPr>
          <p:cNvGrpSpPr/>
          <p:nvPr/>
        </p:nvGrpSpPr>
        <p:grpSpPr>
          <a:xfrm>
            <a:off x="6161746" y="2381167"/>
            <a:ext cx="381637" cy="609685"/>
            <a:chOff x="1556661" y="3158852"/>
            <a:chExt cx="381637" cy="609685"/>
          </a:xfrm>
        </p:grpSpPr>
        <p:sp>
          <p:nvSpPr>
            <p:cNvPr id="132" name="card-backwards_83100">
              <a:extLst>
                <a:ext uri="{FF2B5EF4-FFF2-40B4-BE49-F238E27FC236}">
                  <a16:creationId xmlns:a16="http://schemas.microsoft.com/office/drawing/2014/main" id="{AAC19BF9-B04D-39CE-FFA5-3B79EF8DC46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7C9A9527-50DB-3982-8ABF-BB9F311A9D28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4CD336DC-523C-A913-B4E3-983F6F12719F}"/>
              </a:ext>
            </a:extLst>
          </p:cNvPr>
          <p:cNvGrpSpPr/>
          <p:nvPr/>
        </p:nvGrpSpPr>
        <p:grpSpPr>
          <a:xfrm>
            <a:off x="6629303" y="2377963"/>
            <a:ext cx="381637" cy="609685"/>
            <a:chOff x="1556661" y="3158852"/>
            <a:chExt cx="381637" cy="609685"/>
          </a:xfrm>
        </p:grpSpPr>
        <p:sp>
          <p:nvSpPr>
            <p:cNvPr id="135" name="card-backwards_83100">
              <a:extLst>
                <a:ext uri="{FF2B5EF4-FFF2-40B4-BE49-F238E27FC236}">
                  <a16:creationId xmlns:a16="http://schemas.microsoft.com/office/drawing/2014/main" id="{CA16FFEB-907D-A57E-17A2-7BD758E9BD1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B129BCBE-7FC5-BC97-ABE8-5B2F6CFE7B74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8BB9057B-6898-03A7-52C6-E24D07D0298B}"/>
              </a:ext>
            </a:extLst>
          </p:cNvPr>
          <p:cNvGrpSpPr/>
          <p:nvPr/>
        </p:nvGrpSpPr>
        <p:grpSpPr>
          <a:xfrm>
            <a:off x="7096860" y="2374759"/>
            <a:ext cx="381637" cy="609685"/>
            <a:chOff x="1556661" y="3158852"/>
            <a:chExt cx="381637" cy="609685"/>
          </a:xfrm>
        </p:grpSpPr>
        <p:sp>
          <p:nvSpPr>
            <p:cNvPr id="138" name="card-backwards_83100">
              <a:extLst>
                <a:ext uri="{FF2B5EF4-FFF2-40B4-BE49-F238E27FC236}">
                  <a16:creationId xmlns:a16="http://schemas.microsoft.com/office/drawing/2014/main" id="{D9265BA1-77B9-88DC-C81D-78177D22A34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F0558737-E625-7155-2D92-463C713CA2E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2114476B-AFCD-A5A0-7EA9-E19C4328760E}"/>
              </a:ext>
            </a:extLst>
          </p:cNvPr>
          <p:cNvGrpSpPr/>
          <p:nvPr/>
        </p:nvGrpSpPr>
        <p:grpSpPr>
          <a:xfrm>
            <a:off x="7564417" y="2371555"/>
            <a:ext cx="381637" cy="609685"/>
            <a:chOff x="1556661" y="3158852"/>
            <a:chExt cx="381637" cy="609685"/>
          </a:xfrm>
        </p:grpSpPr>
        <p:sp>
          <p:nvSpPr>
            <p:cNvPr id="141" name="card-backwards_83100">
              <a:extLst>
                <a:ext uri="{FF2B5EF4-FFF2-40B4-BE49-F238E27FC236}">
                  <a16:creationId xmlns:a16="http://schemas.microsoft.com/office/drawing/2014/main" id="{20261FC5-5ED8-C4DA-7935-1F8AF4EF67C3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DD9650C7-A36A-52F5-6ABB-E82061CA2EA6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25CD125-826E-8B89-7F74-7A0DDCEB6D25}"/>
              </a:ext>
            </a:extLst>
          </p:cNvPr>
          <p:cNvGrpSpPr/>
          <p:nvPr/>
        </p:nvGrpSpPr>
        <p:grpSpPr>
          <a:xfrm>
            <a:off x="8031974" y="2368351"/>
            <a:ext cx="381637" cy="609685"/>
            <a:chOff x="1556661" y="3158852"/>
            <a:chExt cx="381637" cy="609685"/>
          </a:xfrm>
        </p:grpSpPr>
        <p:sp>
          <p:nvSpPr>
            <p:cNvPr id="144" name="card-backwards_83100">
              <a:extLst>
                <a:ext uri="{FF2B5EF4-FFF2-40B4-BE49-F238E27FC236}">
                  <a16:creationId xmlns:a16="http://schemas.microsoft.com/office/drawing/2014/main" id="{C4673B9B-678F-144A-DBD3-E4614933F103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47ED6A7E-922B-E1D3-3DDB-F83CA8EE4B1B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C422D0E-89E1-E9B2-7257-09D626A644C6}"/>
              </a:ext>
            </a:extLst>
          </p:cNvPr>
          <p:cNvGrpSpPr/>
          <p:nvPr/>
        </p:nvGrpSpPr>
        <p:grpSpPr>
          <a:xfrm>
            <a:off x="8499531" y="2365147"/>
            <a:ext cx="381637" cy="609685"/>
            <a:chOff x="1556661" y="3158852"/>
            <a:chExt cx="381637" cy="609685"/>
          </a:xfrm>
        </p:grpSpPr>
        <p:sp>
          <p:nvSpPr>
            <p:cNvPr id="147" name="card-backwards_83100">
              <a:extLst>
                <a:ext uri="{FF2B5EF4-FFF2-40B4-BE49-F238E27FC236}">
                  <a16:creationId xmlns:a16="http://schemas.microsoft.com/office/drawing/2014/main" id="{048BAEBA-13E8-EFD7-F0B1-8472D213B78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BD6ABFA9-F24D-F8A2-DCD3-53F93D14F8E7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9101C00E-36DE-E365-2706-595CF61087CD}"/>
              </a:ext>
            </a:extLst>
          </p:cNvPr>
          <p:cNvGrpSpPr/>
          <p:nvPr/>
        </p:nvGrpSpPr>
        <p:grpSpPr>
          <a:xfrm>
            <a:off x="8967088" y="2361943"/>
            <a:ext cx="381637" cy="609685"/>
            <a:chOff x="1556661" y="3158852"/>
            <a:chExt cx="381637" cy="609685"/>
          </a:xfrm>
        </p:grpSpPr>
        <p:sp>
          <p:nvSpPr>
            <p:cNvPr id="150" name="card-backwards_83100">
              <a:extLst>
                <a:ext uri="{FF2B5EF4-FFF2-40B4-BE49-F238E27FC236}">
                  <a16:creationId xmlns:a16="http://schemas.microsoft.com/office/drawing/2014/main" id="{DD66D701-9ECF-6697-537E-76DC4911D96F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81871E2E-7312-DA5A-121B-DCB14646EAE5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42BF125-1311-BF5E-663C-DF1EA52B831F}"/>
              </a:ext>
            </a:extLst>
          </p:cNvPr>
          <p:cNvSpPr txBox="1"/>
          <p:nvPr/>
        </p:nvSpPr>
        <p:spPr>
          <a:xfrm>
            <a:off x="9478013" y="2493720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2649AD-2FAE-2080-EF24-D08C5847BEC8}"/>
              </a:ext>
            </a:extLst>
          </p:cNvPr>
          <p:cNvSpPr txBox="1"/>
          <p:nvPr/>
        </p:nvSpPr>
        <p:spPr>
          <a:xfrm>
            <a:off x="2470047" y="2546789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95B186-B1A9-F514-F430-F2B40DA04876}"/>
              </a:ext>
            </a:extLst>
          </p:cNvPr>
          <p:cNvSpPr txBox="1"/>
          <p:nvPr/>
        </p:nvSpPr>
        <p:spPr>
          <a:xfrm>
            <a:off x="2937308" y="2546789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A7A6A0-EAFD-D0A3-634C-A0B11A26E7B9}"/>
              </a:ext>
            </a:extLst>
          </p:cNvPr>
          <p:cNvSpPr txBox="1"/>
          <p:nvPr/>
        </p:nvSpPr>
        <p:spPr>
          <a:xfrm>
            <a:off x="3404569" y="2546789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838048-7ABC-0B69-0A85-0852A7C30E0D}"/>
              </a:ext>
            </a:extLst>
          </p:cNvPr>
          <p:cNvSpPr txBox="1"/>
          <p:nvPr/>
        </p:nvSpPr>
        <p:spPr>
          <a:xfrm>
            <a:off x="3871830" y="2546789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CD3457-DE8D-FDB3-3B77-EB224BDC0C8B}"/>
              </a:ext>
            </a:extLst>
          </p:cNvPr>
          <p:cNvSpPr txBox="1"/>
          <p:nvPr/>
        </p:nvSpPr>
        <p:spPr>
          <a:xfrm>
            <a:off x="4331471" y="2536653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C3EBEB-146F-B163-2E7B-7CC7FD47B2A4}"/>
              </a:ext>
            </a:extLst>
          </p:cNvPr>
          <p:cNvSpPr txBox="1"/>
          <p:nvPr/>
        </p:nvSpPr>
        <p:spPr>
          <a:xfrm>
            <a:off x="4806352" y="2529033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A66E37-149E-7130-4690-3530AE4D8BC7}"/>
              </a:ext>
            </a:extLst>
          </p:cNvPr>
          <p:cNvSpPr txBox="1"/>
          <p:nvPr/>
        </p:nvSpPr>
        <p:spPr>
          <a:xfrm>
            <a:off x="5273613" y="2529033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4B3CAF-4E97-E542-215D-D43727CABB46}"/>
              </a:ext>
            </a:extLst>
          </p:cNvPr>
          <p:cNvSpPr txBox="1"/>
          <p:nvPr/>
        </p:nvSpPr>
        <p:spPr>
          <a:xfrm>
            <a:off x="5740874" y="2529033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04AB7E1-4AE9-BC26-8C4D-B94E73D9E94E}"/>
              </a:ext>
            </a:extLst>
          </p:cNvPr>
          <p:cNvSpPr txBox="1"/>
          <p:nvPr/>
        </p:nvSpPr>
        <p:spPr>
          <a:xfrm>
            <a:off x="6208136" y="2529033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4CBCD1-926A-82C8-FE25-B57158BE1886}"/>
              </a:ext>
            </a:extLst>
          </p:cNvPr>
          <p:cNvSpPr txBox="1"/>
          <p:nvPr/>
        </p:nvSpPr>
        <p:spPr>
          <a:xfrm>
            <a:off x="6616690" y="2522572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B045E5F-B080-3F94-FB96-26EF4CD3B794}"/>
              </a:ext>
            </a:extLst>
          </p:cNvPr>
          <p:cNvSpPr txBox="1"/>
          <p:nvPr/>
        </p:nvSpPr>
        <p:spPr>
          <a:xfrm>
            <a:off x="7078827" y="2520836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AAF1899-A131-C1CA-6A7E-546EAB17DA0F}"/>
              </a:ext>
            </a:extLst>
          </p:cNvPr>
          <p:cNvSpPr txBox="1"/>
          <p:nvPr/>
        </p:nvSpPr>
        <p:spPr>
          <a:xfrm>
            <a:off x="7551692" y="2520836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55CEC65-D353-3AD1-AAB0-0085BC343742}"/>
              </a:ext>
            </a:extLst>
          </p:cNvPr>
          <p:cNvSpPr txBox="1"/>
          <p:nvPr/>
        </p:nvSpPr>
        <p:spPr>
          <a:xfrm>
            <a:off x="8019138" y="2520836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AC3437-EB30-8D02-D556-173CE7F81BAC}"/>
              </a:ext>
            </a:extLst>
          </p:cNvPr>
          <p:cNvSpPr txBox="1"/>
          <p:nvPr/>
        </p:nvSpPr>
        <p:spPr>
          <a:xfrm>
            <a:off x="8484808" y="2520836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9846E39-3695-FFD6-CEDE-F6A0DF00DD2A}"/>
              </a:ext>
            </a:extLst>
          </p:cNvPr>
          <p:cNvSpPr txBox="1"/>
          <p:nvPr/>
        </p:nvSpPr>
        <p:spPr>
          <a:xfrm>
            <a:off x="8958961" y="2520836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14D92E1-15FF-3A10-9072-E227F99B2F19}"/>
              </a:ext>
            </a:extLst>
          </p:cNvPr>
          <p:cNvGrpSpPr/>
          <p:nvPr/>
        </p:nvGrpSpPr>
        <p:grpSpPr>
          <a:xfrm>
            <a:off x="3996873" y="5153142"/>
            <a:ext cx="273093" cy="285587"/>
            <a:chOff x="3959258" y="5200814"/>
            <a:chExt cx="310902" cy="32512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2F47F88-61FF-1A08-1B40-C0198C5C8647}"/>
                </a:ext>
              </a:extLst>
            </p:cNvPr>
            <p:cNvSpPr txBox="1"/>
            <p:nvPr/>
          </p:nvSpPr>
          <p:spPr>
            <a:xfrm>
              <a:off x="3959442" y="5200814"/>
              <a:ext cx="310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EFB640E-4C28-BBE3-E506-C7C1C52ACB4C}"/>
                </a:ext>
              </a:extLst>
            </p:cNvPr>
            <p:cNvSpPr/>
            <p:nvPr/>
          </p:nvSpPr>
          <p:spPr>
            <a:xfrm>
              <a:off x="3959258" y="5218162"/>
              <a:ext cx="307776" cy="307777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EB4748D-A250-623D-0BC0-05165F869268}"/>
              </a:ext>
            </a:extLst>
          </p:cNvPr>
          <p:cNvGrpSpPr/>
          <p:nvPr/>
        </p:nvGrpSpPr>
        <p:grpSpPr>
          <a:xfrm>
            <a:off x="6858529" y="5139853"/>
            <a:ext cx="272931" cy="293208"/>
            <a:chOff x="6858406" y="5174787"/>
            <a:chExt cx="310718" cy="333802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EAE495-A4B3-7819-1D20-77111DB5DD44}"/>
                </a:ext>
              </a:extLst>
            </p:cNvPr>
            <p:cNvSpPr txBox="1"/>
            <p:nvPr/>
          </p:nvSpPr>
          <p:spPr>
            <a:xfrm>
              <a:off x="6858406" y="5174787"/>
              <a:ext cx="310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3D2F3D0-C8C7-ECDB-B864-EDABA10AE3F8}"/>
                </a:ext>
              </a:extLst>
            </p:cNvPr>
            <p:cNvSpPr/>
            <p:nvPr/>
          </p:nvSpPr>
          <p:spPr>
            <a:xfrm>
              <a:off x="6859472" y="5200812"/>
              <a:ext cx="307777" cy="307777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6541DDD-BB68-972E-16ED-D6624067D257}"/>
              </a:ext>
            </a:extLst>
          </p:cNvPr>
          <p:cNvGrpSpPr/>
          <p:nvPr/>
        </p:nvGrpSpPr>
        <p:grpSpPr>
          <a:xfrm>
            <a:off x="9775208" y="5147473"/>
            <a:ext cx="273868" cy="285588"/>
            <a:chOff x="9774720" y="5183462"/>
            <a:chExt cx="311784" cy="325127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BB306DF-1710-84D6-9CB9-10F98C09C1B9}"/>
                </a:ext>
              </a:extLst>
            </p:cNvPr>
            <p:cNvSpPr txBox="1"/>
            <p:nvPr/>
          </p:nvSpPr>
          <p:spPr>
            <a:xfrm>
              <a:off x="9774720" y="5183462"/>
              <a:ext cx="310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AA4CE89-BDAD-14C1-6D18-2674773B5DDD}"/>
                </a:ext>
              </a:extLst>
            </p:cNvPr>
            <p:cNvSpPr/>
            <p:nvPr/>
          </p:nvSpPr>
          <p:spPr>
            <a:xfrm>
              <a:off x="9778727" y="5200812"/>
              <a:ext cx="307777" cy="307777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24141AE-4008-4B1F-1721-9BC7FFDC27C8}"/>
              </a:ext>
            </a:extLst>
          </p:cNvPr>
          <p:cNvGrpSpPr/>
          <p:nvPr/>
        </p:nvGrpSpPr>
        <p:grpSpPr>
          <a:xfrm>
            <a:off x="1896081" y="2328840"/>
            <a:ext cx="4346825" cy="2405392"/>
            <a:chOff x="795776" y="4129712"/>
            <a:chExt cx="4346825" cy="2405392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472CCFEA-5610-9069-4D33-0B6C83DB8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4129712"/>
              <a:ext cx="4346825" cy="240539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0874F43-467A-45DF-8F61-16BDF6053776}"/>
                </a:ext>
              </a:extLst>
            </p:cNvPr>
            <p:cNvSpPr txBox="1"/>
            <p:nvPr/>
          </p:nvSpPr>
          <p:spPr>
            <a:xfrm>
              <a:off x="4720329" y="5893602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49" name="文本占位符 2">
            <a:extLst>
              <a:ext uri="{FF2B5EF4-FFF2-40B4-BE49-F238E27FC236}">
                <a16:creationId xmlns:a16="http://schemas.microsoft.com/office/drawing/2014/main" id="{A8F44AF2-F97C-614D-07A9-4601B15AEBA2}"/>
              </a:ext>
            </a:extLst>
          </p:cNvPr>
          <p:cNvSpPr txBox="1">
            <a:spLocks/>
          </p:cNvSpPr>
          <p:nvPr/>
        </p:nvSpPr>
        <p:spPr>
          <a:xfrm>
            <a:off x="2089124" y="2495032"/>
            <a:ext cx="4048550" cy="19843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数据分片（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Shard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）：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分页起始页码就是数据分片的编号（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index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）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分页跨度就是分片的总数量（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total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）</a:t>
            </a:r>
            <a:endParaRPr lang="zh-CN" altLang="en-US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111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0345 0.45232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2261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5.55112E-17 L -0.03567 0.45394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2268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2.59259E-6 L 0.16537 0.45231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2261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5.55112E-17 L 0.16432 0.45347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2266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-4.44444E-6 L 0.36862 0.45232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4" y="2261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5.55112E-17 L 0.36823 0.45301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11159 0.45324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22662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5.55112E-17 L -0.11224 0.45394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2268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75E-6 1.48148E-6 L 0.08971 0.4537 " pathEditMode="relative" rAng="0" ptsTypes="AA">
                                      <p:cBhvr>
                                        <p:cTn id="85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268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-1.11111E-6 L 0.08971 0.4537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268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44444E-6 L 0.29245 0.45416 " pathEditMode="relative" rAng="0" ptsTypes="AA">
                                      <p:cBhvr>
                                        <p:cTn id="89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2270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44444E-6 L 0.29245 0.45416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2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19023 0.45463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2273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19023 0.45463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2273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3.7037E-7 L 0.0125 0.45509 " pathEditMode="relative" rAng="0" ptsTypes="AA">
                                      <p:cBhvr>
                                        <p:cTn id="99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275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3.7037E-7 L 0.0125 0.45509 " pathEditMode="relative" rAng="0" ptsTypes="AA">
                                      <p:cBhvr>
                                        <p:cTn id="10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2755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3.33333E-6 L 0.21537 0.45555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2277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3.33333E-6 L 0.21537 0.45555 " pathEditMode="relative" rAng="0" ptsTypes="AA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2277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7037E-6 L -0.26667 0.45602 " pathEditMode="relative" rAng="0" ptsTypes="AA">
                                      <p:cBhvr>
                                        <p:cTn id="107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2280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7037E-6 L -0.26667 0.45602 " pathEditMode="relative" rAng="0" ptsTypes="AA">
                                      <p:cBhvr>
                                        <p:cTn id="10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2280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75E-6 -7.40741E-7 L -0.06459 0.45648 " pathEditMode="relative" rAng="0" ptsTypes="AA">
                                      <p:cBhvr>
                                        <p:cTn id="11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2282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75E-6 -7.40741E-7 L -0.06459 0.45648 " pathEditMode="relative" rAng="0" ptsTypes="AA">
                                      <p:cBhvr>
                                        <p:cTn id="1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2282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2.22222E-6 L 0.13737 0.45694 " pathEditMode="relative" rAng="0" ptsTypes="AA">
                                      <p:cBhvr>
                                        <p:cTn id="11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2284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2.22222E-6 L 0.13737 0.45694 " pathEditMode="relative" rAng="0" ptsTypes="AA">
                                      <p:cBhvr>
                                        <p:cTn id="11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2284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-4.81481E-6 L -0.34297 0.45741 " pathEditMode="relative" rAng="0" ptsTypes="AA">
                                      <p:cBhvr>
                                        <p:cTn id="119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48" y="2287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-4.81481E-6 L -0.34297 0.45741 " pathEditMode="relative" rAng="0" ptsTypes="AA">
                                      <p:cBhvr>
                                        <p:cTn id="12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48" y="2287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16667E-7 -1.85185E-6 L -0.14102 0.45787 " pathEditMode="relative" rAng="0" ptsTypes="AA">
                                      <p:cBhvr>
                                        <p:cTn id="123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7" y="2289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16667E-7 -1.85185E-6 L -0.14102 0.45787 " pathEditMode="relative" rAng="0" ptsTypes="AA">
                                      <p:cBhvr>
                                        <p:cTn id="12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7" y="2289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875E-6 1.11111E-6 L 0.05847 0.45833 " pathEditMode="relative" rAng="0" ptsTypes="AA">
                                      <p:cBhvr>
                                        <p:cTn id="127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22917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875E-6 1.11111E-6 L 0.05847 0.45833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2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E681005-097C-F96E-DC04-CB19B6B143FF}"/>
              </a:ext>
            </a:extLst>
          </p:cNvPr>
          <p:cNvSpPr/>
          <p:nvPr/>
        </p:nvSpPr>
        <p:spPr>
          <a:xfrm>
            <a:off x="1864311" y="5140170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JobHandler</a:t>
            </a:r>
            <a:endParaRPr lang="zh-C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D6BC27B-6EB1-AF27-DBEE-C48C8689C5E9}"/>
              </a:ext>
            </a:extLst>
          </p:cNvPr>
          <p:cNvSpPr/>
          <p:nvPr/>
        </p:nvSpPr>
        <p:spPr>
          <a:xfrm>
            <a:off x="4786544" y="5140169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JobHandler</a:t>
            </a:r>
            <a:endParaRPr lang="zh-C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60E3CE-D194-6E54-32DB-CC4DC7AD073D}"/>
              </a:ext>
            </a:extLst>
          </p:cNvPr>
          <p:cNvSpPr/>
          <p:nvPr/>
        </p:nvSpPr>
        <p:spPr>
          <a:xfrm>
            <a:off x="7708777" y="5140168"/>
            <a:ext cx="2476870" cy="9951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JobHandler</a:t>
            </a:r>
            <a:endParaRPr lang="zh-C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476098-099D-AC48-7268-127F1FD54215}"/>
              </a:ext>
            </a:extLst>
          </p:cNvPr>
          <p:cNvGrpSpPr/>
          <p:nvPr/>
        </p:nvGrpSpPr>
        <p:grpSpPr>
          <a:xfrm>
            <a:off x="1986290" y="5512571"/>
            <a:ext cx="381637" cy="609685"/>
            <a:chOff x="1556661" y="3158852"/>
            <a:chExt cx="381637" cy="609685"/>
          </a:xfrm>
        </p:grpSpPr>
        <p:sp>
          <p:nvSpPr>
            <p:cNvPr id="56" name="card-backwards_83100">
              <a:extLst>
                <a:ext uri="{FF2B5EF4-FFF2-40B4-BE49-F238E27FC236}">
                  <a16:creationId xmlns:a16="http://schemas.microsoft.com/office/drawing/2014/main" id="{D2699980-AFAC-904E-16A9-47455ECA6948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BD181E1-ABBA-CBDD-9941-5DF8C06CFD1A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FF1BB-E0FE-788A-1556-B44A81BFBB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00425"/>
          </a:xfrm>
        </p:spPr>
        <p:txBody>
          <a:bodyPr/>
          <a:lstStyle/>
          <a:p>
            <a:r>
              <a:rPr lang="zh-CN" altLang="en-US"/>
              <a:t>需求：每个月第一天凌晨，将</a:t>
            </a:r>
            <a:r>
              <a:rPr lang="en-US" altLang="zh-CN"/>
              <a:t>Redis</a:t>
            </a:r>
            <a:r>
              <a:rPr lang="zh-CN" altLang="en-US"/>
              <a:t>中的上月榜单数据持久化到数据库中，并清理</a:t>
            </a:r>
            <a:r>
              <a:rPr lang="en-US" altLang="zh-CN"/>
              <a:t>Redis</a:t>
            </a:r>
            <a:r>
              <a:rPr lang="zh-CN" altLang="en-US"/>
              <a:t>数据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5E89AB-38A7-6521-F49E-FAB370CA0422}"/>
              </a:ext>
            </a:extLst>
          </p:cNvPr>
          <p:cNvSpPr txBox="1"/>
          <p:nvPr/>
        </p:nvSpPr>
        <p:spPr>
          <a:xfrm>
            <a:off x="2190406" y="1172606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榜单持久化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054440B-5BFE-F14D-69AE-573C6BB4BD67}"/>
              </a:ext>
            </a:extLst>
          </p:cNvPr>
          <p:cNvGrpSpPr/>
          <p:nvPr/>
        </p:nvGrpSpPr>
        <p:grpSpPr>
          <a:xfrm>
            <a:off x="4904807" y="5507009"/>
            <a:ext cx="381637" cy="609685"/>
            <a:chOff x="1556661" y="3158852"/>
            <a:chExt cx="381637" cy="609685"/>
          </a:xfrm>
        </p:grpSpPr>
        <p:sp>
          <p:nvSpPr>
            <p:cNvPr id="111" name="card-backwards_83100">
              <a:extLst>
                <a:ext uri="{FF2B5EF4-FFF2-40B4-BE49-F238E27FC236}">
                  <a16:creationId xmlns:a16="http://schemas.microsoft.com/office/drawing/2014/main" id="{7B1C3A2F-4CA2-C31E-53FD-1C4BF42E630F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BE2A1084-74A8-A11C-2FED-9F99FFD451C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E1E16E2-C597-B503-1AA2-4A59769D280E}"/>
              </a:ext>
            </a:extLst>
          </p:cNvPr>
          <p:cNvGrpSpPr/>
          <p:nvPr/>
        </p:nvGrpSpPr>
        <p:grpSpPr>
          <a:xfrm>
            <a:off x="7840731" y="5509287"/>
            <a:ext cx="381637" cy="609685"/>
            <a:chOff x="1556661" y="3158852"/>
            <a:chExt cx="381637" cy="609685"/>
          </a:xfrm>
        </p:grpSpPr>
        <p:sp>
          <p:nvSpPr>
            <p:cNvPr id="114" name="card-backwards_83100">
              <a:extLst>
                <a:ext uri="{FF2B5EF4-FFF2-40B4-BE49-F238E27FC236}">
                  <a16:creationId xmlns:a16="http://schemas.microsoft.com/office/drawing/2014/main" id="{0E8EE78F-66DA-6BE8-77E2-798F80B68F0E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BE766D6E-ED88-D06D-13B4-BE3304C7800C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6B33937B-B79D-7C13-0488-2047E80041EF}"/>
              </a:ext>
            </a:extLst>
          </p:cNvPr>
          <p:cNvGrpSpPr/>
          <p:nvPr/>
        </p:nvGrpSpPr>
        <p:grpSpPr>
          <a:xfrm>
            <a:off x="2442565" y="5512571"/>
            <a:ext cx="381637" cy="609685"/>
            <a:chOff x="1556661" y="3158852"/>
            <a:chExt cx="381637" cy="609685"/>
          </a:xfrm>
        </p:grpSpPr>
        <p:sp>
          <p:nvSpPr>
            <p:cNvPr id="117" name="card-backwards_83100">
              <a:extLst>
                <a:ext uri="{FF2B5EF4-FFF2-40B4-BE49-F238E27FC236}">
                  <a16:creationId xmlns:a16="http://schemas.microsoft.com/office/drawing/2014/main" id="{EEDE04D1-D21E-C5D9-000A-7AE4E45E994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1DDA359D-E66E-04C6-BC3D-37E3014E62FB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53253DD5-0F4C-F04E-8B4F-6438E9CAB2FD}"/>
              </a:ext>
            </a:extLst>
          </p:cNvPr>
          <p:cNvGrpSpPr/>
          <p:nvPr/>
        </p:nvGrpSpPr>
        <p:grpSpPr>
          <a:xfrm>
            <a:off x="5381136" y="5507009"/>
            <a:ext cx="381637" cy="609685"/>
            <a:chOff x="1556661" y="3158852"/>
            <a:chExt cx="381637" cy="609685"/>
          </a:xfrm>
        </p:grpSpPr>
        <p:sp>
          <p:nvSpPr>
            <p:cNvPr id="120" name="card-backwards_83100">
              <a:extLst>
                <a:ext uri="{FF2B5EF4-FFF2-40B4-BE49-F238E27FC236}">
                  <a16:creationId xmlns:a16="http://schemas.microsoft.com/office/drawing/2014/main" id="{28FD9123-B717-DB1E-DFC9-514D593D1B3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A0AF795-35B9-AA6C-D334-B347229FEF1E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47EBCD1-4E29-723F-F5C9-E51FF73FBBC4}"/>
              </a:ext>
            </a:extLst>
          </p:cNvPr>
          <p:cNvGrpSpPr/>
          <p:nvPr/>
        </p:nvGrpSpPr>
        <p:grpSpPr>
          <a:xfrm>
            <a:off x="8286982" y="5509287"/>
            <a:ext cx="381637" cy="609685"/>
            <a:chOff x="1556661" y="3158852"/>
            <a:chExt cx="381637" cy="609685"/>
          </a:xfrm>
        </p:grpSpPr>
        <p:sp>
          <p:nvSpPr>
            <p:cNvPr id="123" name="card-backwards_83100">
              <a:extLst>
                <a:ext uri="{FF2B5EF4-FFF2-40B4-BE49-F238E27FC236}">
                  <a16:creationId xmlns:a16="http://schemas.microsoft.com/office/drawing/2014/main" id="{B9192A87-FB32-1AFD-54D6-C09059C39BC1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F337E2F-CB23-26F0-70DE-C36EFEF3A00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BD00904-FA5A-1789-E0A3-4A2DD19AF088}"/>
              </a:ext>
            </a:extLst>
          </p:cNvPr>
          <p:cNvGrpSpPr/>
          <p:nvPr/>
        </p:nvGrpSpPr>
        <p:grpSpPr>
          <a:xfrm>
            <a:off x="2913503" y="5512571"/>
            <a:ext cx="381637" cy="609685"/>
            <a:chOff x="1556661" y="3158852"/>
            <a:chExt cx="381637" cy="609685"/>
          </a:xfrm>
        </p:grpSpPr>
        <p:sp>
          <p:nvSpPr>
            <p:cNvPr id="126" name="card-backwards_83100">
              <a:extLst>
                <a:ext uri="{FF2B5EF4-FFF2-40B4-BE49-F238E27FC236}">
                  <a16:creationId xmlns:a16="http://schemas.microsoft.com/office/drawing/2014/main" id="{0B234B19-E0B6-DBC3-C00C-D9970FFF38B4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9A6005AC-6F3E-530A-B5C3-79590FDEDBF1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3EE567B0-9BB3-A5D4-6D50-B0B4EA8A587E}"/>
              </a:ext>
            </a:extLst>
          </p:cNvPr>
          <p:cNvGrpSpPr/>
          <p:nvPr/>
        </p:nvGrpSpPr>
        <p:grpSpPr>
          <a:xfrm>
            <a:off x="5850733" y="5507009"/>
            <a:ext cx="381637" cy="609685"/>
            <a:chOff x="1556661" y="3158852"/>
            <a:chExt cx="381637" cy="609685"/>
          </a:xfrm>
        </p:grpSpPr>
        <p:sp>
          <p:nvSpPr>
            <p:cNvPr id="129" name="card-backwards_83100">
              <a:extLst>
                <a:ext uri="{FF2B5EF4-FFF2-40B4-BE49-F238E27FC236}">
                  <a16:creationId xmlns:a16="http://schemas.microsoft.com/office/drawing/2014/main" id="{F783D3E9-DF1D-AF4B-7358-A1A3C0E6665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1B569759-573B-B7E4-05AD-5353AD52B272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EE898BA-7CD9-9FBA-1D3E-421A1A9F1A24}"/>
              </a:ext>
            </a:extLst>
          </p:cNvPr>
          <p:cNvGrpSpPr/>
          <p:nvPr/>
        </p:nvGrpSpPr>
        <p:grpSpPr>
          <a:xfrm>
            <a:off x="8753295" y="5509287"/>
            <a:ext cx="381637" cy="609685"/>
            <a:chOff x="1556661" y="3158852"/>
            <a:chExt cx="381637" cy="609685"/>
          </a:xfrm>
        </p:grpSpPr>
        <p:sp>
          <p:nvSpPr>
            <p:cNvPr id="132" name="card-backwards_83100">
              <a:extLst>
                <a:ext uri="{FF2B5EF4-FFF2-40B4-BE49-F238E27FC236}">
                  <a16:creationId xmlns:a16="http://schemas.microsoft.com/office/drawing/2014/main" id="{AAC19BF9-B04D-39CE-FFA5-3B79EF8DC46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7C9A9527-50DB-3982-8ABF-BB9F311A9D28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4CD336DC-523C-A913-B4E3-983F6F12719F}"/>
              </a:ext>
            </a:extLst>
          </p:cNvPr>
          <p:cNvGrpSpPr/>
          <p:nvPr/>
        </p:nvGrpSpPr>
        <p:grpSpPr>
          <a:xfrm>
            <a:off x="3381379" y="5512571"/>
            <a:ext cx="381637" cy="609685"/>
            <a:chOff x="1556661" y="3158852"/>
            <a:chExt cx="381637" cy="609685"/>
          </a:xfrm>
        </p:grpSpPr>
        <p:sp>
          <p:nvSpPr>
            <p:cNvPr id="135" name="card-backwards_83100">
              <a:extLst>
                <a:ext uri="{FF2B5EF4-FFF2-40B4-BE49-F238E27FC236}">
                  <a16:creationId xmlns:a16="http://schemas.microsoft.com/office/drawing/2014/main" id="{CA16FFEB-907D-A57E-17A2-7BD758E9BD1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B129BCBE-7FC5-BC97-ABE8-5B2F6CFE7B74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8BB9057B-6898-03A7-52C6-E24D07D0298B}"/>
              </a:ext>
            </a:extLst>
          </p:cNvPr>
          <p:cNvGrpSpPr/>
          <p:nvPr/>
        </p:nvGrpSpPr>
        <p:grpSpPr>
          <a:xfrm>
            <a:off x="6325435" y="5507009"/>
            <a:ext cx="381637" cy="609685"/>
            <a:chOff x="1556661" y="3158852"/>
            <a:chExt cx="381637" cy="609685"/>
          </a:xfrm>
        </p:grpSpPr>
        <p:sp>
          <p:nvSpPr>
            <p:cNvPr id="138" name="card-backwards_83100">
              <a:extLst>
                <a:ext uri="{FF2B5EF4-FFF2-40B4-BE49-F238E27FC236}">
                  <a16:creationId xmlns:a16="http://schemas.microsoft.com/office/drawing/2014/main" id="{D9265BA1-77B9-88DC-C81D-78177D22A342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F0558737-E625-7155-2D92-463C713CA2E9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2114476B-AFCD-A5A0-7EA9-E19C4328760E}"/>
              </a:ext>
            </a:extLst>
          </p:cNvPr>
          <p:cNvGrpSpPr/>
          <p:nvPr/>
        </p:nvGrpSpPr>
        <p:grpSpPr>
          <a:xfrm>
            <a:off x="9219608" y="5509287"/>
            <a:ext cx="381637" cy="609685"/>
            <a:chOff x="1556661" y="3158852"/>
            <a:chExt cx="381637" cy="609685"/>
          </a:xfrm>
        </p:grpSpPr>
        <p:sp>
          <p:nvSpPr>
            <p:cNvPr id="141" name="card-backwards_83100">
              <a:extLst>
                <a:ext uri="{FF2B5EF4-FFF2-40B4-BE49-F238E27FC236}">
                  <a16:creationId xmlns:a16="http://schemas.microsoft.com/office/drawing/2014/main" id="{20261FC5-5ED8-C4DA-7935-1F8AF4EF67C3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DD9650C7-A36A-52F5-6ABB-E82061CA2EA6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25CD125-826E-8B89-7F74-7A0DDCEB6D25}"/>
              </a:ext>
            </a:extLst>
          </p:cNvPr>
          <p:cNvGrpSpPr/>
          <p:nvPr/>
        </p:nvGrpSpPr>
        <p:grpSpPr>
          <a:xfrm>
            <a:off x="3846219" y="5512571"/>
            <a:ext cx="381637" cy="609685"/>
            <a:chOff x="1556661" y="3158852"/>
            <a:chExt cx="381637" cy="609685"/>
          </a:xfrm>
        </p:grpSpPr>
        <p:sp>
          <p:nvSpPr>
            <p:cNvPr id="144" name="card-backwards_83100">
              <a:extLst>
                <a:ext uri="{FF2B5EF4-FFF2-40B4-BE49-F238E27FC236}">
                  <a16:creationId xmlns:a16="http://schemas.microsoft.com/office/drawing/2014/main" id="{C4673B9B-678F-144A-DBD3-E4614933F103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47ED6A7E-922B-E1D3-3DDB-F83CA8EE4B1B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C422D0E-89E1-E9B2-7257-09D626A644C6}"/>
              </a:ext>
            </a:extLst>
          </p:cNvPr>
          <p:cNvGrpSpPr/>
          <p:nvPr/>
        </p:nvGrpSpPr>
        <p:grpSpPr>
          <a:xfrm>
            <a:off x="6766442" y="5507009"/>
            <a:ext cx="381637" cy="609685"/>
            <a:chOff x="1556661" y="3158852"/>
            <a:chExt cx="381637" cy="609685"/>
          </a:xfrm>
        </p:grpSpPr>
        <p:sp>
          <p:nvSpPr>
            <p:cNvPr id="147" name="card-backwards_83100">
              <a:extLst>
                <a:ext uri="{FF2B5EF4-FFF2-40B4-BE49-F238E27FC236}">
                  <a16:creationId xmlns:a16="http://schemas.microsoft.com/office/drawing/2014/main" id="{048BAEBA-13E8-EFD7-F0B1-8472D213B78C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BD6ABFA9-F24D-F8A2-DCD3-53F93D14F8E7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9101C00E-36DE-E365-2706-595CF61087CD}"/>
              </a:ext>
            </a:extLst>
          </p:cNvPr>
          <p:cNvGrpSpPr/>
          <p:nvPr/>
        </p:nvGrpSpPr>
        <p:grpSpPr>
          <a:xfrm>
            <a:off x="9691893" y="5509287"/>
            <a:ext cx="381637" cy="609685"/>
            <a:chOff x="1556661" y="3158852"/>
            <a:chExt cx="381637" cy="609685"/>
          </a:xfrm>
        </p:grpSpPr>
        <p:sp>
          <p:nvSpPr>
            <p:cNvPr id="150" name="card-backwards_83100">
              <a:extLst>
                <a:ext uri="{FF2B5EF4-FFF2-40B4-BE49-F238E27FC236}">
                  <a16:creationId xmlns:a16="http://schemas.microsoft.com/office/drawing/2014/main" id="{DD66D701-9ECF-6697-537E-76DC4911D96F}"/>
                </a:ext>
              </a:extLst>
            </p:cNvPr>
            <p:cNvSpPr/>
            <p:nvPr/>
          </p:nvSpPr>
          <p:spPr>
            <a:xfrm>
              <a:off x="1556661" y="3158852"/>
              <a:ext cx="381637" cy="609685"/>
            </a:xfrm>
            <a:custGeom>
              <a:avLst/>
              <a:gdLst>
                <a:gd name="connsiteX0" fmla="*/ 66537 w 379783"/>
                <a:gd name="connsiteY0" fmla="*/ 525350 h 606722"/>
                <a:gd name="connsiteX1" fmla="*/ 66537 w 379783"/>
                <a:gd name="connsiteY1" fmla="*/ 540371 h 606722"/>
                <a:gd name="connsiteX2" fmla="*/ 81578 w 379783"/>
                <a:gd name="connsiteY2" fmla="*/ 540371 h 606722"/>
                <a:gd name="connsiteX3" fmla="*/ 66537 w 379783"/>
                <a:gd name="connsiteY3" fmla="*/ 477976 h 606722"/>
                <a:gd name="connsiteX4" fmla="*/ 66537 w 379783"/>
                <a:gd name="connsiteY4" fmla="*/ 498508 h 606722"/>
                <a:gd name="connsiteX5" fmla="*/ 108456 w 379783"/>
                <a:gd name="connsiteY5" fmla="*/ 540371 h 606722"/>
                <a:gd name="connsiteX6" fmla="*/ 129016 w 379783"/>
                <a:gd name="connsiteY6" fmla="*/ 540371 h 606722"/>
                <a:gd name="connsiteX7" fmla="*/ 66537 w 379783"/>
                <a:gd name="connsiteY7" fmla="*/ 430514 h 606722"/>
                <a:gd name="connsiteX8" fmla="*/ 66537 w 379783"/>
                <a:gd name="connsiteY8" fmla="*/ 451134 h 606722"/>
                <a:gd name="connsiteX9" fmla="*/ 155894 w 379783"/>
                <a:gd name="connsiteY9" fmla="*/ 540371 h 606722"/>
                <a:gd name="connsiteX10" fmla="*/ 176453 w 379783"/>
                <a:gd name="connsiteY10" fmla="*/ 540371 h 606722"/>
                <a:gd name="connsiteX11" fmla="*/ 66537 w 379783"/>
                <a:gd name="connsiteY11" fmla="*/ 383141 h 606722"/>
                <a:gd name="connsiteX12" fmla="*/ 66537 w 379783"/>
                <a:gd name="connsiteY12" fmla="*/ 403672 h 606722"/>
                <a:gd name="connsiteX13" fmla="*/ 203331 w 379783"/>
                <a:gd name="connsiteY13" fmla="*/ 540371 h 606722"/>
                <a:gd name="connsiteX14" fmla="*/ 223979 w 379783"/>
                <a:gd name="connsiteY14" fmla="*/ 540371 h 606722"/>
                <a:gd name="connsiteX15" fmla="*/ 66537 w 379783"/>
                <a:gd name="connsiteY15" fmla="*/ 335767 h 606722"/>
                <a:gd name="connsiteX16" fmla="*/ 66537 w 379783"/>
                <a:gd name="connsiteY16" fmla="*/ 356299 h 606722"/>
                <a:gd name="connsiteX17" fmla="*/ 250857 w 379783"/>
                <a:gd name="connsiteY17" fmla="*/ 540371 h 606722"/>
                <a:gd name="connsiteX18" fmla="*/ 271417 w 379783"/>
                <a:gd name="connsiteY18" fmla="*/ 540371 h 606722"/>
                <a:gd name="connsiteX19" fmla="*/ 66537 w 379783"/>
                <a:gd name="connsiteY19" fmla="*/ 288305 h 606722"/>
                <a:gd name="connsiteX20" fmla="*/ 66537 w 379783"/>
                <a:gd name="connsiteY20" fmla="*/ 308925 h 606722"/>
                <a:gd name="connsiteX21" fmla="*/ 298295 w 379783"/>
                <a:gd name="connsiteY21" fmla="*/ 540371 h 606722"/>
                <a:gd name="connsiteX22" fmla="*/ 313336 w 379783"/>
                <a:gd name="connsiteY22" fmla="*/ 540371 h 606722"/>
                <a:gd name="connsiteX23" fmla="*/ 313336 w 379783"/>
                <a:gd name="connsiteY23" fmla="*/ 534860 h 606722"/>
                <a:gd name="connsiteX24" fmla="*/ 66537 w 379783"/>
                <a:gd name="connsiteY24" fmla="*/ 240931 h 606722"/>
                <a:gd name="connsiteX25" fmla="*/ 66537 w 379783"/>
                <a:gd name="connsiteY25" fmla="*/ 261463 h 606722"/>
                <a:gd name="connsiteX26" fmla="*/ 313336 w 379783"/>
                <a:gd name="connsiteY26" fmla="*/ 508018 h 606722"/>
                <a:gd name="connsiteX27" fmla="*/ 313336 w 379783"/>
                <a:gd name="connsiteY27" fmla="*/ 487398 h 606722"/>
                <a:gd name="connsiteX28" fmla="*/ 66537 w 379783"/>
                <a:gd name="connsiteY28" fmla="*/ 193558 h 606722"/>
                <a:gd name="connsiteX29" fmla="*/ 66537 w 379783"/>
                <a:gd name="connsiteY29" fmla="*/ 214089 h 606722"/>
                <a:gd name="connsiteX30" fmla="*/ 313336 w 379783"/>
                <a:gd name="connsiteY30" fmla="*/ 460556 h 606722"/>
                <a:gd name="connsiteX31" fmla="*/ 313336 w 379783"/>
                <a:gd name="connsiteY31" fmla="*/ 440024 h 606722"/>
                <a:gd name="connsiteX32" fmla="*/ 66537 w 379783"/>
                <a:gd name="connsiteY32" fmla="*/ 146096 h 606722"/>
                <a:gd name="connsiteX33" fmla="*/ 66537 w 379783"/>
                <a:gd name="connsiteY33" fmla="*/ 166716 h 606722"/>
                <a:gd name="connsiteX34" fmla="*/ 313336 w 379783"/>
                <a:gd name="connsiteY34" fmla="*/ 413182 h 606722"/>
                <a:gd name="connsiteX35" fmla="*/ 313336 w 379783"/>
                <a:gd name="connsiteY35" fmla="*/ 392651 h 606722"/>
                <a:gd name="connsiteX36" fmla="*/ 66537 w 379783"/>
                <a:gd name="connsiteY36" fmla="*/ 98722 h 606722"/>
                <a:gd name="connsiteX37" fmla="*/ 66537 w 379783"/>
                <a:gd name="connsiteY37" fmla="*/ 119254 h 606722"/>
                <a:gd name="connsiteX38" fmla="*/ 313336 w 379783"/>
                <a:gd name="connsiteY38" fmla="*/ 365809 h 606722"/>
                <a:gd name="connsiteX39" fmla="*/ 313336 w 379783"/>
                <a:gd name="connsiteY39" fmla="*/ 345189 h 606722"/>
                <a:gd name="connsiteX40" fmla="*/ 298295 w 379783"/>
                <a:gd name="connsiteY40" fmla="*/ 66370 h 606722"/>
                <a:gd name="connsiteX41" fmla="*/ 313336 w 379783"/>
                <a:gd name="connsiteY41" fmla="*/ 81391 h 606722"/>
                <a:gd name="connsiteX42" fmla="*/ 313336 w 379783"/>
                <a:gd name="connsiteY42" fmla="*/ 66370 h 606722"/>
                <a:gd name="connsiteX43" fmla="*/ 250857 w 379783"/>
                <a:gd name="connsiteY43" fmla="*/ 66370 h 606722"/>
                <a:gd name="connsiteX44" fmla="*/ 313336 w 379783"/>
                <a:gd name="connsiteY44" fmla="*/ 128764 h 606722"/>
                <a:gd name="connsiteX45" fmla="*/ 313336 w 379783"/>
                <a:gd name="connsiteY45" fmla="*/ 108233 h 606722"/>
                <a:gd name="connsiteX46" fmla="*/ 271417 w 379783"/>
                <a:gd name="connsiteY46" fmla="*/ 66370 h 606722"/>
                <a:gd name="connsiteX47" fmla="*/ 203331 w 379783"/>
                <a:gd name="connsiteY47" fmla="*/ 66370 h 606722"/>
                <a:gd name="connsiteX48" fmla="*/ 313336 w 379783"/>
                <a:gd name="connsiteY48" fmla="*/ 176137 h 606722"/>
                <a:gd name="connsiteX49" fmla="*/ 313336 w 379783"/>
                <a:gd name="connsiteY49" fmla="*/ 155606 h 606722"/>
                <a:gd name="connsiteX50" fmla="*/ 223979 w 379783"/>
                <a:gd name="connsiteY50" fmla="*/ 66370 h 606722"/>
                <a:gd name="connsiteX51" fmla="*/ 155894 w 379783"/>
                <a:gd name="connsiteY51" fmla="*/ 66370 h 606722"/>
                <a:gd name="connsiteX52" fmla="*/ 313336 w 379783"/>
                <a:gd name="connsiteY52" fmla="*/ 223600 h 606722"/>
                <a:gd name="connsiteX53" fmla="*/ 313336 w 379783"/>
                <a:gd name="connsiteY53" fmla="*/ 202979 h 606722"/>
                <a:gd name="connsiteX54" fmla="*/ 176453 w 379783"/>
                <a:gd name="connsiteY54" fmla="*/ 66370 h 606722"/>
                <a:gd name="connsiteX55" fmla="*/ 108456 w 379783"/>
                <a:gd name="connsiteY55" fmla="*/ 66370 h 606722"/>
                <a:gd name="connsiteX56" fmla="*/ 313336 w 379783"/>
                <a:gd name="connsiteY56" fmla="*/ 270973 h 606722"/>
                <a:gd name="connsiteX57" fmla="*/ 313336 w 379783"/>
                <a:gd name="connsiteY57" fmla="*/ 250442 h 606722"/>
                <a:gd name="connsiteX58" fmla="*/ 129016 w 379783"/>
                <a:gd name="connsiteY58" fmla="*/ 66370 h 606722"/>
                <a:gd name="connsiteX59" fmla="*/ 66537 w 379783"/>
                <a:gd name="connsiteY59" fmla="*/ 66370 h 606722"/>
                <a:gd name="connsiteX60" fmla="*/ 66537 w 379783"/>
                <a:gd name="connsiteY60" fmla="*/ 71880 h 606722"/>
                <a:gd name="connsiteX61" fmla="*/ 313336 w 379783"/>
                <a:gd name="connsiteY61" fmla="*/ 318347 h 606722"/>
                <a:gd name="connsiteX62" fmla="*/ 313336 w 379783"/>
                <a:gd name="connsiteY62" fmla="*/ 297815 h 606722"/>
                <a:gd name="connsiteX63" fmla="*/ 81578 w 379783"/>
                <a:gd name="connsiteY63" fmla="*/ 66370 h 606722"/>
                <a:gd name="connsiteX64" fmla="*/ 57014 w 379783"/>
                <a:gd name="connsiteY64" fmla="*/ 47349 h 606722"/>
                <a:gd name="connsiteX65" fmla="*/ 180458 w 379783"/>
                <a:gd name="connsiteY65" fmla="*/ 47349 h 606722"/>
                <a:gd name="connsiteX66" fmla="*/ 227895 w 379783"/>
                <a:gd name="connsiteY66" fmla="*/ 47349 h 606722"/>
                <a:gd name="connsiteX67" fmla="*/ 275333 w 379783"/>
                <a:gd name="connsiteY67" fmla="*/ 47349 h 606722"/>
                <a:gd name="connsiteX68" fmla="*/ 322859 w 379783"/>
                <a:gd name="connsiteY68" fmla="*/ 47349 h 606722"/>
                <a:gd name="connsiteX69" fmla="*/ 332293 w 379783"/>
                <a:gd name="connsiteY69" fmla="*/ 56859 h 606722"/>
                <a:gd name="connsiteX70" fmla="*/ 332293 w 379783"/>
                <a:gd name="connsiteY70" fmla="*/ 104233 h 606722"/>
                <a:gd name="connsiteX71" fmla="*/ 332293 w 379783"/>
                <a:gd name="connsiteY71" fmla="*/ 151695 h 606722"/>
                <a:gd name="connsiteX72" fmla="*/ 332293 w 379783"/>
                <a:gd name="connsiteY72" fmla="*/ 199069 h 606722"/>
                <a:gd name="connsiteX73" fmla="*/ 332293 w 379783"/>
                <a:gd name="connsiteY73" fmla="*/ 246442 h 606722"/>
                <a:gd name="connsiteX74" fmla="*/ 332293 w 379783"/>
                <a:gd name="connsiteY74" fmla="*/ 293904 h 606722"/>
                <a:gd name="connsiteX75" fmla="*/ 332293 w 379783"/>
                <a:gd name="connsiteY75" fmla="*/ 341278 h 606722"/>
                <a:gd name="connsiteX76" fmla="*/ 332293 w 379783"/>
                <a:gd name="connsiteY76" fmla="*/ 388651 h 606722"/>
                <a:gd name="connsiteX77" fmla="*/ 332293 w 379783"/>
                <a:gd name="connsiteY77" fmla="*/ 436114 h 606722"/>
                <a:gd name="connsiteX78" fmla="*/ 332293 w 379783"/>
                <a:gd name="connsiteY78" fmla="*/ 483487 h 606722"/>
                <a:gd name="connsiteX79" fmla="*/ 332293 w 379783"/>
                <a:gd name="connsiteY79" fmla="*/ 530860 h 606722"/>
                <a:gd name="connsiteX80" fmla="*/ 332293 w 379783"/>
                <a:gd name="connsiteY80" fmla="*/ 549881 h 606722"/>
                <a:gd name="connsiteX81" fmla="*/ 322859 w 379783"/>
                <a:gd name="connsiteY81" fmla="*/ 559302 h 606722"/>
                <a:gd name="connsiteX82" fmla="*/ 57014 w 379783"/>
                <a:gd name="connsiteY82" fmla="*/ 559302 h 606722"/>
                <a:gd name="connsiteX83" fmla="*/ 47491 w 379783"/>
                <a:gd name="connsiteY83" fmla="*/ 549881 h 606722"/>
                <a:gd name="connsiteX84" fmla="*/ 47491 w 379783"/>
                <a:gd name="connsiteY84" fmla="*/ 502419 h 606722"/>
                <a:gd name="connsiteX85" fmla="*/ 47491 w 379783"/>
                <a:gd name="connsiteY85" fmla="*/ 455045 h 606722"/>
                <a:gd name="connsiteX86" fmla="*/ 47491 w 379783"/>
                <a:gd name="connsiteY86" fmla="*/ 407672 h 606722"/>
                <a:gd name="connsiteX87" fmla="*/ 47491 w 379783"/>
                <a:gd name="connsiteY87" fmla="*/ 360209 h 606722"/>
                <a:gd name="connsiteX88" fmla="*/ 47491 w 379783"/>
                <a:gd name="connsiteY88" fmla="*/ 312836 h 606722"/>
                <a:gd name="connsiteX89" fmla="*/ 47491 w 379783"/>
                <a:gd name="connsiteY89" fmla="*/ 265463 h 606722"/>
                <a:gd name="connsiteX90" fmla="*/ 47491 w 379783"/>
                <a:gd name="connsiteY90" fmla="*/ 218000 h 606722"/>
                <a:gd name="connsiteX91" fmla="*/ 47491 w 379783"/>
                <a:gd name="connsiteY91" fmla="*/ 170627 h 606722"/>
                <a:gd name="connsiteX92" fmla="*/ 47491 w 379783"/>
                <a:gd name="connsiteY92" fmla="*/ 123253 h 606722"/>
                <a:gd name="connsiteX93" fmla="*/ 47491 w 379783"/>
                <a:gd name="connsiteY93" fmla="*/ 75791 h 606722"/>
                <a:gd name="connsiteX94" fmla="*/ 47491 w 379783"/>
                <a:gd name="connsiteY94" fmla="*/ 56859 h 606722"/>
                <a:gd name="connsiteX95" fmla="*/ 57014 w 379783"/>
                <a:gd name="connsiteY95" fmla="*/ 47349 h 606722"/>
                <a:gd name="connsiteX96" fmla="*/ 47440 w 379783"/>
                <a:gd name="connsiteY96" fmla="*/ 18929 h 606722"/>
                <a:gd name="connsiteX97" fmla="*/ 18958 w 379783"/>
                <a:gd name="connsiteY97" fmla="*/ 47368 h 606722"/>
                <a:gd name="connsiteX98" fmla="*/ 18958 w 379783"/>
                <a:gd name="connsiteY98" fmla="*/ 559265 h 606722"/>
                <a:gd name="connsiteX99" fmla="*/ 47440 w 379783"/>
                <a:gd name="connsiteY99" fmla="*/ 587704 h 606722"/>
                <a:gd name="connsiteX100" fmla="*/ 332255 w 379783"/>
                <a:gd name="connsiteY100" fmla="*/ 587704 h 606722"/>
                <a:gd name="connsiteX101" fmla="*/ 360736 w 379783"/>
                <a:gd name="connsiteY101" fmla="*/ 559265 h 606722"/>
                <a:gd name="connsiteX102" fmla="*/ 360736 w 379783"/>
                <a:gd name="connsiteY102" fmla="*/ 47368 h 606722"/>
                <a:gd name="connsiteX103" fmla="*/ 332255 w 379783"/>
                <a:gd name="connsiteY103" fmla="*/ 18929 h 606722"/>
                <a:gd name="connsiteX104" fmla="*/ 47440 w 379783"/>
                <a:gd name="connsiteY104" fmla="*/ 0 h 606722"/>
                <a:gd name="connsiteX105" fmla="*/ 332255 w 379783"/>
                <a:gd name="connsiteY105" fmla="*/ 0 h 606722"/>
                <a:gd name="connsiteX106" fmla="*/ 379783 w 379783"/>
                <a:gd name="connsiteY106" fmla="*/ 47368 h 606722"/>
                <a:gd name="connsiteX107" fmla="*/ 379783 w 379783"/>
                <a:gd name="connsiteY107" fmla="*/ 559265 h 606722"/>
                <a:gd name="connsiteX108" fmla="*/ 332255 w 379783"/>
                <a:gd name="connsiteY108" fmla="*/ 606722 h 606722"/>
                <a:gd name="connsiteX109" fmla="*/ 47440 w 379783"/>
                <a:gd name="connsiteY109" fmla="*/ 606722 h 606722"/>
                <a:gd name="connsiteX110" fmla="*/ 0 w 379783"/>
                <a:gd name="connsiteY110" fmla="*/ 559265 h 606722"/>
                <a:gd name="connsiteX111" fmla="*/ 0 w 379783"/>
                <a:gd name="connsiteY111" fmla="*/ 47368 h 606722"/>
                <a:gd name="connsiteX112" fmla="*/ 47440 w 379783"/>
                <a:gd name="connsiteY11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9783" h="606722">
                  <a:moveTo>
                    <a:pt x="66537" y="525350"/>
                  </a:moveTo>
                  <a:lnTo>
                    <a:pt x="66537" y="540371"/>
                  </a:lnTo>
                  <a:lnTo>
                    <a:pt x="81578" y="540371"/>
                  </a:lnTo>
                  <a:close/>
                  <a:moveTo>
                    <a:pt x="66537" y="477976"/>
                  </a:moveTo>
                  <a:lnTo>
                    <a:pt x="66537" y="498508"/>
                  </a:lnTo>
                  <a:lnTo>
                    <a:pt x="108456" y="540371"/>
                  </a:lnTo>
                  <a:lnTo>
                    <a:pt x="129016" y="540371"/>
                  </a:lnTo>
                  <a:close/>
                  <a:moveTo>
                    <a:pt x="66537" y="430514"/>
                  </a:moveTo>
                  <a:lnTo>
                    <a:pt x="66537" y="451134"/>
                  </a:lnTo>
                  <a:lnTo>
                    <a:pt x="155894" y="540371"/>
                  </a:lnTo>
                  <a:lnTo>
                    <a:pt x="176453" y="540371"/>
                  </a:lnTo>
                  <a:close/>
                  <a:moveTo>
                    <a:pt x="66537" y="383141"/>
                  </a:moveTo>
                  <a:lnTo>
                    <a:pt x="66537" y="403672"/>
                  </a:lnTo>
                  <a:lnTo>
                    <a:pt x="203331" y="540371"/>
                  </a:lnTo>
                  <a:lnTo>
                    <a:pt x="223979" y="540371"/>
                  </a:lnTo>
                  <a:close/>
                  <a:moveTo>
                    <a:pt x="66537" y="335767"/>
                  </a:moveTo>
                  <a:lnTo>
                    <a:pt x="66537" y="356299"/>
                  </a:lnTo>
                  <a:lnTo>
                    <a:pt x="250857" y="540371"/>
                  </a:lnTo>
                  <a:lnTo>
                    <a:pt x="271417" y="540371"/>
                  </a:lnTo>
                  <a:close/>
                  <a:moveTo>
                    <a:pt x="66537" y="288305"/>
                  </a:moveTo>
                  <a:lnTo>
                    <a:pt x="66537" y="308925"/>
                  </a:lnTo>
                  <a:lnTo>
                    <a:pt x="298295" y="540371"/>
                  </a:lnTo>
                  <a:lnTo>
                    <a:pt x="313336" y="540371"/>
                  </a:lnTo>
                  <a:lnTo>
                    <a:pt x="313336" y="534860"/>
                  </a:lnTo>
                  <a:close/>
                  <a:moveTo>
                    <a:pt x="66537" y="240931"/>
                  </a:moveTo>
                  <a:lnTo>
                    <a:pt x="66537" y="261463"/>
                  </a:lnTo>
                  <a:lnTo>
                    <a:pt x="313336" y="508018"/>
                  </a:lnTo>
                  <a:lnTo>
                    <a:pt x="313336" y="487398"/>
                  </a:lnTo>
                  <a:close/>
                  <a:moveTo>
                    <a:pt x="66537" y="193558"/>
                  </a:moveTo>
                  <a:lnTo>
                    <a:pt x="66537" y="214089"/>
                  </a:lnTo>
                  <a:lnTo>
                    <a:pt x="313336" y="460556"/>
                  </a:lnTo>
                  <a:lnTo>
                    <a:pt x="313336" y="440024"/>
                  </a:lnTo>
                  <a:close/>
                  <a:moveTo>
                    <a:pt x="66537" y="146096"/>
                  </a:moveTo>
                  <a:lnTo>
                    <a:pt x="66537" y="166716"/>
                  </a:lnTo>
                  <a:lnTo>
                    <a:pt x="313336" y="413182"/>
                  </a:lnTo>
                  <a:lnTo>
                    <a:pt x="313336" y="392651"/>
                  </a:lnTo>
                  <a:close/>
                  <a:moveTo>
                    <a:pt x="66537" y="98722"/>
                  </a:moveTo>
                  <a:lnTo>
                    <a:pt x="66537" y="119254"/>
                  </a:lnTo>
                  <a:lnTo>
                    <a:pt x="313336" y="365809"/>
                  </a:lnTo>
                  <a:lnTo>
                    <a:pt x="313336" y="345189"/>
                  </a:lnTo>
                  <a:close/>
                  <a:moveTo>
                    <a:pt x="298295" y="66370"/>
                  </a:moveTo>
                  <a:lnTo>
                    <a:pt x="313336" y="81391"/>
                  </a:lnTo>
                  <a:lnTo>
                    <a:pt x="313336" y="66370"/>
                  </a:lnTo>
                  <a:close/>
                  <a:moveTo>
                    <a:pt x="250857" y="66370"/>
                  </a:moveTo>
                  <a:lnTo>
                    <a:pt x="313336" y="128764"/>
                  </a:lnTo>
                  <a:lnTo>
                    <a:pt x="313336" y="108233"/>
                  </a:lnTo>
                  <a:lnTo>
                    <a:pt x="271417" y="66370"/>
                  </a:lnTo>
                  <a:close/>
                  <a:moveTo>
                    <a:pt x="203331" y="66370"/>
                  </a:moveTo>
                  <a:lnTo>
                    <a:pt x="313336" y="176137"/>
                  </a:lnTo>
                  <a:lnTo>
                    <a:pt x="313336" y="155606"/>
                  </a:lnTo>
                  <a:lnTo>
                    <a:pt x="223979" y="66370"/>
                  </a:lnTo>
                  <a:close/>
                  <a:moveTo>
                    <a:pt x="155894" y="66370"/>
                  </a:moveTo>
                  <a:lnTo>
                    <a:pt x="313336" y="223600"/>
                  </a:lnTo>
                  <a:lnTo>
                    <a:pt x="313336" y="202979"/>
                  </a:lnTo>
                  <a:lnTo>
                    <a:pt x="176453" y="66370"/>
                  </a:lnTo>
                  <a:close/>
                  <a:moveTo>
                    <a:pt x="108456" y="66370"/>
                  </a:moveTo>
                  <a:lnTo>
                    <a:pt x="313336" y="270973"/>
                  </a:lnTo>
                  <a:lnTo>
                    <a:pt x="313336" y="250442"/>
                  </a:lnTo>
                  <a:lnTo>
                    <a:pt x="129016" y="66370"/>
                  </a:lnTo>
                  <a:close/>
                  <a:moveTo>
                    <a:pt x="66537" y="66370"/>
                  </a:moveTo>
                  <a:lnTo>
                    <a:pt x="66537" y="71880"/>
                  </a:lnTo>
                  <a:lnTo>
                    <a:pt x="313336" y="318347"/>
                  </a:lnTo>
                  <a:lnTo>
                    <a:pt x="313336" y="297815"/>
                  </a:lnTo>
                  <a:lnTo>
                    <a:pt x="81578" y="66370"/>
                  </a:lnTo>
                  <a:close/>
                  <a:moveTo>
                    <a:pt x="57014" y="47349"/>
                  </a:moveTo>
                  <a:lnTo>
                    <a:pt x="180458" y="47349"/>
                  </a:lnTo>
                  <a:lnTo>
                    <a:pt x="227895" y="47349"/>
                  </a:lnTo>
                  <a:lnTo>
                    <a:pt x="275333" y="47349"/>
                  </a:lnTo>
                  <a:lnTo>
                    <a:pt x="322859" y="47349"/>
                  </a:lnTo>
                  <a:cubicBezTo>
                    <a:pt x="328110" y="47349"/>
                    <a:pt x="332293" y="51616"/>
                    <a:pt x="332293" y="56859"/>
                  </a:cubicBezTo>
                  <a:lnTo>
                    <a:pt x="332293" y="104233"/>
                  </a:lnTo>
                  <a:lnTo>
                    <a:pt x="332293" y="151695"/>
                  </a:lnTo>
                  <a:lnTo>
                    <a:pt x="332293" y="199069"/>
                  </a:lnTo>
                  <a:lnTo>
                    <a:pt x="332293" y="246442"/>
                  </a:lnTo>
                  <a:lnTo>
                    <a:pt x="332293" y="293904"/>
                  </a:lnTo>
                  <a:lnTo>
                    <a:pt x="332293" y="341278"/>
                  </a:lnTo>
                  <a:lnTo>
                    <a:pt x="332293" y="388651"/>
                  </a:lnTo>
                  <a:lnTo>
                    <a:pt x="332293" y="436114"/>
                  </a:lnTo>
                  <a:lnTo>
                    <a:pt x="332293" y="483487"/>
                  </a:lnTo>
                  <a:lnTo>
                    <a:pt x="332293" y="530860"/>
                  </a:lnTo>
                  <a:lnTo>
                    <a:pt x="332293" y="549881"/>
                  </a:lnTo>
                  <a:cubicBezTo>
                    <a:pt x="332293" y="555125"/>
                    <a:pt x="328110" y="559302"/>
                    <a:pt x="322859" y="559302"/>
                  </a:cubicBezTo>
                  <a:lnTo>
                    <a:pt x="57014" y="559302"/>
                  </a:lnTo>
                  <a:cubicBezTo>
                    <a:pt x="51763" y="559302"/>
                    <a:pt x="47491" y="555125"/>
                    <a:pt x="47491" y="549881"/>
                  </a:cubicBezTo>
                  <a:lnTo>
                    <a:pt x="47491" y="502419"/>
                  </a:lnTo>
                  <a:lnTo>
                    <a:pt x="47491" y="455045"/>
                  </a:lnTo>
                  <a:lnTo>
                    <a:pt x="47491" y="407672"/>
                  </a:lnTo>
                  <a:lnTo>
                    <a:pt x="47491" y="360209"/>
                  </a:lnTo>
                  <a:lnTo>
                    <a:pt x="47491" y="312836"/>
                  </a:lnTo>
                  <a:lnTo>
                    <a:pt x="47491" y="265463"/>
                  </a:lnTo>
                  <a:lnTo>
                    <a:pt x="47491" y="218000"/>
                  </a:lnTo>
                  <a:lnTo>
                    <a:pt x="47491" y="170627"/>
                  </a:lnTo>
                  <a:lnTo>
                    <a:pt x="47491" y="123253"/>
                  </a:lnTo>
                  <a:lnTo>
                    <a:pt x="47491" y="75791"/>
                  </a:lnTo>
                  <a:lnTo>
                    <a:pt x="47491" y="56859"/>
                  </a:lnTo>
                  <a:cubicBezTo>
                    <a:pt x="47491" y="51616"/>
                    <a:pt x="51763" y="47349"/>
                    <a:pt x="57014" y="47349"/>
                  </a:cubicBezTo>
                  <a:close/>
                  <a:moveTo>
                    <a:pt x="47440" y="18929"/>
                  </a:moveTo>
                  <a:cubicBezTo>
                    <a:pt x="31775" y="18929"/>
                    <a:pt x="18958" y="31727"/>
                    <a:pt x="18958" y="47368"/>
                  </a:cubicBezTo>
                  <a:lnTo>
                    <a:pt x="18958" y="559265"/>
                  </a:lnTo>
                  <a:cubicBezTo>
                    <a:pt x="18958" y="574995"/>
                    <a:pt x="31775" y="587704"/>
                    <a:pt x="47440" y="587704"/>
                  </a:cubicBezTo>
                  <a:lnTo>
                    <a:pt x="332255" y="587704"/>
                  </a:lnTo>
                  <a:cubicBezTo>
                    <a:pt x="348008" y="587704"/>
                    <a:pt x="360736" y="574995"/>
                    <a:pt x="360736" y="559265"/>
                  </a:cubicBezTo>
                  <a:lnTo>
                    <a:pt x="360736" y="47368"/>
                  </a:lnTo>
                  <a:cubicBezTo>
                    <a:pt x="360736" y="31727"/>
                    <a:pt x="348008" y="18929"/>
                    <a:pt x="332255" y="18929"/>
                  </a:cubicBezTo>
                  <a:close/>
                  <a:moveTo>
                    <a:pt x="47440" y="0"/>
                  </a:moveTo>
                  <a:lnTo>
                    <a:pt x="332255" y="0"/>
                  </a:lnTo>
                  <a:cubicBezTo>
                    <a:pt x="358422" y="0"/>
                    <a:pt x="379783" y="21240"/>
                    <a:pt x="379783" y="47368"/>
                  </a:cubicBezTo>
                  <a:lnTo>
                    <a:pt x="379783" y="559265"/>
                  </a:lnTo>
                  <a:cubicBezTo>
                    <a:pt x="379783" y="585393"/>
                    <a:pt x="358422" y="606722"/>
                    <a:pt x="332255" y="606722"/>
                  </a:cubicBezTo>
                  <a:lnTo>
                    <a:pt x="47440" y="606722"/>
                  </a:lnTo>
                  <a:cubicBezTo>
                    <a:pt x="21272" y="606722"/>
                    <a:pt x="0" y="585393"/>
                    <a:pt x="0" y="559265"/>
                  </a:cubicBezTo>
                  <a:lnTo>
                    <a:pt x="0" y="47368"/>
                  </a:lnTo>
                  <a:cubicBezTo>
                    <a:pt x="0" y="21240"/>
                    <a:pt x="21272" y="0"/>
                    <a:pt x="47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81871E2E-7312-DA5A-121B-DCB14646EAE5}"/>
                </a:ext>
              </a:extLst>
            </p:cNvPr>
            <p:cNvSpPr/>
            <p:nvPr/>
          </p:nvSpPr>
          <p:spPr>
            <a:xfrm>
              <a:off x="1651214" y="3367429"/>
              <a:ext cx="192529" cy="192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42BF125-1311-BF5E-663C-DF1EA52B831F}"/>
              </a:ext>
            </a:extLst>
          </p:cNvPr>
          <p:cNvSpPr txBox="1"/>
          <p:nvPr/>
        </p:nvSpPr>
        <p:spPr>
          <a:xfrm>
            <a:off x="9478013" y="2493720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2649AD-2FAE-2080-EF24-D08C5847BEC8}"/>
              </a:ext>
            </a:extLst>
          </p:cNvPr>
          <p:cNvSpPr txBox="1"/>
          <p:nvPr/>
        </p:nvSpPr>
        <p:spPr>
          <a:xfrm>
            <a:off x="2035047" y="5663525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95B186-B1A9-F514-F430-F2B40DA04876}"/>
              </a:ext>
            </a:extLst>
          </p:cNvPr>
          <p:cNvSpPr txBox="1"/>
          <p:nvPr/>
        </p:nvSpPr>
        <p:spPr>
          <a:xfrm>
            <a:off x="4953268" y="5657963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A7A6A0-EAFD-D0A3-634C-A0B11A26E7B9}"/>
              </a:ext>
            </a:extLst>
          </p:cNvPr>
          <p:cNvSpPr txBox="1"/>
          <p:nvPr/>
        </p:nvSpPr>
        <p:spPr>
          <a:xfrm>
            <a:off x="7888896" y="5660241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838048-7ABC-0B69-0A85-0852A7C30E0D}"/>
              </a:ext>
            </a:extLst>
          </p:cNvPr>
          <p:cNvSpPr txBox="1"/>
          <p:nvPr/>
        </p:nvSpPr>
        <p:spPr>
          <a:xfrm>
            <a:off x="2490434" y="5663525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CD3457-DE8D-FDB3-3B77-EB224BDC0C8B}"/>
              </a:ext>
            </a:extLst>
          </p:cNvPr>
          <p:cNvSpPr txBox="1"/>
          <p:nvPr/>
        </p:nvSpPr>
        <p:spPr>
          <a:xfrm>
            <a:off x="5421089" y="5657963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C3EBEB-146F-B163-2E7B-7CC7FD47B2A4}"/>
              </a:ext>
            </a:extLst>
          </p:cNvPr>
          <p:cNvSpPr txBox="1"/>
          <p:nvPr/>
        </p:nvSpPr>
        <p:spPr>
          <a:xfrm>
            <a:off x="8334259" y="5660241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A66E37-149E-7130-4690-3530AE4D8BC7}"/>
              </a:ext>
            </a:extLst>
          </p:cNvPr>
          <p:cNvSpPr txBox="1"/>
          <p:nvPr/>
        </p:nvSpPr>
        <p:spPr>
          <a:xfrm>
            <a:off x="2960484" y="5663525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4B3CAF-4E97-E542-215D-D43727CABB46}"/>
              </a:ext>
            </a:extLst>
          </p:cNvPr>
          <p:cNvSpPr txBox="1"/>
          <p:nvPr/>
        </p:nvSpPr>
        <p:spPr>
          <a:xfrm>
            <a:off x="5897418" y="5657963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04AB7E1-4AE9-BC26-8C4D-B94E73D9E94E}"/>
              </a:ext>
            </a:extLst>
          </p:cNvPr>
          <p:cNvSpPr txBox="1"/>
          <p:nvPr/>
        </p:nvSpPr>
        <p:spPr>
          <a:xfrm>
            <a:off x="8799685" y="5660241"/>
            <a:ext cx="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4CBCD1-926A-82C8-FE25-B57158BE1886}"/>
              </a:ext>
            </a:extLst>
          </p:cNvPr>
          <p:cNvSpPr txBox="1"/>
          <p:nvPr/>
        </p:nvSpPr>
        <p:spPr>
          <a:xfrm>
            <a:off x="3368766" y="5663525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B045E5F-B080-3F94-FB96-26EF4CD3B794}"/>
              </a:ext>
            </a:extLst>
          </p:cNvPr>
          <p:cNvSpPr txBox="1"/>
          <p:nvPr/>
        </p:nvSpPr>
        <p:spPr>
          <a:xfrm>
            <a:off x="6307402" y="5657963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AAF1899-A131-C1CA-6A7E-546EAB17DA0F}"/>
              </a:ext>
            </a:extLst>
          </p:cNvPr>
          <p:cNvSpPr txBox="1"/>
          <p:nvPr/>
        </p:nvSpPr>
        <p:spPr>
          <a:xfrm>
            <a:off x="9206883" y="5660241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55CEC65-D353-3AD1-AAB0-0085BC343742}"/>
              </a:ext>
            </a:extLst>
          </p:cNvPr>
          <p:cNvSpPr txBox="1"/>
          <p:nvPr/>
        </p:nvSpPr>
        <p:spPr>
          <a:xfrm>
            <a:off x="3833383" y="5663525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AC3437-EB30-8D02-D556-173CE7F81BAC}"/>
              </a:ext>
            </a:extLst>
          </p:cNvPr>
          <p:cNvSpPr txBox="1"/>
          <p:nvPr/>
        </p:nvSpPr>
        <p:spPr>
          <a:xfrm>
            <a:off x="6751719" y="5657963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9846E39-3695-FFD6-CEDE-F6A0DF00DD2A}"/>
              </a:ext>
            </a:extLst>
          </p:cNvPr>
          <p:cNvSpPr txBox="1"/>
          <p:nvPr/>
        </p:nvSpPr>
        <p:spPr>
          <a:xfrm>
            <a:off x="9683766" y="5660241"/>
            <a:ext cx="44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14D92E1-15FF-3A10-9072-E227F99B2F19}"/>
              </a:ext>
            </a:extLst>
          </p:cNvPr>
          <p:cNvGrpSpPr/>
          <p:nvPr/>
        </p:nvGrpSpPr>
        <p:grpSpPr>
          <a:xfrm>
            <a:off x="3996873" y="5153142"/>
            <a:ext cx="273093" cy="285587"/>
            <a:chOff x="3959258" y="5200814"/>
            <a:chExt cx="310902" cy="32512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2F47F88-61FF-1A08-1B40-C0198C5C8647}"/>
                </a:ext>
              </a:extLst>
            </p:cNvPr>
            <p:cNvSpPr txBox="1"/>
            <p:nvPr/>
          </p:nvSpPr>
          <p:spPr>
            <a:xfrm>
              <a:off x="3959442" y="5200814"/>
              <a:ext cx="310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EFB640E-4C28-BBE3-E506-C7C1C52ACB4C}"/>
                </a:ext>
              </a:extLst>
            </p:cNvPr>
            <p:cNvSpPr/>
            <p:nvPr/>
          </p:nvSpPr>
          <p:spPr>
            <a:xfrm>
              <a:off x="3959258" y="5218162"/>
              <a:ext cx="307776" cy="307777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EB4748D-A250-623D-0BC0-05165F869268}"/>
              </a:ext>
            </a:extLst>
          </p:cNvPr>
          <p:cNvGrpSpPr/>
          <p:nvPr/>
        </p:nvGrpSpPr>
        <p:grpSpPr>
          <a:xfrm>
            <a:off x="6858529" y="5139853"/>
            <a:ext cx="272931" cy="293208"/>
            <a:chOff x="6858406" y="5174787"/>
            <a:chExt cx="310718" cy="333802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EAE495-A4B3-7819-1D20-77111DB5DD44}"/>
                </a:ext>
              </a:extLst>
            </p:cNvPr>
            <p:cNvSpPr txBox="1"/>
            <p:nvPr/>
          </p:nvSpPr>
          <p:spPr>
            <a:xfrm>
              <a:off x="6858406" y="5174787"/>
              <a:ext cx="310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3D2F3D0-C8C7-ECDB-B864-EDABA10AE3F8}"/>
                </a:ext>
              </a:extLst>
            </p:cNvPr>
            <p:cNvSpPr/>
            <p:nvPr/>
          </p:nvSpPr>
          <p:spPr>
            <a:xfrm>
              <a:off x="6859472" y="5200812"/>
              <a:ext cx="307777" cy="307777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6541DDD-BB68-972E-16ED-D6624067D257}"/>
              </a:ext>
            </a:extLst>
          </p:cNvPr>
          <p:cNvGrpSpPr/>
          <p:nvPr/>
        </p:nvGrpSpPr>
        <p:grpSpPr>
          <a:xfrm>
            <a:off x="9775208" y="5147473"/>
            <a:ext cx="273868" cy="285588"/>
            <a:chOff x="9774720" y="5183462"/>
            <a:chExt cx="311784" cy="325127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BB306DF-1710-84D6-9CB9-10F98C09C1B9}"/>
                </a:ext>
              </a:extLst>
            </p:cNvPr>
            <p:cNvSpPr txBox="1"/>
            <p:nvPr/>
          </p:nvSpPr>
          <p:spPr>
            <a:xfrm>
              <a:off x="9774720" y="5183462"/>
              <a:ext cx="310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AA4CE89-BDAD-14C1-6D18-2674773B5DDD}"/>
                </a:ext>
              </a:extLst>
            </p:cNvPr>
            <p:cNvSpPr/>
            <p:nvPr/>
          </p:nvSpPr>
          <p:spPr>
            <a:xfrm>
              <a:off x="9778727" y="5200812"/>
              <a:ext cx="307777" cy="307777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668BF34-90B1-21B3-9CD2-232E2E78F2E6}"/>
              </a:ext>
            </a:extLst>
          </p:cNvPr>
          <p:cNvGrpSpPr/>
          <p:nvPr/>
        </p:nvGrpSpPr>
        <p:grpSpPr>
          <a:xfrm>
            <a:off x="1896081" y="2328840"/>
            <a:ext cx="4346825" cy="2405392"/>
            <a:chOff x="795776" y="4129712"/>
            <a:chExt cx="4346825" cy="240539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7575D30-9E62-C3D7-50D7-FE3C86096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4129712"/>
              <a:ext cx="4346825" cy="240539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020432-82BF-E56B-0850-C13F74AA0A28}"/>
                </a:ext>
              </a:extLst>
            </p:cNvPr>
            <p:cNvSpPr txBox="1"/>
            <p:nvPr/>
          </p:nvSpPr>
          <p:spPr>
            <a:xfrm>
              <a:off x="4720329" y="5893602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64DFE3E-67A1-2E91-7420-C61B91D56B32}"/>
              </a:ext>
            </a:extLst>
          </p:cNvPr>
          <p:cNvSpPr txBox="1">
            <a:spLocks/>
          </p:cNvSpPr>
          <p:nvPr/>
        </p:nvSpPr>
        <p:spPr>
          <a:xfrm>
            <a:off x="2089124" y="2495032"/>
            <a:ext cx="4048550" cy="19843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数据分片（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Shard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）：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分页起始页码就是数据分片的编号（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index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）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分页跨度就是分片的总数量（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total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）</a:t>
            </a:r>
            <a:endParaRPr lang="zh-CN" altLang="en-US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111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>
            <a:extLst>
              <a:ext uri="{FF2B5EF4-FFF2-40B4-BE49-F238E27FC236}">
                <a16:creationId xmlns:a16="http://schemas.microsoft.com/office/drawing/2014/main" id="{6C9BC630-7656-2DEF-922E-F17DA30A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7" y="1777570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B7A1A8-D1A3-E3BD-4A63-582229384C4F}"/>
              </a:ext>
            </a:extLst>
          </p:cNvPr>
          <p:cNvGrpSpPr/>
          <p:nvPr/>
        </p:nvGrpSpPr>
        <p:grpSpPr>
          <a:xfrm>
            <a:off x="710880" y="3660347"/>
            <a:ext cx="5187721" cy="1587906"/>
            <a:chOff x="1859972" y="2480205"/>
            <a:chExt cx="5168419" cy="158790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6F72416-1BD4-6D95-BF9B-AC5E37044859}"/>
                </a:ext>
              </a:extLst>
            </p:cNvPr>
            <p:cNvSpPr/>
            <p:nvPr/>
          </p:nvSpPr>
          <p:spPr>
            <a:xfrm>
              <a:off x="1859973" y="2480206"/>
              <a:ext cx="4756507" cy="1587905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D327850-94EC-4BBE-3AF5-05F5DD5D9B1E}"/>
                </a:ext>
              </a:extLst>
            </p:cNvPr>
            <p:cNvSpPr txBox="1"/>
            <p:nvPr/>
          </p:nvSpPr>
          <p:spPr>
            <a:xfrm>
              <a:off x="1859972" y="2845725"/>
              <a:ext cx="5168419" cy="34015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b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71584A1-A9C9-1F8C-A1E8-79924CDF0F20}"/>
                </a:ext>
              </a:extLst>
            </p:cNvPr>
            <p:cNvSpPr/>
            <p:nvPr/>
          </p:nvSpPr>
          <p:spPr>
            <a:xfrm>
              <a:off x="1859972" y="2480205"/>
              <a:ext cx="4756507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2D1889-A42D-01E9-0E78-AD1539A9171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59B5C7B-8565-02E1-A20C-F5B2ABFD007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FAFBC35-EB6C-2905-89E5-C1FE9D2903A1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9E35902-7B7B-1D43-9F07-74D59515C23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D3AE0F5-ABC6-C33E-D6C3-D6633EFFEB77}"/>
              </a:ext>
            </a:extLst>
          </p:cNvPr>
          <p:cNvSpPr txBox="1"/>
          <p:nvPr/>
        </p:nvSpPr>
        <p:spPr>
          <a:xfrm>
            <a:off x="781060" y="4080665"/>
            <a:ext cx="3149623" cy="59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SELECT user_id,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FROM points_record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6A2F62-3E5C-D301-7BD3-A792A675D165}"/>
              </a:ext>
            </a:extLst>
          </p:cNvPr>
          <p:cNvSpPr txBox="1"/>
          <p:nvPr/>
        </p:nvSpPr>
        <p:spPr>
          <a:xfrm>
            <a:off x="781058" y="4605913"/>
            <a:ext cx="314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</a:rPr>
              <a:t>GROUP BY</a:t>
            </a:r>
            <a:r>
              <a:rPr lang="en-US" altLang="zh-CN" sz="1400">
                <a:solidFill>
                  <a:srgbClr val="00B050"/>
                </a:solidFill>
                <a:latin typeface="+mn-lt"/>
                <a:ea typeface="+mn-ea"/>
              </a:rPr>
              <a:t> user_id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83DE1D-DF0B-F8E8-6996-69698FA3B285}"/>
              </a:ext>
            </a:extLst>
          </p:cNvPr>
          <p:cNvSpPr txBox="1"/>
          <p:nvPr/>
        </p:nvSpPr>
        <p:spPr>
          <a:xfrm>
            <a:off x="2469063" y="4104925"/>
            <a:ext cx="314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7030A0"/>
                </a:solidFill>
                <a:latin typeface="+mn-lt"/>
                <a:ea typeface="+mn-ea"/>
              </a:rPr>
              <a:t>SUM(points)</a:t>
            </a:r>
            <a:endParaRPr lang="zh-CN" altLang="en-US" sz="140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C27DAA32-22C5-9994-93EB-61E276903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74252"/>
              </p:ext>
            </p:extLst>
          </p:nvPr>
        </p:nvGraphicFramePr>
        <p:xfrm>
          <a:off x="6679025" y="2080752"/>
          <a:ext cx="4730655" cy="389866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c_time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854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40235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614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69370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68145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805161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39032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2932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5462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9EBD5553-FD57-648E-93BD-50ED297D9AD9}"/>
              </a:ext>
            </a:extLst>
          </p:cNvPr>
          <p:cNvSpPr txBox="1"/>
          <p:nvPr/>
        </p:nvSpPr>
        <p:spPr>
          <a:xfrm>
            <a:off x="9502727" y="2811816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EAACD6-46C2-6855-75C0-2211E7A195CB}"/>
              </a:ext>
            </a:extLst>
          </p:cNvPr>
          <p:cNvSpPr txBox="1"/>
          <p:nvPr/>
        </p:nvSpPr>
        <p:spPr>
          <a:xfrm>
            <a:off x="7347660" y="281899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E2AA5C6-B8FC-9B3B-02F3-9491384B1B1F}"/>
              </a:ext>
            </a:extLst>
          </p:cNvPr>
          <p:cNvSpPr txBox="1"/>
          <p:nvPr/>
        </p:nvSpPr>
        <p:spPr>
          <a:xfrm>
            <a:off x="9502727" y="5348727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10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825E41-47D2-12B6-F979-0F1FE3A4B27F}"/>
              </a:ext>
            </a:extLst>
          </p:cNvPr>
          <p:cNvSpPr txBox="1"/>
          <p:nvPr/>
        </p:nvSpPr>
        <p:spPr>
          <a:xfrm>
            <a:off x="7347660" y="533846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22F981F-A0CE-766D-A110-931031CD35BE}"/>
              </a:ext>
            </a:extLst>
          </p:cNvPr>
          <p:cNvSpPr txBox="1"/>
          <p:nvPr/>
        </p:nvSpPr>
        <p:spPr>
          <a:xfrm>
            <a:off x="9159803" y="4096371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2B782-A9A9-9F37-F756-0F07698F4B2C}"/>
              </a:ext>
            </a:extLst>
          </p:cNvPr>
          <p:cNvSpPr txBox="1"/>
          <p:nvPr/>
        </p:nvSpPr>
        <p:spPr>
          <a:xfrm>
            <a:off x="7347660" y="4087179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5ACB39-93C8-034B-BCE9-F4BEA105D6C4}"/>
              </a:ext>
            </a:extLst>
          </p:cNvPr>
          <p:cNvSpPr txBox="1"/>
          <p:nvPr/>
        </p:nvSpPr>
        <p:spPr>
          <a:xfrm>
            <a:off x="9143732" y="2811816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EA36A-C816-0573-58F9-CC6F7E0D7991}"/>
              </a:ext>
            </a:extLst>
          </p:cNvPr>
          <p:cNvSpPr txBox="1"/>
          <p:nvPr/>
        </p:nvSpPr>
        <p:spPr>
          <a:xfrm>
            <a:off x="7347660" y="2812963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D5C1EB-A974-247F-9FCA-090E2A05C40D}"/>
              </a:ext>
            </a:extLst>
          </p:cNvPr>
          <p:cNvSpPr txBox="1"/>
          <p:nvPr/>
        </p:nvSpPr>
        <p:spPr>
          <a:xfrm>
            <a:off x="9502727" y="410336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8CDC9B-5436-BAFC-0196-38949DC92AC4}"/>
              </a:ext>
            </a:extLst>
          </p:cNvPr>
          <p:cNvSpPr txBox="1"/>
          <p:nvPr/>
        </p:nvSpPr>
        <p:spPr>
          <a:xfrm>
            <a:off x="7347660" y="410050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2250B8A-D322-E32D-4907-AB354C323049}"/>
              </a:ext>
            </a:extLst>
          </p:cNvPr>
          <p:cNvSpPr txBox="1"/>
          <p:nvPr/>
        </p:nvSpPr>
        <p:spPr>
          <a:xfrm>
            <a:off x="9852569" y="2811816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CFB5A7C-2743-E4FB-0736-9A72232C5468}"/>
              </a:ext>
            </a:extLst>
          </p:cNvPr>
          <p:cNvSpPr txBox="1"/>
          <p:nvPr/>
        </p:nvSpPr>
        <p:spPr>
          <a:xfrm>
            <a:off x="7347660" y="281899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C924BE-379A-6A24-A77C-C9464AD558A2}"/>
              </a:ext>
            </a:extLst>
          </p:cNvPr>
          <p:cNvSpPr txBox="1"/>
          <p:nvPr/>
        </p:nvSpPr>
        <p:spPr>
          <a:xfrm>
            <a:off x="9140753" y="5348727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7421D1F-F934-FDFA-2BE1-57EDC3134414}"/>
              </a:ext>
            </a:extLst>
          </p:cNvPr>
          <p:cNvSpPr txBox="1"/>
          <p:nvPr/>
        </p:nvSpPr>
        <p:spPr>
          <a:xfrm>
            <a:off x="7347660" y="5333338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77794C3-9C41-8039-53C1-0B0997BE26A2}"/>
              </a:ext>
            </a:extLst>
          </p:cNvPr>
          <p:cNvSpPr txBox="1"/>
          <p:nvPr/>
        </p:nvSpPr>
        <p:spPr>
          <a:xfrm>
            <a:off x="9852569" y="410336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3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BB9B520-8603-0047-0A64-92888102D193}"/>
              </a:ext>
            </a:extLst>
          </p:cNvPr>
          <p:cNvSpPr txBox="1"/>
          <p:nvPr/>
        </p:nvSpPr>
        <p:spPr>
          <a:xfrm>
            <a:off x="7347660" y="409252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D565B24-6E6B-3441-159D-C7E652E01D7B}"/>
              </a:ext>
            </a:extLst>
          </p:cNvPr>
          <p:cNvSpPr txBox="1"/>
          <p:nvPr/>
        </p:nvSpPr>
        <p:spPr>
          <a:xfrm>
            <a:off x="9864858" y="5348727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5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AD32ADF-B5E6-B366-5CA5-21A417FF023F}"/>
              </a:ext>
            </a:extLst>
          </p:cNvPr>
          <p:cNvSpPr txBox="1"/>
          <p:nvPr/>
        </p:nvSpPr>
        <p:spPr>
          <a:xfrm>
            <a:off x="7347660" y="5338468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B69600-F41E-54AC-F60F-89AB64ACB6E9}"/>
              </a:ext>
            </a:extLst>
          </p:cNvPr>
          <p:cNvSpPr txBox="1"/>
          <p:nvPr/>
        </p:nvSpPr>
        <p:spPr>
          <a:xfrm>
            <a:off x="9706535" y="279642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+mn-lt"/>
                <a:ea typeface="+mn-ea"/>
              </a:rPr>
              <a:t>+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AC9871-2B4E-2E35-2061-884C708EE3E7}"/>
              </a:ext>
            </a:extLst>
          </p:cNvPr>
          <p:cNvSpPr txBox="1"/>
          <p:nvPr/>
        </p:nvSpPr>
        <p:spPr>
          <a:xfrm>
            <a:off x="10065530" y="279642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+mn-lt"/>
                <a:ea typeface="+mn-ea"/>
              </a:rPr>
              <a:t>+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BE5CBA-8A1D-AFB4-4548-0EA4D0526752}"/>
              </a:ext>
            </a:extLst>
          </p:cNvPr>
          <p:cNvSpPr txBox="1"/>
          <p:nvPr/>
        </p:nvSpPr>
        <p:spPr>
          <a:xfrm>
            <a:off x="9705540" y="408797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+mn-lt"/>
                <a:ea typeface="+mn-ea"/>
              </a:rPr>
              <a:t>+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D32AC-EFAB-45F9-8F91-BCC0EAF6B84D}"/>
              </a:ext>
            </a:extLst>
          </p:cNvPr>
          <p:cNvSpPr txBox="1"/>
          <p:nvPr/>
        </p:nvSpPr>
        <p:spPr>
          <a:xfrm>
            <a:off x="10065530" y="408797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+mn-lt"/>
                <a:ea typeface="+mn-ea"/>
              </a:rPr>
              <a:t>+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1057E0-BEA5-E7A2-B427-514801368BD1}"/>
              </a:ext>
            </a:extLst>
          </p:cNvPr>
          <p:cNvSpPr txBox="1"/>
          <p:nvPr/>
        </p:nvSpPr>
        <p:spPr>
          <a:xfrm>
            <a:off x="9693121" y="533333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+mn-lt"/>
                <a:ea typeface="+mn-ea"/>
              </a:rPr>
              <a:t>+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A0B4EA-9660-CC1E-17A0-DC6EFBBAE015}"/>
              </a:ext>
            </a:extLst>
          </p:cNvPr>
          <p:cNvSpPr txBox="1"/>
          <p:nvPr/>
        </p:nvSpPr>
        <p:spPr>
          <a:xfrm>
            <a:off x="10073984" y="533333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+mn-lt"/>
                <a:ea typeface="+mn-ea"/>
              </a:rPr>
              <a:t>+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2576F4-EEB0-7556-9950-E601DC50BF09}"/>
              </a:ext>
            </a:extLst>
          </p:cNvPr>
          <p:cNvSpPr txBox="1"/>
          <p:nvPr/>
        </p:nvSpPr>
        <p:spPr>
          <a:xfrm>
            <a:off x="9862729" y="409864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93AF66-CD7F-0E7C-7ABC-46FF1B80F0C4}"/>
              </a:ext>
            </a:extLst>
          </p:cNvPr>
          <p:cNvSpPr txBox="1"/>
          <p:nvPr/>
        </p:nvSpPr>
        <p:spPr>
          <a:xfrm>
            <a:off x="9828303" y="2794345"/>
            <a:ext cx="40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71CE7A-E072-157D-8F8A-E3A1F0DABA67}"/>
              </a:ext>
            </a:extLst>
          </p:cNvPr>
          <p:cNvSpPr txBox="1"/>
          <p:nvPr/>
        </p:nvSpPr>
        <p:spPr>
          <a:xfrm>
            <a:off x="9828162" y="5348726"/>
            <a:ext cx="40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93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2838 0.00047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02969 -2.59259E-6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02838 0.00046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0.02838 0.0004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02969 1.48148E-6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0.02969 0 " pathEditMode="relative" rAng="0" ptsTypes="AA">
                                      <p:cBhvr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40" grpId="0"/>
      <p:bldP spid="40" grpId="1"/>
      <p:bldP spid="44" grpId="0"/>
      <p:bldP spid="47" grpId="0"/>
      <p:bldP spid="47" grpId="1"/>
      <p:bldP spid="49" grpId="0"/>
      <p:bldP spid="55" grpId="0"/>
      <p:bldP spid="60" grpId="0"/>
      <p:bldP spid="60" grpId="1"/>
      <p:bldP spid="62" grpId="0"/>
      <p:bldP spid="65" grpId="0"/>
      <p:bldP spid="65" grpId="1"/>
      <p:bldP spid="67" grpId="0"/>
      <p:bldP spid="70" grpId="0"/>
      <p:bldP spid="70" grpId="1"/>
      <p:bldP spid="72" grpId="0"/>
      <p:bldP spid="75" grpId="0"/>
      <p:bldP spid="75" grpId="1"/>
      <p:bldP spid="78" grpId="0"/>
      <p:bldP spid="3" grpId="0"/>
      <p:bldP spid="5" grpId="0"/>
      <p:bldP spid="7" grpId="0"/>
      <p:bldP spid="10" grpId="0"/>
      <p:bldP spid="12" grpId="0"/>
      <p:bldP spid="14" grpId="0"/>
      <p:bldP spid="16" grpId="0"/>
      <p:bldP spid="17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>
            <a:extLst>
              <a:ext uri="{FF2B5EF4-FFF2-40B4-BE49-F238E27FC236}">
                <a16:creationId xmlns:a16="http://schemas.microsoft.com/office/drawing/2014/main" id="{6C9BC630-7656-2DEF-922E-F17DA30A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7" y="1777570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B7A1A8-D1A3-E3BD-4A63-582229384C4F}"/>
              </a:ext>
            </a:extLst>
          </p:cNvPr>
          <p:cNvGrpSpPr/>
          <p:nvPr/>
        </p:nvGrpSpPr>
        <p:grpSpPr>
          <a:xfrm>
            <a:off x="710880" y="3660347"/>
            <a:ext cx="5187721" cy="1587906"/>
            <a:chOff x="1859972" y="2480205"/>
            <a:chExt cx="5168419" cy="158790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6F72416-1BD4-6D95-BF9B-AC5E37044859}"/>
                </a:ext>
              </a:extLst>
            </p:cNvPr>
            <p:cNvSpPr/>
            <p:nvPr/>
          </p:nvSpPr>
          <p:spPr>
            <a:xfrm>
              <a:off x="1859973" y="2480206"/>
              <a:ext cx="4756507" cy="1587905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D327850-94EC-4BBE-3AF5-05F5DD5D9B1E}"/>
                </a:ext>
              </a:extLst>
            </p:cNvPr>
            <p:cNvSpPr txBox="1"/>
            <p:nvPr/>
          </p:nvSpPr>
          <p:spPr>
            <a:xfrm>
              <a:off x="1859972" y="2845725"/>
              <a:ext cx="5168419" cy="34015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b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71584A1-A9C9-1F8C-A1E8-79924CDF0F20}"/>
                </a:ext>
              </a:extLst>
            </p:cNvPr>
            <p:cNvSpPr/>
            <p:nvPr/>
          </p:nvSpPr>
          <p:spPr>
            <a:xfrm>
              <a:off x="1859972" y="2480205"/>
              <a:ext cx="4756507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2D1889-A42D-01E9-0E78-AD1539A9171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59B5C7B-8565-02E1-A20C-F5B2ABFD007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FAFBC35-EB6C-2905-89E5-C1FE9D2903A1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9E35902-7B7B-1D43-9F07-74D59515C23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D3AE0F5-ABC6-C33E-D6C3-D6633EFFEB77}"/>
              </a:ext>
            </a:extLst>
          </p:cNvPr>
          <p:cNvSpPr txBox="1"/>
          <p:nvPr/>
        </p:nvSpPr>
        <p:spPr>
          <a:xfrm>
            <a:off x="781060" y="4080665"/>
            <a:ext cx="3149623" cy="59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SELECT user_id,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FROM points_record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6A2F62-3E5C-D301-7BD3-A792A675D165}"/>
              </a:ext>
            </a:extLst>
          </p:cNvPr>
          <p:cNvSpPr txBox="1"/>
          <p:nvPr/>
        </p:nvSpPr>
        <p:spPr>
          <a:xfrm>
            <a:off x="781058" y="4605913"/>
            <a:ext cx="314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</a:rPr>
              <a:t>GROUP BY</a:t>
            </a:r>
            <a:r>
              <a:rPr lang="en-US" altLang="zh-CN" sz="1400">
                <a:solidFill>
                  <a:srgbClr val="00B050"/>
                </a:solidFill>
                <a:latin typeface="+mn-lt"/>
                <a:ea typeface="+mn-ea"/>
              </a:rPr>
              <a:t> user_id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83DE1D-DF0B-F8E8-6996-69698FA3B285}"/>
              </a:ext>
            </a:extLst>
          </p:cNvPr>
          <p:cNvSpPr txBox="1"/>
          <p:nvPr/>
        </p:nvSpPr>
        <p:spPr>
          <a:xfrm>
            <a:off x="2469063" y="4104925"/>
            <a:ext cx="314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7030A0"/>
                </a:solidFill>
                <a:latin typeface="+mn-lt"/>
                <a:ea typeface="+mn-ea"/>
              </a:rPr>
              <a:t>SUM(points)</a:t>
            </a:r>
            <a:endParaRPr lang="zh-CN" altLang="en-US" sz="140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C27DAA32-22C5-9994-93EB-61E276903730}"/>
              </a:ext>
            </a:extLst>
          </p:cNvPr>
          <p:cNvGraphicFramePr>
            <a:graphicFrameLocks noGrp="1"/>
          </p:cNvGraphicFramePr>
          <p:nvPr/>
        </p:nvGraphicFramePr>
        <p:xfrm>
          <a:off x="6679025" y="2080752"/>
          <a:ext cx="4730655" cy="389866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c_time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854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40235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614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69370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68145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805161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39032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2932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5462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60EAACD6-46C2-6855-75C0-2211E7A195CB}"/>
              </a:ext>
            </a:extLst>
          </p:cNvPr>
          <p:cNvSpPr txBox="1"/>
          <p:nvPr/>
        </p:nvSpPr>
        <p:spPr>
          <a:xfrm>
            <a:off x="7347660" y="4091773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825E41-47D2-12B6-F979-0F1FE3A4B27F}"/>
              </a:ext>
            </a:extLst>
          </p:cNvPr>
          <p:cNvSpPr txBox="1"/>
          <p:nvPr/>
        </p:nvSpPr>
        <p:spPr>
          <a:xfrm>
            <a:off x="7347660" y="2793878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2B782-A9A9-9F37-F756-0F07698F4B2C}"/>
              </a:ext>
            </a:extLst>
          </p:cNvPr>
          <p:cNvSpPr txBox="1"/>
          <p:nvPr/>
        </p:nvSpPr>
        <p:spPr>
          <a:xfrm>
            <a:off x="7347660" y="5349922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93AF66-CD7F-0E7C-7ABC-46FF1B80F0C4}"/>
              </a:ext>
            </a:extLst>
          </p:cNvPr>
          <p:cNvSpPr txBox="1"/>
          <p:nvPr/>
        </p:nvSpPr>
        <p:spPr>
          <a:xfrm>
            <a:off x="9828303" y="4067126"/>
            <a:ext cx="40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71CE7A-E072-157D-8F8A-E3A1F0DABA67}"/>
              </a:ext>
            </a:extLst>
          </p:cNvPr>
          <p:cNvSpPr txBox="1"/>
          <p:nvPr/>
        </p:nvSpPr>
        <p:spPr>
          <a:xfrm>
            <a:off x="9828162" y="2804135"/>
            <a:ext cx="40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46D900-A316-B0B3-9524-3CA8F95E3B67}"/>
              </a:ext>
            </a:extLst>
          </p:cNvPr>
          <p:cNvSpPr txBox="1"/>
          <p:nvPr/>
        </p:nvSpPr>
        <p:spPr>
          <a:xfrm>
            <a:off x="781058" y="4854080"/>
            <a:ext cx="314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ORDER BY SUM(points)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C1C4C9-4C72-D24C-02D1-829CEBF6BA4C}"/>
              </a:ext>
            </a:extLst>
          </p:cNvPr>
          <p:cNvSpPr txBox="1"/>
          <p:nvPr/>
        </p:nvSpPr>
        <p:spPr>
          <a:xfrm>
            <a:off x="9828162" y="5362163"/>
            <a:ext cx="40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610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>
            <a:extLst>
              <a:ext uri="{FF2B5EF4-FFF2-40B4-BE49-F238E27FC236}">
                <a16:creationId xmlns:a16="http://schemas.microsoft.com/office/drawing/2014/main" id="{6C9BC630-7656-2DEF-922E-F17DA30A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7" y="1777570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B7A1A8-D1A3-E3BD-4A63-582229384C4F}"/>
              </a:ext>
            </a:extLst>
          </p:cNvPr>
          <p:cNvGrpSpPr/>
          <p:nvPr/>
        </p:nvGrpSpPr>
        <p:grpSpPr>
          <a:xfrm>
            <a:off x="710880" y="3660347"/>
            <a:ext cx="5187721" cy="1587906"/>
            <a:chOff x="1859972" y="2480205"/>
            <a:chExt cx="5168419" cy="158790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6F72416-1BD4-6D95-BF9B-AC5E37044859}"/>
                </a:ext>
              </a:extLst>
            </p:cNvPr>
            <p:cNvSpPr/>
            <p:nvPr/>
          </p:nvSpPr>
          <p:spPr>
            <a:xfrm>
              <a:off x="1859973" y="2480206"/>
              <a:ext cx="4756507" cy="1587905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D327850-94EC-4BBE-3AF5-05F5DD5D9B1E}"/>
                </a:ext>
              </a:extLst>
            </p:cNvPr>
            <p:cNvSpPr txBox="1"/>
            <p:nvPr/>
          </p:nvSpPr>
          <p:spPr>
            <a:xfrm>
              <a:off x="1859972" y="2845725"/>
              <a:ext cx="5168419" cy="34015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b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71584A1-A9C9-1F8C-A1E8-79924CDF0F20}"/>
                </a:ext>
              </a:extLst>
            </p:cNvPr>
            <p:cNvSpPr/>
            <p:nvPr/>
          </p:nvSpPr>
          <p:spPr>
            <a:xfrm>
              <a:off x="1859972" y="2480205"/>
              <a:ext cx="4756507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2D1889-A42D-01E9-0E78-AD1539A9171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59B5C7B-8565-02E1-A20C-F5B2ABFD007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FAFBC35-EB6C-2905-89E5-C1FE9D2903A1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9E35902-7B7B-1D43-9F07-74D59515C23C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D3AE0F5-ABC6-C33E-D6C3-D6633EFFEB77}"/>
              </a:ext>
            </a:extLst>
          </p:cNvPr>
          <p:cNvSpPr txBox="1"/>
          <p:nvPr/>
        </p:nvSpPr>
        <p:spPr>
          <a:xfrm>
            <a:off x="781060" y="4080665"/>
            <a:ext cx="3149623" cy="59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SELECT user_id,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FROM points_record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6A2F62-3E5C-D301-7BD3-A792A675D165}"/>
              </a:ext>
            </a:extLst>
          </p:cNvPr>
          <p:cNvSpPr txBox="1"/>
          <p:nvPr/>
        </p:nvSpPr>
        <p:spPr>
          <a:xfrm>
            <a:off x="781058" y="4605913"/>
            <a:ext cx="314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</a:rPr>
              <a:t>GROUP BY</a:t>
            </a:r>
            <a:r>
              <a:rPr lang="en-US" altLang="zh-CN" sz="1400">
                <a:solidFill>
                  <a:srgbClr val="00B050"/>
                </a:solidFill>
                <a:latin typeface="+mn-lt"/>
                <a:ea typeface="+mn-ea"/>
              </a:rPr>
              <a:t> user_id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83DE1D-DF0B-F8E8-6996-69698FA3B285}"/>
              </a:ext>
            </a:extLst>
          </p:cNvPr>
          <p:cNvSpPr txBox="1"/>
          <p:nvPr/>
        </p:nvSpPr>
        <p:spPr>
          <a:xfrm>
            <a:off x="2469063" y="4104925"/>
            <a:ext cx="314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7030A0"/>
                </a:solidFill>
                <a:latin typeface="+mn-lt"/>
                <a:ea typeface="+mn-ea"/>
              </a:rPr>
              <a:t>SUM(points)</a:t>
            </a:r>
            <a:endParaRPr lang="zh-CN" altLang="en-US" sz="140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C27DAA32-22C5-9994-93EB-61E276903730}"/>
              </a:ext>
            </a:extLst>
          </p:cNvPr>
          <p:cNvGraphicFramePr>
            <a:graphicFrameLocks noGrp="1"/>
          </p:cNvGraphicFramePr>
          <p:nvPr/>
        </p:nvGraphicFramePr>
        <p:xfrm>
          <a:off x="6679025" y="2080752"/>
          <a:ext cx="4730655" cy="389866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77979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835886806"/>
                    </a:ext>
                  </a:extLst>
                </a:gridCol>
                <a:gridCol w="865592">
                  <a:extLst>
                    <a:ext uri="{9D8B030D-6E8A-4147-A177-3AD203B41FA5}">
                      <a16:colId xmlns:a16="http://schemas.microsoft.com/office/drawing/2014/main" val="3717775051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points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c_time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8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854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40235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614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693700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68145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805161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39032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29327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5462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60EAACD6-46C2-6855-75C0-2211E7A195CB}"/>
              </a:ext>
            </a:extLst>
          </p:cNvPr>
          <p:cNvSpPr txBox="1"/>
          <p:nvPr/>
        </p:nvSpPr>
        <p:spPr>
          <a:xfrm>
            <a:off x="7347519" y="2821524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9528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825E41-47D2-12B6-F979-0F1FE3A4B27F}"/>
              </a:ext>
            </a:extLst>
          </p:cNvPr>
          <p:cNvSpPr txBox="1"/>
          <p:nvPr/>
        </p:nvSpPr>
        <p:spPr>
          <a:xfrm>
            <a:off x="7347660" y="2490315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9527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DE2B782-A9A9-9F37-F756-0F07698F4B2C}"/>
              </a:ext>
            </a:extLst>
          </p:cNvPr>
          <p:cNvSpPr txBox="1"/>
          <p:nvPr/>
        </p:nvSpPr>
        <p:spPr>
          <a:xfrm>
            <a:off x="7347660" y="3128086"/>
            <a:ext cx="1015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9529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93AF66-CD7F-0E7C-7ABC-46FF1B80F0C4}"/>
              </a:ext>
            </a:extLst>
          </p:cNvPr>
          <p:cNvSpPr txBox="1"/>
          <p:nvPr/>
        </p:nvSpPr>
        <p:spPr>
          <a:xfrm>
            <a:off x="9828162" y="2796877"/>
            <a:ext cx="40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71CE7A-E072-157D-8F8A-E3A1F0DABA67}"/>
              </a:ext>
            </a:extLst>
          </p:cNvPr>
          <p:cNvSpPr txBox="1"/>
          <p:nvPr/>
        </p:nvSpPr>
        <p:spPr>
          <a:xfrm>
            <a:off x="9828162" y="2500572"/>
            <a:ext cx="40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46D900-A316-B0B3-9524-3CA8F95E3B67}"/>
              </a:ext>
            </a:extLst>
          </p:cNvPr>
          <p:cNvSpPr txBox="1"/>
          <p:nvPr/>
        </p:nvSpPr>
        <p:spPr>
          <a:xfrm>
            <a:off x="781058" y="4854080"/>
            <a:ext cx="314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ORDER BY SUM(points)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C1C4C9-4C72-D24C-02D1-829CEBF6BA4C}"/>
              </a:ext>
            </a:extLst>
          </p:cNvPr>
          <p:cNvSpPr txBox="1"/>
          <p:nvPr/>
        </p:nvSpPr>
        <p:spPr>
          <a:xfrm>
            <a:off x="9828162" y="3152001"/>
            <a:ext cx="40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7310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8848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8848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8848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884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3740;#403740;#403740;#403740;#35109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37779</TotalTime>
  <Words>4422</Words>
  <Application>Microsoft Office PowerPoint</Application>
  <PresentationFormat>宽屏</PresentationFormat>
  <Paragraphs>2077</Paragraphs>
  <Slides>68</Slides>
  <Notes>1</Notes>
  <HiddenSlides>7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68</vt:i4>
      </vt:variant>
    </vt:vector>
  </HeadingPairs>
  <TitlesOfParts>
    <vt:vector size="94" baseType="lpstr">
      <vt:lpstr>Alibaba PuHuiTi B</vt:lpstr>
      <vt:lpstr>Alibaba PuHuiTi Medium</vt:lpstr>
      <vt:lpstr>Alibaba PuHuiTi R</vt:lpstr>
      <vt:lpstr>阿里巴巴普惠体</vt:lpstr>
      <vt:lpstr>阿里巴巴普惠体 Medium</vt:lpstr>
      <vt:lpstr>大波浪圓體 CJK JP-Regular</vt:lpstr>
      <vt:lpstr>等线</vt:lpstr>
      <vt:lpstr>黑体</vt:lpstr>
      <vt:lpstr>华文楷体</vt:lpstr>
      <vt:lpstr>华文楷体</vt:lpstr>
      <vt:lpstr>清松手寫體1</vt:lpstr>
      <vt:lpstr>Arial</vt:lpstr>
      <vt:lpstr>Calibri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排行榜</vt:lpstr>
      <vt:lpstr>PowerPoint 演示文稿</vt:lpstr>
      <vt:lpstr>实时排行榜</vt:lpstr>
      <vt:lpstr>PowerPoint 演示文稿</vt:lpstr>
      <vt:lpstr>思路分析</vt:lpstr>
      <vt:lpstr>思路分析</vt:lpstr>
      <vt:lpstr>思路分析</vt:lpstr>
      <vt:lpstr>思路分析</vt:lpstr>
      <vt:lpstr>思路分析</vt:lpstr>
      <vt:lpstr>思路分析</vt:lpstr>
      <vt:lpstr>思路分析</vt:lpstr>
      <vt:lpstr>思路分析</vt:lpstr>
      <vt:lpstr>思路分析</vt:lpstr>
      <vt:lpstr>思路分析</vt:lpstr>
      <vt:lpstr>PowerPoint 演示文稿</vt:lpstr>
      <vt:lpstr>PowerPoint 演示文稿</vt:lpstr>
      <vt:lpstr>PowerPoint 演示文稿</vt:lpstr>
      <vt:lpstr>PowerPoint 演示文稿</vt:lpstr>
      <vt:lpstr>历史排行榜</vt:lpstr>
      <vt:lpstr>PowerPoint 演示文稿</vt:lpstr>
      <vt:lpstr>PowerPoint 演示文稿</vt:lpstr>
      <vt:lpstr>存储方案分析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XXL-JOB</vt:lpstr>
      <vt:lpstr>XXL-JOB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zhang huyi</cp:lastModifiedBy>
  <cp:revision>1205</cp:revision>
  <dcterms:created xsi:type="dcterms:W3CDTF">2020-03-31T02:23:27Z</dcterms:created>
  <dcterms:modified xsi:type="dcterms:W3CDTF">2023-02-22T13:53:51Z</dcterms:modified>
</cp:coreProperties>
</file>