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9"/>
  </p:notesMasterIdLst>
  <p:handoutMasterIdLst>
    <p:handoutMasterId r:id="rId60"/>
  </p:handoutMasterIdLst>
  <p:sldIdLst>
    <p:sldId id="462" r:id="rId8"/>
    <p:sldId id="687" r:id="rId9"/>
    <p:sldId id="858" r:id="rId10"/>
    <p:sldId id="839" r:id="rId11"/>
    <p:sldId id="852" r:id="rId12"/>
    <p:sldId id="938" r:id="rId13"/>
    <p:sldId id="862" r:id="rId14"/>
    <p:sldId id="939" r:id="rId15"/>
    <p:sldId id="1003" r:id="rId16"/>
    <p:sldId id="940" r:id="rId17"/>
    <p:sldId id="971" r:id="rId18"/>
    <p:sldId id="863" r:id="rId19"/>
    <p:sldId id="942" r:id="rId20"/>
    <p:sldId id="944" r:id="rId21"/>
    <p:sldId id="974" r:id="rId22"/>
    <p:sldId id="975" r:id="rId23"/>
    <p:sldId id="943" r:id="rId24"/>
    <p:sldId id="861" r:id="rId25"/>
    <p:sldId id="976" r:id="rId26"/>
    <p:sldId id="1004" r:id="rId27"/>
    <p:sldId id="945" r:id="rId28"/>
    <p:sldId id="977" r:id="rId29"/>
    <p:sldId id="979" r:id="rId30"/>
    <p:sldId id="984" r:id="rId31"/>
    <p:sldId id="947" r:id="rId32"/>
    <p:sldId id="981" r:id="rId33"/>
    <p:sldId id="1001" r:id="rId34"/>
    <p:sldId id="1002" r:id="rId35"/>
    <p:sldId id="949" r:id="rId36"/>
    <p:sldId id="985" r:id="rId37"/>
    <p:sldId id="1005" r:id="rId38"/>
    <p:sldId id="953" r:id="rId39"/>
    <p:sldId id="954" r:id="rId40"/>
    <p:sldId id="955" r:id="rId41"/>
    <p:sldId id="986" r:id="rId42"/>
    <p:sldId id="966" r:id="rId43"/>
    <p:sldId id="988" r:id="rId44"/>
    <p:sldId id="990" r:id="rId45"/>
    <p:sldId id="994" r:id="rId46"/>
    <p:sldId id="1006" r:id="rId47"/>
    <p:sldId id="1000" r:id="rId48"/>
    <p:sldId id="1007" r:id="rId49"/>
    <p:sldId id="999" r:id="rId50"/>
    <p:sldId id="997" r:id="rId51"/>
    <p:sldId id="998" r:id="rId52"/>
    <p:sldId id="967" r:id="rId53"/>
    <p:sldId id="968" r:id="rId54"/>
    <p:sldId id="1008" r:id="rId55"/>
    <p:sldId id="969" r:id="rId56"/>
    <p:sldId id="970" r:id="rId57"/>
    <p:sldId id="26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52"/>
    <a:srgbClr val="E7E7E7"/>
    <a:srgbClr val="F2F2F2"/>
    <a:srgbClr val="AD2B26"/>
    <a:srgbClr val="F2F7FC"/>
    <a:srgbClr val="376092"/>
    <a:srgbClr val="FFFFFF"/>
    <a:srgbClr val="E6E6E6"/>
    <a:srgbClr val="49504F"/>
    <a:srgbClr val="FCF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244" autoAdjust="0"/>
  </p:normalViewPr>
  <p:slideViewPr>
    <p:cSldViewPr snapToGrid="0">
      <p:cViewPr varScale="1">
        <p:scale>
          <a:sx n="78" d="100"/>
          <a:sy n="78" d="100"/>
        </p:scale>
        <p:origin x="82" y="245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2023-03-05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2023-03-05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1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0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3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22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7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7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7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5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D8126-EE02-F198-8993-1F8BCCDC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25610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多一句没有，少一句不行，用更短时间，教会更实用的技术！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B9BDD19A-C7FB-7D47-8606-6F7EF76E2F3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871" y="-85784"/>
            <a:ext cx="2666725" cy="117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  <p:sldLayoutId id="2147483711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0.png"/><Relationship Id="rId5" Type="http://schemas.openxmlformats.org/officeDocument/2006/relationships/slide" Target="slide19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slide" Target="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0.png"/><Relationship Id="rId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0.png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优惠券管理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 67">
            <a:extLst>
              <a:ext uri="{FF2B5EF4-FFF2-40B4-BE49-F238E27FC236}">
                <a16:creationId xmlns:a16="http://schemas.microsoft.com/office/drawing/2014/main" id="{1EAF52AB-22FD-9562-28D9-FF0DC9BE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" y="1502526"/>
            <a:ext cx="6265848" cy="4468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50492760-EF68-65A9-5E09-EF5DFFC9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68" y="1562859"/>
            <a:ext cx="5450606" cy="50922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表结构设计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D32E5C-5B88-2636-DBF4-B6A883AE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498" y="1559676"/>
            <a:ext cx="4138019" cy="47171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4026EEE-1DC2-C765-4526-2E4A52664F99}"/>
              </a:ext>
            </a:extLst>
          </p:cNvPr>
          <p:cNvSpPr/>
          <p:nvPr/>
        </p:nvSpPr>
        <p:spPr>
          <a:xfrm>
            <a:off x="9033193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优惠券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8B476D-CCBA-B03E-AA68-1DC9476BCF36}"/>
              </a:ext>
            </a:extLst>
          </p:cNvPr>
          <p:cNvSpPr/>
          <p:nvPr/>
        </p:nvSpPr>
        <p:spPr>
          <a:xfrm>
            <a:off x="5437294" y="3427692"/>
            <a:ext cx="678566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分类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7B9078-EAA0-176F-7EC7-5E8D0E60A75D}"/>
              </a:ext>
            </a:extLst>
          </p:cNvPr>
          <p:cNvSpPr/>
          <p:nvPr/>
        </p:nvSpPr>
        <p:spPr>
          <a:xfrm>
            <a:off x="10555727" y="2801063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折扣</a:t>
            </a:r>
            <a:endParaRPr lang="en-US" altLang="zh-CN" sz="1200"/>
          </a:p>
          <a:p>
            <a:pPr algn="ctr"/>
            <a:r>
              <a:rPr lang="zh-CN" altLang="en-US" sz="1200"/>
              <a:t>阈值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F497389-2D30-D919-9130-B9F25F6BA9F5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9974806" y="3027740"/>
            <a:ext cx="580921" cy="60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39DC179-44BB-F4CD-FD16-3085A2A9F01A}"/>
              </a:ext>
            </a:extLst>
          </p:cNvPr>
          <p:cNvSpPr/>
          <p:nvPr/>
        </p:nvSpPr>
        <p:spPr>
          <a:xfrm>
            <a:off x="10663328" y="3407844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折扣值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E2746E-4615-9E10-607C-4359F3FEE361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9974806" y="3634521"/>
            <a:ext cx="688522" cy="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E8FAAE2-2F43-74D4-83A8-99D6DC960028}"/>
              </a:ext>
            </a:extLst>
          </p:cNvPr>
          <p:cNvSpPr/>
          <p:nvPr/>
        </p:nvSpPr>
        <p:spPr>
          <a:xfrm>
            <a:off x="9111652" y="213339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名称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ED7742-44B6-0A5C-DE69-2A393589B025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H="1" flipV="1">
            <a:off x="9498095" y="2586744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DE89A35-A83E-FD54-0620-5EDA4631CAA8}"/>
              </a:ext>
            </a:extLst>
          </p:cNvPr>
          <p:cNvSpPr/>
          <p:nvPr/>
        </p:nvSpPr>
        <p:spPr>
          <a:xfrm>
            <a:off x="9111652" y="4684913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每人</a:t>
            </a:r>
            <a:endParaRPr lang="en-US" altLang="zh-CN" sz="1200"/>
          </a:p>
          <a:p>
            <a:pPr algn="ctr"/>
            <a:r>
              <a:rPr lang="zh-CN" altLang="en-US" sz="1200"/>
              <a:t>限领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6FFB84D-FE84-451B-0CF4-B62B333D0DC4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9498095" y="3842657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B2EDBBC-3812-7516-4140-39113B883A1D}"/>
              </a:ext>
            </a:extLst>
          </p:cNvPr>
          <p:cNvSpPr/>
          <p:nvPr/>
        </p:nvSpPr>
        <p:spPr>
          <a:xfrm>
            <a:off x="6721455" y="4161504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分类</a:t>
            </a:r>
            <a:r>
              <a:rPr lang="en-US" altLang="zh-CN" sz="1200"/>
              <a:t>id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FD3928-F969-8122-7769-B7DCF81F1B36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7107898" y="3880379"/>
            <a:ext cx="0" cy="281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3A41ED87-A33C-5467-3988-1C7D608E19AC}"/>
              </a:ext>
            </a:extLst>
          </p:cNvPr>
          <p:cNvSpPr/>
          <p:nvPr/>
        </p:nvSpPr>
        <p:spPr>
          <a:xfrm>
            <a:off x="6759555" y="3390522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关联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9C3ABFB-13BC-CD71-EE49-328D5D8B88CF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 flipV="1">
            <a:off x="7456241" y="3635451"/>
            <a:ext cx="1576952" cy="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B7A556B-6078-B906-5BDC-BD6D6E6FEC33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6115860" y="3634521"/>
            <a:ext cx="643695" cy="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D1329-8ED3-5ED1-9918-D3A68B8CBD7D}"/>
              </a:ext>
            </a:extLst>
          </p:cNvPr>
          <p:cNvSpPr txBox="1"/>
          <p:nvPr/>
        </p:nvSpPr>
        <p:spPr>
          <a:xfrm>
            <a:off x="6222596" y="3377041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CD5915-A6CB-6B24-AE2F-4E841DE0FF5B}"/>
              </a:ext>
            </a:extLst>
          </p:cNvPr>
          <p:cNvSpPr txBox="1"/>
          <p:nvPr/>
        </p:nvSpPr>
        <p:spPr>
          <a:xfrm>
            <a:off x="7708846" y="336291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9B328CA-A312-F468-3F9E-1EC7DD95CE0A}"/>
              </a:ext>
            </a:extLst>
          </p:cNvPr>
          <p:cNvSpPr/>
          <p:nvPr/>
        </p:nvSpPr>
        <p:spPr>
          <a:xfrm>
            <a:off x="10555727" y="3974037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折扣</a:t>
            </a:r>
            <a:endParaRPr lang="en-US" altLang="zh-CN" sz="1200"/>
          </a:p>
          <a:p>
            <a:pPr algn="ctr"/>
            <a:r>
              <a:rPr lang="zh-CN" altLang="en-US" sz="1200"/>
              <a:t>上限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45DE31F-8FBF-7629-B8CA-5FE4ADA64BE5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>
            <a:off x="9974806" y="3635829"/>
            <a:ext cx="580921" cy="564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CA56D482-39E2-7912-5DDD-C78FFF64CAD7}"/>
              </a:ext>
            </a:extLst>
          </p:cNvPr>
          <p:cNvSpPr/>
          <p:nvPr/>
        </p:nvSpPr>
        <p:spPr>
          <a:xfrm>
            <a:off x="10023958" y="229129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折扣</a:t>
            </a:r>
            <a:endParaRPr lang="en-US" altLang="zh-CN" sz="1200"/>
          </a:p>
          <a:p>
            <a:pPr algn="ctr"/>
            <a:r>
              <a:rPr lang="zh-CN" altLang="en-US" sz="1200"/>
              <a:t>类型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704F8900-AFA2-F218-656C-8FB92E12E58F}"/>
              </a:ext>
            </a:extLst>
          </p:cNvPr>
          <p:cNvCxnSpPr>
            <a:cxnSpLocks/>
            <a:stCxn id="4" idx="0"/>
            <a:endCxn id="65" idx="3"/>
          </p:cNvCxnSpPr>
          <p:nvPr/>
        </p:nvCxnSpPr>
        <p:spPr>
          <a:xfrm flipV="1">
            <a:off x="9504000" y="2678252"/>
            <a:ext cx="633145" cy="75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59D9B8FA-59C3-953B-A9F7-A7751D521F19}"/>
              </a:ext>
            </a:extLst>
          </p:cNvPr>
          <p:cNvSpPr/>
          <p:nvPr/>
        </p:nvSpPr>
        <p:spPr>
          <a:xfrm>
            <a:off x="8183483" y="229129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获取</a:t>
            </a:r>
            <a:endParaRPr lang="en-US" altLang="zh-CN" sz="1200"/>
          </a:p>
          <a:p>
            <a:pPr algn="ctr"/>
            <a:r>
              <a:rPr lang="zh-CN" altLang="en-US" sz="1200"/>
              <a:t>方式</a:t>
            </a:r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D1FDD8F4-78C7-1CD2-3A6E-1A4FD09B84EF}"/>
              </a:ext>
            </a:extLst>
          </p:cNvPr>
          <p:cNvCxnSpPr>
            <a:cxnSpLocks/>
            <a:stCxn id="4" idx="0"/>
            <a:endCxn id="75" idx="5"/>
          </p:cNvCxnSpPr>
          <p:nvPr/>
        </p:nvCxnSpPr>
        <p:spPr>
          <a:xfrm flipH="1" flipV="1">
            <a:off x="8843182" y="2678252"/>
            <a:ext cx="660818" cy="7507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31A3EB36-89E7-7AEE-6BD3-D864EE546DF6}"/>
              </a:ext>
            </a:extLst>
          </p:cNvPr>
          <p:cNvSpPr/>
          <p:nvPr/>
        </p:nvSpPr>
        <p:spPr>
          <a:xfrm>
            <a:off x="10028839" y="4478085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总数量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74B72C7E-D9DD-4F20-75BD-CEB00986E615}"/>
              </a:ext>
            </a:extLst>
          </p:cNvPr>
          <p:cNvCxnSpPr>
            <a:cxnSpLocks/>
            <a:stCxn id="4" idx="2"/>
            <a:endCxn id="81" idx="1"/>
          </p:cNvCxnSpPr>
          <p:nvPr/>
        </p:nvCxnSpPr>
        <p:spPr>
          <a:xfrm>
            <a:off x="9504000" y="3842657"/>
            <a:ext cx="638026" cy="701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椭圆 86">
            <a:extLst>
              <a:ext uri="{FF2B5EF4-FFF2-40B4-BE49-F238E27FC236}">
                <a16:creationId xmlns:a16="http://schemas.microsoft.com/office/drawing/2014/main" id="{59C9AD40-6F9F-EE57-82FA-A58F1C7DB80E}"/>
              </a:ext>
            </a:extLst>
          </p:cNvPr>
          <p:cNvSpPr/>
          <p:nvPr/>
        </p:nvSpPr>
        <p:spPr>
          <a:xfrm>
            <a:off x="8183483" y="4473504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已领取</a:t>
            </a:r>
            <a:endParaRPr lang="en-US" altLang="zh-CN" sz="1200"/>
          </a:p>
          <a:p>
            <a:pPr algn="ctr"/>
            <a:r>
              <a:rPr lang="zh-CN" altLang="en-US" sz="1200"/>
              <a:t>数量</a:t>
            </a: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F8BEFCA-7C4A-FE9C-2E26-5C72E00D2AE8}"/>
              </a:ext>
            </a:extLst>
          </p:cNvPr>
          <p:cNvCxnSpPr>
            <a:cxnSpLocks/>
            <a:stCxn id="4" idx="2"/>
            <a:endCxn id="87" idx="7"/>
          </p:cNvCxnSpPr>
          <p:nvPr/>
        </p:nvCxnSpPr>
        <p:spPr>
          <a:xfrm flipH="1">
            <a:off x="8843182" y="3842657"/>
            <a:ext cx="660818" cy="69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9B5C65B2-B682-B358-0DBD-E22F843D94A8}"/>
              </a:ext>
            </a:extLst>
          </p:cNvPr>
          <p:cNvSpPr/>
          <p:nvPr/>
        </p:nvSpPr>
        <p:spPr>
          <a:xfrm>
            <a:off x="7675786" y="2797776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发放</a:t>
            </a:r>
            <a:endParaRPr lang="en-US" altLang="zh-CN" sz="1200"/>
          </a:p>
          <a:p>
            <a:pPr algn="ctr"/>
            <a:r>
              <a:rPr lang="zh-CN" altLang="en-US" sz="1200"/>
              <a:t>时间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7133E85-56BB-546D-42A5-71D09409B31E}"/>
              </a:ext>
            </a:extLst>
          </p:cNvPr>
          <p:cNvCxnSpPr>
            <a:cxnSpLocks/>
            <a:stCxn id="4" idx="1"/>
            <a:endCxn id="95" idx="6"/>
          </p:cNvCxnSpPr>
          <p:nvPr/>
        </p:nvCxnSpPr>
        <p:spPr>
          <a:xfrm flipH="1" flipV="1">
            <a:off x="8448672" y="3024453"/>
            <a:ext cx="584521" cy="611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C49A4DD9-CC7E-2529-E0E8-893E9D08EEF7}"/>
              </a:ext>
            </a:extLst>
          </p:cNvPr>
          <p:cNvSpPr/>
          <p:nvPr/>
        </p:nvSpPr>
        <p:spPr>
          <a:xfrm>
            <a:off x="7712181" y="3974036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有效</a:t>
            </a:r>
            <a:endParaRPr lang="en-US" altLang="zh-CN" sz="1200"/>
          </a:p>
          <a:p>
            <a:pPr algn="ctr"/>
            <a:r>
              <a:rPr lang="zh-CN" altLang="en-US" sz="1200"/>
              <a:t>时间</a:t>
            </a: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B62DC70-34CC-D292-B454-CBFF6DE8DDA7}"/>
              </a:ext>
            </a:extLst>
          </p:cNvPr>
          <p:cNvCxnSpPr>
            <a:cxnSpLocks/>
            <a:stCxn id="4" idx="1"/>
            <a:endCxn id="99" idx="6"/>
          </p:cNvCxnSpPr>
          <p:nvPr/>
        </p:nvCxnSpPr>
        <p:spPr>
          <a:xfrm flipH="1">
            <a:off x="8485067" y="3635829"/>
            <a:ext cx="548126" cy="564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椭圆 106">
            <a:extLst>
              <a:ext uri="{FF2B5EF4-FFF2-40B4-BE49-F238E27FC236}">
                <a16:creationId xmlns:a16="http://schemas.microsoft.com/office/drawing/2014/main" id="{BB0E40DA-1D1E-D834-E32D-BDF8530AB16C}"/>
              </a:ext>
            </a:extLst>
          </p:cNvPr>
          <p:cNvSpPr/>
          <p:nvPr/>
        </p:nvSpPr>
        <p:spPr>
          <a:xfrm>
            <a:off x="8221337" y="3675861"/>
            <a:ext cx="479321" cy="290775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状态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3FDED85-F4D5-68CA-CF3F-368FF864685A}"/>
              </a:ext>
            </a:extLst>
          </p:cNvPr>
          <p:cNvCxnSpPr>
            <a:cxnSpLocks/>
            <a:stCxn id="107" idx="6"/>
            <a:endCxn id="4" idx="1"/>
          </p:cNvCxnSpPr>
          <p:nvPr/>
        </p:nvCxnSpPr>
        <p:spPr>
          <a:xfrm flipV="1">
            <a:off x="8700658" y="3635829"/>
            <a:ext cx="332535" cy="185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79FA2800-2EFC-FEEC-BB2F-AAC771B87554}"/>
              </a:ext>
            </a:extLst>
          </p:cNvPr>
          <p:cNvSpPr/>
          <p:nvPr/>
        </p:nvSpPr>
        <p:spPr>
          <a:xfrm>
            <a:off x="8183483" y="5138266"/>
            <a:ext cx="772885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已使用数量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7E97D32-39DE-7D10-7FCD-6D4054019A09}"/>
              </a:ext>
            </a:extLst>
          </p:cNvPr>
          <p:cNvCxnSpPr>
            <a:cxnSpLocks/>
            <a:stCxn id="2" idx="7"/>
            <a:endCxn id="4" idx="2"/>
          </p:cNvCxnSpPr>
          <p:nvPr/>
        </p:nvCxnSpPr>
        <p:spPr>
          <a:xfrm flipV="1">
            <a:off x="8843182" y="3842657"/>
            <a:ext cx="660818" cy="1362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图片 115">
            <a:extLst>
              <a:ext uri="{FF2B5EF4-FFF2-40B4-BE49-F238E27FC236}">
                <a16:creationId xmlns:a16="http://schemas.microsoft.com/office/drawing/2014/main" id="{99C783FA-56F3-EC51-77A4-6894B8BFE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6815" y="5078396"/>
            <a:ext cx="5776909" cy="12858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C5AC368-ACF7-2498-449D-6121C67E5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4904" y="1118086"/>
            <a:ext cx="3581710" cy="2217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F94B4D82-9D2B-3113-E9B6-02347947E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7799" y="3427206"/>
            <a:ext cx="3398815" cy="21947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矩形 68">
            <a:extLst>
              <a:ext uri="{FF2B5EF4-FFF2-40B4-BE49-F238E27FC236}">
                <a16:creationId xmlns:a16="http://schemas.microsoft.com/office/drawing/2014/main" id="{D99C7D22-80DD-37D3-81A7-145D46B42ACA}"/>
              </a:ext>
            </a:extLst>
          </p:cNvPr>
          <p:cNvSpPr/>
          <p:nvPr/>
        </p:nvSpPr>
        <p:spPr>
          <a:xfrm>
            <a:off x="12280123" y="3495194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兑换码</a:t>
            </a: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3236E2B9-F6E6-FB66-613B-97FF9455BB02}"/>
              </a:ext>
            </a:extLst>
          </p:cNvPr>
          <p:cNvSpPr/>
          <p:nvPr/>
        </p:nvSpPr>
        <p:spPr>
          <a:xfrm>
            <a:off x="6721455" y="2606370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优惠券</a:t>
            </a:r>
            <a:r>
              <a:rPr lang="en-US" altLang="zh-CN" sz="1200"/>
              <a:t>id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ECAF97A5-A0DC-EFCE-C7AD-CC57A4579668}"/>
              </a:ext>
            </a:extLst>
          </p:cNvPr>
          <p:cNvCxnSpPr>
            <a:cxnSpLocks/>
            <a:stCxn id="70" idx="4"/>
            <a:endCxn id="16" idx="0"/>
          </p:cNvCxnSpPr>
          <p:nvPr/>
        </p:nvCxnSpPr>
        <p:spPr>
          <a:xfrm>
            <a:off x="7107898" y="3059723"/>
            <a:ext cx="0" cy="330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8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"/>
                            </p:stCondLst>
                            <p:childTnLst>
                              <p:par>
                                <p:cTn id="12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8" accel="48000" decel="5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8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750"/>
                            </p:stCondLst>
                            <p:childTnLst>
                              <p:par>
                                <p:cTn id="16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xit" presetSubtype="8" accel="48000" decel="5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7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" presetClass="entr" presetSubtype="8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4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24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xit" presetSubtype="8" accel="48000" decel="5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10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4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5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4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4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4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24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2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2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" presetClass="exit" presetSubtype="2" accel="48000" decel="5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2" presetClass="exit" presetSubtype="2" accel="48000" de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7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  <p:bldP spid="16" grpId="0" animBg="1"/>
      <p:bldP spid="19" grpId="0"/>
      <p:bldP spid="20" grpId="0"/>
      <p:bldP spid="21" grpId="0" animBg="1"/>
      <p:bldP spid="21" grpId="1" animBg="1"/>
      <p:bldP spid="65" grpId="0" animBg="1"/>
      <p:bldP spid="65" grpId="1" animBg="1"/>
      <p:bldP spid="75" grpId="0" animBg="1"/>
      <p:bldP spid="75" grpId="1" animBg="1"/>
      <p:bldP spid="81" grpId="0" animBg="1"/>
      <p:bldP spid="81" grpId="1" animBg="1"/>
      <p:bldP spid="87" grpId="0" animBg="1"/>
      <p:bldP spid="87" grpId="1" animBg="1"/>
      <p:bldP spid="95" grpId="0" animBg="1"/>
      <p:bldP spid="95" grpId="1" animBg="1"/>
      <p:bldP spid="99" grpId="0" animBg="1"/>
      <p:bldP spid="99" grpId="1" animBg="1"/>
      <p:bldP spid="107" grpId="0" animBg="1"/>
      <p:bldP spid="107" grpId="1" animBg="1"/>
      <p:bldP spid="2" grpId="0" animBg="1"/>
      <p:bldP spid="2" grpId="1" animBg="1"/>
      <p:bldP spid="70" grpId="0" animBg="1"/>
      <p:bldP spid="7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表结构设计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026EEE-1DC2-C765-4526-2E4A52664F99}"/>
              </a:ext>
            </a:extLst>
          </p:cNvPr>
          <p:cNvSpPr/>
          <p:nvPr/>
        </p:nvSpPr>
        <p:spPr>
          <a:xfrm>
            <a:off x="9033193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兑换码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8B476D-CCBA-B03E-AA68-1DC9476BCF36}"/>
              </a:ext>
            </a:extLst>
          </p:cNvPr>
          <p:cNvSpPr/>
          <p:nvPr/>
        </p:nvSpPr>
        <p:spPr>
          <a:xfrm>
            <a:off x="5791036" y="3427692"/>
            <a:ext cx="913549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优惠券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7B9078-EAA0-176F-7EC7-5E8D0E60A75D}"/>
              </a:ext>
            </a:extLst>
          </p:cNvPr>
          <p:cNvSpPr/>
          <p:nvPr/>
        </p:nvSpPr>
        <p:spPr>
          <a:xfrm>
            <a:off x="10555727" y="2801063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兑换码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F497389-2D30-D919-9130-B9F25F6BA9F5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9974806" y="3027740"/>
            <a:ext cx="580921" cy="608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39DC179-44BB-F4CD-FD16-3085A2A9F01A}"/>
              </a:ext>
            </a:extLst>
          </p:cNvPr>
          <p:cNvSpPr/>
          <p:nvPr/>
        </p:nvSpPr>
        <p:spPr>
          <a:xfrm>
            <a:off x="10663328" y="3407844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状态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7E2746E-4615-9E10-607C-4359F3FEE361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9974806" y="3634521"/>
            <a:ext cx="688522" cy="1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E8FAAE2-2F43-74D4-83A8-99D6DC960028}"/>
              </a:ext>
            </a:extLst>
          </p:cNvPr>
          <p:cNvSpPr/>
          <p:nvPr/>
        </p:nvSpPr>
        <p:spPr>
          <a:xfrm>
            <a:off x="9111652" y="2133391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2ED7742-44B6-0A5C-DE69-2A393589B025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H="1" flipV="1">
            <a:off x="9498095" y="2586744"/>
            <a:ext cx="5905" cy="842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菱形 15">
            <a:extLst>
              <a:ext uri="{FF2B5EF4-FFF2-40B4-BE49-F238E27FC236}">
                <a16:creationId xmlns:a16="http://schemas.microsoft.com/office/drawing/2014/main" id="{3A41ED87-A33C-5467-3988-1C7D608E19AC}"/>
              </a:ext>
            </a:extLst>
          </p:cNvPr>
          <p:cNvSpPr/>
          <p:nvPr/>
        </p:nvSpPr>
        <p:spPr>
          <a:xfrm>
            <a:off x="7348280" y="3390522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关联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9C3ABFB-13BC-CD71-EE49-328D5D8B88CF}"/>
              </a:ext>
            </a:extLst>
          </p:cNvPr>
          <p:cNvCxnSpPr>
            <a:cxnSpLocks/>
            <a:stCxn id="4" idx="1"/>
            <a:endCxn id="16" idx="3"/>
          </p:cNvCxnSpPr>
          <p:nvPr/>
        </p:nvCxnSpPr>
        <p:spPr>
          <a:xfrm flipH="1" flipV="1">
            <a:off x="8044966" y="3635451"/>
            <a:ext cx="988227" cy="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B7A556B-6078-B906-5BDC-BD6D6E6FEC33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flipH="1" flipV="1">
            <a:off x="6704585" y="3634521"/>
            <a:ext cx="643695" cy="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AFD1329-8ED3-5ED1-9918-D3A68B8CBD7D}"/>
              </a:ext>
            </a:extLst>
          </p:cNvPr>
          <p:cNvSpPr txBox="1"/>
          <p:nvPr/>
        </p:nvSpPr>
        <p:spPr>
          <a:xfrm>
            <a:off x="6811321" y="3377041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CD5915-A6CB-6B24-AE2F-4E841DE0FF5B}"/>
              </a:ext>
            </a:extLst>
          </p:cNvPr>
          <p:cNvSpPr txBox="1"/>
          <p:nvPr/>
        </p:nvSpPr>
        <p:spPr>
          <a:xfrm>
            <a:off x="8297571" y="336291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9B328CA-A312-F468-3F9E-1EC7DD95CE0A}"/>
              </a:ext>
            </a:extLst>
          </p:cNvPr>
          <p:cNvSpPr/>
          <p:nvPr/>
        </p:nvSpPr>
        <p:spPr>
          <a:xfrm>
            <a:off x="10555727" y="3974037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过期</a:t>
            </a:r>
            <a:endParaRPr lang="en-US" altLang="zh-CN" sz="1200"/>
          </a:p>
          <a:p>
            <a:pPr algn="ctr"/>
            <a:r>
              <a:rPr lang="zh-CN" altLang="en-US" sz="1200"/>
              <a:t>时间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45DE31F-8FBF-7629-B8CA-5FE4ADA64BE5}"/>
              </a:ext>
            </a:extLst>
          </p:cNvPr>
          <p:cNvCxnSpPr>
            <a:cxnSpLocks/>
            <a:stCxn id="4" idx="3"/>
            <a:endCxn id="21" idx="2"/>
          </p:cNvCxnSpPr>
          <p:nvPr/>
        </p:nvCxnSpPr>
        <p:spPr>
          <a:xfrm>
            <a:off x="9974806" y="3635829"/>
            <a:ext cx="580921" cy="564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3763619F-A314-F645-9170-E866B462781C}"/>
              </a:ext>
            </a:extLst>
          </p:cNvPr>
          <p:cNvSpPr/>
          <p:nvPr/>
        </p:nvSpPr>
        <p:spPr>
          <a:xfrm>
            <a:off x="7310180" y="2729814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优惠券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82BF639-AF42-4C7F-A302-F00A85242190}"/>
              </a:ext>
            </a:extLst>
          </p:cNvPr>
          <p:cNvCxnSpPr>
            <a:cxnSpLocks/>
            <a:stCxn id="25" idx="4"/>
            <a:endCxn id="16" idx="0"/>
          </p:cNvCxnSpPr>
          <p:nvPr/>
        </p:nvCxnSpPr>
        <p:spPr>
          <a:xfrm>
            <a:off x="7696623" y="3183167"/>
            <a:ext cx="0" cy="207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8A40F1B6-2D08-A989-A693-9BDF1885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1" y="2486850"/>
            <a:ext cx="3558848" cy="259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65B5D399-7E19-893D-D994-2A32CFA00480}"/>
              </a:ext>
            </a:extLst>
          </p:cNvPr>
          <p:cNvSpPr/>
          <p:nvPr/>
        </p:nvSpPr>
        <p:spPr>
          <a:xfrm>
            <a:off x="9041320" y="5644350"/>
            <a:ext cx="913549" cy="41365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用户</a:t>
            </a:r>
          </a:p>
        </p:txBody>
      </p:sp>
      <p:sp>
        <p:nvSpPr>
          <p:cNvPr id="69" name="菱形 68">
            <a:extLst>
              <a:ext uri="{FF2B5EF4-FFF2-40B4-BE49-F238E27FC236}">
                <a16:creationId xmlns:a16="http://schemas.microsoft.com/office/drawing/2014/main" id="{0E958C16-8859-1F19-B267-E6301540F1E5}"/>
              </a:ext>
            </a:extLst>
          </p:cNvPr>
          <p:cNvSpPr/>
          <p:nvPr/>
        </p:nvSpPr>
        <p:spPr>
          <a:xfrm>
            <a:off x="9149752" y="4504335"/>
            <a:ext cx="696686" cy="489857"/>
          </a:xfrm>
          <a:prstGeom prst="diamon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关联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B9240929-6436-854C-47F0-26FF88EF269D}"/>
              </a:ext>
            </a:extLst>
          </p:cNvPr>
          <p:cNvCxnSpPr>
            <a:cxnSpLocks/>
            <a:stCxn id="4" idx="2"/>
            <a:endCxn id="69" idx="0"/>
          </p:cNvCxnSpPr>
          <p:nvPr/>
        </p:nvCxnSpPr>
        <p:spPr>
          <a:xfrm flipH="1">
            <a:off x="9498095" y="3842657"/>
            <a:ext cx="5905" cy="661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339F4D5-3D20-C676-12AD-71761D1F04C6}"/>
              </a:ext>
            </a:extLst>
          </p:cNvPr>
          <p:cNvCxnSpPr>
            <a:cxnSpLocks/>
            <a:stCxn id="69" idx="2"/>
            <a:endCxn id="68" idx="0"/>
          </p:cNvCxnSpPr>
          <p:nvPr/>
        </p:nvCxnSpPr>
        <p:spPr>
          <a:xfrm>
            <a:off x="9498095" y="4994192"/>
            <a:ext cx="0" cy="65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7B1A3E8-C9A5-84FE-E9FC-09357EFA7E6A}"/>
              </a:ext>
            </a:extLst>
          </p:cNvPr>
          <p:cNvSpPr txBox="1"/>
          <p:nvPr/>
        </p:nvSpPr>
        <p:spPr>
          <a:xfrm>
            <a:off x="9274981" y="5065355"/>
            <a:ext cx="223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5311236-B28D-E037-A55F-FB6B3CE15F4B}"/>
              </a:ext>
            </a:extLst>
          </p:cNvPr>
          <p:cNvSpPr txBox="1"/>
          <p:nvPr/>
        </p:nvSpPr>
        <p:spPr>
          <a:xfrm>
            <a:off x="9276886" y="423693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N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8979501D-6EDA-3B12-9597-56A47491C630}"/>
              </a:ext>
            </a:extLst>
          </p:cNvPr>
          <p:cNvSpPr/>
          <p:nvPr/>
        </p:nvSpPr>
        <p:spPr>
          <a:xfrm>
            <a:off x="8043536" y="4522586"/>
            <a:ext cx="772886" cy="453353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用户</a:t>
            </a:r>
            <a:r>
              <a:rPr lang="en-US" altLang="zh-CN" sz="1200"/>
              <a:t>id</a:t>
            </a:r>
            <a:endParaRPr lang="zh-CN" altLang="en-US" sz="1200"/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FB75A2F-7754-2EF5-38A7-3BF6B33E081C}"/>
              </a:ext>
            </a:extLst>
          </p:cNvPr>
          <p:cNvCxnSpPr>
            <a:cxnSpLocks/>
            <a:stCxn id="74" idx="6"/>
            <a:endCxn id="69" idx="1"/>
          </p:cNvCxnSpPr>
          <p:nvPr/>
        </p:nvCxnSpPr>
        <p:spPr>
          <a:xfrm>
            <a:off x="8816422" y="4749263"/>
            <a:ext cx="33333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E07F1D66-D9CF-FB4A-3461-51873EDE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515" y="2684497"/>
            <a:ext cx="5573324" cy="2291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386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xit" presetSubtype="8" accel="48000" decel="5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8" accel="52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4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6" grpId="0" animBg="1"/>
      <p:bldP spid="19" grpId="0"/>
      <p:bldP spid="20" grpId="0"/>
      <p:bldP spid="21" grpId="0" animBg="1"/>
      <p:bldP spid="21" grpId="1" animBg="1"/>
      <p:bldP spid="25" grpId="0" animBg="1"/>
      <p:bldP spid="25" grpId="1" animBg="1"/>
      <p:bldP spid="68" grpId="0" animBg="1"/>
      <p:bldP spid="69" grpId="0" animBg="1"/>
      <p:bldP spid="72" grpId="0"/>
      <p:bldP spid="73" grpId="0"/>
      <p:bldP spid="74" grpId="0" animBg="1"/>
      <p:bldP spid="7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优惠券管理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69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新增优惠券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根据</a:t>
            </a:r>
            <a:r>
              <a:rPr lang="en-US" altLang="zh-CN">
                <a:solidFill>
                  <a:srgbClr val="4C5252"/>
                </a:solidFill>
              </a:rPr>
              <a:t>id</a:t>
            </a:r>
            <a:r>
              <a:rPr lang="zh-CN" altLang="en-US">
                <a:solidFill>
                  <a:srgbClr val="4C5252"/>
                </a:solidFill>
              </a:rPr>
              <a:t>查询优惠券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修改优惠券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6060DA7-9BA9-05B3-072E-77A6B5593360}"/>
              </a:ext>
            </a:extLst>
          </p:cNvPr>
          <p:cNvSpPr txBox="1">
            <a:spLocks/>
          </p:cNvSpPr>
          <p:nvPr/>
        </p:nvSpPr>
        <p:spPr>
          <a:xfrm>
            <a:off x="4958428" y="44525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删除优惠券</a:t>
            </a:r>
          </a:p>
        </p:txBody>
      </p:sp>
    </p:spTree>
    <p:extLst>
      <p:ext uri="{BB962C8B-B14F-4D97-AF65-F5344CB8AC3E}">
        <p14:creationId xmlns:p14="http://schemas.microsoft.com/office/powerpoint/2010/main" val="83562865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3F931D-A746-3DBB-AB03-B5F0CB4F0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新增优惠券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F429C-59C0-A5DE-47ED-C45E487CB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803159"/>
          </a:xfrm>
        </p:spPr>
        <p:txBody>
          <a:bodyPr/>
          <a:lstStyle/>
          <a:p>
            <a:r>
              <a:rPr lang="zh-CN" altLang="en-US"/>
              <a:t>需求：管理员可以在控制台添加新的优惠券，经过审核后可以发放。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4D8972B-5718-863E-50E3-50CFFF3A9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62083"/>
              </p:ext>
            </p:extLst>
          </p:nvPr>
        </p:nvGraphicFramePr>
        <p:xfrm>
          <a:off x="2288098" y="2352116"/>
          <a:ext cx="7708451" cy="32851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8316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592528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7368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4D4A042-1425-A6C4-6B68-0CDEC420B1CE}"/>
              </a:ext>
            </a:extLst>
          </p:cNvPr>
          <p:cNvSpPr txBox="1"/>
          <p:nvPr/>
        </p:nvSpPr>
        <p:spPr>
          <a:xfrm>
            <a:off x="6152005" y="280004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1595F-FDA7-585F-420E-5B5B09BAF3DD}"/>
              </a:ext>
            </a:extLst>
          </p:cNvPr>
          <p:cNvSpPr txBox="1"/>
          <p:nvPr/>
        </p:nvSpPr>
        <p:spPr>
          <a:xfrm>
            <a:off x="5466206" y="315702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/coupons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幻灯片缩放定位 62">
                <a:extLst>
                  <a:ext uri="{FF2B5EF4-FFF2-40B4-BE49-F238E27FC236}">
                    <a16:creationId xmlns:a16="http://schemas.microsoft.com/office/drawing/2014/main" id="{11A5DA15-4D36-BAA7-F5A8-4A0382F9B0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8423742"/>
                  </p:ext>
                </p:extLst>
              </p:nvPr>
            </p:nvGraphicFramePr>
            <p:xfrm>
              <a:off x="6022402" y="3834703"/>
              <a:ext cx="1809750" cy="948064"/>
            </p:xfrm>
            <a:graphic>
              <a:graphicData uri="http://schemas.microsoft.com/office/powerpoint/2016/slidezoom">
                <pslz:sldZm>
                  <pslz:sldZmObj sldId="974" cId="1707253141">
                    <pslz:zmPr id="{EB0CEC3E-283F-4C3D-9438-965244717FE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9750" cy="94806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幻灯片缩放定位 6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1A5DA15-4D36-BAA7-F5A8-4A0382F9B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2402" y="3834703"/>
                <a:ext cx="1809750" cy="94806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289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6F24-0B98-0F94-443F-880AC167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新增优惠券的表单实体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55EAD-1D8D-2DFD-6D43-1C8FFC7A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89157"/>
            <a:ext cx="3762375" cy="4288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CE126A-CA86-2E2C-26D0-19D0C84D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19600"/>
              </p:ext>
            </p:extLst>
          </p:nvPr>
        </p:nvGraphicFramePr>
        <p:xfrm>
          <a:off x="5095873" y="1807268"/>
          <a:ext cx="6359812" cy="30573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9545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15804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50631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06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5606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572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1600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89795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76734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005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508711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340A077F-18C4-9FB0-F9AB-0039A79FFEF2}"/>
              </a:ext>
            </a:extLst>
          </p:cNvPr>
          <p:cNvGrpSpPr/>
          <p:nvPr/>
        </p:nvGrpSpPr>
        <p:grpSpPr>
          <a:xfrm>
            <a:off x="5162550" y="2113826"/>
            <a:ext cx="6293136" cy="313346"/>
            <a:chOff x="3785908" y="3803617"/>
            <a:chExt cx="5543380" cy="2907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45830-5BE9-2F13-CED8-BCA653F37E95}"/>
                </a:ext>
              </a:extLst>
            </p:cNvPr>
            <p:cNvSpPr txBox="1"/>
            <p:nvPr/>
          </p:nvSpPr>
          <p:spPr>
            <a:xfrm>
              <a:off x="3785908" y="3808218"/>
              <a:ext cx="1363633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C632BE-A603-4421-5D11-81A94CF1D249}"/>
                </a:ext>
              </a:extLst>
            </p:cNvPr>
            <p:cNvSpPr txBox="1"/>
            <p:nvPr/>
          </p:nvSpPr>
          <p:spPr>
            <a:xfrm>
              <a:off x="5149542" y="3807868"/>
              <a:ext cx="11459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569C2C-6B90-1B07-0B88-0969BB8E193E}"/>
                </a:ext>
              </a:extLst>
            </p:cNvPr>
            <p:cNvSpPr txBox="1"/>
            <p:nvPr/>
          </p:nvSpPr>
          <p:spPr>
            <a:xfrm>
              <a:off x="6221655" y="3803617"/>
              <a:ext cx="3107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26D0ED2-653E-1242-CA0F-0A3353D11CE3}"/>
              </a:ext>
            </a:extLst>
          </p:cNvPr>
          <p:cNvGrpSpPr/>
          <p:nvPr/>
        </p:nvGrpSpPr>
        <p:grpSpPr>
          <a:xfrm>
            <a:off x="5095873" y="2379820"/>
            <a:ext cx="6359812" cy="306324"/>
            <a:chOff x="3694190" y="3803713"/>
            <a:chExt cx="5635098" cy="29046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A4E127B-499E-C1A3-8F6C-3B20FEE7830B}"/>
                </a:ext>
              </a:extLst>
            </p:cNvPr>
            <p:cNvSpPr txBox="1"/>
            <p:nvPr/>
          </p:nvSpPr>
          <p:spPr>
            <a:xfrm>
              <a:off x="3694190" y="3814116"/>
              <a:ext cx="15295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specific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21AE7D-1329-67FA-839A-0BE48AB17F0C}"/>
                </a:ext>
              </a:extLst>
            </p:cNvPr>
            <p:cNvSpPr txBox="1"/>
            <p:nvPr/>
          </p:nvSpPr>
          <p:spPr>
            <a:xfrm>
              <a:off x="5145601" y="3808073"/>
              <a:ext cx="1145936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AAB907-93BA-C808-1866-C386E430D6AE}"/>
                </a:ext>
              </a:extLst>
            </p:cNvPr>
            <p:cNvSpPr txBox="1"/>
            <p:nvPr/>
          </p:nvSpPr>
          <p:spPr>
            <a:xfrm>
              <a:off x="6311254" y="3803713"/>
              <a:ext cx="30180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是否限定了范围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16C7FA0-C182-6D50-335F-B2A077BC115C}"/>
              </a:ext>
            </a:extLst>
          </p:cNvPr>
          <p:cNvGrpSpPr/>
          <p:nvPr/>
        </p:nvGrpSpPr>
        <p:grpSpPr>
          <a:xfrm>
            <a:off x="5111783" y="2918384"/>
            <a:ext cx="6369337" cy="325937"/>
            <a:chOff x="3736420" y="3838624"/>
            <a:chExt cx="5601244" cy="27699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616F58-B020-D078-82C0-E25DC83BCF68}"/>
                </a:ext>
              </a:extLst>
            </p:cNvPr>
            <p:cNvSpPr txBox="1"/>
            <p:nvPr/>
          </p:nvSpPr>
          <p:spPr>
            <a:xfrm>
              <a:off x="3736420" y="3838624"/>
              <a:ext cx="153352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7FEB1B-4691-BD07-CBA6-A40E4E07E335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39CC78-D029-59C3-923A-B3CA76427630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折扣类型，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：满减，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：每满减，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：折扣，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：无门槛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BF1D2FE-CC76-E0EE-4D60-DDC2830F0FE3}"/>
              </a:ext>
            </a:extLst>
          </p:cNvPr>
          <p:cNvGrpSpPr/>
          <p:nvPr/>
        </p:nvGrpSpPr>
        <p:grpSpPr>
          <a:xfrm>
            <a:off x="5111783" y="3213770"/>
            <a:ext cx="6369337" cy="286105"/>
            <a:chOff x="3736420" y="3857706"/>
            <a:chExt cx="5601244" cy="24314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56AC0E7-2EB7-F111-A7EE-DCC76FEF24BE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thresholdAmount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D22943D-E8D4-9301-15E4-0181403130D0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8FD578-EF25-B5E3-17DF-358F3AC3A171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折扣门槛，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代表无门槛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653994B-947E-54F2-CF0E-5ABF8AE91D50}"/>
              </a:ext>
            </a:extLst>
          </p:cNvPr>
          <p:cNvGrpSpPr/>
          <p:nvPr/>
        </p:nvGrpSpPr>
        <p:grpSpPr>
          <a:xfrm>
            <a:off x="5111783" y="3486710"/>
            <a:ext cx="6369337" cy="286105"/>
            <a:chOff x="3736420" y="3857706"/>
            <a:chExt cx="5601244" cy="24314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597C9FD-A617-43FE-CF0E-C917E302BE16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discountValue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831578-BCF4-009A-F7B7-C0C9CB661C37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8B64462-A378-A920-AC1A-2C7144FE7CFF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折扣值，满减填抵扣金额；打折填折扣值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5851856-B2B7-7452-6891-F462E7015EE5}"/>
              </a:ext>
            </a:extLst>
          </p:cNvPr>
          <p:cNvGrpSpPr/>
          <p:nvPr/>
        </p:nvGrpSpPr>
        <p:grpSpPr>
          <a:xfrm>
            <a:off x="5035585" y="3750804"/>
            <a:ext cx="6445535" cy="294960"/>
            <a:chOff x="3669411" y="3850181"/>
            <a:chExt cx="5668253" cy="250673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6585276-B5BE-7715-7A5F-AD1005E3D8E5}"/>
                </a:ext>
              </a:extLst>
            </p:cNvPr>
            <p:cNvSpPr txBox="1"/>
            <p:nvPr/>
          </p:nvSpPr>
          <p:spPr>
            <a:xfrm>
              <a:off x="3669411" y="3850181"/>
              <a:ext cx="1608913" cy="2354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maxDiscountAmount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D0C6D68-C449-A525-F10C-814F376E8373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26C53AD-D47C-55FB-D26D-4734BE2D2595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最大优惠金额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FCCF89F-6D6F-3BED-5B09-C2EBA9B480AD}"/>
              </a:ext>
            </a:extLst>
          </p:cNvPr>
          <p:cNvGrpSpPr/>
          <p:nvPr/>
        </p:nvGrpSpPr>
        <p:grpSpPr>
          <a:xfrm>
            <a:off x="5097731" y="4319474"/>
            <a:ext cx="6369337" cy="286105"/>
            <a:chOff x="3736420" y="3857706"/>
            <a:chExt cx="5601244" cy="2431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0E53E20-EFD7-D202-B7DE-7B536DE1DDD0}"/>
                </a:ext>
              </a:extLst>
            </p:cNvPr>
            <p:cNvSpPr txBox="1"/>
            <p:nvPr/>
          </p:nvSpPr>
          <p:spPr>
            <a:xfrm>
              <a:off x="3736420" y="3859419"/>
              <a:ext cx="1460249" cy="24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totalNum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C910F2D-C6C0-A8B3-8E4A-C6DF69E08A29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FF9DEA-3508-8C31-6E28-BD4655B7A16B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优惠券总量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088FE04-F05E-0767-2A3A-C08F5AEFF08B}"/>
              </a:ext>
            </a:extLst>
          </p:cNvPr>
          <p:cNvGrpSpPr/>
          <p:nvPr/>
        </p:nvGrpSpPr>
        <p:grpSpPr>
          <a:xfrm>
            <a:off x="5097731" y="4591796"/>
            <a:ext cx="6369337" cy="286729"/>
            <a:chOff x="3736420" y="3857176"/>
            <a:chExt cx="5601244" cy="24367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0F12537-7A93-B634-1AE3-72B8EE9701B7}"/>
                </a:ext>
              </a:extLst>
            </p:cNvPr>
            <p:cNvSpPr txBox="1"/>
            <p:nvPr/>
          </p:nvSpPr>
          <p:spPr>
            <a:xfrm>
              <a:off x="3736420" y="3857176"/>
              <a:ext cx="1460249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userLimit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F888585-741A-E7E5-D424-A33E0EFE2B58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C7CDBDF-A1BA-5349-7149-A2B27830D5E9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每人领取的上限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43CB28-A7FD-E42A-8DAC-4D0FC0C972DE}"/>
              </a:ext>
            </a:extLst>
          </p:cNvPr>
          <p:cNvGrpSpPr/>
          <p:nvPr/>
        </p:nvGrpSpPr>
        <p:grpSpPr>
          <a:xfrm>
            <a:off x="5113642" y="4028423"/>
            <a:ext cx="6369337" cy="296103"/>
            <a:chOff x="3736420" y="3849209"/>
            <a:chExt cx="5601244" cy="251645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DBD60E6-9616-B517-ECBE-459A13E5408D}"/>
                </a:ext>
              </a:extLst>
            </p:cNvPr>
            <p:cNvSpPr txBox="1"/>
            <p:nvPr/>
          </p:nvSpPr>
          <p:spPr>
            <a:xfrm>
              <a:off x="3736420" y="3849209"/>
              <a:ext cx="1465864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obtainWay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BE61344-8B12-0857-3386-D0C3E4035AF0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20EB62-90CB-ABD4-6A1A-FF8578F1B80C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领取方式：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：手动领取，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：兑换码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AD4C2C2-8D0D-E4C5-65A6-3711472E3E69}"/>
              </a:ext>
            </a:extLst>
          </p:cNvPr>
          <p:cNvGrpSpPr/>
          <p:nvPr/>
        </p:nvGrpSpPr>
        <p:grpSpPr>
          <a:xfrm>
            <a:off x="5095872" y="2652788"/>
            <a:ext cx="6359812" cy="287970"/>
            <a:chOff x="3694190" y="3810883"/>
            <a:chExt cx="5635098" cy="27306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9E8A8FA-EA98-DE53-28B4-E8860B0B183F}"/>
                </a:ext>
              </a:extLst>
            </p:cNvPr>
            <p:cNvSpPr txBox="1"/>
            <p:nvPr/>
          </p:nvSpPr>
          <p:spPr>
            <a:xfrm>
              <a:off x="3694190" y="3821286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scopes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2BA77BB-0289-169C-2D80-656439677491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53CEAA0-0172-1311-576D-5A84FF11BA81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限定的范围：分类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集合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3F931D-A746-3DBB-AB03-B5F0CB4F0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新增优惠券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F429C-59C0-A5DE-47ED-C45E487CB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803159"/>
          </a:xfrm>
        </p:spPr>
        <p:txBody>
          <a:bodyPr/>
          <a:lstStyle/>
          <a:p>
            <a:r>
              <a:rPr lang="zh-CN" altLang="en-US"/>
              <a:t>需求：管理员可以在控制台添加新的优惠券，经过审核后可以发放。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4D8972B-5718-863E-50E3-50CFFF3A90C1}"/>
              </a:ext>
            </a:extLst>
          </p:cNvPr>
          <p:cNvGraphicFramePr>
            <a:graphicFrameLocks noGrp="1"/>
          </p:cNvGraphicFramePr>
          <p:nvPr/>
        </p:nvGraphicFramePr>
        <p:xfrm>
          <a:off x="2288098" y="2352116"/>
          <a:ext cx="7708451" cy="32851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8316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5925289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7368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4D4A042-1425-A6C4-6B68-0CDEC420B1CE}"/>
              </a:ext>
            </a:extLst>
          </p:cNvPr>
          <p:cNvSpPr txBox="1"/>
          <p:nvPr/>
        </p:nvSpPr>
        <p:spPr>
          <a:xfrm>
            <a:off x="6152005" y="280004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POST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1595F-FDA7-585F-420E-5B5B09BAF3DD}"/>
              </a:ext>
            </a:extLst>
          </p:cNvPr>
          <p:cNvSpPr txBox="1"/>
          <p:nvPr/>
        </p:nvSpPr>
        <p:spPr>
          <a:xfrm>
            <a:off x="5466206" y="315702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/coupons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248640-117E-C718-D5F6-4079186373AF}"/>
              </a:ext>
            </a:extLst>
          </p:cNvPr>
          <p:cNvSpPr txBox="1"/>
          <p:nvPr/>
        </p:nvSpPr>
        <p:spPr>
          <a:xfrm>
            <a:off x="4175473" y="5272288"/>
            <a:ext cx="5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幻灯片缩放定位 62">
                <a:extLst>
                  <a:ext uri="{FF2B5EF4-FFF2-40B4-BE49-F238E27FC236}">
                    <a16:creationId xmlns:a16="http://schemas.microsoft.com/office/drawing/2014/main" id="{11A5DA15-4D36-BAA7-F5A8-4A0382F9B0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022402" y="3834703"/>
              <a:ext cx="1809750" cy="948064"/>
            </p:xfrm>
            <a:graphic>
              <a:graphicData uri="http://schemas.microsoft.com/office/powerpoint/2016/slidezoom">
                <pslz:sldZm>
                  <pslz:sldZmObj sldId="974" cId="1707253141">
                    <pslz:zmPr id="{EB0CEC3E-283F-4C3D-9438-965244717FE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9750" cy="94806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幻灯片缩放定位 6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1A5DA15-4D36-BAA7-F5A8-4A0382F9B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2402" y="3834703"/>
                <a:ext cx="1809750" cy="94806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4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新增优惠券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分页查询优惠券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根据</a:t>
            </a:r>
            <a:r>
              <a:rPr lang="en-US" altLang="zh-CN">
                <a:solidFill>
                  <a:srgbClr val="4C5252"/>
                </a:solidFill>
              </a:rPr>
              <a:t>id</a:t>
            </a:r>
            <a:r>
              <a:rPr lang="zh-CN" altLang="en-US">
                <a:solidFill>
                  <a:srgbClr val="4C5252"/>
                </a:solidFill>
              </a:rPr>
              <a:t>查询优惠券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修改优惠券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6060DA7-9BA9-05B3-072E-77A6B5593360}"/>
              </a:ext>
            </a:extLst>
          </p:cNvPr>
          <p:cNvSpPr txBox="1">
            <a:spLocks/>
          </p:cNvSpPr>
          <p:nvPr/>
        </p:nvSpPr>
        <p:spPr>
          <a:xfrm>
            <a:off x="4958428" y="44525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删除优惠券</a:t>
            </a:r>
          </a:p>
        </p:txBody>
      </p:sp>
    </p:spTree>
    <p:extLst>
      <p:ext uri="{BB962C8B-B14F-4D97-AF65-F5344CB8AC3E}">
        <p14:creationId xmlns:p14="http://schemas.microsoft.com/office/powerpoint/2010/main" val="25959282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分页查询优惠券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需求：管理员可以在管理后台</a:t>
            </a:r>
            <a:r>
              <a:rPr lang="zh-CN" altLang="en-US" b="1"/>
              <a:t>分页查询</a:t>
            </a:r>
            <a:r>
              <a:rPr lang="zh-CN" altLang="en-US"/>
              <a:t>优惠券信息，并且可以基于条件做过滤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65673"/>
              </p:ext>
            </p:extLst>
          </p:nvPr>
        </p:nvGraphicFramePr>
        <p:xfrm>
          <a:off x="2242522" y="2045376"/>
          <a:ext cx="8413613" cy="39077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940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449329" y="249330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763530" y="285028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/coupons/page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75EEA17-E5DC-5892-42AE-95158E8C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1148"/>
            <a:ext cx="9403895" cy="1120237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E186976C-C28F-972B-2989-0544D2B4A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95374"/>
              </p:ext>
            </p:extLst>
          </p:nvPr>
        </p:nvGraphicFramePr>
        <p:xfrm>
          <a:off x="4591598" y="3268575"/>
          <a:ext cx="5838277" cy="168570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56417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630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2187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06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76734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0057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7BD38D-22BE-16FB-6CA1-F1CC1ED67A75}"/>
              </a:ext>
            </a:extLst>
          </p:cNvPr>
          <p:cNvGrpSpPr/>
          <p:nvPr/>
        </p:nvGrpSpPr>
        <p:grpSpPr>
          <a:xfrm>
            <a:off x="4658275" y="3575145"/>
            <a:ext cx="5777068" cy="297653"/>
            <a:chOff x="3785908" y="3803617"/>
            <a:chExt cx="5543380" cy="27614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D6D6317-A6B7-247A-AD48-D176F9F78D4B}"/>
                </a:ext>
              </a:extLst>
            </p:cNvPr>
            <p:cNvSpPr txBox="1"/>
            <p:nvPr/>
          </p:nvSpPr>
          <p:spPr>
            <a:xfrm>
              <a:off x="3785908" y="3822778"/>
              <a:ext cx="1363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pageNo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CA17037-9BB0-1BAD-1ACA-BBA94322998A}"/>
                </a:ext>
              </a:extLst>
            </p:cNvPr>
            <p:cNvSpPr txBox="1"/>
            <p:nvPr/>
          </p:nvSpPr>
          <p:spPr>
            <a:xfrm>
              <a:off x="5149542" y="3817875"/>
              <a:ext cx="1145936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EC0B03A-9A74-B946-8AA6-EE5C749BFC2B}"/>
                </a:ext>
              </a:extLst>
            </p:cNvPr>
            <p:cNvSpPr txBox="1"/>
            <p:nvPr/>
          </p:nvSpPr>
          <p:spPr>
            <a:xfrm>
              <a:off x="6221655" y="3803617"/>
              <a:ext cx="3107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08C803-FAB6-AC26-3430-EAA1164680E6}"/>
              </a:ext>
            </a:extLst>
          </p:cNvPr>
          <p:cNvGrpSpPr/>
          <p:nvPr/>
        </p:nvGrpSpPr>
        <p:grpSpPr>
          <a:xfrm>
            <a:off x="4591598" y="3848696"/>
            <a:ext cx="5838277" cy="286399"/>
            <a:chOff x="3694190" y="3810883"/>
            <a:chExt cx="5635098" cy="27157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7B4035A-81DA-6CEA-0957-5CB8174763C9}"/>
                </a:ext>
              </a:extLst>
            </p:cNvPr>
            <p:cNvSpPr txBox="1"/>
            <p:nvPr/>
          </p:nvSpPr>
          <p:spPr>
            <a:xfrm>
              <a:off x="3694190" y="3812254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B7094E3-75BE-9572-465B-A1B6281D8CF4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0691E7-77AD-73B6-BD20-73F74759505F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4229C49-7282-5706-B2ED-1ECE5211F097}"/>
              </a:ext>
            </a:extLst>
          </p:cNvPr>
          <p:cNvGrpSpPr/>
          <p:nvPr/>
        </p:nvGrpSpPr>
        <p:grpSpPr>
          <a:xfrm>
            <a:off x="4591598" y="4127086"/>
            <a:ext cx="5838277" cy="286399"/>
            <a:chOff x="3694190" y="3810883"/>
            <a:chExt cx="5635098" cy="27157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F6B2757-BB28-349A-BE8A-FB38612C9A67}"/>
                </a:ext>
              </a:extLst>
            </p:cNvPr>
            <p:cNvSpPr txBox="1"/>
            <p:nvPr/>
          </p:nvSpPr>
          <p:spPr>
            <a:xfrm>
              <a:off x="3694190" y="3812254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E4DFC5C-3781-391C-C9E8-F0FA9AE8602B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51FC7E4-7E34-EB9E-D5F7-EB6FC4C77656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折扣类型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B560712-4C0B-F314-3E7F-0073999DF826}"/>
              </a:ext>
            </a:extLst>
          </p:cNvPr>
          <p:cNvGrpSpPr/>
          <p:nvPr/>
        </p:nvGrpSpPr>
        <p:grpSpPr>
          <a:xfrm>
            <a:off x="4591597" y="4393278"/>
            <a:ext cx="5838277" cy="286399"/>
            <a:chOff x="3694190" y="3810883"/>
            <a:chExt cx="5635098" cy="271572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A38DD71E-AC1F-47F6-029B-35B70C4AEEC3}"/>
                </a:ext>
              </a:extLst>
            </p:cNvPr>
            <p:cNvSpPr txBox="1"/>
            <p:nvPr/>
          </p:nvSpPr>
          <p:spPr>
            <a:xfrm>
              <a:off x="3694190" y="3812254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status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8E8C7AC-DAB0-F35F-FB93-A8E12E11D8F2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F21AFBB-99BF-8546-F0C4-34F3A0419750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优惠券状态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FA96273-9BEE-CB3A-1CA3-19D64E67F9DD}"/>
              </a:ext>
            </a:extLst>
          </p:cNvPr>
          <p:cNvGrpSpPr/>
          <p:nvPr/>
        </p:nvGrpSpPr>
        <p:grpSpPr>
          <a:xfrm>
            <a:off x="4591596" y="4659470"/>
            <a:ext cx="5838277" cy="286399"/>
            <a:chOff x="3694190" y="3810883"/>
            <a:chExt cx="5635098" cy="27157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9E52DFC-F399-6187-5D50-6FD97B56D244}"/>
                </a:ext>
              </a:extLst>
            </p:cNvPr>
            <p:cNvSpPr txBox="1"/>
            <p:nvPr/>
          </p:nvSpPr>
          <p:spPr>
            <a:xfrm>
              <a:off x="3694190" y="3812254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879CD9-A4AF-8039-3E77-1453267D2E99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04C27C3-0635-5331-7B74-576E1B71FCBC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优惠券名称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4" name="幻灯片缩放定位 93">
                <a:extLst>
                  <a:ext uri="{FF2B5EF4-FFF2-40B4-BE49-F238E27FC236}">
                    <a16:creationId xmlns:a16="http://schemas.microsoft.com/office/drawing/2014/main" id="{0E6C9396-FDC9-097E-7417-CC2E5449B8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5259449"/>
                  </p:ext>
                </p:extLst>
              </p:nvPr>
            </p:nvGraphicFramePr>
            <p:xfrm>
              <a:off x="6759921" y="5220304"/>
              <a:ext cx="1027436" cy="577933"/>
            </p:xfrm>
            <a:graphic>
              <a:graphicData uri="http://schemas.microsoft.com/office/powerpoint/2016/slidezoom">
                <pslz:sldZm>
                  <pslz:sldZmObj sldId="976" cId="2549431164">
                    <pslz:zmPr id="{472F8755-DE5E-41F7-8C25-2F1A7BCBF884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7436" cy="5779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4" name="幻灯片缩放定位 93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0E6C9396-FDC9-097E-7417-CC2E5449B8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9921" y="5220304"/>
                <a:ext cx="1027436" cy="5779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04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6F24-0B98-0F94-443F-880AC167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分页查询优惠券</a:t>
            </a:r>
            <a:r>
              <a:rPr lang="en-US" altLang="zh-CN"/>
              <a:t>VO</a:t>
            </a:r>
            <a:r>
              <a:rPr lang="zh-CN" altLang="en-US"/>
              <a:t>实体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CE126A-CA86-2E2C-26D0-19D0C84D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1398"/>
              </p:ext>
            </p:extLst>
          </p:nvPr>
        </p:nvGraphicFramePr>
        <p:xfrm>
          <a:off x="5076823" y="1130993"/>
          <a:ext cx="6359812" cy="52698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9545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15804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50631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06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9226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572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1600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89795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76734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005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50871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718302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243362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90413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290655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864155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825393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23736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19337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340A077F-18C4-9FB0-F9AB-0039A79FFEF2}"/>
              </a:ext>
            </a:extLst>
          </p:cNvPr>
          <p:cNvGrpSpPr/>
          <p:nvPr/>
        </p:nvGrpSpPr>
        <p:grpSpPr>
          <a:xfrm>
            <a:off x="5143499" y="1700724"/>
            <a:ext cx="6293136" cy="308764"/>
            <a:chOff x="3785908" y="3790194"/>
            <a:chExt cx="5543380" cy="28645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45830-5BE9-2F13-CED8-BCA653F37E95}"/>
                </a:ext>
              </a:extLst>
            </p:cNvPr>
            <p:cNvSpPr txBox="1"/>
            <p:nvPr/>
          </p:nvSpPr>
          <p:spPr>
            <a:xfrm>
              <a:off x="3785908" y="3790544"/>
              <a:ext cx="1363633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C632BE-A603-4421-5D11-81A94CF1D249}"/>
                </a:ext>
              </a:extLst>
            </p:cNvPr>
            <p:cNvSpPr txBox="1"/>
            <p:nvPr/>
          </p:nvSpPr>
          <p:spPr>
            <a:xfrm>
              <a:off x="5149542" y="3790194"/>
              <a:ext cx="11459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569C2C-6B90-1B07-0B88-0969BB8E193E}"/>
                </a:ext>
              </a:extLst>
            </p:cNvPr>
            <p:cNvSpPr txBox="1"/>
            <p:nvPr/>
          </p:nvSpPr>
          <p:spPr>
            <a:xfrm>
              <a:off x="6221655" y="3803617"/>
              <a:ext cx="3107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26D0ED2-653E-1242-CA0F-0A3353D11CE3}"/>
              </a:ext>
            </a:extLst>
          </p:cNvPr>
          <p:cNvGrpSpPr/>
          <p:nvPr/>
        </p:nvGrpSpPr>
        <p:grpSpPr>
          <a:xfrm>
            <a:off x="5057773" y="3109983"/>
            <a:ext cx="6359812" cy="304878"/>
            <a:chOff x="3694190" y="3814116"/>
            <a:chExt cx="5635098" cy="28909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A4E127B-499E-C1A3-8F6C-3B20FEE7830B}"/>
                </a:ext>
              </a:extLst>
            </p:cNvPr>
            <p:cNvSpPr txBox="1"/>
            <p:nvPr/>
          </p:nvSpPr>
          <p:spPr>
            <a:xfrm>
              <a:off x="3694190" y="3814116"/>
              <a:ext cx="15295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specific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21AE7D-1329-67FA-839A-0BE48AB17F0C}"/>
                </a:ext>
              </a:extLst>
            </p:cNvPr>
            <p:cNvSpPr txBox="1"/>
            <p:nvPr/>
          </p:nvSpPr>
          <p:spPr>
            <a:xfrm>
              <a:off x="5145601" y="3817105"/>
              <a:ext cx="1145936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AAB907-93BA-C808-1866-C386E430D6AE}"/>
                </a:ext>
              </a:extLst>
            </p:cNvPr>
            <p:cNvSpPr txBox="1"/>
            <p:nvPr/>
          </p:nvSpPr>
          <p:spPr>
            <a:xfrm>
              <a:off x="6311254" y="3819915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使用范围，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0-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全部课程，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1-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指定课程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62" name="图片 61">
            <a:extLst>
              <a:ext uri="{FF2B5EF4-FFF2-40B4-BE49-F238E27FC236}">
                <a16:creationId xmlns:a16="http://schemas.microsoft.com/office/drawing/2014/main" id="{340CE678-4358-5661-832F-AAD45F8B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" y="1888351"/>
            <a:ext cx="4427604" cy="36579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1" name="组合 90">
            <a:extLst>
              <a:ext uri="{FF2B5EF4-FFF2-40B4-BE49-F238E27FC236}">
                <a16:creationId xmlns:a16="http://schemas.microsoft.com/office/drawing/2014/main" id="{8E181F58-944E-374A-DD91-8C34EF93D12D}"/>
              </a:ext>
            </a:extLst>
          </p:cNvPr>
          <p:cNvGrpSpPr/>
          <p:nvPr/>
        </p:nvGrpSpPr>
        <p:grpSpPr>
          <a:xfrm>
            <a:off x="5143498" y="1438352"/>
            <a:ext cx="6293136" cy="282843"/>
            <a:chOff x="3785908" y="3794780"/>
            <a:chExt cx="5543380" cy="262407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BC2550D-1D7E-C829-69DF-91DC0C391148}"/>
                </a:ext>
              </a:extLst>
            </p:cNvPr>
            <p:cNvSpPr txBox="1"/>
            <p:nvPr/>
          </p:nvSpPr>
          <p:spPr>
            <a:xfrm>
              <a:off x="3785908" y="3796269"/>
              <a:ext cx="1363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9F011F63-0591-3A0E-97F2-CEB8AF0DDF32}"/>
                </a:ext>
              </a:extLst>
            </p:cNvPr>
            <p:cNvSpPr txBox="1"/>
            <p:nvPr/>
          </p:nvSpPr>
          <p:spPr>
            <a:xfrm>
              <a:off x="5149542" y="3800201"/>
              <a:ext cx="1145936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64B0376B-3441-BB23-EE03-E7F8E74DFFEA}"/>
                </a:ext>
              </a:extLst>
            </p:cNvPr>
            <p:cNvSpPr txBox="1"/>
            <p:nvPr/>
          </p:nvSpPr>
          <p:spPr>
            <a:xfrm>
              <a:off x="6221655" y="3794780"/>
              <a:ext cx="3107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124259F-E955-B942-4EC0-FEF541B35857}"/>
              </a:ext>
            </a:extLst>
          </p:cNvPr>
          <p:cNvGrpSpPr/>
          <p:nvPr/>
        </p:nvGrpSpPr>
        <p:grpSpPr>
          <a:xfrm>
            <a:off x="5105398" y="3399940"/>
            <a:ext cx="6369337" cy="286105"/>
            <a:chOff x="3736420" y="3857706"/>
            <a:chExt cx="5601244" cy="24314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81157C7-A222-A29E-D219-1F48EED2AFE0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obtainWay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8CF14A6-8C9E-0F18-4144-65828B686F3B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FD97D2-8161-0725-A67A-0CB0A601F460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领取方式：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：手动领取，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：兑换码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6FB7D36-6377-B96F-B1A6-CCE31C2D5FF4}"/>
              </a:ext>
            </a:extLst>
          </p:cNvPr>
          <p:cNvGrpSpPr/>
          <p:nvPr/>
        </p:nvGrpSpPr>
        <p:grpSpPr>
          <a:xfrm>
            <a:off x="5105398" y="3672880"/>
            <a:ext cx="6369337" cy="286105"/>
            <a:chOff x="3736420" y="3857706"/>
            <a:chExt cx="5601244" cy="24314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C3A9DBA-109A-62D4-F563-C77BE8C3A523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usedNum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68B502A-603F-A73C-2FB4-D86F887A50F4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0BE6933-D5F6-20DA-A5C5-8CEEBE62F81A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已使用优惠券数量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CE10DC-1EB0-AE3C-1FFC-198F98BB5C15}"/>
              </a:ext>
            </a:extLst>
          </p:cNvPr>
          <p:cNvGrpSpPr/>
          <p:nvPr/>
        </p:nvGrpSpPr>
        <p:grpSpPr>
          <a:xfrm>
            <a:off x="5029200" y="3936974"/>
            <a:ext cx="6445535" cy="294960"/>
            <a:chOff x="3669411" y="3850181"/>
            <a:chExt cx="5668253" cy="25067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0E54BED-49FA-9DD6-32CE-5906EFDB09A0}"/>
                </a:ext>
              </a:extLst>
            </p:cNvPr>
            <p:cNvSpPr txBox="1"/>
            <p:nvPr/>
          </p:nvSpPr>
          <p:spPr>
            <a:xfrm>
              <a:off x="3669411" y="3850181"/>
              <a:ext cx="1608913" cy="2354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issueNum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1A0160C-CF44-ACFF-509F-42945E548550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F10DAD-332B-8FF8-CF44-75C089C06A23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已领取数量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FD8FA61-98C5-CF00-5816-A77FDC866C19}"/>
              </a:ext>
            </a:extLst>
          </p:cNvPr>
          <p:cNvGrpSpPr/>
          <p:nvPr/>
        </p:nvGrpSpPr>
        <p:grpSpPr>
          <a:xfrm>
            <a:off x="5105398" y="4218760"/>
            <a:ext cx="6369337" cy="286105"/>
            <a:chOff x="3736420" y="3857706"/>
            <a:chExt cx="5601244" cy="243148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64D250D-B993-CB55-CA16-3AD3854868A6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totalNum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DE2AD1E-38FA-48B1-578D-D9CDCB261C50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7384D1-6DEA-8B0D-E044-755920218EB8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优惠券总量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B3B4E70-0E24-E7C2-52D2-EAFAAA46F14A}"/>
              </a:ext>
            </a:extLst>
          </p:cNvPr>
          <p:cNvGrpSpPr/>
          <p:nvPr/>
        </p:nvGrpSpPr>
        <p:grpSpPr>
          <a:xfrm>
            <a:off x="5105398" y="4491700"/>
            <a:ext cx="6369337" cy="286105"/>
            <a:chOff x="3736420" y="3857706"/>
            <a:chExt cx="5601244" cy="24314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3D9C0C3-CB36-E067-B52D-1B664DD9490E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createTime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420404-9F21-BB9F-284F-54E5D56A2837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AA190E3-6B42-76E5-E176-273668DE1389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创建时间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F5B0F26-D03B-247B-3FFB-4E44D4D7C2C6}"/>
              </a:ext>
            </a:extLst>
          </p:cNvPr>
          <p:cNvGrpSpPr/>
          <p:nvPr/>
        </p:nvGrpSpPr>
        <p:grpSpPr>
          <a:xfrm>
            <a:off x="5076822" y="4766659"/>
            <a:ext cx="6369337" cy="279537"/>
            <a:chOff x="3736420" y="3859419"/>
            <a:chExt cx="5601244" cy="237566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F7FFE9E-E6EA-6743-BD31-98E558517C9A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issueBeginTime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524F301-C8F4-F9F7-C42E-31A40EA07EC3}"/>
                </a:ext>
              </a:extLst>
            </p:cNvPr>
            <p:cNvSpPr txBox="1"/>
            <p:nvPr/>
          </p:nvSpPr>
          <p:spPr>
            <a:xfrm>
              <a:off x="5210661" y="3861576"/>
              <a:ext cx="1007746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0348FCA-E156-8947-4B2C-889DECEEA6D9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领取开始时间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D1CC320-5BBD-D664-CA99-ED8F7DF062A2}"/>
              </a:ext>
            </a:extLst>
          </p:cNvPr>
          <p:cNvGrpSpPr/>
          <p:nvPr/>
        </p:nvGrpSpPr>
        <p:grpSpPr>
          <a:xfrm>
            <a:off x="5076822" y="5034832"/>
            <a:ext cx="6369337" cy="286105"/>
            <a:chOff x="3736420" y="3857706"/>
            <a:chExt cx="5601244" cy="243148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6EA04EF-E684-C245-28E5-B9D55E0127C6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issueEndTime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46BCA48-301F-E2F2-E46D-AB798F38715F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FED03FD-E656-0D2A-1C86-1928680A6786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领取结束时间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AAFD0D4B-86C7-289E-1ABF-DA113A75EE42}"/>
              </a:ext>
            </a:extLst>
          </p:cNvPr>
          <p:cNvGrpSpPr/>
          <p:nvPr/>
        </p:nvGrpSpPr>
        <p:grpSpPr>
          <a:xfrm>
            <a:off x="5076822" y="5305024"/>
            <a:ext cx="6369337" cy="286105"/>
            <a:chOff x="3736420" y="3857706"/>
            <a:chExt cx="5601244" cy="243148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E9D1A2-C078-72F3-222B-FA0CC35C5880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termBeginTime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17279B1-A7C2-3421-8CA5-2D52E75E586D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56B156F-1DEF-EFE0-FC75-CF867934E590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使用有效期开始时间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9851996-1F5D-86A8-FE15-2B47C76AF65C}"/>
              </a:ext>
            </a:extLst>
          </p:cNvPr>
          <p:cNvGrpSpPr/>
          <p:nvPr/>
        </p:nvGrpSpPr>
        <p:grpSpPr>
          <a:xfrm>
            <a:off x="5076822" y="5575216"/>
            <a:ext cx="6369337" cy="286105"/>
            <a:chOff x="3736420" y="3857706"/>
            <a:chExt cx="5601244" cy="243148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5AE4751-6778-DF37-A6B0-D718DF1CFFAA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termEndTime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522CD273-4E9A-EAFD-0743-5F5D4D1DEFEC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769FBB4-4068-400B-1CA3-5A04AD98D6AD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使用有效期结束时间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6A34BBB-FFAC-001B-8D59-472BDA0CEA59}"/>
              </a:ext>
            </a:extLst>
          </p:cNvPr>
          <p:cNvGrpSpPr/>
          <p:nvPr/>
        </p:nvGrpSpPr>
        <p:grpSpPr>
          <a:xfrm>
            <a:off x="5076822" y="5845409"/>
            <a:ext cx="6369337" cy="286105"/>
            <a:chOff x="3736420" y="3857706"/>
            <a:chExt cx="5601244" cy="24314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5922E1B-B40A-F637-6B52-BD7CA80A1AA3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termDays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CFC50BB-E1D7-7F4D-875D-5E37F5311E9D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E7B5EC3-210D-8D31-79E1-F4932E309507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有效天数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31CAE62-190A-453A-2178-25CB8E9259C6}"/>
              </a:ext>
            </a:extLst>
          </p:cNvPr>
          <p:cNvGrpSpPr/>
          <p:nvPr/>
        </p:nvGrpSpPr>
        <p:grpSpPr>
          <a:xfrm>
            <a:off x="5076822" y="6120755"/>
            <a:ext cx="6369337" cy="286105"/>
            <a:chOff x="3736420" y="3857706"/>
            <a:chExt cx="5601244" cy="243148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ED7865A-48FE-FB49-837E-895211475D7E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status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C7B54AB9-DD7C-17D6-E0F6-050961EB9AAD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B1DDF59-410A-870B-2865-6F1DF22BBAC8}"/>
                </a:ext>
              </a:extLst>
            </p:cNvPr>
            <p:cNvSpPr txBox="1"/>
            <p:nvPr/>
          </p:nvSpPr>
          <p:spPr>
            <a:xfrm>
              <a:off x="6226783" y="3875609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状态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4127483-29BE-0848-BCD7-26D30AF74C11}"/>
              </a:ext>
            </a:extLst>
          </p:cNvPr>
          <p:cNvGrpSpPr/>
          <p:nvPr/>
        </p:nvGrpSpPr>
        <p:grpSpPr>
          <a:xfrm>
            <a:off x="5067299" y="1988459"/>
            <a:ext cx="6369337" cy="325937"/>
            <a:chOff x="3736420" y="3838624"/>
            <a:chExt cx="5601244" cy="276999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EE76DB4-2EE1-9B27-EB54-EAE8735C27F7}"/>
                </a:ext>
              </a:extLst>
            </p:cNvPr>
            <p:cNvSpPr txBox="1"/>
            <p:nvPr/>
          </p:nvSpPr>
          <p:spPr>
            <a:xfrm>
              <a:off x="3736420" y="3838624"/>
              <a:ext cx="153352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E47B2D9-F3AC-731F-5B4D-E3922F2EEF21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900B588-13A9-8B85-827A-81FBDF090162}"/>
                </a:ext>
              </a:extLst>
            </p:cNvPr>
            <p:cNvSpPr txBox="1"/>
            <p:nvPr/>
          </p:nvSpPr>
          <p:spPr>
            <a:xfrm>
              <a:off x="6226783" y="3875609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折扣类型，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：满减，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：每满减，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：折扣，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：无门槛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1C1A775-534B-B35A-4C46-91EF8016319C}"/>
              </a:ext>
            </a:extLst>
          </p:cNvPr>
          <p:cNvGrpSpPr/>
          <p:nvPr/>
        </p:nvGrpSpPr>
        <p:grpSpPr>
          <a:xfrm>
            <a:off x="5067299" y="2283845"/>
            <a:ext cx="6369337" cy="286105"/>
            <a:chOff x="3736420" y="3857706"/>
            <a:chExt cx="5601244" cy="243148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6029E47-B293-AC1D-AAF2-6AFA6D5CA6E9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thresholdAmount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ECA4D86-6AA7-33C6-2C3E-745A8D8F01E2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19B4F422-6BB4-DF3D-254F-10F33DC5D5BA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折扣门槛，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代表无门槛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6C89931-E215-562C-0C2B-837E52398E0B}"/>
              </a:ext>
            </a:extLst>
          </p:cNvPr>
          <p:cNvGrpSpPr/>
          <p:nvPr/>
        </p:nvGrpSpPr>
        <p:grpSpPr>
          <a:xfrm>
            <a:off x="5067299" y="2566310"/>
            <a:ext cx="6369337" cy="286105"/>
            <a:chOff x="3736420" y="3857706"/>
            <a:chExt cx="5601244" cy="243148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0277603-8C80-DCBB-3E06-2FB030E93B4A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discountValue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82B145C-8FA1-5350-FBCC-E1E0A48BEDBE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2C0D290-0A2B-6D01-F521-A700476D5072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折扣值，满减填抵扣金额；打折填折扣值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60D78BF9-1190-98C6-E073-BA7305ECDE7B}"/>
              </a:ext>
            </a:extLst>
          </p:cNvPr>
          <p:cNvGrpSpPr/>
          <p:nvPr/>
        </p:nvGrpSpPr>
        <p:grpSpPr>
          <a:xfrm>
            <a:off x="4991101" y="2830404"/>
            <a:ext cx="6445535" cy="294960"/>
            <a:chOff x="3669411" y="3850181"/>
            <a:chExt cx="5668253" cy="250673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20B5FA6-F671-14AE-B2BB-6D750183D9C5}"/>
                </a:ext>
              </a:extLst>
            </p:cNvPr>
            <p:cNvSpPr txBox="1"/>
            <p:nvPr/>
          </p:nvSpPr>
          <p:spPr>
            <a:xfrm>
              <a:off x="3669411" y="3850181"/>
              <a:ext cx="1608913" cy="2354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maxDiscountAmount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EE43EF6-2F94-10E9-AB81-70D6D9E97044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19AA9BAA-B35C-764E-AB86-CAEED7A3CB31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最大优惠金额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4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691FACA-E1ED-6A48-A1E4-D925AAC030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645460"/>
            <a:ext cx="5973761" cy="4429162"/>
          </a:xfrm>
        </p:spPr>
        <p:txBody>
          <a:bodyPr/>
          <a:lstStyle/>
          <a:p>
            <a:r>
              <a:rPr kumimoji="1" lang="zh-CN" altLang="en-US"/>
              <a:t>产品原型分析</a:t>
            </a:r>
            <a:endParaRPr kumimoji="1" lang="en-US" altLang="zh-CN" dirty="0"/>
          </a:p>
          <a:p>
            <a:r>
              <a:rPr kumimoji="1" lang="zh-CN" altLang="en-US"/>
              <a:t>优惠券管理</a:t>
            </a:r>
            <a:endParaRPr kumimoji="1" lang="en-US" altLang="zh-CN"/>
          </a:p>
          <a:p>
            <a:r>
              <a:rPr kumimoji="1" lang="zh-CN" altLang="en-US"/>
              <a:t>优惠券发放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87154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分页查询优惠券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需求：管理员可以在管理后台</a:t>
            </a:r>
            <a:r>
              <a:rPr lang="zh-CN" altLang="en-US" b="1"/>
              <a:t>分页查询</a:t>
            </a:r>
            <a:r>
              <a:rPr lang="zh-CN" altLang="en-US"/>
              <a:t>优惠券信息，并且可以基于条件做过滤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/>
        </p:nvGraphicFramePr>
        <p:xfrm>
          <a:off x="2242522" y="2045376"/>
          <a:ext cx="8413613" cy="390774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462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6733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940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8477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449329" y="249330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763530" y="285028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/coupons/page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E186976C-C28F-972B-2989-0544D2B4AD2D}"/>
              </a:ext>
            </a:extLst>
          </p:cNvPr>
          <p:cNvGraphicFramePr>
            <a:graphicFrameLocks noGrp="1"/>
          </p:cNvGraphicFramePr>
          <p:nvPr/>
        </p:nvGraphicFramePr>
        <p:xfrm>
          <a:off x="4591598" y="3268575"/>
          <a:ext cx="5838277" cy="168570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556417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63077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21878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06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76734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0057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7BD38D-22BE-16FB-6CA1-F1CC1ED67A75}"/>
              </a:ext>
            </a:extLst>
          </p:cNvPr>
          <p:cNvGrpSpPr/>
          <p:nvPr/>
        </p:nvGrpSpPr>
        <p:grpSpPr>
          <a:xfrm>
            <a:off x="4658275" y="3575145"/>
            <a:ext cx="5777068" cy="297653"/>
            <a:chOff x="3785908" y="3803617"/>
            <a:chExt cx="5543380" cy="27614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D6D6317-A6B7-247A-AD48-D176F9F78D4B}"/>
                </a:ext>
              </a:extLst>
            </p:cNvPr>
            <p:cNvSpPr txBox="1"/>
            <p:nvPr/>
          </p:nvSpPr>
          <p:spPr>
            <a:xfrm>
              <a:off x="3785908" y="3822778"/>
              <a:ext cx="1363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pageNo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CA17037-9BB0-1BAD-1ACA-BBA94322998A}"/>
                </a:ext>
              </a:extLst>
            </p:cNvPr>
            <p:cNvSpPr txBox="1"/>
            <p:nvPr/>
          </p:nvSpPr>
          <p:spPr>
            <a:xfrm>
              <a:off x="5149542" y="3817875"/>
              <a:ext cx="1145936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EC0B03A-9A74-B946-8AA6-EE5C749BFC2B}"/>
                </a:ext>
              </a:extLst>
            </p:cNvPr>
            <p:cNvSpPr txBox="1"/>
            <p:nvPr/>
          </p:nvSpPr>
          <p:spPr>
            <a:xfrm>
              <a:off x="6221655" y="3803617"/>
              <a:ext cx="3107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页码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D08C803-FAB6-AC26-3430-EAA1164680E6}"/>
              </a:ext>
            </a:extLst>
          </p:cNvPr>
          <p:cNvGrpSpPr/>
          <p:nvPr/>
        </p:nvGrpSpPr>
        <p:grpSpPr>
          <a:xfrm>
            <a:off x="4591598" y="3848696"/>
            <a:ext cx="5838277" cy="286399"/>
            <a:chOff x="3694190" y="3810883"/>
            <a:chExt cx="5635098" cy="27157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7B4035A-81DA-6CEA-0957-5CB8174763C9}"/>
                </a:ext>
              </a:extLst>
            </p:cNvPr>
            <p:cNvSpPr txBox="1"/>
            <p:nvPr/>
          </p:nvSpPr>
          <p:spPr>
            <a:xfrm>
              <a:off x="3694190" y="3812254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pageSize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B7094E3-75BE-9572-465B-A1B6281D8CF4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0691E7-77AD-73B6-BD20-73F74759505F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每页大小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4229C49-7282-5706-B2ED-1ECE5211F097}"/>
              </a:ext>
            </a:extLst>
          </p:cNvPr>
          <p:cNvGrpSpPr/>
          <p:nvPr/>
        </p:nvGrpSpPr>
        <p:grpSpPr>
          <a:xfrm>
            <a:off x="4591598" y="4127086"/>
            <a:ext cx="5838277" cy="286399"/>
            <a:chOff x="3694190" y="3810883"/>
            <a:chExt cx="5635098" cy="27157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F6B2757-BB28-349A-BE8A-FB38612C9A67}"/>
                </a:ext>
              </a:extLst>
            </p:cNvPr>
            <p:cNvSpPr txBox="1"/>
            <p:nvPr/>
          </p:nvSpPr>
          <p:spPr>
            <a:xfrm>
              <a:off x="3694190" y="3812254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E4DFC5C-3781-391C-C9E8-F0FA9AE8602B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51FC7E4-7E34-EB9E-D5F7-EB6FC4C77656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折扣类型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1B560712-4C0B-F314-3E7F-0073999DF826}"/>
              </a:ext>
            </a:extLst>
          </p:cNvPr>
          <p:cNvGrpSpPr/>
          <p:nvPr/>
        </p:nvGrpSpPr>
        <p:grpSpPr>
          <a:xfrm>
            <a:off x="4591597" y="4393278"/>
            <a:ext cx="5838277" cy="286399"/>
            <a:chOff x="3694190" y="3810883"/>
            <a:chExt cx="5635098" cy="271572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A38DD71E-AC1F-47F6-029B-35B70C4AEEC3}"/>
                </a:ext>
              </a:extLst>
            </p:cNvPr>
            <p:cNvSpPr txBox="1"/>
            <p:nvPr/>
          </p:nvSpPr>
          <p:spPr>
            <a:xfrm>
              <a:off x="3694190" y="3812254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status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48E8C7AC-DAB0-F35F-FB93-A8E12E11D8F2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F21AFBB-99BF-8546-F0C4-34F3A0419750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优惠券状态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FA96273-9BEE-CB3A-1CA3-19D64E67F9DD}"/>
              </a:ext>
            </a:extLst>
          </p:cNvPr>
          <p:cNvGrpSpPr/>
          <p:nvPr/>
        </p:nvGrpSpPr>
        <p:grpSpPr>
          <a:xfrm>
            <a:off x="4591596" y="4659470"/>
            <a:ext cx="5838277" cy="286399"/>
            <a:chOff x="3694190" y="3810883"/>
            <a:chExt cx="5635098" cy="271572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9E52DFC-F399-6187-5D50-6FD97B56D244}"/>
                </a:ext>
              </a:extLst>
            </p:cNvPr>
            <p:cNvSpPr txBox="1"/>
            <p:nvPr/>
          </p:nvSpPr>
          <p:spPr>
            <a:xfrm>
              <a:off x="3694190" y="3812254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B8879CD9-A4AF-8039-3E77-1453267D2E99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504C27C3-0635-5331-7B74-576E1B71FCBC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优惠券名称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4" name="幻灯片缩放定位 93">
                <a:extLst>
                  <a:ext uri="{FF2B5EF4-FFF2-40B4-BE49-F238E27FC236}">
                    <a16:creationId xmlns:a16="http://schemas.microsoft.com/office/drawing/2014/main" id="{0E6C9396-FDC9-097E-7417-CC2E5449B8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59921" y="5220304"/>
              <a:ext cx="1027436" cy="577933"/>
            </p:xfrm>
            <a:graphic>
              <a:graphicData uri="http://schemas.microsoft.com/office/powerpoint/2016/slidezoom">
                <pslz:sldZm>
                  <pslz:sldZmObj sldId="976" cId="2549431164">
                    <pslz:zmPr id="{472F8755-DE5E-41F7-8C25-2F1A7BCBF884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27436" cy="57793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4" name="幻灯片缩放定位 9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E6C9396-FDC9-097E-7417-CC2E5449B8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9921" y="5220304"/>
                <a:ext cx="1027436" cy="57793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322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新增优惠券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根据</a:t>
            </a:r>
            <a:r>
              <a:rPr lang="en-US" altLang="zh-CN">
                <a:solidFill>
                  <a:srgbClr val="AD2B26"/>
                </a:solidFill>
              </a:rPr>
              <a:t>id</a:t>
            </a:r>
            <a:r>
              <a:rPr lang="zh-CN" altLang="en-US">
                <a:solidFill>
                  <a:srgbClr val="AD2B26"/>
                </a:solidFill>
              </a:rPr>
              <a:t>查询优惠券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修改优惠券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6060DA7-9BA9-05B3-072E-77A6B5593360}"/>
              </a:ext>
            </a:extLst>
          </p:cNvPr>
          <p:cNvSpPr txBox="1">
            <a:spLocks/>
          </p:cNvSpPr>
          <p:nvPr/>
        </p:nvSpPr>
        <p:spPr>
          <a:xfrm>
            <a:off x="4958428" y="44525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删除优惠券</a:t>
            </a:r>
          </a:p>
        </p:txBody>
      </p:sp>
    </p:spTree>
    <p:extLst>
      <p:ext uri="{BB962C8B-B14F-4D97-AF65-F5344CB8AC3E}">
        <p14:creationId xmlns:p14="http://schemas.microsoft.com/office/powerpoint/2010/main" val="339220431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根据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id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查询优惠券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需求：在管理控制台的优惠券分页列表中，点击某个优惠券或者修改某个优惠券时，都需要根据</a:t>
            </a:r>
            <a:r>
              <a:rPr lang="en-US" altLang="zh-CN"/>
              <a:t>id</a:t>
            </a:r>
            <a:r>
              <a:rPr lang="zh-CN" altLang="en-US"/>
              <a:t>查询优惠券的详细信息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57498"/>
              </p:ext>
            </p:extLst>
          </p:nvPr>
        </p:nvGraphicFramePr>
        <p:xfrm>
          <a:off x="2328247" y="2548448"/>
          <a:ext cx="8444528" cy="26141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34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109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502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424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424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421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841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502386" y="3103098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816587" y="3548888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/coupons/{id}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45A441-E55A-0C81-3CCE-FBF32E98DF60}"/>
              </a:ext>
            </a:extLst>
          </p:cNvPr>
          <p:cNvSpPr txBox="1"/>
          <p:nvPr/>
        </p:nvSpPr>
        <p:spPr>
          <a:xfrm>
            <a:off x="5816587" y="398477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zh-CN" altLang="en-US" sz="1200" noProof="0">
                <a:solidFill>
                  <a:prstClr val="black"/>
                </a:solidFill>
              </a:rPr>
              <a:t>路径占位符中的优惠券</a:t>
            </a:r>
            <a:r>
              <a:rPr lang="en-US" altLang="zh-CN" sz="1200" noProof="0">
                <a:solidFill>
                  <a:prstClr val="black"/>
                </a:solidFill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幻灯片缩放定位 3">
                <a:extLst>
                  <a:ext uri="{FF2B5EF4-FFF2-40B4-BE49-F238E27FC236}">
                    <a16:creationId xmlns:a16="http://schemas.microsoft.com/office/drawing/2014/main" id="{8C49726C-4A62-76A8-70DF-CBCA828826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742186"/>
                  </p:ext>
                </p:extLst>
              </p:nvPr>
            </p:nvGraphicFramePr>
            <p:xfrm>
              <a:off x="6942982" y="4494579"/>
              <a:ext cx="885824" cy="498276"/>
            </p:xfrm>
            <a:graphic>
              <a:graphicData uri="http://schemas.microsoft.com/office/powerpoint/2016/slidezoom">
                <pslz:sldZm>
                  <pslz:sldZmObj sldId="979" cId="643749808">
                    <pslz:zmPr id="{3CB088AB-18F8-449A-910D-5ED1168ABC8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5824" cy="4982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幻灯片缩放定位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49726C-4A62-76A8-70DF-CBCA828826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2982" y="4494579"/>
                <a:ext cx="885824" cy="4982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167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6F24-0B98-0F94-443F-880AC167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优惠券详情</a:t>
            </a:r>
            <a:r>
              <a:rPr lang="en-US" altLang="zh-CN"/>
              <a:t>VO</a:t>
            </a:r>
            <a:r>
              <a:rPr lang="zh-CN" altLang="en-US"/>
              <a:t>实体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55EAD-1D8D-2DFD-6D43-1C8FFC7A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61" y="1668325"/>
            <a:ext cx="3762375" cy="4288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CE126A-CA86-2E2C-26D0-19D0C84D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95942"/>
              </p:ext>
            </p:extLst>
          </p:nvPr>
        </p:nvGraphicFramePr>
        <p:xfrm>
          <a:off x="4954673" y="873818"/>
          <a:ext cx="6359812" cy="566041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9545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15804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50631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06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22767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953604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572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1600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89795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76734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005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50871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89574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830689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6079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737980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37095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176304"/>
                  </a:ext>
                </a:extLst>
              </a:tr>
            </a:tbl>
          </a:graphicData>
        </a:graphic>
      </p:graphicFrame>
      <p:grpSp>
        <p:nvGrpSpPr>
          <p:cNvPr id="53" name="组合 52">
            <a:extLst>
              <a:ext uri="{FF2B5EF4-FFF2-40B4-BE49-F238E27FC236}">
                <a16:creationId xmlns:a16="http://schemas.microsoft.com/office/drawing/2014/main" id="{53B373A3-35FF-2CE5-69F0-88A0630B43FE}"/>
              </a:ext>
            </a:extLst>
          </p:cNvPr>
          <p:cNvGrpSpPr/>
          <p:nvPr/>
        </p:nvGrpSpPr>
        <p:grpSpPr>
          <a:xfrm>
            <a:off x="5027735" y="1441786"/>
            <a:ext cx="6293136" cy="308387"/>
            <a:chOff x="3785908" y="3790544"/>
            <a:chExt cx="5543380" cy="286106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8CDB997-3022-C89F-FE70-E0C7B460C0C5}"/>
                </a:ext>
              </a:extLst>
            </p:cNvPr>
            <p:cNvSpPr txBox="1"/>
            <p:nvPr/>
          </p:nvSpPr>
          <p:spPr>
            <a:xfrm>
              <a:off x="3785908" y="3790544"/>
              <a:ext cx="1363633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86C4928-3174-7DB1-52CC-19BB44ED4B34}"/>
                </a:ext>
              </a:extLst>
            </p:cNvPr>
            <p:cNvSpPr txBox="1"/>
            <p:nvPr/>
          </p:nvSpPr>
          <p:spPr>
            <a:xfrm>
              <a:off x="5149542" y="3799031"/>
              <a:ext cx="11459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07E8BAF-2578-39F8-5EBB-61996944695D}"/>
                </a:ext>
              </a:extLst>
            </p:cNvPr>
            <p:cNvSpPr txBox="1"/>
            <p:nvPr/>
          </p:nvSpPr>
          <p:spPr>
            <a:xfrm>
              <a:off x="6221655" y="3803617"/>
              <a:ext cx="3107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EF665621-CECB-DF16-D1E5-AB0941974370}"/>
              </a:ext>
            </a:extLst>
          </p:cNvPr>
          <p:cNvGrpSpPr/>
          <p:nvPr/>
        </p:nvGrpSpPr>
        <p:grpSpPr>
          <a:xfrm>
            <a:off x="4961058" y="1721867"/>
            <a:ext cx="6359812" cy="306324"/>
            <a:chOff x="3694190" y="3803713"/>
            <a:chExt cx="5635098" cy="290466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6DC55FE-12A9-F1DF-E9BD-1F7110E8222E}"/>
                </a:ext>
              </a:extLst>
            </p:cNvPr>
            <p:cNvSpPr txBox="1"/>
            <p:nvPr/>
          </p:nvSpPr>
          <p:spPr>
            <a:xfrm>
              <a:off x="3694190" y="3814116"/>
              <a:ext cx="15295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specific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10CD051-F0EB-D05E-FB85-B15177CD3D41}"/>
                </a:ext>
              </a:extLst>
            </p:cNvPr>
            <p:cNvSpPr txBox="1"/>
            <p:nvPr/>
          </p:nvSpPr>
          <p:spPr>
            <a:xfrm>
              <a:off x="5145601" y="3808073"/>
              <a:ext cx="1145936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58CF694-3357-4217-3D1E-BA48E1369031}"/>
                </a:ext>
              </a:extLst>
            </p:cNvPr>
            <p:cNvSpPr txBox="1"/>
            <p:nvPr/>
          </p:nvSpPr>
          <p:spPr>
            <a:xfrm>
              <a:off x="6311254" y="3803713"/>
              <a:ext cx="30180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是否限定了范围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8B5809C-7DBD-506F-B5D2-2E2567C66E50}"/>
              </a:ext>
            </a:extLst>
          </p:cNvPr>
          <p:cNvGrpSpPr/>
          <p:nvPr/>
        </p:nvGrpSpPr>
        <p:grpSpPr>
          <a:xfrm>
            <a:off x="4961058" y="2296122"/>
            <a:ext cx="2822339" cy="325937"/>
            <a:chOff x="4041374" y="3815135"/>
            <a:chExt cx="2207031" cy="271801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4BFAA76-0FB9-3C07-86B3-F0CF4BEA6054}"/>
                </a:ext>
              </a:extLst>
            </p:cNvPr>
            <p:cNvSpPr txBox="1"/>
            <p:nvPr/>
          </p:nvSpPr>
          <p:spPr>
            <a:xfrm>
              <a:off x="4041374" y="3816492"/>
              <a:ext cx="1325635" cy="26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scopes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E177EA0-0383-0CC7-E6D3-E70CCDE93CB5}"/>
                </a:ext>
              </a:extLst>
            </p:cNvPr>
            <p:cNvSpPr txBox="1"/>
            <p:nvPr/>
          </p:nvSpPr>
          <p:spPr>
            <a:xfrm>
              <a:off x="5370425" y="3815135"/>
              <a:ext cx="877980" cy="271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64" name="表格 4">
            <a:extLst>
              <a:ext uri="{FF2B5EF4-FFF2-40B4-BE49-F238E27FC236}">
                <a16:creationId xmlns:a16="http://schemas.microsoft.com/office/drawing/2014/main" id="{B6590DD7-490A-7786-A2B2-860589BC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09496"/>
              </p:ext>
            </p:extLst>
          </p:nvPr>
        </p:nvGraphicFramePr>
        <p:xfrm>
          <a:off x="8113577" y="2144587"/>
          <a:ext cx="3001755" cy="679490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020556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744370493"/>
                    </a:ext>
                  </a:extLst>
                </a:gridCol>
              </a:tblGrid>
              <a:tr h="237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/>
                        <a:t>参数名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/>
                        <a:t>说明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21229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21229">
                <a:tc>
                  <a:txBody>
                    <a:bodyPr/>
                    <a:lstStyle/>
                    <a:p>
                      <a:pPr algn="ctr"/>
                      <a:endParaRPr lang="zh-CN" altLang="en-US" sz="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629863"/>
                  </a:ext>
                </a:extLst>
              </a:tr>
            </a:tbl>
          </a:graphicData>
        </a:graphic>
      </p:graphicFrame>
      <p:grpSp>
        <p:nvGrpSpPr>
          <p:cNvPr id="65" name="组合 64">
            <a:extLst>
              <a:ext uri="{FF2B5EF4-FFF2-40B4-BE49-F238E27FC236}">
                <a16:creationId xmlns:a16="http://schemas.microsoft.com/office/drawing/2014/main" id="{6919CFE9-0B8E-7175-110C-3AAFDDF008EA}"/>
              </a:ext>
            </a:extLst>
          </p:cNvPr>
          <p:cNvGrpSpPr/>
          <p:nvPr/>
        </p:nvGrpSpPr>
        <p:grpSpPr>
          <a:xfrm>
            <a:off x="8132627" y="2364223"/>
            <a:ext cx="2971041" cy="267978"/>
            <a:chOff x="5094779" y="3887846"/>
            <a:chExt cx="2971041" cy="267978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6B03EE0-6D57-6CC3-734F-C6B28D6A1A10}"/>
                </a:ext>
              </a:extLst>
            </p:cNvPr>
            <p:cNvSpPr txBox="1"/>
            <p:nvPr/>
          </p:nvSpPr>
          <p:spPr>
            <a:xfrm>
              <a:off x="5094779" y="3887846"/>
              <a:ext cx="878122" cy="246221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62C4AB7-EF2E-7B7B-5E11-93AB7ABB4F51}"/>
                </a:ext>
              </a:extLst>
            </p:cNvPr>
            <p:cNvSpPr txBox="1"/>
            <p:nvPr/>
          </p:nvSpPr>
          <p:spPr>
            <a:xfrm>
              <a:off x="6045845" y="3888634"/>
              <a:ext cx="951988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int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0ABB155-51B8-5F3F-9087-FCC4C75EF09F}"/>
                </a:ext>
              </a:extLst>
            </p:cNvPr>
            <p:cNvSpPr txBox="1"/>
            <p:nvPr/>
          </p:nvSpPr>
          <p:spPr>
            <a:xfrm>
              <a:off x="6967120" y="3901908"/>
              <a:ext cx="1098700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分类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DFEE3FB9-C9D5-B9CC-50CE-A218D71B2278}"/>
              </a:ext>
            </a:extLst>
          </p:cNvPr>
          <p:cNvGrpSpPr/>
          <p:nvPr/>
        </p:nvGrpSpPr>
        <p:grpSpPr>
          <a:xfrm>
            <a:off x="8113577" y="2582037"/>
            <a:ext cx="3001755" cy="263483"/>
            <a:chOff x="5094779" y="3879067"/>
            <a:chExt cx="3001755" cy="263483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B25E838-1E85-643E-1891-DFF970938D41}"/>
                </a:ext>
              </a:extLst>
            </p:cNvPr>
            <p:cNvSpPr txBox="1"/>
            <p:nvPr/>
          </p:nvSpPr>
          <p:spPr>
            <a:xfrm>
              <a:off x="5094779" y="3883999"/>
              <a:ext cx="878122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A55CF30-D8D8-EF1F-C696-71543E3FECB0}"/>
                </a:ext>
              </a:extLst>
            </p:cNvPr>
            <p:cNvSpPr txBox="1"/>
            <p:nvPr/>
          </p:nvSpPr>
          <p:spPr>
            <a:xfrm>
              <a:off x="6045845" y="3888634"/>
              <a:ext cx="951988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E0B3CDF9-853F-EF86-4274-24E8E1E14030}"/>
                </a:ext>
              </a:extLst>
            </p:cNvPr>
            <p:cNvSpPr txBox="1"/>
            <p:nvPr/>
          </p:nvSpPr>
          <p:spPr>
            <a:xfrm>
              <a:off x="6986170" y="3879067"/>
              <a:ext cx="1110364" cy="253916"/>
            </a:xfrm>
            <a:prstGeom prst="rect">
              <a:avLst/>
            </a:prstGeom>
            <a:noFill/>
          </p:spPr>
          <p:txBody>
            <a:bodyPr wrap="square" lIns="91440" tIns="45720" rIns="0" bIns="45720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分类三级名称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CF2A774-583E-8B05-4ECC-E59EAD1030CF}"/>
              </a:ext>
            </a:extLst>
          </p:cNvPr>
          <p:cNvGrpSpPr/>
          <p:nvPr/>
        </p:nvGrpSpPr>
        <p:grpSpPr>
          <a:xfrm>
            <a:off x="4970583" y="2942124"/>
            <a:ext cx="6369337" cy="325937"/>
            <a:chOff x="3736420" y="3838624"/>
            <a:chExt cx="5601244" cy="276999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B8C57F8-4A22-22EF-F2E2-94C45EC24796}"/>
                </a:ext>
              </a:extLst>
            </p:cNvPr>
            <p:cNvSpPr txBox="1"/>
            <p:nvPr/>
          </p:nvSpPr>
          <p:spPr>
            <a:xfrm>
              <a:off x="3736420" y="3838624"/>
              <a:ext cx="153352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FEB82262-0040-9604-9798-0FFEE07149AD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781C7AB-5FC4-A920-4097-E0C4279B9070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折扣类型，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：满减，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：每满减，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：折扣，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：无门槛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0B2A880-8533-026E-6FD3-3EFADBC4CA11}"/>
              </a:ext>
            </a:extLst>
          </p:cNvPr>
          <p:cNvGrpSpPr/>
          <p:nvPr/>
        </p:nvGrpSpPr>
        <p:grpSpPr>
          <a:xfrm>
            <a:off x="4970583" y="3237510"/>
            <a:ext cx="6369337" cy="286105"/>
            <a:chOff x="3736420" y="3857706"/>
            <a:chExt cx="5601244" cy="243148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F1E34E7-CA27-4382-E1A3-315AD7328235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thresholdAmount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8297DBA-6537-C5DD-E488-8D08C309B94F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85F5894-B26B-6020-8474-F6FFCCDA05AF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折扣门槛，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代表无门槛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F54227E8-77CA-925A-4D88-E47CC7A4B021}"/>
              </a:ext>
            </a:extLst>
          </p:cNvPr>
          <p:cNvGrpSpPr/>
          <p:nvPr/>
        </p:nvGrpSpPr>
        <p:grpSpPr>
          <a:xfrm>
            <a:off x="4970583" y="3510450"/>
            <a:ext cx="6369337" cy="286105"/>
            <a:chOff x="3736420" y="3857706"/>
            <a:chExt cx="5601244" cy="24314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CEC47AC-E675-A0D6-5C5F-C2AC82154A51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discountValue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44ED5F1-6A9D-F08E-DFDA-29AFF34D1B55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6ACB170-2107-5C00-31F4-8B8F86C6FFC8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折扣值，满减填抵扣金额；打折填折扣值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285AD774-4E44-372E-F903-430B0FC335AC}"/>
              </a:ext>
            </a:extLst>
          </p:cNvPr>
          <p:cNvGrpSpPr/>
          <p:nvPr/>
        </p:nvGrpSpPr>
        <p:grpSpPr>
          <a:xfrm>
            <a:off x="4894385" y="3774544"/>
            <a:ext cx="6445535" cy="294960"/>
            <a:chOff x="3669411" y="3850181"/>
            <a:chExt cx="5668253" cy="250673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A3FD64F-3D98-6D96-08CA-367C0611B818}"/>
                </a:ext>
              </a:extLst>
            </p:cNvPr>
            <p:cNvSpPr txBox="1"/>
            <p:nvPr/>
          </p:nvSpPr>
          <p:spPr>
            <a:xfrm>
              <a:off x="3669411" y="3850181"/>
              <a:ext cx="1608913" cy="2354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maxDiscountAmount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37CDAF7-27D5-D854-43EB-D49BE6C4DDC3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3FD6A9B-6602-E00E-93C5-010A2C85D5EE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最大优惠金额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F4FE817-AA5A-663C-3385-8B0F786559F5}"/>
              </a:ext>
            </a:extLst>
          </p:cNvPr>
          <p:cNvGrpSpPr/>
          <p:nvPr/>
        </p:nvGrpSpPr>
        <p:grpSpPr>
          <a:xfrm>
            <a:off x="4970583" y="4056330"/>
            <a:ext cx="6369337" cy="286105"/>
            <a:chOff x="3736420" y="3857706"/>
            <a:chExt cx="5601244" cy="243148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87E57F6-F143-10D5-BC7E-E195A40001CE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totalNum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1ED9B01C-37A6-8522-8C03-9468F5F171C0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2A8AAD3-011F-9D85-89EE-7C7D3FC93523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优惠券总量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9A1D4743-5264-6B64-52A6-EDABC73A246B}"/>
              </a:ext>
            </a:extLst>
          </p:cNvPr>
          <p:cNvGrpSpPr/>
          <p:nvPr/>
        </p:nvGrpSpPr>
        <p:grpSpPr>
          <a:xfrm>
            <a:off x="4970583" y="4329270"/>
            <a:ext cx="6369337" cy="286105"/>
            <a:chOff x="3736420" y="3857706"/>
            <a:chExt cx="5601244" cy="243148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594CCE9B-F248-DA74-1BC7-13F9E1849613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userLimit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0B8ADAC4-1D8A-F0CB-3924-2CBEBDB7BF3B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28545A7C-F20B-80D6-191D-7BF24B08D894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每人领取的上限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5F93072-13DC-8587-7531-7CE015AEE205}"/>
              </a:ext>
            </a:extLst>
          </p:cNvPr>
          <p:cNvGrpSpPr/>
          <p:nvPr/>
        </p:nvGrpSpPr>
        <p:grpSpPr>
          <a:xfrm>
            <a:off x="5033013" y="1165705"/>
            <a:ext cx="6293136" cy="298571"/>
            <a:chOff x="3785908" y="3799031"/>
            <a:chExt cx="5543380" cy="276999"/>
          </a:xfrm>
        </p:grpSpPr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7AD2220C-5A71-E4AA-0471-1B49F4110AE9}"/>
                </a:ext>
              </a:extLst>
            </p:cNvPr>
            <p:cNvSpPr txBox="1"/>
            <p:nvPr/>
          </p:nvSpPr>
          <p:spPr>
            <a:xfrm>
              <a:off x="3785908" y="3805104"/>
              <a:ext cx="1363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id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6890A664-7E09-42A4-4845-D71F8FAC9725}"/>
                </a:ext>
              </a:extLst>
            </p:cNvPr>
            <p:cNvSpPr txBox="1"/>
            <p:nvPr/>
          </p:nvSpPr>
          <p:spPr>
            <a:xfrm>
              <a:off x="5149542" y="3799031"/>
              <a:ext cx="11459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AA6CCDB-BC99-3CC1-9C77-C1595F8E27F4}"/>
                </a:ext>
              </a:extLst>
            </p:cNvPr>
            <p:cNvSpPr txBox="1"/>
            <p:nvPr/>
          </p:nvSpPr>
          <p:spPr>
            <a:xfrm>
              <a:off x="6221655" y="3803617"/>
              <a:ext cx="3107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CADA6589-8399-5A90-E6E0-3CDF85A216F3}"/>
              </a:ext>
            </a:extLst>
          </p:cNvPr>
          <p:cNvGrpSpPr/>
          <p:nvPr/>
        </p:nvGrpSpPr>
        <p:grpSpPr>
          <a:xfrm>
            <a:off x="4970583" y="4602210"/>
            <a:ext cx="6369337" cy="286105"/>
            <a:chOff x="3736420" y="3857706"/>
            <a:chExt cx="5601244" cy="243148"/>
          </a:xfrm>
        </p:grpSpPr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AB52EEC-C115-6B9A-E42F-33629DF8D490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obtainWay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6E1E77A-7BC6-DD72-7D62-B973F346D01A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21EBACC-DCBF-08B5-17FB-AF0A49B1871F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领取方式：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：手动领取，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：兑换码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73087340-0A81-B44D-0E88-18A34A569452}"/>
              </a:ext>
            </a:extLst>
          </p:cNvPr>
          <p:cNvGrpSpPr/>
          <p:nvPr/>
        </p:nvGrpSpPr>
        <p:grpSpPr>
          <a:xfrm>
            <a:off x="4938763" y="4879289"/>
            <a:ext cx="6369337" cy="286105"/>
            <a:chOff x="3736420" y="3857706"/>
            <a:chExt cx="5601244" cy="243148"/>
          </a:xfrm>
        </p:grpSpPr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43518C6-2487-D94C-7D68-EDE0821360AA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rule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61BC301-22BE-5C0C-5DD3-02345B5A66BA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7EE94C22-0189-C70C-1197-F26D9A36A392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折扣规则描述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2823B0F6-2EAF-F6FB-228A-D0B5715B6D73}"/>
              </a:ext>
            </a:extLst>
          </p:cNvPr>
          <p:cNvGrpSpPr/>
          <p:nvPr/>
        </p:nvGrpSpPr>
        <p:grpSpPr>
          <a:xfrm>
            <a:off x="4945148" y="5176773"/>
            <a:ext cx="6369337" cy="279537"/>
            <a:chOff x="3736420" y="3859419"/>
            <a:chExt cx="5601244" cy="237566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BEDDBDB-EA96-7F49-D07F-339BF4B9E9D0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issueBeginTime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D6F59C4-C598-BA93-1C1F-BCD253CB0294}"/>
                </a:ext>
              </a:extLst>
            </p:cNvPr>
            <p:cNvSpPr txBox="1"/>
            <p:nvPr/>
          </p:nvSpPr>
          <p:spPr>
            <a:xfrm>
              <a:off x="5210661" y="3861576"/>
              <a:ext cx="1007746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08F416B6-45C0-ABA7-1F99-3E3ECBAAA2FD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领取开始时间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70A27CC9-9AAC-79BE-A7D8-E9C01C48B55F}"/>
              </a:ext>
            </a:extLst>
          </p:cNvPr>
          <p:cNvGrpSpPr/>
          <p:nvPr/>
        </p:nvGrpSpPr>
        <p:grpSpPr>
          <a:xfrm>
            <a:off x="4945148" y="5444946"/>
            <a:ext cx="6369337" cy="286105"/>
            <a:chOff x="3736420" y="3857706"/>
            <a:chExt cx="5601244" cy="243148"/>
          </a:xfrm>
        </p:grpSpPr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CBFB36B-72D0-ACC5-1C89-BC764E429B6B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issueEndTime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76984F7-F2DA-6D4F-E320-4967F09AFD83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6EAB8993-776B-94EC-567D-95656D5A504D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领取结束时间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CFEFC20-4FF9-1253-F91F-FB867365CF1A}"/>
              </a:ext>
            </a:extLst>
          </p:cNvPr>
          <p:cNvGrpSpPr/>
          <p:nvPr/>
        </p:nvGrpSpPr>
        <p:grpSpPr>
          <a:xfrm>
            <a:off x="4945148" y="5715138"/>
            <a:ext cx="6369337" cy="286105"/>
            <a:chOff x="3736420" y="3857706"/>
            <a:chExt cx="5601244" cy="243148"/>
          </a:xfrm>
        </p:grpSpPr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220C414E-9903-F44C-AE52-F69610C2050F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termBeginTime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A7BF87B-54CF-3D72-1B40-3AEA57D4CF47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ACE1ED5-A6A7-6214-ABE5-DDDAF731CF7E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使用有效期开始时间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3BABAEA-C607-B4D4-247E-3F48D263C67B}"/>
              </a:ext>
            </a:extLst>
          </p:cNvPr>
          <p:cNvGrpSpPr/>
          <p:nvPr/>
        </p:nvGrpSpPr>
        <p:grpSpPr>
          <a:xfrm>
            <a:off x="4945148" y="5985330"/>
            <a:ext cx="6369337" cy="286105"/>
            <a:chOff x="3736420" y="3857706"/>
            <a:chExt cx="5601244" cy="243148"/>
          </a:xfrm>
        </p:grpSpPr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DA1FA25-972F-ADED-51F8-CB55E8C68977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termEndTime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D163B0B5-A781-DD06-1972-428A00C93D92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2F87F8F8-B563-BDAE-B5CA-FA3F099DD4DB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使用有效期结束时间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D703A44C-C71E-048C-0BA3-2120D63F6ECA}"/>
              </a:ext>
            </a:extLst>
          </p:cNvPr>
          <p:cNvGrpSpPr/>
          <p:nvPr/>
        </p:nvGrpSpPr>
        <p:grpSpPr>
          <a:xfrm>
            <a:off x="4945148" y="6255523"/>
            <a:ext cx="6369337" cy="286105"/>
            <a:chOff x="3736420" y="3857706"/>
            <a:chExt cx="5601244" cy="243148"/>
          </a:xfrm>
        </p:grpSpPr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7E7C1F3A-5D52-4541-DB3F-6FAF91EFA2FF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termDays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3F050172-5E3A-84E4-5F5B-0D4000520134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9411356-BD8D-7A79-E28E-C49B2BF9A935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有效天数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159" name="图片 158">
            <a:extLst>
              <a:ext uri="{FF2B5EF4-FFF2-40B4-BE49-F238E27FC236}">
                <a16:creationId xmlns:a16="http://schemas.microsoft.com/office/drawing/2014/main" id="{370064ED-B112-B577-F882-0A2E9C2BD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133" y="1703215"/>
            <a:ext cx="4406626" cy="44954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374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5931 0.00393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61" y="18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xit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根据</a:t>
            </a:r>
            <a:r>
              <a:rPr lang="en-US" altLang="zh-CN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id</a:t>
            </a: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查询优惠券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需求：在管理控制台的优惠券分页列表中，点击某个优惠券或者修改某个优惠券时，都需要根据</a:t>
            </a:r>
            <a:r>
              <a:rPr lang="en-US" altLang="zh-CN"/>
              <a:t>id</a:t>
            </a:r>
            <a:r>
              <a:rPr lang="zh-CN" altLang="en-US"/>
              <a:t>查询优惠券的详细信息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/>
        </p:nvGraphicFramePr>
        <p:xfrm>
          <a:off x="2328247" y="2548448"/>
          <a:ext cx="8444528" cy="261410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34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109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502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424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424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421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8411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502386" y="3103098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GET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816587" y="3548888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/coupons/{id}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45A441-E55A-0C81-3CCE-FBF32E98DF60}"/>
              </a:ext>
            </a:extLst>
          </p:cNvPr>
          <p:cNvSpPr txBox="1"/>
          <p:nvPr/>
        </p:nvSpPr>
        <p:spPr>
          <a:xfrm>
            <a:off x="5816587" y="398477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zh-CN" altLang="en-US" sz="1200" noProof="0">
                <a:solidFill>
                  <a:prstClr val="black"/>
                </a:solidFill>
              </a:rPr>
              <a:t>路径占位符中的优惠券</a:t>
            </a:r>
            <a:r>
              <a:rPr lang="en-US" altLang="zh-CN" sz="1200" noProof="0">
                <a:solidFill>
                  <a:prstClr val="black"/>
                </a:solidFill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幻灯片缩放定位 3">
                <a:extLst>
                  <a:ext uri="{FF2B5EF4-FFF2-40B4-BE49-F238E27FC236}">
                    <a16:creationId xmlns:a16="http://schemas.microsoft.com/office/drawing/2014/main" id="{8C49726C-4A62-76A8-70DF-CBCA828826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42982" y="4494579"/>
              <a:ext cx="885824" cy="498276"/>
            </p:xfrm>
            <a:graphic>
              <a:graphicData uri="http://schemas.microsoft.com/office/powerpoint/2016/slidezoom">
                <pslz:sldZm>
                  <pslz:sldZmObj sldId="979" cId="643749808">
                    <pslz:zmPr id="{3CB088AB-18F8-449A-910D-5ED1168ABC88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85824" cy="4982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幻灯片缩放定位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C49726C-4A62-76A8-70DF-CBCA828826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42982" y="4494579"/>
                <a:ext cx="885824" cy="4982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528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新增优惠券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根据</a:t>
            </a:r>
            <a:r>
              <a:rPr lang="en-US" altLang="zh-CN">
                <a:solidFill>
                  <a:srgbClr val="4C5252"/>
                </a:solidFill>
              </a:rPr>
              <a:t>id</a:t>
            </a:r>
            <a:r>
              <a:rPr lang="zh-CN" altLang="en-US">
                <a:solidFill>
                  <a:srgbClr val="4C5252"/>
                </a:solidFill>
              </a:rPr>
              <a:t>查询优惠券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修改优惠券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6060DA7-9BA9-05B3-072E-77A6B5593360}"/>
              </a:ext>
            </a:extLst>
          </p:cNvPr>
          <p:cNvSpPr txBox="1">
            <a:spLocks/>
          </p:cNvSpPr>
          <p:nvPr/>
        </p:nvSpPr>
        <p:spPr>
          <a:xfrm>
            <a:off x="4958428" y="44525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删除优惠券</a:t>
            </a:r>
          </a:p>
        </p:txBody>
      </p:sp>
    </p:spTree>
    <p:extLst>
      <p:ext uri="{BB962C8B-B14F-4D97-AF65-F5344CB8AC3E}">
        <p14:creationId xmlns:p14="http://schemas.microsoft.com/office/powerpoint/2010/main" val="38951610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F429C-59C0-A5DE-47ED-C45E487CB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803159"/>
          </a:xfrm>
        </p:spPr>
        <p:txBody>
          <a:bodyPr/>
          <a:lstStyle/>
          <a:p>
            <a:r>
              <a:rPr lang="zh-CN" altLang="en-US"/>
              <a:t>需求：管理员可以在控制台的优惠券列表页，修改优惠券的信息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4D8972B-5718-863E-50E3-50CFFF3A9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13751"/>
              </p:ext>
            </p:extLst>
          </p:nvPr>
        </p:nvGraphicFramePr>
        <p:xfrm>
          <a:off x="2288098" y="2352116"/>
          <a:ext cx="7708452" cy="35438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8316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3421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4291075">
                  <a:extLst>
                    <a:ext uri="{9D8B030D-6E8A-4147-A177-3AD203B41FA5}">
                      <a16:colId xmlns:a16="http://schemas.microsoft.com/office/drawing/2014/main" val="3502827964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5096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485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5361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4D4A042-1425-A6C4-6B68-0CDEC420B1CE}"/>
              </a:ext>
            </a:extLst>
          </p:cNvPr>
          <p:cNvSpPr txBox="1"/>
          <p:nvPr/>
        </p:nvSpPr>
        <p:spPr>
          <a:xfrm>
            <a:off x="6152005" y="280004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PUT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1595F-FDA7-585F-420E-5B5B09BAF3DD}"/>
              </a:ext>
            </a:extLst>
          </p:cNvPr>
          <p:cNvSpPr txBox="1"/>
          <p:nvPr/>
        </p:nvSpPr>
        <p:spPr>
          <a:xfrm>
            <a:off x="5466206" y="315702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/coupons/{id}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幻灯片缩放定位 62">
                <a:extLst>
                  <a:ext uri="{FF2B5EF4-FFF2-40B4-BE49-F238E27FC236}">
                    <a16:creationId xmlns:a16="http://schemas.microsoft.com/office/drawing/2014/main" id="{11A5DA15-4D36-BAA7-F5A8-4A0382F9B0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694357"/>
                  </p:ext>
                </p:extLst>
              </p:nvPr>
            </p:nvGraphicFramePr>
            <p:xfrm>
              <a:off x="7035513" y="4156844"/>
              <a:ext cx="1809750" cy="948064"/>
            </p:xfrm>
            <a:graphic>
              <a:graphicData uri="http://schemas.microsoft.com/office/powerpoint/2016/slidezoom">
                <pslz:sldZm>
                  <pslz:sldZmObj sldId="974" cId="1707253141">
                    <pslz:zmPr id="{EB0CEC3E-283F-4C3D-9438-965244717FE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9750" cy="94806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幻灯片缩放定位 6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1A5DA15-4D36-BAA7-F5A8-4A0382F9B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5513" y="4156844"/>
                <a:ext cx="1809750" cy="94806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文本占位符 1">
            <a:extLst>
              <a:ext uri="{FF2B5EF4-FFF2-40B4-BE49-F238E27FC236}">
                <a16:creationId xmlns:a16="http://schemas.microsoft.com/office/drawing/2014/main" id="{FB967FE7-857E-1338-986F-ADDA15F81105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修改优惠券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DE7758-AC64-1D26-A78E-F2AFA84A56F7}"/>
              </a:ext>
            </a:extLst>
          </p:cNvPr>
          <p:cNvSpPr txBox="1"/>
          <p:nvPr/>
        </p:nvSpPr>
        <p:spPr>
          <a:xfrm>
            <a:off x="4362450" y="3575427"/>
            <a:ext cx="5147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优惠券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id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                          路径占位符参数，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72E6CD-19BA-7C78-DD6C-B6870F460968}"/>
              </a:ext>
            </a:extLst>
          </p:cNvPr>
          <p:cNvSpPr txBox="1"/>
          <p:nvPr/>
        </p:nvSpPr>
        <p:spPr>
          <a:xfrm>
            <a:off x="4053075" y="4453464"/>
            <a:ext cx="156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表单</a:t>
            </a: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实体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90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36F24-0B98-0F94-443F-880AC167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修改优惠券的表单实体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55EAD-1D8D-2DFD-6D43-1C8FFC7AE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1689157"/>
            <a:ext cx="3762375" cy="42889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DCE126A-CA86-2E2C-26D0-19D0C84DDBE6}"/>
              </a:ext>
            </a:extLst>
          </p:cNvPr>
          <p:cNvGraphicFramePr>
            <a:graphicFrameLocks noGrp="1"/>
          </p:cNvGraphicFramePr>
          <p:nvPr/>
        </p:nvGraphicFramePr>
        <p:xfrm>
          <a:off x="5095873" y="1807268"/>
          <a:ext cx="6359812" cy="30573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695452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158042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350631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06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56065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572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41600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89795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76734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005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508711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340A077F-18C4-9FB0-F9AB-0039A79FFEF2}"/>
              </a:ext>
            </a:extLst>
          </p:cNvPr>
          <p:cNvGrpSpPr/>
          <p:nvPr/>
        </p:nvGrpSpPr>
        <p:grpSpPr>
          <a:xfrm>
            <a:off x="5162550" y="2113826"/>
            <a:ext cx="6293136" cy="313346"/>
            <a:chOff x="3785908" y="3803617"/>
            <a:chExt cx="5543380" cy="2907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9F45830-5BE9-2F13-CED8-BCA653F37E95}"/>
                </a:ext>
              </a:extLst>
            </p:cNvPr>
            <p:cNvSpPr txBox="1"/>
            <p:nvPr/>
          </p:nvSpPr>
          <p:spPr>
            <a:xfrm>
              <a:off x="3785908" y="3808218"/>
              <a:ext cx="1363633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name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C632BE-A603-4421-5D11-81A94CF1D249}"/>
                </a:ext>
              </a:extLst>
            </p:cNvPr>
            <p:cNvSpPr txBox="1"/>
            <p:nvPr/>
          </p:nvSpPr>
          <p:spPr>
            <a:xfrm>
              <a:off x="5149542" y="3807868"/>
              <a:ext cx="114593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String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B569C2C-6B90-1B07-0B88-0969BB8E193E}"/>
                </a:ext>
              </a:extLst>
            </p:cNvPr>
            <p:cNvSpPr txBox="1"/>
            <p:nvPr/>
          </p:nvSpPr>
          <p:spPr>
            <a:xfrm>
              <a:off x="6221655" y="3803617"/>
              <a:ext cx="3107633" cy="2569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优惠券名称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26D0ED2-653E-1242-CA0F-0A3353D11CE3}"/>
              </a:ext>
            </a:extLst>
          </p:cNvPr>
          <p:cNvGrpSpPr/>
          <p:nvPr/>
        </p:nvGrpSpPr>
        <p:grpSpPr>
          <a:xfrm>
            <a:off x="5095873" y="2379820"/>
            <a:ext cx="6359812" cy="306324"/>
            <a:chOff x="3694190" y="3803713"/>
            <a:chExt cx="5635098" cy="29046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A4E127B-499E-C1A3-8F6C-3B20FEE7830B}"/>
                </a:ext>
              </a:extLst>
            </p:cNvPr>
            <p:cNvSpPr txBox="1"/>
            <p:nvPr/>
          </p:nvSpPr>
          <p:spPr>
            <a:xfrm>
              <a:off x="3694190" y="3814116"/>
              <a:ext cx="152958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specific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221AE7D-1329-67FA-839A-0BE48AB17F0C}"/>
                </a:ext>
              </a:extLst>
            </p:cNvPr>
            <p:cNvSpPr txBox="1"/>
            <p:nvPr/>
          </p:nvSpPr>
          <p:spPr>
            <a:xfrm>
              <a:off x="5145601" y="3808073"/>
              <a:ext cx="1145936" cy="2861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boolean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FAAB907-93BA-C808-1866-C386E430D6AE}"/>
                </a:ext>
              </a:extLst>
            </p:cNvPr>
            <p:cNvSpPr txBox="1"/>
            <p:nvPr/>
          </p:nvSpPr>
          <p:spPr>
            <a:xfrm>
              <a:off x="6311254" y="3803713"/>
              <a:ext cx="301803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是否限定了范围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16C7FA0-C182-6D50-335F-B2A077BC115C}"/>
              </a:ext>
            </a:extLst>
          </p:cNvPr>
          <p:cNvGrpSpPr/>
          <p:nvPr/>
        </p:nvGrpSpPr>
        <p:grpSpPr>
          <a:xfrm>
            <a:off x="5111783" y="2918384"/>
            <a:ext cx="6369337" cy="325937"/>
            <a:chOff x="3736420" y="3838624"/>
            <a:chExt cx="5601244" cy="27699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9616F58-B020-D078-82C0-E25DC83BCF68}"/>
                </a:ext>
              </a:extLst>
            </p:cNvPr>
            <p:cNvSpPr txBox="1"/>
            <p:nvPr/>
          </p:nvSpPr>
          <p:spPr>
            <a:xfrm>
              <a:off x="3736420" y="3838624"/>
              <a:ext cx="153352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discountType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7FEB1B-4691-BD07-CBA6-A40E4E07E335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739CC78-D029-59C3-923A-B3CA76427630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折扣类型，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：满减，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：每满减，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3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：折扣，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：无门槛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BF1D2FE-CC76-E0EE-4D60-DDC2830F0FE3}"/>
              </a:ext>
            </a:extLst>
          </p:cNvPr>
          <p:cNvGrpSpPr/>
          <p:nvPr/>
        </p:nvGrpSpPr>
        <p:grpSpPr>
          <a:xfrm>
            <a:off x="5111783" y="3213770"/>
            <a:ext cx="6369337" cy="286105"/>
            <a:chOff x="3736420" y="3857706"/>
            <a:chExt cx="5601244" cy="24314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56AC0E7-2EB7-F111-A7EE-DCC76FEF24BE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thresholdAmount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FD22943D-E8D4-9301-15E4-0181403130D0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F8FD578-EF25-B5E3-17DF-358F3AC3A171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折扣门槛，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代表无门槛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653994B-947E-54F2-CF0E-5ABF8AE91D50}"/>
              </a:ext>
            </a:extLst>
          </p:cNvPr>
          <p:cNvGrpSpPr/>
          <p:nvPr/>
        </p:nvGrpSpPr>
        <p:grpSpPr>
          <a:xfrm>
            <a:off x="5111783" y="3486710"/>
            <a:ext cx="6369337" cy="286105"/>
            <a:chOff x="3736420" y="3857706"/>
            <a:chExt cx="5601244" cy="243148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597C9FD-A617-43FE-CF0E-C917E302BE16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discountValue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8831578-BCF4-009A-F7B7-C0C9CB661C37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8B64462-A378-A920-AC1A-2C7144FE7CFF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折扣值，满减填抵扣金额；打折填折扣值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5851856-B2B7-7452-6891-F462E7015EE5}"/>
              </a:ext>
            </a:extLst>
          </p:cNvPr>
          <p:cNvGrpSpPr/>
          <p:nvPr/>
        </p:nvGrpSpPr>
        <p:grpSpPr>
          <a:xfrm>
            <a:off x="5035585" y="3750804"/>
            <a:ext cx="6445535" cy="294960"/>
            <a:chOff x="3669411" y="3850181"/>
            <a:chExt cx="5668253" cy="250673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6585276-B5BE-7715-7A5F-AD1005E3D8E5}"/>
                </a:ext>
              </a:extLst>
            </p:cNvPr>
            <p:cNvSpPr txBox="1"/>
            <p:nvPr/>
          </p:nvSpPr>
          <p:spPr>
            <a:xfrm>
              <a:off x="3669411" y="3850181"/>
              <a:ext cx="1608913" cy="2354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maxDiscountAmount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D0C6D68-C449-A525-F10C-814F376E8373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26C53AD-D47C-55FB-D26D-4734BE2D2595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最大优惠金额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FCCF89F-6D6F-3BED-5B09-C2EBA9B480AD}"/>
              </a:ext>
            </a:extLst>
          </p:cNvPr>
          <p:cNvGrpSpPr/>
          <p:nvPr/>
        </p:nvGrpSpPr>
        <p:grpSpPr>
          <a:xfrm>
            <a:off x="5111783" y="4032590"/>
            <a:ext cx="6369337" cy="286105"/>
            <a:chOff x="3736420" y="3857706"/>
            <a:chExt cx="5601244" cy="243148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0E53E20-EFD7-D202-B7DE-7B536DE1DDD0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totalNum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C910F2D-C6C0-A8B3-8E4A-C6DF69E08A29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FF9DEA-3508-8C31-6E28-BD4655B7A16B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优惠券总量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088FE04-F05E-0767-2A3A-C08F5AEFF08B}"/>
              </a:ext>
            </a:extLst>
          </p:cNvPr>
          <p:cNvGrpSpPr/>
          <p:nvPr/>
        </p:nvGrpSpPr>
        <p:grpSpPr>
          <a:xfrm>
            <a:off x="5111783" y="4305530"/>
            <a:ext cx="6369337" cy="286105"/>
            <a:chOff x="3736420" y="3857706"/>
            <a:chExt cx="5601244" cy="243148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0F12537-7A93-B634-1AE3-72B8EE9701B7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userLimit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F888585-741A-E7E5-D424-A33E0EFE2B58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C7CDBDF-A1BA-5349-7149-A2B27830D5E9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每人领取的上限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D43CB28-A7FD-E42A-8DAC-4D0FC0C972DE}"/>
              </a:ext>
            </a:extLst>
          </p:cNvPr>
          <p:cNvGrpSpPr/>
          <p:nvPr/>
        </p:nvGrpSpPr>
        <p:grpSpPr>
          <a:xfrm>
            <a:off x="5111783" y="4578470"/>
            <a:ext cx="6369337" cy="286105"/>
            <a:chOff x="3736420" y="3857706"/>
            <a:chExt cx="5601244" cy="243148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DBD60E6-9616-B517-ECBE-459A13E5408D}"/>
                </a:ext>
              </a:extLst>
            </p:cNvPr>
            <p:cNvSpPr txBox="1"/>
            <p:nvPr/>
          </p:nvSpPr>
          <p:spPr>
            <a:xfrm>
              <a:off x="3736420" y="3859419"/>
              <a:ext cx="153352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obtainWay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BE61344-8B12-0857-3386-D0C3E4035AF0}"/>
                </a:ext>
              </a:extLst>
            </p:cNvPr>
            <p:cNvSpPr txBox="1"/>
            <p:nvPr/>
          </p:nvSpPr>
          <p:spPr>
            <a:xfrm>
              <a:off x="5210661" y="3857706"/>
              <a:ext cx="1007746" cy="2431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820EB62-90CB-ABD4-6A1A-FF8578F1B80C}"/>
                </a:ext>
              </a:extLst>
            </p:cNvPr>
            <p:cNvSpPr txBox="1"/>
            <p:nvPr/>
          </p:nvSpPr>
          <p:spPr>
            <a:xfrm>
              <a:off x="6226783" y="3867514"/>
              <a:ext cx="3110881" cy="21719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领取方式：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1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：手动领取，</a:t>
              </a: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：兑换码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AD4C2C2-8D0D-E4C5-65A6-3711472E3E69}"/>
              </a:ext>
            </a:extLst>
          </p:cNvPr>
          <p:cNvGrpSpPr/>
          <p:nvPr/>
        </p:nvGrpSpPr>
        <p:grpSpPr>
          <a:xfrm>
            <a:off x="5095872" y="2652788"/>
            <a:ext cx="6359812" cy="287970"/>
            <a:chOff x="3694190" y="3810883"/>
            <a:chExt cx="5635098" cy="273062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A9E8A8FA-EA98-DE53-28B4-E8860B0B183F}"/>
                </a:ext>
              </a:extLst>
            </p:cNvPr>
            <p:cNvSpPr txBox="1"/>
            <p:nvPr/>
          </p:nvSpPr>
          <p:spPr>
            <a:xfrm>
              <a:off x="3694190" y="3821286"/>
              <a:ext cx="152958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scopes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72BA77BB-0289-169C-2D80-656439677491}"/>
                </a:ext>
              </a:extLst>
            </p:cNvPr>
            <p:cNvSpPr txBox="1"/>
            <p:nvPr/>
          </p:nvSpPr>
          <p:spPr>
            <a:xfrm>
              <a:off x="5145601" y="3819796"/>
              <a:ext cx="1145936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array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53CEAA0-0172-1311-576D-5A84FF11BA81}"/>
                </a:ext>
              </a:extLst>
            </p:cNvPr>
            <p:cNvSpPr txBox="1"/>
            <p:nvPr/>
          </p:nvSpPr>
          <p:spPr>
            <a:xfrm>
              <a:off x="6311254" y="3810883"/>
              <a:ext cx="3018034" cy="262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限定的范围：分类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集合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2472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F429C-59C0-A5DE-47ED-C45E487CB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5450" y="1743280"/>
            <a:ext cx="9214230" cy="803159"/>
          </a:xfrm>
        </p:spPr>
        <p:txBody>
          <a:bodyPr/>
          <a:lstStyle/>
          <a:p>
            <a:r>
              <a:rPr lang="zh-CN" altLang="en-US"/>
              <a:t>需求：管理员可以在控制台的优惠券列表页，修改优惠券的信息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4D8972B-5718-863E-50E3-50CFFF3A90C1}"/>
              </a:ext>
            </a:extLst>
          </p:cNvPr>
          <p:cNvGraphicFramePr>
            <a:graphicFrameLocks noGrp="1"/>
          </p:cNvGraphicFramePr>
          <p:nvPr/>
        </p:nvGraphicFramePr>
        <p:xfrm>
          <a:off x="2288098" y="2352116"/>
          <a:ext cx="7708452" cy="354385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783162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1634215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  <a:gridCol w="4291075">
                  <a:extLst>
                    <a:ext uri="{9D8B030D-6E8A-4147-A177-3AD203B41FA5}">
                      <a16:colId xmlns:a16="http://schemas.microsoft.com/office/drawing/2014/main" val="3502827964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509665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1485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5361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4D4A042-1425-A6C4-6B68-0CDEC420B1CE}"/>
              </a:ext>
            </a:extLst>
          </p:cNvPr>
          <p:cNvSpPr txBox="1"/>
          <p:nvPr/>
        </p:nvSpPr>
        <p:spPr>
          <a:xfrm>
            <a:off x="6152005" y="2800041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PUT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1595F-FDA7-585F-420E-5B5B09BAF3DD}"/>
              </a:ext>
            </a:extLst>
          </p:cNvPr>
          <p:cNvSpPr txBox="1"/>
          <p:nvPr/>
        </p:nvSpPr>
        <p:spPr>
          <a:xfrm>
            <a:off x="5466206" y="3157022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/coupons/{id}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幻灯片缩放定位 62">
                <a:extLst>
                  <a:ext uri="{FF2B5EF4-FFF2-40B4-BE49-F238E27FC236}">
                    <a16:creationId xmlns:a16="http://schemas.microsoft.com/office/drawing/2014/main" id="{11A5DA15-4D36-BAA7-F5A8-4A0382F9B0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035513" y="4156844"/>
              <a:ext cx="1809750" cy="948064"/>
            </p:xfrm>
            <a:graphic>
              <a:graphicData uri="http://schemas.microsoft.com/office/powerpoint/2016/slidezoom">
                <pslz:sldZm>
                  <pslz:sldZmObj sldId="974" cId="1707253141">
                    <pslz:zmPr id="{EB0CEC3E-283F-4C3D-9438-965244717FE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9750" cy="94806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幻灯片缩放定位 6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1A5DA15-4D36-BAA7-F5A8-4A0382F9B0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5513" y="4156844"/>
                <a:ext cx="1809750" cy="94806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9" name="文本占位符 1">
            <a:extLst>
              <a:ext uri="{FF2B5EF4-FFF2-40B4-BE49-F238E27FC236}">
                <a16:creationId xmlns:a16="http://schemas.microsoft.com/office/drawing/2014/main" id="{FB967FE7-857E-1338-986F-ADDA15F81105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修改优惠券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DE7758-AC64-1D26-A78E-F2AFA84A56F7}"/>
              </a:ext>
            </a:extLst>
          </p:cNvPr>
          <p:cNvSpPr txBox="1"/>
          <p:nvPr/>
        </p:nvSpPr>
        <p:spPr>
          <a:xfrm>
            <a:off x="4362450" y="3575427"/>
            <a:ext cx="5147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优惠券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id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                          路径占位符参数，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72E6CD-19BA-7C78-DD6C-B6870F460968}"/>
              </a:ext>
            </a:extLst>
          </p:cNvPr>
          <p:cNvSpPr txBox="1"/>
          <p:nvPr/>
        </p:nvSpPr>
        <p:spPr>
          <a:xfrm>
            <a:off x="4053075" y="4453464"/>
            <a:ext cx="1569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Code Pro"/>
                <a:ea typeface="阿里巴巴普惠体"/>
                <a:cs typeface="+mn-cs"/>
              </a:rPr>
              <a:t>表单</a:t>
            </a:r>
            <a:r>
              <a:rPr lang="zh-CN" altLang="en-US" sz="1200">
                <a:solidFill>
                  <a:prstClr val="black"/>
                </a:solidFill>
                <a:latin typeface="Source Code Pro"/>
                <a:ea typeface="阿里巴巴普惠体"/>
              </a:rPr>
              <a:t>实体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7119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新增优惠券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根据</a:t>
            </a:r>
            <a:r>
              <a:rPr lang="en-US" altLang="zh-CN">
                <a:solidFill>
                  <a:srgbClr val="4C5252"/>
                </a:solidFill>
              </a:rPr>
              <a:t>id</a:t>
            </a:r>
            <a:r>
              <a:rPr lang="zh-CN" altLang="en-US">
                <a:solidFill>
                  <a:srgbClr val="4C5252"/>
                </a:solidFill>
              </a:rPr>
              <a:t>查询优惠券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修改优惠券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6060DA7-9BA9-05B3-072E-77A6B5593360}"/>
              </a:ext>
            </a:extLst>
          </p:cNvPr>
          <p:cNvSpPr txBox="1">
            <a:spLocks/>
          </p:cNvSpPr>
          <p:nvPr/>
        </p:nvSpPr>
        <p:spPr>
          <a:xfrm>
            <a:off x="4958428" y="44525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删除优惠券</a:t>
            </a:r>
          </a:p>
        </p:txBody>
      </p:sp>
    </p:spTree>
    <p:extLst>
      <p:ext uri="{BB962C8B-B14F-4D97-AF65-F5344CB8AC3E}">
        <p14:creationId xmlns:p14="http://schemas.microsoft.com/office/powerpoint/2010/main" val="28318578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产品原型分析</a:t>
            </a:r>
            <a:endParaRPr kumimoji="1"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39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删除优惠券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需求：在管理控制台的优惠券分页列表中，点击某个</a:t>
            </a:r>
            <a:r>
              <a:rPr lang="zh-CN" altLang="en-US" b="1">
                <a:solidFill>
                  <a:srgbClr val="AD2B26"/>
                </a:solidFill>
              </a:rPr>
              <a:t>待发放</a:t>
            </a:r>
            <a:r>
              <a:rPr lang="zh-CN" altLang="en-US"/>
              <a:t>优惠券后的删除按钮，实现根据</a:t>
            </a:r>
            <a:r>
              <a:rPr lang="en-US" altLang="zh-CN"/>
              <a:t>id</a:t>
            </a:r>
            <a:r>
              <a:rPr lang="zh-CN" altLang="en-US"/>
              <a:t>删除优惠券功能</a:t>
            </a:r>
          </a:p>
        </p:txBody>
      </p:sp>
      <p:graphicFrame>
        <p:nvGraphicFramePr>
          <p:cNvPr id="66" name="表格 4">
            <a:extLst>
              <a:ext uri="{FF2B5EF4-FFF2-40B4-BE49-F238E27FC236}">
                <a16:creationId xmlns:a16="http://schemas.microsoft.com/office/drawing/2014/main" id="{1B3EB4FB-5409-D08A-F9C2-11A265D5A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95010"/>
              </p:ext>
            </p:extLst>
          </p:nvPr>
        </p:nvGraphicFramePr>
        <p:xfrm>
          <a:off x="2328247" y="2548448"/>
          <a:ext cx="8444528" cy="224262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34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109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502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424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424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421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69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0BB64395-1DD0-6EE8-602B-1DC4763D63C0}"/>
              </a:ext>
            </a:extLst>
          </p:cNvPr>
          <p:cNvSpPr txBox="1"/>
          <p:nvPr/>
        </p:nvSpPr>
        <p:spPr>
          <a:xfrm>
            <a:off x="6502386" y="3103098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DELETE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B881FA6-26A9-E793-D667-4D1EAAF7AA38}"/>
              </a:ext>
            </a:extLst>
          </p:cNvPr>
          <p:cNvSpPr txBox="1"/>
          <p:nvPr/>
        </p:nvSpPr>
        <p:spPr>
          <a:xfrm>
            <a:off x="5816587" y="3548888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/coupons/{id}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45A441-E55A-0C81-3CCE-FBF32E98DF60}"/>
              </a:ext>
            </a:extLst>
          </p:cNvPr>
          <p:cNvSpPr txBox="1"/>
          <p:nvPr/>
        </p:nvSpPr>
        <p:spPr>
          <a:xfrm>
            <a:off x="5816587" y="398477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zh-CN" altLang="en-US" sz="1200" noProof="0">
                <a:solidFill>
                  <a:prstClr val="black"/>
                </a:solidFill>
              </a:rPr>
              <a:t>路径占位符中的优惠券</a:t>
            </a:r>
            <a:r>
              <a:rPr lang="en-US" altLang="zh-CN" sz="1200" noProof="0">
                <a:solidFill>
                  <a:prstClr val="black"/>
                </a:solidFill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30944F-8010-2033-B9B7-ABE53DCAF01F}"/>
              </a:ext>
            </a:extLst>
          </p:cNvPr>
          <p:cNvSpPr txBox="1"/>
          <p:nvPr/>
        </p:nvSpPr>
        <p:spPr>
          <a:xfrm>
            <a:off x="5816586" y="443516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zh-CN" altLang="en-US" sz="1200">
                <a:solidFill>
                  <a:prstClr val="black"/>
                </a:solidFill>
              </a:rPr>
              <a:t>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447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新增优惠券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分页查询优惠券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根据</a:t>
            </a:r>
            <a:r>
              <a:rPr lang="en-US" altLang="zh-CN">
                <a:solidFill>
                  <a:srgbClr val="4C5252"/>
                </a:solidFill>
              </a:rPr>
              <a:t>id</a:t>
            </a:r>
            <a:r>
              <a:rPr lang="zh-CN" altLang="en-US">
                <a:solidFill>
                  <a:srgbClr val="4C5252"/>
                </a:solidFill>
              </a:rPr>
              <a:t>查询优惠券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修改优惠券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36060DA7-9BA9-05B3-072E-77A6B5593360}"/>
              </a:ext>
            </a:extLst>
          </p:cNvPr>
          <p:cNvSpPr txBox="1">
            <a:spLocks/>
          </p:cNvSpPr>
          <p:nvPr/>
        </p:nvSpPr>
        <p:spPr>
          <a:xfrm>
            <a:off x="4958428" y="445252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删除优惠券</a:t>
            </a:r>
          </a:p>
        </p:txBody>
      </p:sp>
    </p:spTree>
    <p:extLst>
      <p:ext uri="{BB962C8B-B14F-4D97-AF65-F5344CB8AC3E}">
        <p14:creationId xmlns:p14="http://schemas.microsoft.com/office/powerpoint/2010/main" val="23306634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 build="p"/>
      <p:bldP spid="3" grpId="1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F4638-63F4-4E6F-F0EE-A579E2DC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优惠券发放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128184-ADDB-E869-5A05-EBB617B04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178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发放优惠券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兑换码生成算法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异步生成兑换码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暂停发放</a:t>
            </a:r>
          </a:p>
        </p:txBody>
      </p:sp>
    </p:spTree>
    <p:extLst>
      <p:ext uri="{BB962C8B-B14F-4D97-AF65-F5344CB8AC3E}">
        <p14:creationId xmlns:p14="http://schemas.microsoft.com/office/powerpoint/2010/main" val="151077509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3F931D-A746-3DBB-AB03-B5F0CB4F0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发放优惠券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4F429C-59C0-A5DE-47ED-C45E487CBE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需求：管理员可以将待发放或暂停状态的优惠券重新发放，可以选择立即发放或定时发放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E95C9279-2418-C6FF-0933-A7837D95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44224"/>
              </p:ext>
            </p:extLst>
          </p:nvPr>
        </p:nvGraphicFramePr>
        <p:xfrm>
          <a:off x="3355942" y="2311700"/>
          <a:ext cx="7253121" cy="35894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536569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5716552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519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19403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5294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03E2805-8549-D057-6295-DA7A657FB929}"/>
              </a:ext>
            </a:extLst>
          </p:cNvPr>
          <p:cNvSpPr txBox="1"/>
          <p:nvPr/>
        </p:nvSpPr>
        <p:spPr>
          <a:xfrm>
            <a:off x="6928543" y="2806806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PUT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03D47B6-3EF9-E12A-C741-94215C067511}"/>
              </a:ext>
            </a:extLst>
          </p:cNvPr>
          <p:cNvSpPr txBox="1"/>
          <p:nvPr/>
        </p:nvSpPr>
        <p:spPr>
          <a:xfrm>
            <a:off x="6242743" y="3138387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/coupons/{id}/issue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29A3366-7F1A-83CF-7C8B-E0C9D3326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31345"/>
              </p:ext>
            </p:extLst>
          </p:nvPr>
        </p:nvGraphicFramePr>
        <p:xfrm>
          <a:off x="5081047" y="3520678"/>
          <a:ext cx="5462011" cy="1685707"/>
        </p:xfrm>
        <a:graphic>
          <a:graphicData uri="http://schemas.openxmlformats.org/drawingml/2006/table">
            <a:tbl>
              <a:tblPr firstRow="1" bandRow="1">
                <a:effectLst/>
                <a:tableStyleId>{073A0DAA-6AF3-43AB-8588-CEC1D06C72B9}</a:tableStyleId>
              </a:tblPr>
              <a:tblGrid>
                <a:gridCol w="1451728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1093510">
                  <a:extLst>
                    <a:ext uri="{9D8B030D-6E8A-4147-A177-3AD203B41FA5}">
                      <a16:colId xmlns:a16="http://schemas.microsoft.com/office/drawing/2014/main" val="3810426350"/>
                    </a:ext>
                  </a:extLst>
                </a:gridCol>
                <a:gridCol w="2916773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3069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参数名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类型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说明</a:t>
                      </a:r>
                    </a:p>
                  </a:txBody>
                  <a:tcPr anchor="ctr">
                    <a:solidFill>
                      <a:srgbClr val="495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64471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976734"/>
                  </a:ext>
                </a:extLst>
              </a:tr>
              <a:tr h="268510"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20057"/>
                  </a:ext>
                </a:extLst>
              </a:tr>
            </a:tbl>
          </a:graphicData>
        </a:graphic>
      </p:graphicFrame>
      <p:grpSp>
        <p:nvGrpSpPr>
          <p:cNvPr id="33" name="组合 32">
            <a:extLst>
              <a:ext uri="{FF2B5EF4-FFF2-40B4-BE49-F238E27FC236}">
                <a16:creationId xmlns:a16="http://schemas.microsoft.com/office/drawing/2014/main" id="{DC3C3709-FE18-937D-4B24-41C8B403F16B}"/>
              </a:ext>
            </a:extLst>
          </p:cNvPr>
          <p:cNvGrpSpPr/>
          <p:nvPr/>
        </p:nvGrpSpPr>
        <p:grpSpPr>
          <a:xfrm>
            <a:off x="5015044" y="3803713"/>
            <a:ext cx="5528015" cy="286498"/>
            <a:chOff x="3754648" y="3827693"/>
            <a:chExt cx="5349067" cy="2396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A334BED-3EBE-28D1-407C-BD3FA5813C64}"/>
                </a:ext>
              </a:extLst>
            </p:cNvPr>
            <p:cNvSpPr txBox="1"/>
            <p:nvPr/>
          </p:nvSpPr>
          <p:spPr>
            <a:xfrm>
              <a:off x="3754648" y="3835639"/>
              <a:ext cx="1456015" cy="2317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issueBeginTime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6FF47E-7425-98AF-A940-D666FAA2FEE7}"/>
                </a:ext>
              </a:extLst>
            </p:cNvPr>
            <p:cNvSpPr txBox="1"/>
            <p:nvPr/>
          </p:nvSpPr>
          <p:spPr>
            <a:xfrm>
              <a:off x="5210660" y="3827693"/>
              <a:ext cx="1106906" cy="2317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107B5E-339C-094E-7DF1-38CC8C719A08}"/>
                </a:ext>
              </a:extLst>
            </p:cNvPr>
            <p:cNvSpPr txBox="1"/>
            <p:nvPr/>
          </p:nvSpPr>
          <p:spPr>
            <a:xfrm>
              <a:off x="6317566" y="3854002"/>
              <a:ext cx="2786149" cy="2133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领取开始时间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E813273-AFBA-B611-D463-D7109C69BDB7}"/>
              </a:ext>
            </a:extLst>
          </p:cNvPr>
          <p:cNvGrpSpPr/>
          <p:nvPr/>
        </p:nvGrpSpPr>
        <p:grpSpPr>
          <a:xfrm>
            <a:off x="5081046" y="4099789"/>
            <a:ext cx="5430720" cy="286434"/>
            <a:chOff x="4300380" y="3849271"/>
            <a:chExt cx="4775817" cy="243427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8E2F547-AA20-3492-F632-8BC0CA63C929}"/>
                </a:ext>
              </a:extLst>
            </p:cNvPr>
            <p:cNvSpPr txBox="1"/>
            <p:nvPr/>
          </p:nvSpPr>
          <p:spPr>
            <a:xfrm>
              <a:off x="4300380" y="3849271"/>
              <a:ext cx="1265220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issueEndTime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D221D51-DCA5-D186-6671-2C0F556271BE}"/>
                </a:ext>
              </a:extLst>
            </p:cNvPr>
            <p:cNvSpPr txBox="1"/>
            <p:nvPr/>
          </p:nvSpPr>
          <p:spPr>
            <a:xfrm>
              <a:off x="5565601" y="3857289"/>
              <a:ext cx="978467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302CBFA-2388-7874-0481-5F90FCBF774C}"/>
                </a:ext>
              </a:extLst>
            </p:cNvPr>
            <p:cNvSpPr txBox="1"/>
            <p:nvPr/>
          </p:nvSpPr>
          <p:spPr>
            <a:xfrm>
              <a:off x="6544068" y="3866359"/>
              <a:ext cx="2532129" cy="2209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领取结束时间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E0BE32F-CB35-2CDF-136A-7A7BA6A35205}"/>
              </a:ext>
            </a:extLst>
          </p:cNvPr>
          <p:cNvGrpSpPr/>
          <p:nvPr/>
        </p:nvGrpSpPr>
        <p:grpSpPr>
          <a:xfrm>
            <a:off x="5096630" y="4383258"/>
            <a:ext cx="5415135" cy="281906"/>
            <a:chOff x="3815291" y="3859982"/>
            <a:chExt cx="5234944" cy="190861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6859FCC-76CD-555D-72DB-4E79CC15D4D7}"/>
                </a:ext>
              </a:extLst>
            </p:cNvPr>
            <p:cNvSpPr txBox="1"/>
            <p:nvPr/>
          </p:nvSpPr>
          <p:spPr>
            <a:xfrm>
              <a:off x="3815291" y="3863304"/>
              <a:ext cx="1386162" cy="1875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termBeginTime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83D9DC5-7E70-7ECC-0B6B-4BDF243446CC}"/>
                </a:ext>
              </a:extLst>
            </p:cNvPr>
            <p:cNvSpPr txBox="1"/>
            <p:nvPr/>
          </p:nvSpPr>
          <p:spPr>
            <a:xfrm>
              <a:off x="5210660" y="3859982"/>
              <a:ext cx="1025779" cy="1875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1218AA21-CB4E-03B8-1D69-D8F4F25618AD}"/>
                </a:ext>
              </a:extLst>
            </p:cNvPr>
            <p:cNvSpPr txBox="1"/>
            <p:nvPr/>
          </p:nvSpPr>
          <p:spPr>
            <a:xfrm>
              <a:off x="6266690" y="3869544"/>
              <a:ext cx="2783545" cy="17191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使用有效期开始时间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73A020B-E908-66B4-C75A-0C9759521039}"/>
              </a:ext>
            </a:extLst>
          </p:cNvPr>
          <p:cNvGrpSpPr/>
          <p:nvPr/>
        </p:nvGrpSpPr>
        <p:grpSpPr>
          <a:xfrm>
            <a:off x="5093896" y="4653057"/>
            <a:ext cx="5449161" cy="289268"/>
            <a:chOff x="3901460" y="3860013"/>
            <a:chExt cx="5183160" cy="22469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1A99831-E4D6-B400-19AA-4161BFF675DD}"/>
                </a:ext>
              </a:extLst>
            </p:cNvPr>
            <p:cNvSpPr txBox="1"/>
            <p:nvPr/>
          </p:nvSpPr>
          <p:spPr>
            <a:xfrm>
              <a:off x="3901460" y="3869543"/>
              <a:ext cx="1368487" cy="215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termEndTime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9D0365F-60E6-3DEC-3DEA-1B99ADBAAADA}"/>
                </a:ext>
              </a:extLst>
            </p:cNvPr>
            <p:cNvSpPr txBox="1"/>
            <p:nvPr/>
          </p:nvSpPr>
          <p:spPr>
            <a:xfrm>
              <a:off x="5297704" y="3860013"/>
              <a:ext cx="1009290" cy="21516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Date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5E6D649-164A-CBF1-35F5-9F4421DD1C0B}"/>
                </a:ext>
              </a:extLst>
            </p:cNvPr>
            <p:cNvSpPr txBox="1"/>
            <p:nvPr/>
          </p:nvSpPr>
          <p:spPr>
            <a:xfrm>
              <a:off x="6314047" y="3882875"/>
              <a:ext cx="2770573" cy="1972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使用有效期结束时间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5239C57-1064-E0BE-0E3F-4C7506981A04}"/>
              </a:ext>
            </a:extLst>
          </p:cNvPr>
          <p:cNvGrpSpPr/>
          <p:nvPr/>
        </p:nvGrpSpPr>
        <p:grpSpPr>
          <a:xfrm>
            <a:off x="5093894" y="4933048"/>
            <a:ext cx="5417871" cy="283295"/>
            <a:chOff x="4311679" y="3868557"/>
            <a:chExt cx="4764518" cy="24076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B2F7CD2F-9FB2-E7C1-C40C-38679179E4AC}"/>
                </a:ext>
              </a:extLst>
            </p:cNvPr>
            <p:cNvSpPr txBox="1"/>
            <p:nvPr/>
          </p:nvSpPr>
          <p:spPr>
            <a:xfrm>
              <a:off x="4311679" y="3873908"/>
              <a:ext cx="1253921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termDays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CB436B3-11AE-0E4F-82C1-9BC86C2219AD}"/>
                </a:ext>
              </a:extLst>
            </p:cNvPr>
            <p:cNvSpPr txBox="1"/>
            <p:nvPr/>
          </p:nvSpPr>
          <p:spPr>
            <a:xfrm>
              <a:off x="5591263" y="3868557"/>
              <a:ext cx="950949" cy="2354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A0861D2-0BB2-9085-3D51-D281980E4AD6}"/>
                </a:ext>
              </a:extLst>
            </p:cNvPr>
            <p:cNvSpPr txBox="1"/>
            <p:nvPr/>
          </p:nvSpPr>
          <p:spPr>
            <a:xfrm>
              <a:off x="6553513" y="3879430"/>
              <a:ext cx="2522684" cy="2157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有效天数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91CC7F58-6E65-6D92-F353-DCE735CB4FE9}"/>
              </a:ext>
            </a:extLst>
          </p:cNvPr>
          <p:cNvSpPr txBox="1"/>
          <p:nvPr/>
        </p:nvSpPr>
        <p:spPr>
          <a:xfrm>
            <a:off x="6378581" y="5529775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0">
                <a:solidFill>
                  <a:prstClr val="black"/>
                </a:solidFill>
                <a:latin typeface="Source Code Pro"/>
                <a:ea typeface="阿里巴巴普惠体"/>
              </a:rPr>
              <a:t>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125B82-5964-A088-1736-C7431FFB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585"/>
            <a:ext cx="3703499" cy="24217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A522E7-4DF6-BBDE-F36C-3D202EB1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4020"/>
            <a:ext cx="3703499" cy="27878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4C76F1-C1D7-3491-6049-1C663CE7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127" y="2671301"/>
            <a:ext cx="6149873" cy="345215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1591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2.91667E-6 -0.1648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2000" decel="48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3F931D-A746-3DBB-AB03-B5F0CB4F0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发放优惠券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5984E44-819B-DC4E-6A21-CE7BEEEA9918}"/>
              </a:ext>
            </a:extLst>
          </p:cNvPr>
          <p:cNvSpPr/>
          <p:nvPr/>
        </p:nvSpPr>
        <p:spPr>
          <a:xfrm>
            <a:off x="3679916" y="2122163"/>
            <a:ext cx="710037" cy="348997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开始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53FCE04-D0F3-3AC0-04FB-00BC0CA2C66F}"/>
              </a:ext>
            </a:extLst>
          </p:cNvPr>
          <p:cNvSpPr/>
          <p:nvPr/>
        </p:nvSpPr>
        <p:spPr>
          <a:xfrm>
            <a:off x="6017941" y="2326348"/>
            <a:ext cx="1018422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优惠券状态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1AE518DA-09ED-7FEF-EF5E-761735DF4BDB}"/>
              </a:ext>
            </a:extLst>
          </p:cNvPr>
          <p:cNvSpPr/>
          <p:nvPr/>
        </p:nvSpPr>
        <p:spPr>
          <a:xfrm>
            <a:off x="3131818" y="4055174"/>
            <a:ext cx="1806231" cy="567796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是否是</a:t>
            </a:r>
            <a:endParaRPr lang="en-US" altLang="zh-CN" sz="1200"/>
          </a:p>
          <a:p>
            <a:pPr algn="ctr"/>
            <a:r>
              <a:rPr lang="zh-CN" altLang="en-US" sz="1200"/>
              <a:t>暂停或待发放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BE0B20A0-9946-966B-BD13-BEB7518B958B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4938049" y="2530085"/>
            <a:ext cx="1079892" cy="1808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5EBA7E88-65B0-5773-8EB7-1BAD7FF93186}"/>
              </a:ext>
            </a:extLst>
          </p:cNvPr>
          <p:cNvCxnSpPr>
            <a:cxnSpLocks/>
            <a:stCxn id="56" idx="2"/>
            <a:endCxn id="69" idx="3"/>
          </p:cNvCxnSpPr>
          <p:nvPr/>
        </p:nvCxnSpPr>
        <p:spPr>
          <a:xfrm rot="5400000">
            <a:off x="4730854" y="3430195"/>
            <a:ext cx="1459034" cy="2140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F7D21E-A151-3816-6228-156BDC607C96}"/>
              </a:ext>
            </a:extLst>
          </p:cNvPr>
          <p:cNvSpPr txBox="1"/>
          <p:nvPr/>
        </p:nvSpPr>
        <p:spPr>
          <a:xfrm>
            <a:off x="5013777" y="397248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1A07275-B59F-C234-76D9-5DBC1DADD075}"/>
              </a:ext>
            </a:extLst>
          </p:cNvPr>
          <p:cNvSpPr txBox="1"/>
          <p:nvPr/>
        </p:nvSpPr>
        <p:spPr>
          <a:xfrm>
            <a:off x="3997890" y="459948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45387A6-07AC-D2C7-36F5-E81302AAD307}"/>
              </a:ext>
            </a:extLst>
          </p:cNvPr>
          <p:cNvSpPr/>
          <p:nvPr/>
        </p:nvSpPr>
        <p:spPr>
          <a:xfrm>
            <a:off x="3601966" y="3005260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查询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优惠券</a:t>
            </a:r>
          </a:p>
        </p:txBody>
      </p:sp>
      <p:sp>
        <p:nvSpPr>
          <p:cNvPr id="56" name="菱形 55">
            <a:extLst>
              <a:ext uri="{FF2B5EF4-FFF2-40B4-BE49-F238E27FC236}">
                <a16:creationId xmlns:a16="http://schemas.microsoft.com/office/drawing/2014/main" id="{58E8E7C7-B4F6-11FB-B2DB-5201F52BBFC3}"/>
              </a:ext>
            </a:extLst>
          </p:cNvPr>
          <p:cNvSpPr/>
          <p:nvPr/>
        </p:nvSpPr>
        <p:spPr>
          <a:xfrm>
            <a:off x="5754552" y="3176292"/>
            <a:ext cx="1552473" cy="594804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是否要</a:t>
            </a:r>
            <a:endParaRPr lang="en-US" altLang="zh-CN" sz="1200"/>
          </a:p>
          <a:p>
            <a:pPr algn="ctr"/>
            <a:r>
              <a:rPr lang="zh-CN" altLang="en-US" sz="1200"/>
              <a:t>生成兑换码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B3FCA12-98D9-D415-9F2A-624D994E279D}"/>
              </a:ext>
            </a:extLst>
          </p:cNvPr>
          <p:cNvSpPr txBox="1"/>
          <p:nvPr/>
        </p:nvSpPr>
        <p:spPr>
          <a:xfrm>
            <a:off x="7313890" y="324362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128417F-4634-8671-2F0A-14DF6E1E26C5}"/>
              </a:ext>
            </a:extLst>
          </p:cNvPr>
          <p:cNvSpPr txBox="1"/>
          <p:nvPr/>
        </p:nvSpPr>
        <p:spPr>
          <a:xfrm>
            <a:off x="6530788" y="380125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0BD6205-FB12-0F60-CD87-8D504CEFE03C}"/>
              </a:ext>
            </a:extLst>
          </p:cNvPr>
          <p:cNvSpPr/>
          <p:nvPr/>
        </p:nvSpPr>
        <p:spPr>
          <a:xfrm>
            <a:off x="7313890" y="4192008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生成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兑换码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7E693019-BBDE-CCB1-B974-2765A3F86A6D}"/>
              </a:ext>
            </a:extLst>
          </p:cNvPr>
          <p:cNvSpPr/>
          <p:nvPr/>
        </p:nvSpPr>
        <p:spPr>
          <a:xfrm>
            <a:off x="3679916" y="5064482"/>
            <a:ext cx="710036" cy="331295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714935CC-92B1-B486-27E8-E9E7F9F4B09E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>
            <a:off x="4034935" y="2471160"/>
            <a:ext cx="1819" cy="53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B1C3725-C1B4-3746-6055-4C1A448B260A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flipH="1">
            <a:off x="4034934" y="3412734"/>
            <a:ext cx="1820" cy="6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25DDFB2-EFF9-CEED-0689-912B29171BFA}"/>
              </a:ext>
            </a:extLst>
          </p:cNvPr>
          <p:cNvCxnSpPr>
            <a:cxnSpLocks/>
            <a:stCxn id="16" idx="2"/>
            <a:endCxn id="69" idx="0"/>
          </p:cNvCxnSpPr>
          <p:nvPr/>
        </p:nvCxnSpPr>
        <p:spPr>
          <a:xfrm>
            <a:off x="4034934" y="4622970"/>
            <a:ext cx="0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9624A0B-3BE7-AF53-6AC2-E91A4B408B4C}"/>
              </a:ext>
            </a:extLst>
          </p:cNvPr>
          <p:cNvCxnSpPr>
            <a:cxnSpLocks/>
            <a:stCxn id="15" idx="2"/>
            <a:endCxn id="56" idx="0"/>
          </p:cNvCxnSpPr>
          <p:nvPr/>
        </p:nvCxnSpPr>
        <p:spPr>
          <a:xfrm>
            <a:off x="6527152" y="2733822"/>
            <a:ext cx="3637" cy="44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3212653B-1A41-559F-F1B2-C8F0FE37B439}"/>
              </a:ext>
            </a:extLst>
          </p:cNvPr>
          <p:cNvCxnSpPr>
            <a:cxnSpLocks/>
            <a:stCxn id="56" idx="3"/>
            <a:endCxn id="65" idx="0"/>
          </p:cNvCxnSpPr>
          <p:nvPr/>
        </p:nvCxnSpPr>
        <p:spPr>
          <a:xfrm>
            <a:off x="7307025" y="3473694"/>
            <a:ext cx="441653" cy="71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E60DD194-287C-9131-1C27-817E84309EA5}"/>
              </a:ext>
            </a:extLst>
          </p:cNvPr>
          <p:cNvCxnSpPr>
            <a:cxnSpLocks/>
            <a:stCxn id="65" idx="2"/>
            <a:endCxn id="69" idx="3"/>
          </p:cNvCxnSpPr>
          <p:nvPr/>
        </p:nvCxnSpPr>
        <p:spPr>
          <a:xfrm rot="5400000">
            <a:off x="5753991" y="3235443"/>
            <a:ext cx="630648" cy="3358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标注: 弯曲线形(带强调线) 106">
            <a:extLst>
              <a:ext uri="{FF2B5EF4-FFF2-40B4-BE49-F238E27FC236}">
                <a16:creationId xmlns:a16="http://schemas.microsoft.com/office/drawing/2014/main" id="{C3238735-3277-7F14-8310-3D67FD3568D4}"/>
              </a:ext>
            </a:extLst>
          </p:cNvPr>
          <p:cNvSpPr/>
          <p:nvPr/>
        </p:nvSpPr>
        <p:spPr>
          <a:xfrm>
            <a:off x="7648493" y="2576702"/>
            <a:ext cx="1659034" cy="5967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27778"/>
              <a:gd name="adj5" fmla="val 131046"/>
              <a:gd name="adj6" fmla="val -4911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>
                <a:solidFill>
                  <a:schemeClr val="accent6">
                    <a:lumMod val="50000"/>
                  </a:schemeClr>
                </a:solidFill>
              </a:rPr>
              <a:t>发放方式是兑换码</a:t>
            </a:r>
            <a:endParaRPr lang="en-US" altLang="zh-CN" sz="1200">
              <a:solidFill>
                <a:schemeClr val="accent6">
                  <a:lumMod val="50000"/>
                </a:schemeClr>
              </a:solidFill>
            </a:endParaRPr>
          </a:p>
          <a:p>
            <a:pPr marL="228600" indent="-228600" algn="ctr">
              <a:buFont typeface="+mj-ea"/>
              <a:buAutoNum type="circleNumDbPlain"/>
            </a:pPr>
            <a:r>
              <a:rPr lang="zh-CN" altLang="en-US" sz="1200">
                <a:solidFill>
                  <a:schemeClr val="accent6">
                    <a:lumMod val="50000"/>
                  </a:schemeClr>
                </a:solidFill>
              </a:rPr>
              <a:t>之前状态是待发放</a:t>
            </a:r>
          </a:p>
        </p:txBody>
      </p:sp>
    </p:spTree>
    <p:extLst>
      <p:ext uri="{BB962C8B-B14F-4D97-AF65-F5344CB8AC3E}">
        <p14:creationId xmlns:p14="http://schemas.microsoft.com/office/powerpoint/2010/main" val="142745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3" grpId="0"/>
      <p:bldP spid="24" grpId="0"/>
      <p:bldP spid="26" grpId="0" animBg="1"/>
      <p:bldP spid="56" grpId="0" animBg="1"/>
      <p:bldP spid="59" grpId="0"/>
      <p:bldP spid="60" grpId="0"/>
      <p:bldP spid="65" grpId="0" animBg="1"/>
      <p:bldP spid="69" grpId="0" animBg="1"/>
      <p:bldP spid="10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发放优惠券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accent6">
                    <a:lumMod val="50000"/>
                  </a:schemeClr>
                </a:solidFill>
              </a:rPr>
              <a:t>兑换码生成算法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异步生成兑换码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暂停发放</a:t>
            </a:r>
          </a:p>
        </p:txBody>
      </p:sp>
    </p:spTree>
    <p:extLst>
      <p:ext uri="{BB962C8B-B14F-4D97-AF65-F5344CB8AC3E}">
        <p14:creationId xmlns:p14="http://schemas.microsoft.com/office/powerpoint/2010/main" val="337380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C469C7-D624-0B32-81EF-6624F1FE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366" y="2306188"/>
            <a:ext cx="4244708" cy="30482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C63F468C-FA9E-0EBF-2469-56B9621B4B30}"/>
              </a:ext>
            </a:extLst>
          </p:cNvPr>
          <p:cNvSpPr/>
          <p:nvPr/>
        </p:nvSpPr>
        <p:spPr>
          <a:xfrm>
            <a:off x="3200400" y="1143000"/>
            <a:ext cx="5374640" cy="5374640"/>
          </a:xfrm>
          <a:prstGeom prst="ellipse">
            <a:avLst/>
          </a:prstGeom>
          <a:gradFill flip="none" rotWithShape="1">
            <a:gsLst>
              <a:gs pos="20000">
                <a:srgbClr val="FFFFFF">
                  <a:alpha val="0"/>
                </a:srgbClr>
              </a:gs>
              <a:gs pos="100000">
                <a:schemeClr val="bg1"/>
              </a:gs>
              <a:gs pos="70000">
                <a:srgbClr val="FFFFFF"/>
              </a:gs>
              <a:gs pos="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环部分4">
            <a:extLst>
              <a:ext uri="{FF2B5EF4-FFF2-40B4-BE49-F238E27FC236}">
                <a16:creationId xmlns:a16="http://schemas.microsoft.com/office/drawing/2014/main" id="{0F24ADAE-CBB8-A9BF-F03F-D437FB7FD5DB}"/>
              </a:ext>
            </a:extLst>
          </p:cNvPr>
          <p:cNvSpPr/>
          <p:nvPr/>
        </p:nvSpPr>
        <p:spPr>
          <a:xfrm flipH="1">
            <a:off x="4101255" y="1929795"/>
            <a:ext cx="3989492" cy="3989492"/>
          </a:xfrm>
          <a:prstGeom prst="blockArc">
            <a:avLst>
              <a:gd name="adj1" fmla="val 12688924"/>
              <a:gd name="adj2" fmla="val 16200000"/>
              <a:gd name="adj3" fmla="val 15000"/>
            </a:avLst>
          </a:prstGeom>
          <a:solidFill>
            <a:srgbClr val="AD2B26">
              <a:alpha val="30000"/>
            </a:srgb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</p:spPr>
        <p:txBody>
          <a:bodyPr lIns="108000" tIns="108000" rIns="108000" bIns="108000"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圆环部分3">
            <a:extLst>
              <a:ext uri="{FF2B5EF4-FFF2-40B4-BE49-F238E27FC236}">
                <a16:creationId xmlns:a16="http://schemas.microsoft.com/office/drawing/2014/main" id="{CA4D25B3-9576-7829-804F-EABECF7DCF50}"/>
              </a:ext>
            </a:extLst>
          </p:cNvPr>
          <p:cNvSpPr/>
          <p:nvPr/>
        </p:nvSpPr>
        <p:spPr>
          <a:xfrm rot="21128746" flipH="1" flipV="1">
            <a:off x="4101255" y="1929795"/>
            <a:ext cx="3989492" cy="3989492"/>
          </a:xfrm>
          <a:prstGeom prst="blockArc">
            <a:avLst>
              <a:gd name="adj1" fmla="val 16673694"/>
              <a:gd name="adj2" fmla="val 20400000"/>
              <a:gd name="adj3" fmla="val 15000"/>
            </a:avLst>
          </a:prstGeom>
          <a:solidFill>
            <a:srgbClr val="AD2B26">
              <a:alpha val="30000"/>
            </a:srgb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</p:spPr>
        <p:txBody>
          <a:bodyPr lIns="108000" tIns="108000" rIns="108000" bIns="108000"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圆环部分2">
            <a:extLst>
              <a:ext uri="{FF2B5EF4-FFF2-40B4-BE49-F238E27FC236}">
                <a16:creationId xmlns:a16="http://schemas.microsoft.com/office/drawing/2014/main" id="{EB2ABBF3-B50A-B308-DA8F-6D8FFA97B500}"/>
              </a:ext>
            </a:extLst>
          </p:cNvPr>
          <p:cNvSpPr/>
          <p:nvPr/>
        </p:nvSpPr>
        <p:spPr>
          <a:xfrm rot="21142035" flipV="1">
            <a:off x="4101255" y="1929795"/>
            <a:ext cx="3989492" cy="3989492"/>
          </a:xfrm>
          <a:prstGeom prst="blockArc">
            <a:avLst>
              <a:gd name="adj1" fmla="val 8523995"/>
              <a:gd name="adj2" fmla="val 12000000"/>
              <a:gd name="adj3" fmla="val 15000"/>
            </a:avLst>
          </a:prstGeom>
          <a:solidFill>
            <a:srgbClr val="AD2B26">
              <a:alpha val="30000"/>
            </a:srgb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</p:spPr>
        <p:txBody>
          <a:bodyPr lIns="108000" tIns="108000" rIns="108000" bIns="108000"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环部分6">
            <a:extLst>
              <a:ext uri="{FF2B5EF4-FFF2-40B4-BE49-F238E27FC236}">
                <a16:creationId xmlns:a16="http://schemas.microsoft.com/office/drawing/2014/main" id="{13EBEAF4-B179-BF5C-8AB4-C39533A0DF85}"/>
              </a:ext>
            </a:extLst>
          </p:cNvPr>
          <p:cNvSpPr/>
          <p:nvPr/>
        </p:nvSpPr>
        <p:spPr>
          <a:xfrm rot="17377377" flipH="1" flipV="1">
            <a:off x="4101255" y="1929795"/>
            <a:ext cx="3989492" cy="3989492"/>
          </a:xfrm>
          <a:prstGeom prst="blockArc">
            <a:avLst>
              <a:gd name="adj1" fmla="val 16657820"/>
              <a:gd name="adj2" fmla="val 20400000"/>
              <a:gd name="adj3" fmla="val 15000"/>
            </a:avLst>
          </a:prstGeom>
          <a:solidFill>
            <a:srgbClr val="AD2B26">
              <a:alpha val="30000"/>
            </a:srgb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</p:spPr>
        <p:txBody>
          <a:bodyPr lIns="108000" tIns="108000" rIns="108000" bIns="108000"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环部分1">
            <a:extLst>
              <a:ext uri="{FF2B5EF4-FFF2-40B4-BE49-F238E27FC236}">
                <a16:creationId xmlns:a16="http://schemas.microsoft.com/office/drawing/2014/main" id="{22A5001D-BB5A-6EE4-B594-EB27CF045704}"/>
              </a:ext>
            </a:extLst>
          </p:cNvPr>
          <p:cNvSpPr/>
          <p:nvPr/>
        </p:nvSpPr>
        <p:spPr>
          <a:xfrm rot="3184271" flipV="1">
            <a:off x="4101255" y="1929795"/>
            <a:ext cx="3989492" cy="3989492"/>
          </a:xfrm>
          <a:prstGeom prst="blockArc">
            <a:avLst>
              <a:gd name="adj1" fmla="val 8586416"/>
              <a:gd name="adj2" fmla="val 12155740"/>
              <a:gd name="adj3" fmla="val 15322"/>
            </a:avLst>
          </a:prstGeom>
          <a:solidFill>
            <a:srgbClr val="AD2B26">
              <a:alpha val="30000"/>
            </a:srgb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</p:spPr>
        <p:txBody>
          <a:bodyPr lIns="108000" tIns="108000" rIns="108000" bIns="108000"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圆环部分5">
            <a:extLst>
              <a:ext uri="{FF2B5EF4-FFF2-40B4-BE49-F238E27FC236}">
                <a16:creationId xmlns:a16="http://schemas.microsoft.com/office/drawing/2014/main" id="{4B7DBCDA-3E00-7675-29DA-D64A1B0A6A59}"/>
              </a:ext>
            </a:extLst>
          </p:cNvPr>
          <p:cNvSpPr/>
          <p:nvPr/>
        </p:nvSpPr>
        <p:spPr>
          <a:xfrm rot="13608307" flipH="1" flipV="1">
            <a:off x="4101255" y="1929795"/>
            <a:ext cx="3989492" cy="3989492"/>
          </a:xfrm>
          <a:prstGeom prst="blockArc">
            <a:avLst>
              <a:gd name="adj1" fmla="val 16927985"/>
              <a:gd name="adj2" fmla="val 20400000"/>
              <a:gd name="adj3" fmla="val 15000"/>
            </a:avLst>
          </a:prstGeom>
          <a:solidFill>
            <a:srgbClr val="AD2B26">
              <a:alpha val="30000"/>
            </a:srgb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</p:spPr>
        <p:txBody>
          <a:bodyPr lIns="108000" tIns="108000" rIns="108000" bIns="108000"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形">
            <a:extLst>
              <a:ext uri="{FF2B5EF4-FFF2-40B4-BE49-F238E27FC236}">
                <a16:creationId xmlns:a16="http://schemas.microsoft.com/office/drawing/2014/main" id="{99D6809C-BFD4-84E2-4A2B-2C7256C677CD}"/>
              </a:ext>
            </a:extLst>
          </p:cNvPr>
          <p:cNvSpPr/>
          <p:nvPr/>
        </p:nvSpPr>
        <p:spPr>
          <a:xfrm>
            <a:off x="3349095" y="1177635"/>
            <a:ext cx="5493813" cy="5493813"/>
          </a:xfrm>
          <a:prstGeom prst="donut">
            <a:avLst>
              <a:gd name="adj" fmla="val 9519"/>
            </a:avLst>
          </a:prstGeom>
          <a:solidFill>
            <a:srgbClr val="AD2B26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237B372-A56A-C128-1D4F-BE8974D6B338}"/>
              </a:ext>
            </a:extLst>
          </p:cNvPr>
          <p:cNvSpPr/>
          <p:nvPr/>
        </p:nvSpPr>
        <p:spPr>
          <a:xfrm>
            <a:off x="5151121" y="2979661"/>
            <a:ext cx="1889760" cy="1889760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兑换码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F8ABF6-D968-3F63-3F5A-7250DD61376E}"/>
              </a:ext>
            </a:extLst>
          </p:cNvPr>
          <p:cNvSpPr/>
          <p:nvPr/>
        </p:nvSpPr>
        <p:spPr>
          <a:xfrm>
            <a:off x="629920" y="192979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B39454-3AB1-4D69-6274-F3D20D09291D}"/>
              </a:ext>
            </a:extLst>
          </p:cNvPr>
          <p:cNvSpPr txBox="1"/>
          <p:nvPr/>
        </p:nvSpPr>
        <p:spPr>
          <a:xfrm>
            <a:off x="1171803" y="17819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85CD1B-6345-7C9F-CA9D-B36CB0172713}"/>
              </a:ext>
            </a:extLst>
          </p:cNvPr>
          <p:cNvSpPr txBox="1"/>
          <p:nvPr/>
        </p:nvSpPr>
        <p:spPr>
          <a:xfrm>
            <a:off x="1174497" y="2105074"/>
            <a:ext cx="1881176" cy="89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长度不超过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字符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只能是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个大写字母和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个数字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8AA8843-BF21-C53E-25A5-EEB7815A77E2}"/>
              </a:ext>
            </a:extLst>
          </p:cNvPr>
          <p:cNvCxnSpPr>
            <a:cxnSpLocks/>
          </p:cNvCxnSpPr>
          <p:nvPr/>
        </p:nvCxnSpPr>
        <p:spPr>
          <a:xfrm>
            <a:off x="2599384" y="1929795"/>
            <a:ext cx="1769416" cy="7524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97FF3201-C6EB-F8F8-6DBA-1BAECBFF7519}"/>
              </a:ext>
            </a:extLst>
          </p:cNvPr>
          <p:cNvSpPr/>
          <p:nvPr/>
        </p:nvSpPr>
        <p:spPr>
          <a:xfrm>
            <a:off x="587043" y="362506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CA87B-0368-D05A-A1E6-B059B9C749E6}"/>
              </a:ext>
            </a:extLst>
          </p:cNvPr>
          <p:cNvSpPr txBox="1"/>
          <p:nvPr/>
        </p:nvSpPr>
        <p:spPr>
          <a:xfrm>
            <a:off x="1128926" y="347723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CF9338-8078-3BF2-6287-3CB6584CB514}"/>
              </a:ext>
            </a:extLst>
          </p:cNvPr>
          <p:cNvSpPr txBox="1"/>
          <p:nvPr/>
        </p:nvSpPr>
        <p:spPr>
          <a:xfrm>
            <a:off x="1131620" y="380034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要满足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亿以上的兑换码需求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36EDD31-785F-2CE5-D292-F6B45776D06F}"/>
              </a:ext>
            </a:extLst>
          </p:cNvPr>
          <p:cNvSpPr/>
          <p:nvPr/>
        </p:nvSpPr>
        <p:spPr>
          <a:xfrm>
            <a:off x="544166" y="528985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DF7522-A6A6-B5D5-DE1D-53B66483C6E7}"/>
              </a:ext>
            </a:extLst>
          </p:cNvPr>
          <p:cNvSpPr txBox="1"/>
          <p:nvPr/>
        </p:nvSpPr>
        <p:spPr>
          <a:xfrm>
            <a:off x="1086049" y="514202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164212-79D5-51E6-65D0-B82E7979D315}"/>
              </a:ext>
            </a:extLst>
          </p:cNvPr>
          <p:cNvSpPr txBox="1"/>
          <p:nvPr/>
        </p:nvSpPr>
        <p:spPr>
          <a:xfrm>
            <a:off x="1088743" y="546513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具备唯一性，不能出现重复兑换码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6D8C0C25-8A09-566B-5C6A-0C223A819718}"/>
              </a:ext>
            </a:extLst>
          </p:cNvPr>
          <p:cNvCxnSpPr>
            <a:cxnSpLocks/>
          </p:cNvCxnSpPr>
          <p:nvPr/>
        </p:nvCxnSpPr>
        <p:spPr>
          <a:xfrm flipV="1">
            <a:off x="2733761" y="5098668"/>
            <a:ext cx="1635039" cy="783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0DE0929-6335-9CB3-E670-882F63FE85C7}"/>
              </a:ext>
            </a:extLst>
          </p:cNvPr>
          <p:cNvCxnSpPr/>
          <p:nvPr/>
        </p:nvCxnSpPr>
        <p:spPr>
          <a:xfrm>
            <a:off x="2885440" y="3924541"/>
            <a:ext cx="1215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80DB8A1B-B9E5-14C6-F491-5BBA5B6E0718}"/>
              </a:ext>
            </a:extLst>
          </p:cNvPr>
          <p:cNvSpPr/>
          <p:nvPr/>
        </p:nvSpPr>
        <p:spPr>
          <a:xfrm>
            <a:off x="9396953" y="1934572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371B5F-87AE-6516-9C08-1F1352DAE3EF}"/>
              </a:ext>
            </a:extLst>
          </p:cNvPr>
          <p:cNvSpPr txBox="1"/>
          <p:nvPr/>
        </p:nvSpPr>
        <p:spPr>
          <a:xfrm>
            <a:off x="9910934" y="17819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87947B9-C7DD-5C1A-1725-A2A5B002B206}"/>
              </a:ext>
            </a:extLst>
          </p:cNvPr>
          <p:cNvSpPr txBox="1"/>
          <p:nvPr/>
        </p:nvSpPr>
        <p:spPr>
          <a:xfrm>
            <a:off x="9938921" y="2105074"/>
            <a:ext cx="1881176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能够判断是否兑换过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E757965-26DB-857B-6054-F93756DD3B5B}"/>
              </a:ext>
            </a:extLst>
          </p:cNvPr>
          <p:cNvSpPr/>
          <p:nvPr/>
        </p:nvSpPr>
        <p:spPr>
          <a:xfrm>
            <a:off x="9394344" y="357426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7357192-4CDC-8154-9B7A-70DB8105CFF7}"/>
              </a:ext>
            </a:extLst>
          </p:cNvPr>
          <p:cNvSpPr txBox="1"/>
          <p:nvPr/>
        </p:nvSpPr>
        <p:spPr>
          <a:xfrm>
            <a:off x="9936227" y="342643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6E82B85-3E19-62F1-3B8E-1F533C758BEC}"/>
              </a:ext>
            </a:extLst>
          </p:cNvPr>
          <p:cNvSpPr txBox="1"/>
          <p:nvPr/>
        </p:nvSpPr>
        <p:spPr>
          <a:xfrm>
            <a:off x="9938921" y="374954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不能被人猜测到其它号码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3911D28-5C97-0A9B-E0C3-305A26038563}"/>
              </a:ext>
            </a:extLst>
          </p:cNvPr>
          <p:cNvSpPr/>
          <p:nvPr/>
        </p:nvSpPr>
        <p:spPr>
          <a:xfrm>
            <a:off x="9394344" y="528985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9A21501-032A-FA7F-4E02-128B456121AD}"/>
              </a:ext>
            </a:extLst>
          </p:cNvPr>
          <p:cNvSpPr txBox="1"/>
          <p:nvPr/>
        </p:nvSpPr>
        <p:spPr>
          <a:xfrm>
            <a:off x="9936227" y="51420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13CC62C-282C-D27D-E0A6-D936BAE10B84}"/>
              </a:ext>
            </a:extLst>
          </p:cNvPr>
          <p:cNvSpPr txBox="1"/>
          <p:nvPr/>
        </p:nvSpPr>
        <p:spPr>
          <a:xfrm>
            <a:off x="9938921" y="5465134"/>
            <a:ext cx="1881176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生成和验证效率高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05F03849-FA26-4BDD-F2BD-8ABF1F04BC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5996" y="1883648"/>
            <a:ext cx="1567435" cy="7985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CE6E18D-934D-3CAF-AC81-93BE1249BFEF}"/>
              </a:ext>
            </a:extLst>
          </p:cNvPr>
          <p:cNvCxnSpPr>
            <a:cxnSpLocks/>
          </p:cNvCxnSpPr>
          <p:nvPr/>
        </p:nvCxnSpPr>
        <p:spPr>
          <a:xfrm rot="10800000">
            <a:off x="7876726" y="4892989"/>
            <a:ext cx="1488527" cy="7955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8A003F10-E979-8E7B-558B-14ABE4054483}"/>
              </a:ext>
            </a:extLst>
          </p:cNvPr>
          <p:cNvCxnSpPr>
            <a:cxnSpLocks/>
          </p:cNvCxnSpPr>
          <p:nvPr/>
        </p:nvCxnSpPr>
        <p:spPr>
          <a:xfrm flipH="1">
            <a:off x="8090747" y="3863581"/>
            <a:ext cx="1185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46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/>
      <p:bldP spid="26" grpId="0" animBg="1"/>
      <p:bldP spid="27" grpId="0"/>
      <p:bldP spid="30" grpId="0"/>
      <p:bldP spid="31" grpId="0" animBg="1"/>
      <p:bldP spid="32" grpId="0"/>
      <p:bldP spid="33" grpId="0"/>
      <p:bldP spid="43" grpId="0" animBg="1"/>
      <p:bldP spid="46" grpId="0"/>
      <p:bldP spid="47" grpId="0"/>
      <p:bldP spid="48" grpId="0" animBg="1"/>
      <p:bldP spid="50" grpId="0"/>
      <p:bldP spid="51" grpId="0"/>
      <p:bldP spid="52" grpId="0" animBg="1"/>
      <p:bldP spid="53" grpId="0"/>
      <p:bldP spid="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F40D519B-F209-82F3-9FDB-C592E141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1" y="3507865"/>
            <a:ext cx="5785302" cy="2944649"/>
          </a:xfrm>
          <a:prstGeom prst="rect">
            <a:avLst/>
          </a:prstGeom>
        </p:spPr>
      </p:pic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EF8ABF6-D968-3F63-3F5A-7250DD61376E}"/>
              </a:ext>
            </a:extLst>
          </p:cNvPr>
          <p:cNvSpPr/>
          <p:nvPr/>
        </p:nvSpPr>
        <p:spPr>
          <a:xfrm>
            <a:off x="629920" y="192979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B39454-3AB1-4D69-6274-F3D20D09291D}"/>
              </a:ext>
            </a:extLst>
          </p:cNvPr>
          <p:cNvSpPr txBox="1"/>
          <p:nvPr/>
        </p:nvSpPr>
        <p:spPr>
          <a:xfrm>
            <a:off x="1171803" y="17819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85CD1B-6345-7C9F-CA9D-B36CB0172713}"/>
              </a:ext>
            </a:extLst>
          </p:cNvPr>
          <p:cNvSpPr txBox="1"/>
          <p:nvPr/>
        </p:nvSpPr>
        <p:spPr>
          <a:xfrm>
            <a:off x="1174497" y="2105074"/>
            <a:ext cx="1881176" cy="89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长度不超过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字符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只能是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个大写字母和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个数字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7FF3201-C6EB-F8F8-6DBA-1BAECBFF7519}"/>
              </a:ext>
            </a:extLst>
          </p:cNvPr>
          <p:cNvSpPr/>
          <p:nvPr/>
        </p:nvSpPr>
        <p:spPr>
          <a:xfrm>
            <a:off x="587043" y="362506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CA87B-0368-D05A-A1E6-B059B9C749E6}"/>
              </a:ext>
            </a:extLst>
          </p:cNvPr>
          <p:cNvSpPr txBox="1"/>
          <p:nvPr/>
        </p:nvSpPr>
        <p:spPr>
          <a:xfrm>
            <a:off x="1128926" y="347723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CF9338-8078-3BF2-6287-3CB6584CB514}"/>
              </a:ext>
            </a:extLst>
          </p:cNvPr>
          <p:cNvSpPr txBox="1"/>
          <p:nvPr/>
        </p:nvSpPr>
        <p:spPr>
          <a:xfrm>
            <a:off x="1131620" y="380034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要满足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亿以上的兑换码需求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36EDD31-785F-2CE5-D292-F6B45776D06F}"/>
              </a:ext>
            </a:extLst>
          </p:cNvPr>
          <p:cNvSpPr/>
          <p:nvPr/>
        </p:nvSpPr>
        <p:spPr>
          <a:xfrm>
            <a:off x="544166" y="528985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DF7522-A6A6-B5D5-DE1D-53B66483C6E7}"/>
              </a:ext>
            </a:extLst>
          </p:cNvPr>
          <p:cNvSpPr txBox="1"/>
          <p:nvPr/>
        </p:nvSpPr>
        <p:spPr>
          <a:xfrm>
            <a:off x="1086049" y="514202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164212-79D5-51E6-65D0-B82E7979D315}"/>
              </a:ext>
            </a:extLst>
          </p:cNvPr>
          <p:cNvSpPr txBox="1"/>
          <p:nvPr/>
        </p:nvSpPr>
        <p:spPr>
          <a:xfrm>
            <a:off x="1088743" y="546513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具备唯一性，不能出现重复兑换码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0DB8A1B-B9E5-14C6-F491-5BBA5B6E0718}"/>
              </a:ext>
            </a:extLst>
          </p:cNvPr>
          <p:cNvSpPr/>
          <p:nvPr/>
        </p:nvSpPr>
        <p:spPr>
          <a:xfrm>
            <a:off x="9396953" y="1934572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371B5F-87AE-6516-9C08-1F1352DAE3EF}"/>
              </a:ext>
            </a:extLst>
          </p:cNvPr>
          <p:cNvSpPr txBox="1"/>
          <p:nvPr/>
        </p:nvSpPr>
        <p:spPr>
          <a:xfrm>
            <a:off x="9910934" y="17819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87947B9-C7DD-5C1A-1725-A2A5B002B206}"/>
              </a:ext>
            </a:extLst>
          </p:cNvPr>
          <p:cNvSpPr txBox="1"/>
          <p:nvPr/>
        </p:nvSpPr>
        <p:spPr>
          <a:xfrm>
            <a:off x="9938921" y="2105074"/>
            <a:ext cx="1881176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能够判断是否兑换过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E757965-26DB-857B-6054-F93756DD3B5B}"/>
              </a:ext>
            </a:extLst>
          </p:cNvPr>
          <p:cNvSpPr/>
          <p:nvPr/>
        </p:nvSpPr>
        <p:spPr>
          <a:xfrm>
            <a:off x="9394344" y="357426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7357192-4CDC-8154-9B7A-70DB8105CFF7}"/>
              </a:ext>
            </a:extLst>
          </p:cNvPr>
          <p:cNvSpPr txBox="1"/>
          <p:nvPr/>
        </p:nvSpPr>
        <p:spPr>
          <a:xfrm>
            <a:off x="9936227" y="342643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6E82B85-3E19-62F1-3B8E-1F533C758BEC}"/>
              </a:ext>
            </a:extLst>
          </p:cNvPr>
          <p:cNvSpPr txBox="1"/>
          <p:nvPr/>
        </p:nvSpPr>
        <p:spPr>
          <a:xfrm>
            <a:off x="9938921" y="374954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不能被人猜测到其它号码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3911D28-5C97-0A9B-E0C3-305A26038563}"/>
              </a:ext>
            </a:extLst>
          </p:cNvPr>
          <p:cNvSpPr/>
          <p:nvPr/>
        </p:nvSpPr>
        <p:spPr>
          <a:xfrm>
            <a:off x="9394344" y="528985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9A21501-032A-FA7F-4E02-128B456121AD}"/>
              </a:ext>
            </a:extLst>
          </p:cNvPr>
          <p:cNvSpPr txBox="1"/>
          <p:nvPr/>
        </p:nvSpPr>
        <p:spPr>
          <a:xfrm>
            <a:off x="9936227" y="51420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13CC62C-282C-D27D-E0A6-D936BAE10B84}"/>
              </a:ext>
            </a:extLst>
          </p:cNvPr>
          <p:cNvSpPr txBox="1"/>
          <p:nvPr/>
        </p:nvSpPr>
        <p:spPr>
          <a:xfrm>
            <a:off x="9938921" y="5465134"/>
            <a:ext cx="1881176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生成和验证效率高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8BEC99F-D5D8-4E47-A01F-A891DE602EA1}"/>
              </a:ext>
            </a:extLst>
          </p:cNvPr>
          <p:cNvSpPr/>
          <p:nvPr/>
        </p:nvSpPr>
        <p:spPr>
          <a:xfrm>
            <a:off x="4054774" y="1677652"/>
            <a:ext cx="155448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UUID</a:t>
            </a:r>
            <a:endParaRPr lang="zh-CN" altLang="en-US" sz="140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DD521729-5B10-BA29-1C25-F0D5EE1FAA3F}"/>
              </a:ext>
            </a:extLst>
          </p:cNvPr>
          <p:cNvSpPr/>
          <p:nvPr/>
        </p:nvSpPr>
        <p:spPr>
          <a:xfrm>
            <a:off x="6217601" y="1710649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Snowflake</a:t>
            </a:r>
            <a:endParaRPr lang="zh-CN" altLang="en-US" sz="1400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4F41DB71-2849-44B2-94F8-9935E22A3CBE}"/>
              </a:ext>
            </a:extLst>
          </p:cNvPr>
          <p:cNvSpPr/>
          <p:nvPr/>
        </p:nvSpPr>
        <p:spPr>
          <a:xfrm>
            <a:off x="4930051" y="253673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自增</a:t>
            </a:r>
            <a:r>
              <a:rPr lang="en-US" altLang="zh-CN" sz="1400"/>
              <a:t>id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7EA0949-7187-DBB0-F5BC-99E38CF760CB}"/>
              </a:ext>
            </a:extLst>
          </p:cNvPr>
          <p:cNvSpPr txBox="1"/>
          <p:nvPr/>
        </p:nvSpPr>
        <p:spPr>
          <a:xfrm>
            <a:off x="3706934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01001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0FBF49-1C5C-2182-50C0-AFF7CFB5DF26}"/>
              </a:ext>
            </a:extLst>
          </p:cNvPr>
          <p:cNvSpPr txBox="1"/>
          <p:nvPr/>
        </p:nvSpPr>
        <p:spPr>
          <a:xfrm>
            <a:off x="4176207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00010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59460B5-3B56-525F-F931-07A9EFA2AEAC}"/>
              </a:ext>
            </a:extLst>
          </p:cNvPr>
          <p:cNvSpPr txBox="1"/>
          <p:nvPr/>
        </p:nvSpPr>
        <p:spPr>
          <a:xfrm>
            <a:off x="4645480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01100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0F8FD05-1D32-2958-67CB-9B798741CA89}"/>
              </a:ext>
            </a:extLst>
          </p:cNvPr>
          <p:cNvSpPr txBox="1"/>
          <p:nvPr/>
        </p:nvSpPr>
        <p:spPr>
          <a:xfrm>
            <a:off x="5108859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0010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7B2874-96CB-AAB4-4E2C-8900F8BB02AD}"/>
              </a:ext>
            </a:extLst>
          </p:cNvPr>
          <p:cNvSpPr txBox="1"/>
          <p:nvPr/>
        </p:nvSpPr>
        <p:spPr>
          <a:xfrm>
            <a:off x="5572238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01101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C4BA83-CFF7-6472-7239-05ABD35418D5}"/>
              </a:ext>
            </a:extLst>
          </p:cNvPr>
          <p:cNvSpPr txBox="1"/>
          <p:nvPr/>
        </p:nvSpPr>
        <p:spPr>
          <a:xfrm>
            <a:off x="6035617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11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000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8BB911D-9D89-B99C-296C-0DAA71F1BAF8}"/>
              </a:ext>
            </a:extLst>
          </p:cNvPr>
          <p:cNvSpPr txBox="1"/>
          <p:nvPr/>
        </p:nvSpPr>
        <p:spPr>
          <a:xfrm>
            <a:off x="6498996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01101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BA6541A-00F0-7754-9120-3DAF0E60893E}"/>
              </a:ext>
            </a:extLst>
          </p:cNvPr>
          <p:cNvSpPr txBox="1"/>
          <p:nvPr/>
        </p:nvSpPr>
        <p:spPr>
          <a:xfrm>
            <a:off x="6962375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00010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9F60F6-0887-44EB-2161-EF2FEB1A6D95}"/>
              </a:ext>
            </a:extLst>
          </p:cNvPr>
          <p:cNvSpPr txBox="1"/>
          <p:nvPr/>
        </p:nvSpPr>
        <p:spPr>
          <a:xfrm>
            <a:off x="7425754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11110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F5BF92D-C7DA-2E28-4975-35B2664EFF2D}"/>
              </a:ext>
            </a:extLst>
          </p:cNvPr>
          <p:cNvSpPr txBox="1"/>
          <p:nvPr/>
        </p:nvSpPr>
        <p:spPr>
          <a:xfrm>
            <a:off x="7889133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1010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D822E94-94D8-7C06-A2A7-644EEBC997AC}"/>
              </a:ext>
            </a:extLst>
          </p:cNvPr>
          <p:cNvSpPr txBox="1"/>
          <p:nvPr/>
        </p:nvSpPr>
        <p:spPr>
          <a:xfrm>
            <a:off x="3761214" y="4123510"/>
            <a:ext cx="47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ABCDEFGHJKLMNPQRSTUVWXYZ23456789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672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3" grpId="0" animBg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图片 56">
            <a:extLst>
              <a:ext uri="{FF2B5EF4-FFF2-40B4-BE49-F238E27FC236}">
                <a16:creationId xmlns:a16="http://schemas.microsoft.com/office/drawing/2014/main" id="{F40D519B-F209-82F3-9FDB-C592E141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1" y="3507865"/>
            <a:ext cx="5842452" cy="2944649"/>
          </a:xfrm>
          <a:prstGeom prst="rect">
            <a:avLst/>
          </a:prstGeom>
        </p:spPr>
      </p:pic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B39454-3AB1-4D69-6274-F3D20D09291D}"/>
              </a:ext>
            </a:extLst>
          </p:cNvPr>
          <p:cNvSpPr txBox="1"/>
          <p:nvPr/>
        </p:nvSpPr>
        <p:spPr>
          <a:xfrm>
            <a:off x="1171803" y="17819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85CD1B-6345-7C9F-CA9D-B36CB0172713}"/>
              </a:ext>
            </a:extLst>
          </p:cNvPr>
          <p:cNvSpPr txBox="1"/>
          <p:nvPr/>
        </p:nvSpPr>
        <p:spPr>
          <a:xfrm>
            <a:off x="1174497" y="2105074"/>
            <a:ext cx="1881176" cy="89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长度不超过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字符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只能是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个大写字母和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个数字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CA87B-0368-D05A-A1E6-B059B9C749E6}"/>
              </a:ext>
            </a:extLst>
          </p:cNvPr>
          <p:cNvSpPr txBox="1"/>
          <p:nvPr/>
        </p:nvSpPr>
        <p:spPr>
          <a:xfrm>
            <a:off x="1128926" y="347723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CF9338-8078-3BF2-6287-3CB6584CB514}"/>
              </a:ext>
            </a:extLst>
          </p:cNvPr>
          <p:cNvSpPr txBox="1"/>
          <p:nvPr/>
        </p:nvSpPr>
        <p:spPr>
          <a:xfrm>
            <a:off x="1131620" y="380034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要满足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亿以上的兑换码需求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DF7522-A6A6-B5D5-DE1D-53B66483C6E7}"/>
              </a:ext>
            </a:extLst>
          </p:cNvPr>
          <p:cNvSpPr txBox="1"/>
          <p:nvPr/>
        </p:nvSpPr>
        <p:spPr>
          <a:xfrm>
            <a:off x="1086049" y="514202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164212-79D5-51E6-65D0-B82E7979D315}"/>
              </a:ext>
            </a:extLst>
          </p:cNvPr>
          <p:cNvSpPr txBox="1"/>
          <p:nvPr/>
        </p:nvSpPr>
        <p:spPr>
          <a:xfrm>
            <a:off x="1088743" y="546513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具备唯一性，不能出现重复兑换码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0DB8A1B-B9E5-14C6-F491-5BBA5B6E0718}"/>
              </a:ext>
            </a:extLst>
          </p:cNvPr>
          <p:cNvSpPr/>
          <p:nvPr/>
        </p:nvSpPr>
        <p:spPr>
          <a:xfrm>
            <a:off x="9396953" y="1934572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371B5F-87AE-6516-9C08-1F1352DAE3EF}"/>
              </a:ext>
            </a:extLst>
          </p:cNvPr>
          <p:cNvSpPr txBox="1"/>
          <p:nvPr/>
        </p:nvSpPr>
        <p:spPr>
          <a:xfrm>
            <a:off x="9910934" y="17819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87947B9-C7DD-5C1A-1725-A2A5B002B206}"/>
              </a:ext>
            </a:extLst>
          </p:cNvPr>
          <p:cNvSpPr txBox="1"/>
          <p:nvPr/>
        </p:nvSpPr>
        <p:spPr>
          <a:xfrm>
            <a:off x="9938921" y="2105074"/>
            <a:ext cx="1881176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能够判断是否兑换过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E757965-26DB-857B-6054-F93756DD3B5B}"/>
              </a:ext>
            </a:extLst>
          </p:cNvPr>
          <p:cNvSpPr/>
          <p:nvPr/>
        </p:nvSpPr>
        <p:spPr>
          <a:xfrm>
            <a:off x="9394344" y="357426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7357192-4CDC-8154-9B7A-70DB8105CFF7}"/>
              </a:ext>
            </a:extLst>
          </p:cNvPr>
          <p:cNvSpPr txBox="1"/>
          <p:nvPr/>
        </p:nvSpPr>
        <p:spPr>
          <a:xfrm>
            <a:off x="9936227" y="342643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6E82B85-3E19-62F1-3B8E-1F533C758BEC}"/>
              </a:ext>
            </a:extLst>
          </p:cNvPr>
          <p:cNvSpPr txBox="1"/>
          <p:nvPr/>
        </p:nvSpPr>
        <p:spPr>
          <a:xfrm>
            <a:off x="9938921" y="374954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不能被人猜测到其它号码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3911D28-5C97-0A9B-E0C3-305A26038563}"/>
              </a:ext>
            </a:extLst>
          </p:cNvPr>
          <p:cNvSpPr/>
          <p:nvPr/>
        </p:nvSpPr>
        <p:spPr>
          <a:xfrm>
            <a:off x="9394344" y="528985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9A21501-032A-FA7F-4E02-128B456121AD}"/>
              </a:ext>
            </a:extLst>
          </p:cNvPr>
          <p:cNvSpPr txBox="1"/>
          <p:nvPr/>
        </p:nvSpPr>
        <p:spPr>
          <a:xfrm>
            <a:off x="9936227" y="51420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13CC62C-282C-D27D-E0A6-D936BAE10B84}"/>
              </a:ext>
            </a:extLst>
          </p:cNvPr>
          <p:cNvSpPr txBox="1"/>
          <p:nvPr/>
        </p:nvSpPr>
        <p:spPr>
          <a:xfrm>
            <a:off x="9938921" y="5465134"/>
            <a:ext cx="1881176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生成和验证效率高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8BEC99F-D5D8-4E47-A01F-A891DE602EA1}"/>
              </a:ext>
            </a:extLst>
          </p:cNvPr>
          <p:cNvSpPr/>
          <p:nvPr/>
        </p:nvSpPr>
        <p:spPr>
          <a:xfrm>
            <a:off x="4054774" y="1677652"/>
            <a:ext cx="155448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UUID</a:t>
            </a:r>
            <a:endParaRPr lang="zh-CN" altLang="en-US" sz="140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DD521729-5B10-BA29-1C25-F0D5EE1FAA3F}"/>
              </a:ext>
            </a:extLst>
          </p:cNvPr>
          <p:cNvSpPr/>
          <p:nvPr/>
        </p:nvSpPr>
        <p:spPr>
          <a:xfrm>
            <a:off x="6217601" y="1710649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Snowflake</a:t>
            </a:r>
            <a:endParaRPr lang="zh-CN" altLang="en-US" sz="1400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4F41DB71-2849-44B2-94F8-9935E22A3CBE}"/>
              </a:ext>
            </a:extLst>
          </p:cNvPr>
          <p:cNvSpPr/>
          <p:nvPr/>
        </p:nvSpPr>
        <p:spPr>
          <a:xfrm>
            <a:off x="4930051" y="253673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自增</a:t>
            </a:r>
            <a:r>
              <a:rPr lang="en-US" altLang="zh-CN" sz="1400"/>
              <a:t>id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7EA0949-7187-DBB0-F5BC-99E38CF760CB}"/>
              </a:ext>
            </a:extLst>
          </p:cNvPr>
          <p:cNvSpPr txBox="1"/>
          <p:nvPr/>
        </p:nvSpPr>
        <p:spPr>
          <a:xfrm>
            <a:off x="3364034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01001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B0FBF49-1C5C-2182-50C0-AFF7CFB5DF26}"/>
              </a:ext>
            </a:extLst>
          </p:cNvPr>
          <p:cNvSpPr txBox="1"/>
          <p:nvPr/>
        </p:nvSpPr>
        <p:spPr>
          <a:xfrm>
            <a:off x="3899631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00010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59460B5-3B56-525F-F931-07A9EFA2AEAC}"/>
              </a:ext>
            </a:extLst>
          </p:cNvPr>
          <p:cNvSpPr txBox="1"/>
          <p:nvPr/>
        </p:nvSpPr>
        <p:spPr>
          <a:xfrm>
            <a:off x="4435228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01100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0F8FD05-1D32-2958-67CB-9B798741CA89}"/>
              </a:ext>
            </a:extLst>
          </p:cNvPr>
          <p:cNvSpPr txBox="1"/>
          <p:nvPr/>
        </p:nvSpPr>
        <p:spPr>
          <a:xfrm>
            <a:off x="4970825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0010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67B2874-96CB-AAB4-4E2C-8900F8BB02AD}"/>
              </a:ext>
            </a:extLst>
          </p:cNvPr>
          <p:cNvSpPr txBox="1"/>
          <p:nvPr/>
        </p:nvSpPr>
        <p:spPr>
          <a:xfrm>
            <a:off x="5506422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01101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6C4BA83-CFF7-6472-7239-05ABD35418D5}"/>
              </a:ext>
            </a:extLst>
          </p:cNvPr>
          <p:cNvSpPr txBox="1"/>
          <p:nvPr/>
        </p:nvSpPr>
        <p:spPr>
          <a:xfrm>
            <a:off x="6042019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11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000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8BB911D-9D89-B99C-296C-0DAA71F1BAF8}"/>
              </a:ext>
            </a:extLst>
          </p:cNvPr>
          <p:cNvSpPr txBox="1"/>
          <p:nvPr/>
        </p:nvSpPr>
        <p:spPr>
          <a:xfrm>
            <a:off x="6577616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01101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BA6541A-00F0-7754-9120-3DAF0E60893E}"/>
              </a:ext>
            </a:extLst>
          </p:cNvPr>
          <p:cNvSpPr txBox="1"/>
          <p:nvPr/>
        </p:nvSpPr>
        <p:spPr>
          <a:xfrm>
            <a:off x="7113213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00010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D9F60F6-0887-44EB-2161-EF2FEB1A6D95}"/>
              </a:ext>
            </a:extLst>
          </p:cNvPr>
          <p:cNvSpPr txBox="1"/>
          <p:nvPr/>
        </p:nvSpPr>
        <p:spPr>
          <a:xfrm>
            <a:off x="7648810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11110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F5BF92D-C7DA-2E28-4975-35B2664EFF2D}"/>
              </a:ext>
            </a:extLst>
          </p:cNvPr>
          <p:cNvSpPr txBox="1"/>
          <p:nvPr/>
        </p:nvSpPr>
        <p:spPr>
          <a:xfrm>
            <a:off x="8184408" y="4879399"/>
            <a:ext cx="683171" cy="276999"/>
          </a:xfrm>
          <a:prstGeom prst="rect">
            <a:avLst/>
          </a:prstGeom>
          <a:noFill/>
        </p:spPr>
        <p:txBody>
          <a:bodyPr wrap="square" lIns="91440" tIns="45720" rIns="0" bIns="4572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1010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6E0C7-1CF0-584E-FD84-7511EE2CDE13}"/>
              </a:ext>
            </a:extLst>
          </p:cNvPr>
          <p:cNvSpPr txBox="1"/>
          <p:nvPr/>
        </p:nvSpPr>
        <p:spPr>
          <a:xfrm>
            <a:off x="3533949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K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C4D3FA-70C4-1AD0-FC8D-58A2D348D61B}"/>
              </a:ext>
            </a:extLst>
          </p:cNvPr>
          <p:cNvSpPr txBox="1"/>
          <p:nvPr/>
        </p:nvSpPr>
        <p:spPr>
          <a:xfrm>
            <a:off x="4068803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C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686F6E-C230-9FBF-5F29-D94C316D3774}"/>
              </a:ext>
            </a:extLst>
          </p:cNvPr>
          <p:cNvSpPr txBox="1"/>
          <p:nvPr/>
        </p:nvSpPr>
        <p:spPr>
          <a:xfrm>
            <a:off x="4603657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N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35763E-2DD8-E87B-0E4C-544599A9BF2D}"/>
              </a:ext>
            </a:extLst>
          </p:cNvPr>
          <p:cNvSpPr txBox="1"/>
          <p:nvPr/>
        </p:nvSpPr>
        <p:spPr>
          <a:xfrm>
            <a:off x="5138511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U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94510C-8D68-5B86-6E1D-463B556380AB}"/>
              </a:ext>
            </a:extLst>
          </p:cNvPr>
          <p:cNvSpPr txBox="1"/>
          <p:nvPr/>
        </p:nvSpPr>
        <p:spPr>
          <a:xfrm>
            <a:off x="5673365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8BF545-1A01-4C5C-BC24-DB2215CB48E9}"/>
              </a:ext>
            </a:extLst>
          </p:cNvPr>
          <p:cNvSpPr txBox="1"/>
          <p:nvPr/>
        </p:nvSpPr>
        <p:spPr>
          <a:xfrm>
            <a:off x="6208219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974F62-A0FB-AAC1-3498-62E2A8B4FB18}"/>
              </a:ext>
            </a:extLst>
          </p:cNvPr>
          <p:cNvSpPr txBox="1"/>
          <p:nvPr/>
        </p:nvSpPr>
        <p:spPr>
          <a:xfrm>
            <a:off x="6743073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P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E166A2-447D-BA86-C71C-F771E12C126D}"/>
              </a:ext>
            </a:extLst>
          </p:cNvPr>
          <p:cNvSpPr txBox="1"/>
          <p:nvPr/>
        </p:nvSpPr>
        <p:spPr>
          <a:xfrm>
            <a:off x="7277927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C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8D7FF47-AF8C-11BE-9DA6-6A31D71D6DF5}"/>
              </a:ext>
            </a:extLst>
          </p:cNvPr>
          <p:cNvSpPr txBox="1"/>
          <p:nvPr/>
        </p:nvSpPr>
        <p:spPr>
          <a:xfrm>
            <a:off x="7812781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8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9CA56A-B175-EDB1-A0C3-3051F866CB1F}"/>
              </a:ext>
            </a:extLst>
          </p:cNvPr>
          <p:cNvSpPr txBox="1"/>
          <p:nvPr/>
        </p:nvSpPr>
        <p:spPr>
          <a:xfrm>
            <a:off x="8347635" y="509716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C5EBD19-FC02-F09A-7E08-11739382C12D}"/>
              </a:ext>
            </a:extLst>
          </p:cNvPr>
          <p:cNvSpPr/>
          <p:nvPr/>
        </p:nvSpPr>
        <p:spPr>
          <a:xfrm>
            <a:off x="629920" y="192979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B6C8094-3494-391D-94BA-051146C90893}"/>
              </a:ext>
            </a:extLst>
          </p:cNvPr>
          <p:cNvSpPr/>
          <p:nvPr/>
        </p:nvSpPr>
        <p:spPr>
          <a:xfrm>
            <a:off x="587043" y="362506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D1EEB2-46E6-646F-00D9-D952CA08093B}"/>
              </a:ext>
            </a:extLst>
          </p:cNvPr>
          <p:cNvSpPr/>
          <p:nvPr/>
        </p:nvSpPr>
        <p:spPr>
          <a:xfrm>
            <a:off x="544166" y="528985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340EE2-0DF5-B365-C7D1-8C21171E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2486">
            <a:off x="4729867" y="1533228"/>
            <a:ext cx="987638" cy="6767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CC6A2A5-D31D-545B-9AA9-334DC92B1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2486">
            <a:off x="7029389" y="1526289"/>
            <a:ext cx="987638" cy="67671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9A0E526-2FA1-B6FD-E19C-9A97FC8F8F76}"/>
              </a:ext>
            </a:extLst>
          </p:cNvPr>
          <p:cNvSpPr txBox="1"/>
          <p:nvPr/>
        </p:nvSpPr>
        <p:spPr>
          <a:xfrm>
            <a:off x="3761214" y="4123510"/>
            <a:ext cx="4701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ABCDEFGHJKLMNPQRSTUVWXYZ23456789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64C453-413D-138B-B8C7-E3F37911569F}"/>
              </a:ext>
            </a:extLst>
          </p:cNvPr>
          <p:cNvSpPr txBox="1"/>
          <p:nvPr/>
        </p:nvSpPr>
        <p:spPr>
          <a:xfrm>
            <a:off x="3766008" y="3680269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solidFill>
                  <a:schemeClr val="bg1"/>
                </a:solidFill>
                <a:latin typeface="+mn-lt"/>
                <a:ea typeface="+mn-ea"/>
              </a:rPr>
              <a:t>Base32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2408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4" grpId="0"/>
      <p:bldP spid="15" grpId="0"/>
      <p:bldP spid="19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业务流程分析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接口统计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表结构设计</a:t>
            </a:r>
          </a:p>
        </p:txBody>
      </p:sp>
    </p:spTree>
    <p:extLst>
      <p:ext uri="{BB962C8B-B14F-4D97-AF65-F5344CB8AC3E}">
        <p14:creationId xmlns:p14="http://schemas.microsoft.com/office/powerpoint/2010/main" val="84737049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B39454-3AB1-4D69-6274-F3D20D09291D}"/>
              </a:ext>
            </a:extLst>
          </p:cNvPr>
          <p:cNvSpPr txBox="1"/>
          <p:nvPr/>
        </p:nvSpPr>
        <p:spPr>
          <a:xfrm>
            <a:off x="1171803" y="17819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85CD1B-6345-7C9F-CA9D-B36CB0172713}"/>
              </a:ext>
            </a:extLst>
          </p:cNvPr>
          <p:cNvSpPr txBox="1"/>
          <p:nvPr/>
        </p:nvSpPr>
        <p:spPr>
          <a:xfrm>
            <a:off x="1174497" y="2105074"/>
            <a:ext cx="1881176" cy="89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长度不超过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字符</a:t>
            </a: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只能是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24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个大写字母和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个数字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8CA87B-0368-D05A-A1E6-B059B9C749E6}"/>
              </a:ext>
            </a:extLst>
          </p:cNvPr>
          <p:cNvSpPr txBox="1"/>
          <p:nvPr/>
        </p:nvSpPr>
        <p:spPr>
          <a:xfrm>
            <a:off x="1128926" y="347723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CF9338-8078-3BF2-6287-3CB6584CB514}"/>
              </a:ext>
            </a:extLst>
          </p:cNvPr>
          <p:cNvSpPr txBox="1"/>
          <p:nvPr/>
        </p:nvSpPr>
        <p:spPr>
          <a:xfrm>
            <a:off x="1131620" y="380034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要满足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亿以上的兑换码需求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ADF7522-A6A6-B5D5-DE1D-53B66483C6E7}"/>
              </a:ext>
            </a:extLst>
          </p:cNvPr>
          <p:cNvSpPr txBox="1"/>
          <p:nvPr/>
        </p:nvSpPr>
        <p:spPr>
          <a:xfrm>
            <a:off x="1086049" y="514202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E164212-79D5-51E6-65D0-B82E7979D315}"/>
              </a:ext>
            </a:extLst>
          </p:cNvPr>
          <p:cNvSpPr txBox="1"/>
          <p:nvPr/>
        </p:nvSpPr>
        <p:spPr>
          <a:xfrm>
            <a:off x="1088743" y="546513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具备唯一性，不能出现重复兑换码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0DB8A1B-B9E5-14C6-F491-5BBA5B6E0718}"/>
              </a:ext>
            </a:extLst>
          </p:cNvPr>
          <p:cNvSpPr/>
          <p:nvPr/>
        </p:nvSpPr>
        <p:spPr>
          <a:xfrm>
            <a:off x="9396953" y="1934572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4371B5F-87AE-6516-9C08-1F1352DAE3EF}"/>
              </a:ext>
            </a:extLst>
          </p:cNvPr>
          <p:cNvSpPr txBox="1"/>
          <p:nvPr/>
        </p:nvSpPr>
        <p:spPr>
          <a:xfrm>
            <a:off x="9910934" y="178196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87947B9-C7DD-5C1A-1725-A2A5B002B206}"/>
              </a:ext>
            </a:extLst>
          </p:cNvPr>
          <p:cNvSpPr txBox="1"/>
          <p:nvPr/>
        </p:nvSpPr>
        <p:spPr>
          <a:xfrm>
            <a:off x="9938921" y="2105074"/>
            <a:ext cx="1881176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能够判断是否兑换过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E757965-26DB-857B-6054-F93756DD3B5B}"/>
              </a:ext>
            </a:extLst>
          </p:cNvPr>
          <p:cNvSpPr/>
          <p:nvPr/>
        </p:nvSpPr>
        <p:spPr>
          <a:xfrm>
            <a:off x="9394344" y="357426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7357192-4CDC-8154-9B7A-70DB8105CFF7}"/>
              </a:ext>
            </a:extLst>
          </p:cNvPr>
          <p:cNvSpPr txBox="1"/>
          <p:nvPr/>
        </p:nvSpPr>
        <p:spPr>
          <a:xfrm>
            <a:off x="9936227" y="3426437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6E82B85-3E19-62F1-3B8E-1F533C758BEC}"/>
              </a:ext>
            </a:extLst>
          </p:cNvPr>
          <p:cNvSpPr txBox="1"/>
          <p:nvPr/>
        </p:nvSpPr>
        <p:spPr>
          <a:xfrm>
            <a:off x="9938921" y="3749544"/>
            <a:ext cx="1881176" cy="61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不能被人猜测到其它号码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3911D28-5C97-0A9B-E0C3-305A26038563}"/>
              </a:ext>
            </a:extLst>
          </p:cNvPr>
          <p:cNvSpPr/>
          <p:nvPr/>
        </p:nvSpPr>
        <p:spPr>
          <a:xfrm>
            <a:off x="9394344" y="5289855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9A21501-032A-FA7F-4E02-128B456121AD}"/>
              </a:ext>
            </a:extLst>
          </p:cNvPr>
          <p:cNvSpPr txBox="1"/>
          <p:nvPr/>
        </p:nvSpPr>
        <p:spPr>
          <a:xfrm>
            <a:off x="9936227" y="5142027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13CC62C-282C-D27D-E0A6-D936BAE10B84}"/>
              </a:ext>
            </a:extLst>
          </p:cNvPr>
          <p:cNvSpPr txBox="1"/>
          <p:nvPr/>
        </p:nvSpPr>
        <p:spPr>
          <a:xfrm>
            <a:off x="9938921" y="5465134"/>
            <a:ext cx="1881176" cy="34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生成和验证效率高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88BEC99F-D5D8-4E47-A01F-A891DE602EA1}"/>
              </a:ext>
            </a:extLst>
          </p:cNvPr>
          <p:cNvSpPr/>
          <p:nvPr/>
        </p:nvSpPr>
        <p:spPr>
          <a:xfrm>
            <a:off x="4054774" y="1677652"/>
            <a:ext cx="155448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UUID</a:t>
            </a:r>
            <a:endParaRPr lang="zh-CN" altLang="en-US" sz="140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DD521729-5B10-BA29-1C25-F0D5EE1FAA3F}"/>
              </a:ext>
            </a:extLst>
          </p:cNvPr>
          <p:cNvSpPr/>
          <p:nvPr/>
        </p:nvSpPr>
        <p:spPr>
          <a:xfrm>
            <a:off x="6217601" y="1710649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Snowflake</a:t>
            </a:r>
            <a:endParaRPr lang="zh-CN" altLang="en-US" sz="1400"/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4F41DB71-2849-44B2-94F8-9935E22A3CBE}"/>
              </a:ext>
            </a:extLst>
          </p:cNvPr>
          <p:cNvSpPr/>
          <p:nvPr/>
        </p:nvSpPr>
        <p:spPr>
          <a:xfrm>
            <a:off x="4930051" y="253673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自增</a:t>
            </a:r>
            <a:r>
              <a:rPr lang="en-US" altLang="zh-CN" sz="1400"/>
              <a:t>id</a:t>
            </a:r>
            <a:endParaRPr lang="zh-CN" altLang="en-US" sz="1400"/>
          </a:p>
        </p:txBody>
      </p:sp>
      <p:sp>
        <p:nvSpPr>
          <p:cNvPr id="20" name="云形 19">
            <a:extLst>
              <a:ext uri="{FF2B5EF4-FFF2-40B4-BE49-F238E27FC236}">
                <a16:creationId xmlns:a16="http://schemas.microsoft.com/office/drawing/2014/main" id="{6833DBC5-3E68-1C79-78FD-F7941A9067AE}"/>
              </a:ext>
            </a:extLst>
          </p:cNvPr>
          <p:cNvSpPr/>
          <p:nvPr/>
        </p:nvSpPr>
        <p:spPr>
          <a:xfrm>
            <a:off x="7243921" y="252074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BitMap</a:t>
            </a:r>
          </a:p>
          <a:p>
            <a:pPr algn="ctr"/>
            <a:r>
              <a:rPr lang="zh-CN" altLang="en-US" sz="1200"/>
              <a:t>标记是否兑换</a:t>
            </a:r>
            <a:endParaRPr lang="zh-CN" altLang="en-US" sz="140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C5EBD19-FC02-F09A-7E08-11739382C12D}"/>
              </a:ext>
            </a:extLst>
          </p:cNvPr>
          <p:cNvSpPr/>
          <p:nvPr/>
        </p:nvSpPr>
        <p:spPr>
          <a:xfrm>
            <a:off x="629920" y="1929795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B6C8094-3494-391D-94BA-051146C90893}"/>
              </a:ext>
            </a:extLst>
          </p:cNvPr>
          <p:cNvSpPr/>
          <p:nvPr/>
        </p:nvSpPr>
        <p:spPr>
          <a:xfrm>
            <a:off x="587043" y="3625065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ED1EEB2-46E6-646F-00D9-D952CA08093B}"/>
              </a:ext>
            </a:extLst>
          </p:cNvPr>
          <p:cNvSpPr/>
          <p:nvPr/>
        </p:nvSpPr>
        <p:spPr>
          <a:xfrm>
            <a:off x="544166" y="5289855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4340EE2-0DF5-B365-C7D1-8C21171E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2486">
            <a:off x="4729867" y="1533228"/>
            <a:ext cx="987638" cy="67671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CC6A2A5-D31D-545B-9AA9-334DC92B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2486">
            <a:off x="7029389" y="1526289"/>
            <a:ext cx="987638" cy="676715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1D106F9-0A25-8622-7806-CE9B1AEF9AE5}"/>
              </a:ext>
            </a:extLst>
          </p:cNvPr>
          <p:cNvSpPr txBox="1"/>
          <p:nvPr/>
        </p:nvSpPr>
        <p:spPr>
          <a:xfrm>
            <a:off x="4518734" y="4287915"/>
            <a:ext cx="2776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1EEA45D-74FD-2EF7-F9A3-B29FAD33EC3A}"/>
              </a:ext>
            </a:extLst>
          </p:cNvPr>
          <p:cNvCxnSpPr/>
          <p:nvPr/>
        </p:nvCxnSpPr>
        <p:spPr>
          <a:xfrm flipV="1">
            <a:off x="4657554" y="4660777"/>
            <a:ext cx="0" cy="6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A81FE6B-F167-C110-225A-4BEB0562D580}"/>
              </a:ext>
            </a:extLst>
          </p:cNvPr>
          <p:cNvSpPr txBox="1"/>
          <p:nvPr/>
        </p:nvSpPr>
        <p:spPr>
          <a:xfrm>
            <a:off x="4531228" y="5382547"/>
            <a:ext cx="265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B507E75-AF26-C835-0DCA-5D3ACBB778B8}"/>
              </a:ext>
            </a:extLst>
          </p:cNvPr>
          <p:cNvSpPr txBox="1"/>
          <p:nvPr/>
        </p:nvSpPr>
        <p:spPr>
          <a:xfrm>
            <a:off x="5006953" y="4287915"/>
            <a:ext cx="2776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4263E9D-0515-E66B-3492-163B12F43D2C}"/>
              </a:ext>
            </a:extLst>
          </p:cNvPr>
          <p:cNvCxnSpPr/>
          <p:nvPr/>
        </p:nvCxnSpPr>
        <p:spPr>
          <a:xfrm flipV="1">
            <a:off x="5145773" y="4660777"/>
            <a:ext cx="0" cy="6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708347A-F451-D90E-79FD-8D33B0853855}"/>
              </a:ext>
            </a:extLst>
          </p:cNvPr>
          <p:cNvSpPr txBox="1"/>
          <p:nvPr/>
        </p:nvSpPr>
        <p:spPr>
          <a:xfrm>
            <a:off x="5019447" y="5382547"/>
            <a:ext cx="265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E8CAFFE-3CF4-8E8D-DAD1-0750E4C13C76}"/>
              </a:ext>
            </a:extLst>
          </p:cNvPr>
          <p:cNvSpPr txBox="1"/>
          <p:nvPr/>
        </p:nvSpPr>
        <p:spPr>
          <a:xfrm>
            <a:off x="5501760" y="4287915"/>
            <a:ext cx="2776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688283F-86B5-46CC-AE7E-1CECBEDF0AD0}"/>
              </a:ext>
            </a:extLst>
          </p:cNvPr>
          <p:cNvCxnSpPr/>
          <p:nvPr/>
        </p:nvCxnSpPr>
        <p:spPr>
          <a:xfrm flipV="1">
            <a:off x="5640580" y="4660777"/>
            <a:ext cx="0" cy="6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70480CE-9F12-6144-5D82-726A52EE40B7}"/>
              </a:ext>
            </a:extLst>
          </p:cNvPr>
          <p:cNvSpPr txBox="1"/>
          <p:nvPr/>
        </p:nvSpPr>
        <p:spPr>
          <a:xfrm>
            <a:off x="5514254" y="5382547"/>
            <a:ext cx="265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42D4832-6AB4-342E-7C61-D64C96F58BA9}"/>
              </a:ext>
            </a:extLst>
          </p:cNvPr>
          <p:cNvSpPr txBox="1"/>
          <p:nvPr/>
        </p:nvSpPr>
        <p:spPr>
          <a:xfrm>
            <a:off x="5996567" y="4287915"/>
            <a:ext cx="2776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D4B76EF-EB40-D3CF-0BAD-D9389DA72C29}"/>
              </a:ext>
            </a:extLst>
          </p:cNvPr>
          <p:cNvCxnSpPr/>
          <p:nvPr/>
        </p:nvCxnSpPr>
        <p:spPr>
          <a:xfrm flipV="1">
            <a:off x="6135387" y="4660777"/>
            <a:ext cx="0" cy="6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235160C-220D-47B7-CFEB-8B41901DA0A5}"/>
              </a:ext>
            </a:extLst>
          </p:cNvPr>
          <p:cNvSpPr txBox="1"/>
          <p:nvPr/>
        </p:nvSpPr>
        <p:spPr>
          <a:xfrm>
            <a:off x="6009061" y="5382547"/>
            <a:ext cx="265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A949DCE-8E56-C2A2-40E7-FCA4AFDA669B}"/>
              </a:ext>
            </a:extLst>
          </p:cNvPr>
          <p:cNvSpPr txBox="1"/>
          <p:nvPr/>
        </p:nvSpPr>
        <p:spPr>
          <a:xfrm>
            <a:off x="7866546" y="4287915"/>
            <a:ext cx="277640" cy="2769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0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1F76DCA-7A9A-1738-565F-DB24A1E07770}"/>
              </a:ext>
            </a:extLst>
          </p:cNvPr>
          <p:cNvCxnSpPr/>
          <p:nvPr/>
        </p:nvCxnSpPr>
        <p:spPr>
          <a:xfrm flipV="1">
            <a:off x="8005366" y="4660777"/>
            <a:ext cx="0" cy="629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43A0F14-9CAA-F759-A5BB-53C847E99617}"/>
              </a:ext>
            </a:extLst>
          </p:cNvPr>
          <p:cNvSpPr txBox="1"/>
          <p:nvPr/>
        </p:nvSpPr>
        <p:spPr>
          <a:xfrm>
            <a:off x="7812968" y="5382547"/>
            <a:ext cx="545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2^32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51243A74-1CE7-1099-9FD9-A86EC563B20A}"/>
              </a:ext>
            </a:extLst>
          </p:cNvPr>
          <p:cNvSpPr txBox="1"/>
          <p:nvPr/>
        </p:nvSpPr>
        <p:spPr>
          <a:xfrm>
            <a:off x="6817743" y="48475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....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6C5B0AE-E0F4-6D76-5858-DC5FD8262C34}"/>
              </a:ext>
            </a:extLst>
          </p:cNvPr>
          <p:cNvSpPr txBox="1"/>
          <p:nvPr/>
        </p:nvSpPr>
        <p:spPr>
          <a:xfrm>
            <a:off x="4211338" y="5973677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2^32 bit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92B59BC-48F7-26CB-D254-3FC4A40FE7D8}"/>
              </a:ext>
            </a:extLst>
          </p:cNvPr>
          <p:cNvSpPr txBox="1"/>
          <p:nvPr/>
        </p:nvSpPr>
        <p:spPr>
          <a:xfrm>
            <a:off x="4956290" y="597328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= 2^29 Byte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31552F69-DB30-F7CF-1925-CD042B1DF968}"/>
              </a:ext>
            </a:extLst>
          </p:cNvPr>
          <p:cNvSpPr txBox="1"/>
          <p:nvPr/>
        </p:nvSpPr>
        <p:spPr>
          <a:xfrm>
            <a:off x="5897859" y="5980530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= 2^19 KB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7C591C4-9E91-DD7C-0CAF-41844CC02897}"/>
              </a:ext>
            </a:extLst>
          </p:cNvPr>
          <p:cNvSpPr txBox="1"/>
          <p:nvPr/>
        </p:nvSpPr>
        <p:spPr>
          <a:xfrm>
            <a:off x="6721244" y="5980530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= 2^9 MB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3B13F5E-3156-DFBA-63CA-0AAD850124F9}"/>
              </a:ext>
            </a:extLst>
          </p:cNvPr>
          <p:cNvSpPr txBox="1"/>
          <p:nvPr/>
        </p:nvSpPr>
        <p:spPr>
          <a:xfrm>
            <a:off x="7419880" y="5980530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= 512 MB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89532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9" grpId="0"/>
      <p:bldP spid="36" grpId="0" animBg="1"/>
      <p:bldP spid="38" grpId="0"/>
      <p:bldP spid="39" grpId="0" animBg="1"/>
      <p:bldP spid="41" grpId="0"/>
      <p:bldP spid="42" grpId="0" animBg="1"/>
      <p:bldP spid="45" grpId="0"/>
      <p:bldP spid="58" grpId="0" animBg="1"/>
      <p:bldP spid="60" grpId="0"/>
      <p:bldP spid="61" grpId="1"/>
      <p:bldP spid="62" grpId="0"/>
      <p:bldP spid="63" grpId="0"/>
      <p:bldP spid="74" grpId="0"/>
      <p:bldP spid="75" grpId="0"/>
      <p:bldP spid="7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4F41DB71-2849-44B2-94F8-9935E22A3CBE}"/>
              </a:ext>
            </a:extLst>
          </p:cNvPr>
          <p:cNvSpPr/>
          <p:nvPr/>
        </p:nvSpPr>
        <p:spPr>
          <a:xfrm>
            <a:off x="3786894" y="1077314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自增</a:t>
            </a:r>
            <a:r>
              <a:rPr lang="en-US" altLang="zh-CN" sz="1400"/>
              <a:t>id</a:t>
            </a:r>
            <a:endParaRPr lang="zh-CN" altLang="en-US" sz="1400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3ED2F8B1-EE62-A337-06ED-041C9EBDB9EB}"/>
              </a:ext>
            </a:extLst>
          </p:cNvPr>
          <p:cNvSpPr/>
          <p:nvPr/>
        </p:nvSpPr>
        <p:spPr>
          <a:xfrm>
            <a:off x="6260472" y="101225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BitMap</a:t>
            </a:r>
          </a:p>
          <a:p>
            <a:pPr algn="ctr"/>
            <a:r>
              <a:rPr lang="zh-CN" altLang="en-US" sz="1200"/>
              <a:t>标记是否兑换</a:t>
            </a:r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00D8D2-1123-A434-8AFB-163E1612E42C}"/>
              </a:ext>
            </a:extLst>
          </p:cNvPr>
          <p:cNvSpPr txBox="1"/>
          <p:nvPr/>
        </p:nvSpPr>
        <p:spPr>
          <a:xfrm>
            <a:off x="4722230" y="4608672"/>
            <a:ext cx="42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0100 0010 1001 1010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1000 0010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0001 0110</a:t>
            </a:r>
            <a:endParaRPr lang="zh-CN" altLang="en-US" sz="1200">
              <a:solidFill>
                <a:srgbClr val="4C5252"/>
              </a:solidFill>
              <a:latin typeface="+mn-lt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03D3C28-531B-4651-5C24-31CCAE355F8B}"/>
              </a:ext>
            </a:extLst>
          </p:cNvPr>
          <p:cNvSpPr/>
          <p:nvPr/>
        </p:nvSpPr>
        <p:spPr>
          <a:xfrm>
            <a:off x="587043" y="1702021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740E27-865E-2BC2-0B9C-78EF68C53D6F}"/>
              </a:ext>
            </a:extLst>
          </p:cNvPr>
          <p:cNvSpPr txBox="1"/>
          <p:nvPr/>
        </p:nvSpPr>
        <p:spPr>
          <a:xfrm>
            <a:off x="1171802" y="17819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A57751-3A3F-FE00-931B-3BA72363C8BE}"/>
              </a:ext>
            </a:extLst>
          </p:cNvPr>
          <p:cNvSpPr/>
          <p:nvPr/>
        </p:nvSpPr>
        <p:spPr>
          <a:xfrm>
            <a:off x="591097" y="2407068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452A2A-3BCE-5319-B48E-417AF9469445}"/>
              </a:ext>
            </a:extLst>
          </p:cNvPr>
          <p:cNvSpPr txBox="1"/>
          <p:nvPr/>
        </p:nvSpPr>
        <p:spPr>
          <a:xfrm>
            <a:off x="1171802" y="24870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6540B62-44F2-F2C4-5C82-AD25C5B6B081}"/>
              </a:ext>
            </a:extLst>
          </p:cNvPr>
          <p:cNvSpPr/>
          <p:nvPr/>
        </p:nvSpPr>
        <p:spPr>
          <a:xfrm>
            <a:off x="587042" y="3112115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A431-3AB0-84E3-3191-68252269D3DB}"/>
              </a:ext>
            </a:extLst>
          </p:cNvPr>
          <p:cNvSpPr txBox="1"/>
          <p:nvPr/>
        </p:nvSpPr>
        <p:spPr>
          <a:xfrm>
            <a:off x="1171802" y="319206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CE383E7-EA9E-2100-52FF-510B76DD9210}"/>
              </a:ext>
            </a:extLst>
          </p:cNvPr>
          <p:cNvSpPr/>
          <p:nvPr/>
        </p:nvSpPr>
        <p:spPr>
          <a:xfrm>
            <a:off x="591097" y="3817162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31D378-584D-6BD1-2023-955152793867}"/>
              </a:ext>
            </a:extLst>
          </p:cNvPr>
          <p:cNvSpPr txBox="1"/>
          <p:nvPr/>
        </p:nvSpPr>
        <p:spPr>
          <a:xfrm>
            <a:off x="1171802" y="389710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B82E07E-BDA5-FEB9-C3F3-CE2440362B07}"/>
              </a:ext>
            </a:extLst>
          </p:cNvPr>
          <p:cNvSpPr/>
          <p:nvPr/>
        </p:nvSpPr>
        <p:spPr>
          <a:xfrm>
            <a:off x="587041" y="4522209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6B542D-1146-3799-92EE-B5BC2A165FEF}"/>
              </a:ext>
            </a:extLst>
          </p:cNvPr>
          <p:cNvSpPr txBox="1"/>
          <p:nvPr/>
        </p:nvSpPr>
        <p:spPr>
          <a:xfrm>
            <a:off x="1171802" y="460215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05ADE0D-77E5-34A7-3FE1-F8938B996901}"/>
              </a:ext>
            </a:extLst>
          </p:cNvPr>
          <p:cNvSpPr/>
          <p:nvPr/>
        </p:nvSpPr>
        <p:spPr>
          <a:xfrm>
            <a:off x="587040" y="5227256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C8C2DF-5F7C-2EC7-2FF4-8209525082CC}"/>
              </a:ext>
            </a:extLst>
          </p:cNvPr>
          <p:cNvSpPr txBox="1"/>
          <p:nvPr/>
        </p:nvSpPr>
        <p:spPr>
          <a:xfrm>
            <a:off x="1373780" y="530720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D5E213F-7AAB-99A1-09A6-6BB6437C4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527" y="761769"/>
            <a:ext cx="3162574" cy="53344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左大括号 18">
            <a:extLst>
              <a:ext uri="{FF2B5EF4-FFF2-40B4-BE49-F238E27FC236}">
                <a16:creationId xmlns:a16="http://schemas.microsoft.com/office/drawing/2014/main" id="{850E00A4-90DB-F26D-1B91-A47BA5AF022C}"/>
              </a:ext>
            </a:extLst>
          </p:cNvPr>
          <p:cNvSpPr/>
          <p:nvPr/>
        </p:nvSpPr>
        <p:spPr>
          <a:xfrm rot="16200000">
            <a:off x="6725990" y="3199337"/>
            <a:ext cx="238528" cy="3557591"/>
          </a:xfrm>
          <a:prstGeom prst="leftBrace">
            <a:avLst>
              <a:gd name="adj1" fmla="val 170580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DCA5D1-8CAD-1558-913B-C42612D89056}"/>
              </a:ext>
            </a:extLst>
          </p:cNvPr>
          <p:cNvSpPr txBox="1"/>
          <p:nvPr/>
        </p:nvSpPr>
        <p:spPr>
          <a:xfrm>
            <a:off x="6253336" y="5164501"/>
            <a:ext cx="11566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32bit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自增长序列号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55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4000" decel="46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4F41DB71-2849-44B2-94F8-9935E22A3CBE}"/>
              </a:ext>
            </a:extLst>
          </p:cNvPr>
          <p:cNvSpPr/>
          <p:nvPr/>
        </p:nvSpPr>
        <p:spPr>
          <a:xfrm>
            <a:off x="3786894" y="1077314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自增</a:t>
            </a:r>
            <a:r>
              <a:rPr lang="en-US" altLang="zh-CN" sz="1400"/>
              <a:t>id</a:t>
            </a:r>
            <a:endParaRPr lang="zh-CN" altLang="en-US" sz="1400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3ED2F8B1-EE62-A337-06ED-041C9EBDB9EB}"/>
              </a:ext>
            </a:extLst>
          </p:cNvPr>
          <p:cNvSpPr/>
          <p:nvPr/>
        </p:nvSpPr>
        <p:spPr>
          <a:xfrm>
            <a:off x="6260472" y="101225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BitMap</a:t>
            </a:r>
          </a:p>
          <a:p>
            <a:pPr algn="ctr"/>
            <a:r>
              <a:rPr lang="zh-CN" altLang="en-US" sz="1200"/>
              <a:t>标记是否兑换</a:t>
            </a:r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00D8D2-1123-A434-8AFB-163E1612E42C}"/>
              </a:ext>
            </a:extLst>
          </p:cNvPr>
          <p:cNvSpPr txBox="1"/>
          <p:nvPr/>
        </p:nvSpPr>
        <p:spPr>
          <a:xfrm>
            <a:off x="4722230" y="4608672"/>
            <a:ext cx="42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0100 0010 1001 1010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1000 0010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0001 0110</a:t>
            </a:r>
            <a:endParaRPr lang="zh-CN" altLang="en-US" sz="1200">
              <a:solidFill>
                <a:srgbClr val="4C5252"/>
              </a:solidFill>
              <a:latin typeface="+mn-lt"/>
              <a:ea typeface="+mn-ea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76AF1633-8678-1AE7-DE3F-4B04DBD4A744}"/>
              </a:ext>
            </a:extLst>
          </p:cNvPr>
          <p:cNvSpPr/>
          <p:nvPr/>
        </p:nvSpPr>
        <p:spPr>
          <a:xfrm rot="16200000">
            <a:off x="6725990" y="3199337"/>
            <a:ext cx="238528" cy="3557591"/>
          </a:xfrm>
          <a:prstGeom prst="leftBrace">
            <a:avLst>
              <a:gd name="adj1" fmla="val 170580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B1070-AD72-9796-16D5-317BE2742021}"/>
              </a:ext>
            </a:extLst>
          </p:cNvPr>
          <p:cNvSpPr txBox="1"/>
          <p:nvPr/>
        </p:nvSpPr>
        <p:spPr>
          <a:xfrm>
            <a:off x="6253336" y="5164501"/>
            <a:ext cx="1156668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  <a:latin typeface="+mn-lt"/>
                <a:ea typeface="+mn-ea"/>
              </a:rPr>
              <a:t>32bit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  <a:latin typeface="+mn-lt"/>
                <a:ea typeface="+mn-ea"/>
              </a:rPr>
              <a:t>自增长序列号</a:t>
            </a:r>
            <a:endParaRPr lang="zh-CN" altLang="en-US" sz="11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0A7C6226-2F77-31C9-D710-D679D3637E67}"/>
              </a:ext>
            </a:extLst>
          </p:cNvPr>
          <p:cNvGraphicFramePr>
            <a:graphicFrameLocks noGrp="1"/>
          </p:cNvGraphicFramePr>
          <p:nvPr/>
        </p:nvGraphicFramePr>
        <p:xfrm>
          <a:off x="4983018" y="2919186"/>
          <a:ext cx="3711576" cy="2743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251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sp>
        <p:nvSpPr>
          <p:cNvPr id="37" name="椭圆 36">
            <a:extLst>
              <a:ext uri="{FF2B5EF4-FFF2-40B4-BE49-F238E27FC236}">
                <a16:creationId xmlns:a16="http://schemas.microsoft.com/office/drawing/2014/main" id="{E03D3C28-531B-4651-5C24-31CCAE355F8B}"/>
              </a:ext>
            </a:extLst>
          </p:cNvPr>
          <p:cNvSpPr/>
          <p:nvPr/>
        </p:nvSpPr>
        <p:spPr>
          <a:xfrm>
            <a:off x="587043" y="1702021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740E27-865E-2BC2-0B9C-78EF68C53D6F}"/>
              </a:ext>
            </a:extLst>
          </p:cNvPr>
          <p:cNvSpPr txBox="1"/>
          <p:nvPr/>
        </p:nvSpPr>
        <p:spPr>
          <a:xfrm>
            <a:off x="1171802" y="17819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A57751-3A3F-FE00-931B-3BA72363C8BE}"/>
              </a:ext>
            </a:extLst>
          </p:cNvPr>
          <p:cNvSpPr/>
          <p:nvPr/>
        </p:nvSpPr>
        <p:spPr>
          <a:xfrm>
            <a:off x="591097" y="2407068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452A2A-3BCE-5319-B48E-417AF9469445}"/>
              </a:ext>
            </a:extLst>
          </p:cNvPr>
          <p:cNvSpPr txBox="1"/>
          <p:nvPr/>
        </p:nvSpPr>
        <p:spPr>
          <a:xfrm>
            <a:off x="1171802" y="24870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6540B62-44F2-F2C4-5C82-AD25C5B6B081}"/>
              </a:ext>
            </a:extLst>
          </p:cNvPr>
          <p:cNvSpPr/>
          <p:nvPr/>
        </p:nvSpPr>
        <p:spPr>
          <a:xfrm>
            <a:off x="587042" y="3112115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A431-3AB0-84E3-3191-68252269D3DB}"/>
              </a:ext>
            </a:extLst>
          </p:cNvPr>
          <p:cNvSpPr txBox="1"/>
          <p:nvPr/>
        </p:nvSpPr>
        <p:spPr>
          <a:xfrm>
            <a:off x="1171802" y="319206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CE383E7-EA9E-2100-52FF-510B76DD9210}"/>
              </a:ext>
            </a:extLst>
          </p:cNvPr>
          <p:cNvSpPr/>
          <p:nvPr/>
        </p:nvSpPr>
        <p:spPr>
          <a:xfrm>
            <a:off x="591097" y="3817162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31D378-584D-6BD1-2023-955152793867}"/>
              </a:ext>
            </a:extLst>
          </p:cNvPr>
          <p:cNvSpPr txBox="1"/>
          <p:nvPr/>
        </p:nvSpPr>
        <p:spPr>
          <a:xfrm>
            <a:off x="1171802" y="389710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B82E07E-BDA5-FEB9-C3F3-CE2440362B07}"/>
              </a:ext>
            </a:extLst>
          </p:cNvPr>
          <p:cNvSpPr/>
          <p:nvPr/>
        </p:nvSpPr>
        <p:spPr>
          <a:xfrm>
            <a:off x="587041" y="4522209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6B542D-1146-3799-92EE-B5BC2A165FEF}"/>
              </a:ext>
            </a:extLst>
          </p:cNvPr>
          <p:cNvSpPr txBox="1"/>
          <p:nvPr/>
        </p:nvSpPr>
        <p:spPr>
          <a:xfrm>
            <a:off x="1171802" y="460215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05ADE0D-77E5-34A7-3FE1-F8938B996901}"/>
              </a:ext>
            </a:extLst>
          </p:cNvPr>
          <p:cNvSpPr/>
          <p:nvPr/>
        </p:nvSpPr>
        <p:spPr>
          <a:xfrm>
            <a:off x="587040" y="5227256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C8C2DF-5F7C-2EC7-2FF4-8209525082CC}"/>
              </a:ext>
            </a:extLst>
          </p:cNvPr>
          <p:cNvSpPr txBox="1"/>
          <p:nvPr/>
        </p:nvSpPr>
        <p:spPr>
          <a:xfrm>
            <a:off x="1373780" y="530720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1C7178-D708-97A6-AA0C-41C26D9AC5AF}"/>
              </a:ext>
            </a:extLst>
          </p:cNvPr>
          <p:cNvSpPr txBox="1"/>
          <p:nvPr/>
        </p:nvSpPr>
        <p:spPr>
          <a:xfrm>
            <a:off x="4449787" y="4608671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7" name="表格 10">
            <a:extLst>
              <a:ext uri="{FF2B5EF4-FFF2-40B4-BE49-F238E27FC236}">
                <a16:creationId xmlns:a16="http://schemas.microsoft.com/office/drawing/2014/main" id="{85DEC3EB-8531-833F-D787-D16CD5BB3C8D}"/>
              </a:ext>
            </a:extLst>
          </p:cNvPr>
          <p:cNvGraphicFramePr>
            <a:graphicFrameLocks noGrp="1"/>
          </p:cNvGraphicFramePr>
          <p:nvPr/>
        </p:nvGraphicFramePr>
        <p:xfrm>
          <a:off x="4983018" y="3492559"/>
          <a:ext cx="3711576" cy="2743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2715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graphicFrame>
        <p:nvGraphicFramePr>
          <p:cNvPr id="8" name="表格 10">
            <a:extLst>
              <a:ext uri="{FF2B5EF4-FFF2-40B4-BE49-F238E27FC236}">
                <a16:creationId xmlns:a16="http://schemas.microsoft.com/office/drawing/2014/main" id="{29BAE0CF-00F6-398B-5261-DE14A3ED72BD}"/>
              </a:ext>
            </a:extLst>
          </p:cNvPr>
          <p:cNvGraphicFramePr>
            <a:graphicFrameLocks noGrp="1"/>
          </p:cNvGraphicFramePr>
          <p:nvPr/>
        </p:nvGraphicFramePr>
        <p:xfrm>
          <a:off x="4975882" y="2338841"/>
          <a:ext cx="3711576" cy="2743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2238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059A6317-ED77-61BA-65FB-22E646568735}"/>
              </a:ext>
            </a:extLst>
          </p:cNvPr>
          <p:cNvSpPr/>
          <p:nvPr/>
        </p:nvSpPr>
        <p:spPr>
          <a:xfrm rot="16200000">
            <a:off x="4625180" y="4746692"/>
            <a:ext cx="254856" cy="446553"/>
          </a:xfrm>
          <a:prstGeom prst="leftBrace">
            <a:avLst>
              <a:gd name="adj1" fmla="val 14056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82487F-19A5-B0A6-12C2-F1F4C71BAF65}"/>
              </a:ext>
            </a:extLst>
          </p:cNvPr>
          <p:cNvSpPr txBox="1"/>
          <p:nvPr/>
        </p:nvSpPr>
        <p:spPr>
          <a:xfrm>
            <a:off x="4459991" y="5164501"/>
            <a:ext cx="58523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</a:rPr>
              <a:t>4bit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</a:rPr>
              <a:t>新鲜值</a:t>
            </a:r>
            <a:endParaRPr lang="en-US" altLang="zh-CN" sz="1100">
              <a:solidFill>
                <a:schemeClr val="bg1"/>
              </a:solidFill>
            </a:endParaRPr>
          </a:p>
        </p:txBody>
      </p:sp>
      <p:cxnSp>
        <p:nvCxnSpPr>
          <p:cNvPr id="15" name="连接符: 肘形 21">
            <a:extLst>
              <a:ext uri="{FF2B5EF4-FFF2-40B4-BE49-F238E27FC236}">
                <a16:creationId xmlns:a16="http://schemas.microsoft.com/office/drawing/2014/main" id="{D0428A6C-B624-7F25-FA82-A84AEF74DF77}"/>
              </a:ext>
            </a:extLst>
          </p:cNvPr>
          <p:cNvCxnSpPr>
            <a:cxnSpLocks/>
            <a:stCxn id="2" idx="0"/>
            <a:endCxn id="16" idx="1"/>
          </p:cNvCxnSpPr>
          <p:nvPr/>
        </p:nvCxnSpPr>
        <p:spPr>
          <a:xfrm rot="16200000" flipV="1">
            <a:off x="3916330" y="3796931"/>
            <a:ext cx="1550457" cy="73023"/>
          </a:xfrm>
          <a:prstGeom prst="curvedConnector4">
            <a:avLst>
              <a:gd name="adj1" fmla="val 28570"/>
              <a:gd name="adj2" fmla="val 6816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040D3637-E397-BB98-0794-0CC3A28E44C7}"/>
              </a:ext>
            </a:extLst>
          </p:cNvPr>
          <p:cNvSpPr/>
          <p:nvPr/>
        </p:nvSpPr>
        <p:spPr>
          <a:xfrm>
            <a:off x="4655046" y="2338841"/>
            <a:ext cx="260076" cy="1438745"/>
          </a:xfrm>
          <a:prstGeom prst="leftBrace">
            <a:avLst>
              <a:gd name="adj1" fmla="val 3341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6ACE71E-3C0E-E147-9DF2-9606FFE170A8}"/>
              </a:ext>
            </a:extLst>
          </p:cNvPr>
          <p:cNvSpPr/>
          <p:nvPr/>
        </p:nvSpPr>
        <p:spPr>
          <a:xfrm>
            <a:off x="5095834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2A6D64B-EC64-838A-07AD-9C8E6F568309}"/>
              </a:ext>
            </a:extLst>
          </p:cNvPr>
          <p:cNvSpPr/>
          <p:nvPr/>
        </p:nvSpPr>
        <p:spPr>
          <a:xfrm>
            <a:off x="5554443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83A10A-A9D9-233D-8010-68664E9B2FA5}"/>
              </a:ext>
            </a:extLst>
          </p:cNvPr>
          <p:cNvSpPr/>
          <p:nvPr/>
        </p:nvSpPr>
        <p:spPr>
          <a:xfrm>
            <a:off x="6013052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C063B5-6A28-DA27-813A-B5731242DC21}"/>
              </a:ext>
            </a:extLst>
          </p:cNvPr>
          <p:cNvSpPr/>
          <p:nvPr/>
        </p:nvSpPr>
        <p:spPr>
          <a:xfrm>
            <a:off x="6471661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AB60F94-C592-AF18-5CE4-1B6F00536FCE}"/>
              </a:ext>
            </a:extLst>
          </p:cNvPr>
          <p:cNvSpPr/>
          <p:nvPr/>
        </p:nvSpPr>
        <p:spPr>
          <a:xfrm>
            <a:off x="6930270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63FC1A-4803-FF68-E86A-3CDA289EC4C1}"/>
              </a:ext>
            </a:extLst>
          </p:cNvPr>
          <p:cNvSpPr/>
          <p:nvPr/>
        </p:nvSpPr>
        <p:spPr>
          <a:xfrm>
            <a:off x="7388879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97B7414-F3B1-E6E2-92B4-D8D4EB578BC0}"/>
              </a:ext>
            </a:extLst>
          </p:cNvPr>
          <p:cNvSpPr/>
          <p:nvPr/>
        </p:nvSpPr>
        <p:spPr>
          <a:xfrm>
            <a:off x="7847488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B42E132-4E06-0BF0-AAE7-8D8D406BE0DF}"/>
              </a:ext>
            </a:extLst>
          </p:cNvPr>
          <p:cNvSpPr/>
          <p:nvPr/>
        </p:nvSpPr>
        <p:spPr>
          <a:xfrm>
            <a:off x="8306099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C6ED68-D987-3901-609A-02004C389887}"/>
              </a:ext>
            </a:extLst>
          </p:cNvPr>
          <p:cNvSpPr/>
          <p:nvPr/>
        </p:nvSpPr>
        <p:spPr>
          <a:xfrm>
            <a:off x="9738558" y="1984767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EEF23AC-E1ED-4DC3-3F37-0C9FEBAF7FB1}"/>
              </a:ext>
            </a:extLst>
          </p:cNvPr>
          <p:cNvSpPr/>
          <p:nvPr/>
        </p:nvSpPr>
        <p:spPr>
          <a:xfrm>
            <a:off x="9738558" y="2479615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C41DB12-F1AD-E784-EC17-78A1A28BFD4E}"/>
              </a:ext>
            </a:extLst>
          </p:cNvPr>
          <p:cNvSpPr/>
          <p:nvPr/>
        </p:nvSpPr>
        <p:spPr>
          <a:xfrm>
            <a:off x="9738558" y="2974463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49C8AD-3FE1-FE51-6E7A-C3E4C1EEFE43}"/>
              </a:ext>
            </a:extLst>
          </p:cNvPr>
          <p:cNvSpPr/>
          <p:nvPr/>
        </p:nvSpPr>
        <p:spPr>
          <a:xfrm>
            <a:off x="9738558" y="346931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289722E-CEB5-2880-72DE-8F0559873F6E}"/>
              </a:ext>
            </a:extLst>
          </p:cNvPr>
          <p:cNvSpPr/>
          <p:nvPr/>
        </p:nvSpPr>
        <p:spPr>
          <a:xfrm>
            <a:off x="9738558" y="3964159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388E362-98B2-2CAC-EA14-5009D6C26688}"/>
              </a:ext>
            </a:extLst>
          </p:cNvPr>
          <p:cNvSpPr/>
          <p:nvPr/>
        </p:nvSpPr>
        <p:spPr>
          <a:xfrm>
            <a:off x="9738558" y="4459007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0D9719A-1151-17AC-7F87-FA1221D335CA}"/>
              </a:ext>
            </a:extLst>
          </p:cNvPr>
          <p:cNvSpPr/>
          <p:nvPr/>
        </p:nvSpPr>
        <p:spPr>
          <a:xfrm>
            <a:off x="9738558" y="4953855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93ADE40-2B90-C6DA-5CC6-AD3197AC4185}"/>
              </a:ext>
            </a:extLst>
          </p:cNvPr>
          <p:cNvSpPr/>
          <p:nvPr/>
        </p:nvSpPr>
        <p:spPr>
          <a:xfrm>
            <a:off x="9738558" y="5448702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10B8B48-A0B7-32D8-E138-FB650AE5691B}"/>
              </a:ext>
            </a:extLst>
          </p:cNvPr>
          <p:cNvSpPr txBox="1"/>
          <p:nvPr/>
        </p:nvSpPr>
        <p:spPr>
          <a:xfrm>
            <a:off x="5074393" y="3208111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18D432-0C2A-C51A-7811-84B0582CC856}"/>
              </a:ext>
            </a:extLst>
          </p:cNvPr>
          <p:cNvSpPr txBox="1"/>
          <p:nvPr/>
        </p:nvSpPr>
        <p:spPr>
          <a:xfrm>
            <a:off x="10178715" y="1966631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C44B01C-8FCF-FDF4-29B7-673C5A60108A}"/>
              </a:ext>
            </a:extLst>
          </p:cNvPr>
          <p:cNvSpPr txBox="1"/>
          <p:nvPr/>
        </p:nvSpPr>
        <p:spPr>
          <a:xfrm>
            <a:off x="5550352" y="3202700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361DA0D-1B2C-19A8-8677-60553987A38A}"/>
              </a:ext>
            </a:extLst>
          </p:cNvPr>
          <p:cNvSpPr txBox="1"/>
          <p:nvPr/>
        </p:nvSpPr>
        <p:spPr>
          <a:xfrm>
            <a:off x="6026311" y="3197289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89D90AF-8CE8-B38F-07D6-82AC63950E5B}"/>
              </a:ext>
            </a:extLst>
          </p:cNvPr>
          <p:cNvSpPr txBox="1"/>
          <p:nvPr/>
        </p:nvSpPr>
        <p:spPr>
          <a:xfrm>
            <a:off x="6502270" y="3191878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49F3594-00FC-E7D7-0A40-4251FFCEE59B}"/>
              </a:ext>
            </a:extLst>
          </p:cNvPr>
          <p:cNvSpPr txBox="1"/>
          <p:nvPr/>
        </p:nvSpPr>
        <p:spPr>
          <a:xfrm>
            <a:off x="6978229" y="3186467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467B3FA-C5F2-FFFB-2FB0-06FEB41199C8}"/>
              </a:ext>
            </a:extLst>
          </p:cNvPr>
          <p:cNvSpPr txBox="1"/>
          <p:nvPr/>
        </p:nvSpPr>
        <p:spPr>
          <a:xfrm>
            <a:off x="7454188" y="3181056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BC5CF09-9FCD-79C8-A377-F3D7CD19C16E}"/>
              </a:ext>
            </a:extLst>
          </p:cNvPr>
          <p:cNvSpPr txBox="1"/>
          <p:nvPr/>
        </p:nvSpPr>
        <p:spPr>
          <a:xfrm>
            <a:off x="7930147" y="3175645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E991122-47B2-3A28-BD21-F17912293505}"/>
              </a:ext>
            </a:extLst>
          </p:cNvPr>
          <p:cNvSpPr txBox="1"/>
          <p:nvPr/>
        </p:nvSpPr>
        <p:spPr>
          <a:xfrm>
            <a:off x="8406106" y="3170234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6A7E1B7-A4B6-00DE-D4E0-8BC1A224E0D7}"/>
              </a:ext>
            </a:extLst>
          </p:cNvPr>
          <p:cNvSpPr txBox="1"/>
          <p:nvPr/>
        </p:nvSpPr>
        <p:spPr>
          <a:xfrm>
            <a:off x="10178715" y="2467690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FC2DCD4-A0CA-FD7B-860A-2DF09BB8BC4D}"/>
              </a:ext>
            </a:extLst>
          </p:cNvPr>
          <p:cNvSpPr txBox="1"/>
          <p:nvPr/>
        </p:nvSpPr>
        <p:spPr>
          <a:xfrm>
            <a:off x="10178715" y="2968749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93BDA50-ED8C-7D0A-4690-9FBF601D9DCA}"/>
              </a:ext>
            </a:extLst>
          </p:cNvPr>
          <p:cNvSpPr txBox="1"/>
          <p:nvPr/>
        </p:nvSpPr>
        <p:spPr>
          <a:xfrm>
            <a:off x="10178715" y="3469808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217EE29-6271-6AEC-2444-A161F055657C}"/>
              </a:ext>
            </a:extLst>
          </p:cNvPr>
          <p:cNvSpPr txBox="1"/>
          <p:nvPr/>
        </p:nvSpPr>
        <p:spPr>
          <a:xfrm>
            <a:off x="10178715" y="3970867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C9AFB3E3-5CA7-D35C-3BAD-0B274ED0BE5C}"/>
              </a:ext>
            </a:extLst>
          </p:cNvPr>
          <p:cNvSpPr txBox="1"/>
          <p:nvPr/>
        </p:nvSpPr>
        <p:spPr>
          <a:xfrm>
            <a:off x="10178715" y="4471926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4AB352D-2C18-987E-1339-FD1633F3BA7C}"/>
              </a:ext>
            </a:extLst>
          </p:cNvPr>
          <p:cNvSpPr txBox="1"/>
          <p:nvPr/>
        </p:nvSpPr>
        <p:spPr>
          <a:xfrm>
            <a:off x="10178715" y="4972985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55E246-6DC2-03DD-0D06-848258E744B4}"/>
              </a:ext>
            </a:extLst>
          </p:cNvPr>
          <p:cNvSpPr txBox="1"/>
          <p:nvPr/>
        </p:nvSpPr>
        <p:spPr>
          <a:xfrm>
            <a:off x="10178715" y="5474042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C5EA9DA0-EBA0-B119-EADD-FBCC4AF3A3AF}"/>
              </a:ext>
            </a:extLst>
          </p:cNvPr>
          <p:cNvSpPr txBox="1"/>
          <p:nvPr/>
        </p:nvSpPr>
        <p:spPr>
          <a:xfrm>
            <a:off x="10442326" y="590505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9135536-A2B0-6E24-D828-E60FD86779D8}"/>
              </a:ext>
            </a:extLst>
          </p:cNvPr>
          <p:cNvSpPr txBox="1"/>
          <p:nvPr/>
        </p:nvSpPr>
        <p:spPr>
          <a:xfrm>
            <a:off x="10143130" y="5917072"/>
            <a:ext cx="13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1010 0101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0B8305C4-E56E-E17F-D74B-5FD38355BBA0}"/>
              </a:ext>
            </a:extLst>
          </p:cNvPr>
          <p:cNvCxnSpPr>
            <a:cxnSpLocks/>
          </p:cNvCxnSpPr>
          <p:nvPr/>
        </p:nvCxnSpPr>
        <p:spPr>
          <a:xfrm flipH="1">
            <a:off x="9060238" y="5867164"/>
            <a:ext cx="1888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AA36924-08A5-B37D-2EA3-9AF195F58152}"/>
              </a:ext>
            </a:extLst>
          </p:cNvPr>
          <p:cNvSpPr txBox="1"/>
          <p:nvPr/>
        </p:nvSpPr>
        <p:spPr>
          <a:xfrm>
            <a:off x="9142869" y="54978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+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326F837-0AD2-C229-62BD-65AD2AE487D2}"/>
              </a:ext>
            </a:extLst>
          </p:cNvPr>
          <p:cNvSpPr txBox="1"/>
          <p:nvPr/>
        </p:nvSpPr>
        <p:spPr>
          <a:xfrm>
            <a:off x="2804972" y="460867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</a:rPr>
              <a:t>00 0000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1" name="左大括号 110">
            <a:extLst>
              <a:ext uri="{FF2B5EF4-FFF2-40B4-BE49-F238E27FC236}">
                <a16:creationId xmlns:a16="http://schemas.microsoft.com/office/drawing/2014/main" id="{692D2D30-672C-4E48-ED52-5ADAC1EBF077}"/>
              </a:ext>
            </a:extLst>
          </p:cNvPr>
          <p:cNvSpPr/>
          <p:nvPr/>
        </p:nvSpPr>
        <p:spPr>
          <a:xfrm rot="16200000">
            <a:off x="3557776" y="4205383"/>
            <a:ext cx="254856" cy="1529171"/>
          </a:xfrm>
          <a:prstGeom prst="leftBrace">
            <a:avLst>
              <a:gd name="adj1" fmla="val 14056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12D7E73-D875-7FE9-2200-127E7FBA5C90}"/>
              </a:ext>
            </a:extLst>
          </p:cNvPr>
          <p:cNvSpPr txBox="1"/>
          <p:nvPr/>
        </p:nvSpPr>
        <p:spPr>
          <a:xfrm>
            <a:off x="3392587" y="5134895"/>
            <a:ext cx="585234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chemeClr val="bg1"/>
                </a:solidFill>
              </a:rPr>
              <a:t>14bit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solidFill>
                  <a:schemeClr val="bg1"/>
                </a:solidFill>
              </a:rPr>
              <a:t>签名</a:t>
            </a:r>
            <a:endParaRPr lang="en-US" altLang="zh-CN" sz="1100">
              <a:solidFill>
                <a:schemeClr val="bg1"/>
              </a:solidFill>
            </a:endParaRP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7F2103AB-3DD4-1B78-A18A-1B660BC0DC02}"/>
              </a:ext>
            </a:extLst>
          </p:cNvPr>
          <p:cNvGrpSpPr/>
          <p:nvPr/>
        </p:nvGrpSpPr>
        <p:grpSpPr>
          <a:xfrm>
            <a:off x="-53512" y="-778"/>
            <a:ext cx="5013530" cy="3639397"/>
            <a:chOff x="795776" y="3931886"/>
            <a:chExt cx="4346825" cy="2603218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098603CF-749A-2C37-6F74-818863992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7DC6B5B-514D-5F48-1E51-AC51D49E59C9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119" name="文本占位符 2">
            <a:extLst>
              <a:ext uri="{FF2B5EF4-FFF2-40B4-BE49-F238E27FC236}">
                <a16:creationId xmlns:a16="http://schemas.microsoft.com/office/drawing/2014/main" id="{8B82F795-2457-239B-2829-B0BA1B3D0051}"/>
              </a:ext>
            </a:extLst>
          </p:cNvPr>
          <p:cNvSpPr txBox="1">
            <a:spLocks/>
          </p:cNvSpPr>
          <p:nvPr/>
        </p:nvSpPr>
        <p:spPr>
          <a:xfrm>
            <a:off x="144924" y="151066"/>
            <a:ext cx="4346825" cy="3272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兑换码生成算法：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利用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Redis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自增来生成序列号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，作为兑换码的唯一标示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利用优惠券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的后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位做新鲜值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，从密钥列表得到密钥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拼接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，利用密钥加密，取后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14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位得到签名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</a:t>
            </a: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拼接，利用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Base32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编码，得到最终兑换码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如何校验兑换码：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从要校验的兑换码中分别获取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再次利用生成算法，得到签名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c2</a:t>
            </a: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c2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c1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比较，一致则认为是有效兑换码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兑换码使用过后，利用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BitMap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标记序列号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对应位为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，用于下次校验兑换码是否已经使用过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D5E213F-7AAB-99A1-09A6-6BB6437C4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05" y="1022871"/>
            <a:ext cx="2821376" cy="47589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2414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45313 -0.18078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-905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0801 -0.29209 E" pathEditMode="relative" ptsTypes="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801 0.29209 L 0 0 E" pathEditMode="relative" ptsTypes="">
                                      <p:cBhvr>
                                        <p:cTn id="7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41432 -0.10741 " pathEditMode="relative" rAng="0" ptsTypes="AA">
                                      <p:cBhvr>
                                        <p:cTn id="8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6" y="-537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3185 -0.219934 E" pathEditMode="relative" ptsTypes="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3185 0.219934 L 0 0 E" pathEditMode="relative" ptsTypes="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37474 -0.03264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164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557 -0.147777 E" pathEditMode="relative" ptsTypes="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57 0.147777 L 0 0 E" pathEditMode="relative" ptsTypes="">
                                      <p:cBhvr>
                                        <p:cTn id="12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2" dur="1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1.85185E-6 L 0.33568 0.04028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2014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xit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3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267954 -0.075621 E" pathEditMode="relative" ptsTypes="">
                                      <p:cBhvr>
                                        <p:cTn id="1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67954 0.075621 L 0 0 E" pathEditMode="relative" ptsTypes="">
                                      <p:cBhvr>
                                        <p:cTn id="13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" presetClass="emp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6" presetClass="emp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43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2.22222E-6 L 0.29623 0.11297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5648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xit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30339 -0.003465 E" pathEditMode="relative" ptsTypes="">
                                      <p:cBhvr>
                                        <p:cTn id="1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30339 0.003465 L 0 0 E" pathEditMode="relative" ptsTypes="">
                                      <p:cBhvr>
                                        <p:cTn id="1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" presetClass="emp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3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6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5" dur="10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2.22222E-6 L 0.2569 0.18565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9282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192723 0.068691 E" pathEditMode="relative" ptsTypes="">
                                      <p:cBhvr>
                                        <p:cTn id="1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92723 -0.068691 L 0 0 E" pathEditMode="relative" ptsTypes="">
                                      <p:cBhvr>
                                        <p:cTn id="18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" presetClass="emph" presetSubtype="0" accel="50000" decel="5000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5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6" presetClass="emp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87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1.85185E-6 L 0.21836 0.25857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12917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10" presetClass="exit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ntr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155107 0.140848 E" pathEditMode="relative" ptsTypes="">
                                      <p:cBhvr>
                                        <p:cTn id="2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55107 -0.140848 L 0 0 E" pathEditMode="relative" ptsTypes="">
                                      <p:cBhvr>
                                        <p:cTn id="20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6" presetClass="emp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7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6" presetClass="emp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09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2.59259E-6 L 0.1793 0.3324 " pathEditMode="relative" rAng="0" ptsTypes="AA">
                                      <p:cBhvr>
                                        <p:cTn id="21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16620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0" presetClass="exit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63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17492 0.213004 E" pathEditMode="relative" ptsTypes="">
                                      <p:cBhvr>
                                        <p:cTn id="2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17492 -0.213004 L 0 0 E" pathEditMode="relative" ptsTypes="">
                                      <p:cBhvr>
                                        <p:cTn id="22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" presetClass="emph" presetSubtype="0" accel="50000" decel="50000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29" dur="1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6" presetClass="emp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31" dur="1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052 0.04491 " pathEditMode="relative" rAng="0" ptsTypes="AA">
                                      <p:cBhvr>
                                        <p:cTn id="29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4491 L -0.54258 -0.1912 " pathEditMode="relative" rAng="0" ptsTypes="AA">
                                      <p:cBhvr>
                                        <p:cTn id="3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09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1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6" dur="500"/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1" dur="5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6" dur="500"/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1" dur="5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6" dur="500"/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1" dur="5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6" dur="500"/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1" dur="500"/>
                                        <p:tgtEl>
                                          <p:spTgt spid="1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6" dur="500"/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1" grpId="0" animBg="1"/>
      <p:bldP spid="16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2" grpId="0" animBg="1"/>
      <p:bldP spid="32" grpId="1" animBg="1"/>
      <p:bldP spid="32" grpId="2" animBg="1"/>
      <p:bldP spid="32" grpId="3" animBg="1"/>
      <p:bldP spid="33" grpId="0" animBg="1"/>
      <p:bldP spid="33" grpId="1" animBg="1"/>
      <p:bldP spid="33" grpId="2" animBg="1"/>
      <p:bldP spid="33" grpId="3" animBg="1"/>
      <p:bldP spid="36" grpId="0" animBg="1"/>
      <p:bldP spid="36" grpId="1" animBg="1"/>
      <p:bldP spid="36" grpId="2" animBg="1"/>
      <p:bldP spid="43" grpId="0" animBg="1"/>
      <p:bldP spid="43" grpId="1" animBg="1"/>
      <p:bldP spid="43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50" grpId="0" animBg="1"/>
      <p:bldP spid="50" grpId="1" animBg="1"/>
      <p:bldP spid="50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3" grpId="0"/>
      <p:bldP spid="53" grpId="1"/>
      <p:bldP spid="54" grpId="0"/>
      <p:bldP spid="57" grpId="0"/>
      <p:bldP spid="57" grpId="1"/>
      <p:bldP spid="70" grpId="0"/>
      <p:bldP spid="70" grpId="1"/>
      <p:bldP spid="72" grpId="0"/>
      <p:bldP spid="72" grpId="1"/>
      <p:bldP spid="89" grpId="0"/>
      <p:bldP spid="89" grpId="1"/>
      <p:bldP spid="92" grpId="0"/>
      <p:bldP spid="92" grpId="1"/>
      <p:bldP spid="95" grpId="0"/>
      <p:bldP spid="95" grpId="1"/>
      <p:bldP spid="96" grpId="0"/>
      <p:bldP spid="96" grpId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5" grpId="1"/>
      <p:bldP spid="105" grpId="2"/>
      <p:bldP spid="107" grpId="0"/>
      <p:bldP spid="110" grpId="0"/>
      <p:bldP spid="111" grpId="0" animBg="1"/>
      <p:bldP spid="1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4F41DB71-2849-44B2-94F8-9935E22A3CBE}"/>
              </a:ext>
            </a:extLst>
          </p:cNvPr>
          <p:cNvSpPr/>
          <p:nvPr/>
        </p:nvSpPr>
        <p:spPr>
          <a:xfrm>
            <a:off x="3824200" y="1292653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自增</a:t>
            </a:r>
            <a:r>
              <a:rPr lang="en-US" altLang="zh-CN" sz="1400"/>
              <a:t>id</a:t>
            </a:r>
            <a:endParaRPr lang="zh-CN" altLang="en-US" sz="1400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3ED2F8B1-EE62-A337-06ED-041C9EBDB9EB}"/>
              </a:ext>
            </a:extLst>
          </p:cNvPr>
          <p:cNvSpPr/>
          <p:nvPr/>
        </p:nvSpPr>
        <p:spPr>
          <a:xfrm>
            <a:off x="6252252" y="126242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BitMap</a:t>
            </a:r>
          </a:p>
          <a:p>
            <a:pPr algn="ctr"/>
            <a:r>
              <a:rPr lang="zh-CN" altLang="en-US" sz="1200"/>
              <a:t>标记是否兑换</a:t>
            </a:r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00D8D2-1123-A434-8AFB-163E1612E42C}"/>
              </a:ext>
            </a:extLst>
          </p:cNvPr>
          <p:cNvSpPr txBox="1"/>
          <p:nvPr/>
        </p:nvSpPr>
        <p:spPr>
          <a:xfrm>
            <a:off x="4722230" y="4608672"/>
            <a:ext cx="42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0100 0010 1001 1010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1000 0010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0001 0110</a:t>
            </a:r>
            <a:endParaRPr lang="zh-CN" altLang="en-US" sz="1200">
              <a:solidFill>
                <a:srgbClr val="4C5252"/>
              </a:solidFill>
              <a:latin typeface="+mn-lt"/>
              <a:ea typeface="+mn-ea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76AF1633-8678-1AE7-DE3F-4B04DBD4A744}"/>
              </a:ext>
            </a:extLst>
          </p:cNvPr>
          <p:cNvSpPr/>
          <p:nvPr/>
        </p:nvSpPr>
        <p:spPr>
          <a:xfrm rot="16200000">
            <a:off x="6636406" y="3313206"/>
            <a:ext cx="405944" cy="3545840"/>
          </a:xfrm>
          <a:prstGeom prst="leftBrace">
            <a:avLst>
              <a:gd name="adj1" fmla="val 155999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B1070-AD72-9796-16D5-317BE2742021}"/>
              </a:ext>
            </a:extLst>
          </p:cNvPr>
          <p:cNvSpPr txBox="1"/>
          <p:nvPr/>
        </p:nvSpPr>
        <p:spPr>
          <a:xfrm>
            <a:off x="6260472" y="5405499"/>
            <a:ext cx="11566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32bit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自增长序列号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0A7C6226-2F77-31C9-D710-D679D3637E67}"/>
              </a:ext>
            </a:extLst>
          </p:cNvPr>
          <p:cNvGraphicFramePr>
            <a:graphicFrameLocks noGrp="1"/>
          </p:cNvGraphicFramePr>
          <p:nvPr/>
        </p:nvGraphicFramePr>
        <p:xfrm>
          <a:off x="4983018" y="3133887"/>
          <a:ext cx="3711576" cy="4146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414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A9AA77CE-5FA7-E405-5651-070C36A810E4}"/>
              </a:ext>
            </a:extLst>
          </p:cNvPr>
          <p:cNvSpPr/>
          <p:nvPr/>
        </p:nvSpPr>
        <p:spPr>
          <a:xfrm>
            <a:off x="5095834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EB346E-71B6-39BC-9BEC-1F5B102C8094}"/>
              </a:ext>
            </a:extLst>
          </p:cNvPr>
          <p:cNvSpPr/>
          <p:nvPr/>
        </p:nvSpPr>
        <p:spPr>
          <a:xfrm>
            <a:off x="5554443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365F452-0D61-0BC5-DB11-6782F4FDAAA7}"/>
              </a:ext>
            </a:extLst>
          </p:cNvPr>
          <p:cNvSpPr/>
          <p:nvPr/>
        </p:nvSpPr>
        <p:spPr>
          <a:xfrm>
            <a:off x="6013052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F0EA86-491A-D257-B7F6-42EE541A8C9C}"/>
              </a:ext>
            </a:extLst>
          </p:cNvPr>
          <p:cNvSpPr/>
          <p:nvPr/>
        </p:nvSpPr>
        <p:spPr>
          <a:xfrm>
            <a:off x="6471661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6BF5695-1215-3AC0-237C-10DD0394583D}"/>
              </a:ext>
            </a:extLst>
          </p:cNvPr>
          <p:cNvSpPr/>
          <p:nvPr/>
        </p:nvSpPr>
        <p:spPr>
          <a:xfrm>
            <a:off x="6930270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A6BBFA-1F59-2A63-8DEA-2CA5205DECDA}"/>
              </a:ext>
            </a:extLst>
          </p:cNvPr>
          <p:cNvSpPr/>
          <p:nvPr/>
        </p:nvSpPr>
        <p:spPr>
          <a:xfrm>
            <a:off x="7388879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E0E4E4B-1D76-065E-1171-B1E4B54071F6}"/>
              </a:ext>
            </a:extLst>
          </p:cNvPr>
          <p:cNvSpPr/>
          <p:nvPr/>
        </p:nvSpPr>
        <p:spPr>
          <a:xfrm>
            <a:off x="7847488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E7FBA5A-2154-C319-F9B3-A78614D27DEE}"/>
              </a:ext>
            </a:extLst>
          </p:cNvPr>
          <p:cNvSpPr/>
          <p:nvPr/>
        </p:nvSpPr>
        <p:spPr>
          <a:xfrm>
            <a:off x="8306099" y="398792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03D3C28-531B-4651-5C24-31CCAE355F8B}"/>
              </a:ext>
            </a:extLst>
          </p:cNvPr>
          <p:cNvSpPr/>
          <p:nvPr/>
        </p:nvSpPr>
        <p:spPr>
          <a:xfrm>
            <a:off x="587043" y="1702021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740E27-865E-2BC2-0B9C-78EF68C53D6F}"/>
              </a:ext>
            </a:extLst>
          </p:cNvPr>
          <p:cNvSpPr txBox="1"/>
          <p:nvPr/>
        </p:nvSpPr>
        <p:spPr>
          <a:xfrm>
            <a:off x="1171802" y="17819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A57751-3A3F-FE00-931B-3BA72363C8BE}"/>
              </a:ext>
            </a:extLst>
          </p:cNvPr>
          <p:cNvSpPr/>
          <p:nvPr/>
        </p:nvSpPr>
        <p:spPr>
          <a:xfrm>
            <a:off x="591097" y="2407068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452A2A-3BCE-5319-B48E-417AF9469445}"/>
              </a:ext>
            </a:extLst>
          </p:cNvPr>
          <p:cNvSpPr txBox="1"/>
          <p:nvPr/>
        </p:nvSpPr>
        <p:spPr>
          <a:xfrm>
            <a:off x="1171802" y="24870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6540B62-44F2-F2C4-5C82-AD25C5B6B081}"/>
              </a:ext>
            </a:extLst>
          </p:cNvPr>
          <p:cNvSpPr/>
          <p:nvPr/>
        </p:nvSpPr>
        <p:spPr>
          <a:xfrm>
            <a:off x="587042" y="3112115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A431-3AB0-84E3-3191-68252269D3DB}"/>
              </a:ext>
            </a:extLst>
          </p:cNvPr>
          <p:cNvSpPr txBox="1"/>
          <p:nvPr/>
        </p:nvSpPr>
        <p:spPr>
          <a:xfrm>
            <a:off x="1171802" y="319206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CE383E7-EA9E-2100-52FF-510B76DD9210}"/>
              </a:ext>
            </a:extLst>
          </p:cNvPr>
          <p:cNvSpPr/>
          <p:nvPr/>
        </p:nvSpPr>
        <p:spPr>
          <a:xfrm>
            <a:off x="591097" y="3817162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31D378-584D-6BD1-2023-955152793867}"/>
              </a:ext>
            </a:extLst>
          </p:cNvPr>
          <p:cNvSpPr txBox="1"/>
          <p:nvPr/>
        </p:nvSpPr>
        <p:spPr>
          <a:xfrm>
            <a:off x="1171802" y="389710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B82E07E-BDA5-FEB9-C3F3-CE2440362B07}"/>
              </a:ext>
            </a:extLst>
          </p:cNvPr>
          <p:cNvSpPr/>
          <p:nvPr/>
        </p:nvSpPr>
        <p:spPr>
          <a:xfrm>
            <a:off x="587041" y="4522209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6B542D-1146-3799-92EE-B5BC2A165FEF}"/>
              </a:ext>
            </a:extLst>
          </p:cNvPr>
          <p:cNvSpPr txBox="1"/>
          <p:nvPr/>
        </p:nvSpPr>
        <p:spPr>
          <a:xfrm>
            <a:off x="1171802" y="460215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05ADE0D-77E5-34A7-3FE1-F8938B996901}"/>
              </a:ext>
            </a:extLst>
          </p:cNvPr>
          <p:cNvSpPr/>
          <p:nvPr/>
        </p:nvSpPr>
        <p:spPr>
          <a:xfrm>
            <a:off x="587040" y="5227256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C8C2DF-5F7C-2EC7-2FF4-8209525082CC}"/>
              </a:ext>
            </a:extLst>
          </p:cNvPr>
          <p:cNvSpPr txBox="1"/>
          <p:nvPr/>
        </p:nvSpPr>
        <p:spPr>
          <a:xfrm>
            <a:off x="1373780" y="530720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09851F-D483-B922-1919-9D56AE9C856A}"/>
              </a:ext>
            </a:extLst>
          </p:cNvPr>
          <p:cNvSpPr/>
          <p:nvPr/>
        </p:nvSpPr>
        <p:spPr>
          <a:xfrm>
            <a:off x="9738558" y="1984767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C71FCD-F250-4621-E42A-1C987ACB4ADB}"/>
              </a:ext>
            </a:extLst>
          </p:cNvPr>
          <p:cNvSpPr/>
          <p:nvPr/>
        </p:nvSpPr>
        <p:spPr>
          <a:xfrm>
            <a:off x="9738558" y="2479615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D7031D4-7872-4B3C-3506-A09F34D4DBD0}"/>
              </a:ext>
            </a:extLst>
          </p:cNvPr>
          <p:cNvSpPr/>
          <p:nvPr/>
        </p:nvSpPr>
        <p:spPr>
          <a:xfrm>
            <a:off x="9738558" y="2974463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F00D889-811D-318E-31BD-4C91E345DD85}"/>
              </a:ext>
            </a:extLst>
          </p:cNvPr>
          <p:cNvSpPr/>
          <p:nvPr/>
        </p:nvSpPr>
        <p:spPr>
          <a:xfrm>
            <a:off x="9738558" y="346931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FC3B07D-EB60-631C-D768-BC6CC4F299E0}"/>
              </a:ext>
            </a:extLst>
          </p:cNvPr>
          <p:cNvSpPr/>
          <p:nvPr/>
        </p:nvSpPr>
        <p:spPr>
          <a:xfrm>
            <a:off x="9738558" y="3964159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98D0BE-8156-8F70-77C5-417726F046CD}"/>
              </a:ext>
            </a:extLst>
          </p:cNvPr>
          <p:cNvSpPr/>
          <p:nvPr/>
        </p:nvSpPr>
        <p:spPr>
          <a:xfrm>
            <a:off x="9738558" y="4459007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3910E34-0A02-BBAA-05FA-C7B2251EC56B}"/>
              </a:ext>
            </a:extLst>
          </p:cNvPr>
          <p:cNvSpPr/>
          <p:nvPr/>
        </p:nvSpPr>
        <p:spPr>
          <a:xfrm>
            <a:off x="9738558" y="4953855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4C4DB6-1E7C-131E-7548-B6B2F170199B}"/>
              </a:ext>
            </a:extLst>
          </p:cNvPr>
          <p:cNvSpPr/>
          <p:nvPr/>
        </p:nvSpPr>
        <p:spPr>
          <a:xfrm>
            <a:off x="9738558" y="5448702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6B3A296-8800-6CF2-BF35-338CB2123B36}"/>
              </a:ext>
            </a:extLst>
          </p:cNvPr>
          <p:cNvSpPr txBox="1"/>
          <p:nvPr/>
        </p:nvSpPr>
        <p:spPr>
          <a:xfrm>
            <a:off x="5074393" y="3208111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D398998-FB62-5D53-252D-E887E8A2C839}"/>
              </a:ext>
            </a:extLst>
          </p:cNvPr>
          <p:cNvSpPr txBox="1"/>
          <p:nvPr/>
        </p:nvSpPr>
        <p:spPr>
          <a:xfrm>
            <a:off x="10178715" y="1966631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0E6B505-28D3-0506-59A2-E2F5917DBE46}"/>
              </a:ext>
            </a:extLst>
          </p:cNvPr>
          <p:cNvCxnSpPr>
            <a:cxnSpLocks/>
          </p:cNvCxnSpPr>
          <p:nvPr/>
        </p:nvCxnSpPr>
        <p:spPr>
          <a:xfrm flipH="1">
            <a:off x="9060238" y="5867164"/>
            <a:ext cx="1888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442E717-C711-9D42-B41B-DFFDC1AEA488}"/>
              </a:ext>
            </a:extLst>
          </p:cNvPr>
          <p:cNvSpPr txBox="1"/>
          <p:nvPr/>
        </p:nvSpPr>
        <p:spPr>
          <a:xfrm>
            <a:off x="9142869" y="54978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+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08FFFE3-3F87-1B13-5D83-1ECD1946BB23}"/>
              </a:ext>
            </a:extLst>
          </p:cNvPr>
          <p:cNvSpPr txBox="1"/>
          <p:nvPr/>
        </p:nvSpPr>
        <p:spPr>
          <a:xfrm>
            <a:off x="5550352" y="3202700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123E83A-37EA-996E-E227-25F75754AD44}"/>
              </a:ext>
            </a:extLst>
          </p:cNvPr>
          <p:cNvSpPr txBox="1"/>
          <p:nvPr/>
        </p:nvSpPr>
        <p:spPr>
          <a:xfrm>
            <a:off x="6026311" y="3197289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E310688-FFFE-7852-ACA1-298242EC38E4}"/>
              </a:ext>
            </a:extLst>
          </p:cNvPr>
          <p:cNvSpPr txBox="1"/>
          <p:nvPr/>
        </p:nvSpPr>
        <p:spPr>
          <a:xfrm>
            <a:off x="6502270" y="3191878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C0BA3A1-35C5-F1A3-F6DA-40A2AEB52E1D}"/>
              </a:ext>
            </a:extLst>
          </p:cNvPr>
          <p:cNvSpPr txBox="1"/>
          <p:nvPr/>
        </p:nvSpPr>
        <p:spPr>
          <a:xfrm>
            <a:off x="6978229" y="3186467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102EACE-B205-EA29-6F9F-D9322D23AC23}"/>
              </a:ext>
            </a:extLst>
          </p:cNvPr>
          <p:cNvSpPr txBox="1"/>
          <p:nvPr/>
        </p:nvSpPr>
        <p:spPr>
          <a:xfrm>
            <a:off x="7454188" y="3181056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CF6994F-8047-37D8-49E4-DCEB4DDD6189}"/>
              </a:ext>
            </a:extLst>
          </p:cNvPr>
          <p:cNvSpPr txBox="1"/>
          <p:nvPr/>
        </p:nvSpPr>
        <p:spPr>
          <a:xfrm>
            <a:off x="7930147" y="3175645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1E6D385-DBE9-B0F1-157A-0513B331E5FD}"/>
              </a:ext>
            </a:extLst>
          </p:cNvPr>
          <p:cNvSpPr txBox="1"/>
          <p:nvPr/>
        </p:nvSpPr>
        <p:spPr>
          <a:xfrm>
            <a:off x="8406106" y="3170234"/>
            <a:ext cx="266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8AB414-DE9D-5237-230F-6B6BF3BEDA58}"/>
              </a:ext>
            </a:extLst>
          </p:cNvPr>
          <p:cNvSpPr txBox="1"/>
          <p:nvPr/>
        </p:nvSpPr>
        <p:spPr>
          <a:xfrm>
            <a:off x="10178715" y="2467690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D95268D-9620-4F42-7DB2-8EC41EFF95B1}"/>
              </a:ext>
            </a:extLst>
          </p:cNvPr>
          <p:cNvSpPr txBox="1"/>
          <p:nvPr/>
        </p:nvSpPr>
        <p:spPr>
          <a:xfrm>
            <a:off x="10178715" y="2968749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7F534F-BC0C-95D9-15B1-78B832426257}"/>
              </a:ext>
            </a:extLst>
          </p:cNvPr>
          <p:cNvSpPr txBox="1"/>
          <p:nvPr/>
        </p:nvSpPr>
        <p:spPr>
          <a:xfrm>
            <a:off x="10178715" y="3469808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64C5979-AD43-2686-A1CD-4C612FEB8ABC}"/>
              </a:ext>
            </a:extLst>
          </p:cNvPr>
          <p:cNvSpPr txBox="1"/>
          <p:nvPr/>
        </p:nvSpPr>
        <p:spPr>
          <a:xfrm>
            <a:off x="10178715" y="3970867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F810FA9-C3DD-0591-7782-9F93B8A0F4BB}"/>
              </a:ext>
            </a:extLst>
          </p:cNvPr>
          <p:cNvSpPr txBox="1"/>
          <p:nvPr/>
        </p:nvSpPr>
        <p:spPr>
          <a:xfrm>
            <a:off x="10178715" y="4471926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2FD6487-CC25-0C68-4943-F7665B9AA107}"/>
              </a:ext>
            </a:extLst>
          </p:cNvPr>
          <p:cNvSpPr txBox="1"/>
          <p:nvPr/>
        </p:nvSpPr>
        <p:spPr>
          <a:xfrm>
            <a:off x="10178715" y="4972985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34297E3-B0D1-CB96-FDAE-C21F23DC203A}"/>
              </a:ext>
            </a:extLst>
          </p:cNvPr>
          <p:cNvSpPr txBox="1"/>
          <p:nvPr/>
        </p:nvSpPr>
        <p:spPr>
          <a:xfrm>
            <a:off x="10178715" y="5474042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0F3AFA0-D7A0-1B02-7418-FDD048F01782}"/>
              </a:ext>
            </a:extLst>
          </p:cNvPr>
          <p:cNvSpPr txBox="1"/>
          <p:nvPr/>
        </p:nvSpPr>
        <p:spPr>
          <a:xfrm>
            <a:off x="10442326" y="590505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04AD25B-D1B9-6C20-D12B-03C1C0EF51A4}"/>
              </a:ext>
            </a:extLst>
          </p:cNvPr>
          <p:cNvSpPr txBox="1"/>
          <p:nvPr/>
        </p:nvSpPr>
        <p:spPr>
          <a:xfrm>
            <a:off x="2893583" y="4604050"/>
            <a:ext cx="193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00 0000 0000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8B972F68-577A-6B0A-457B-951848721613}"/>
              </a:ext>
            </a:extLst>
          </p:cNvPr>
          <p:cNvSpPr txBox="1"/>
          <p:nvPr/>
        </p:nvSpPr>
        <p:spPr>
          <a:xfrm>
            <a:off x="10143130" y="5917072"/>
            <a:ext cx="13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1010 0101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3" name="左大括号 92">
            <a:extLst>
              <a:ext uri="{FF2B5EF4-FFF2-40B4-BE49-F238E27FC236}">
                <a16:creationId xmlns:a16="http://schemas.microsoft.com/office/drawing/2014/main" id="{D2D608B9-3B4A-74CF-5F2C-929E4D4809AF}"/>
              </a:ext>
            </a:extLst>
          </p:cNvPr>
          <p:cNvSpPr/>
          <p:nvPr/>
        </p:nvSpPr>
        <p:spPr>
          <a:xfrm rot="16200000">
            <a:off x="3784424" y="4091049"/>
            <a:ext cx="405944" cy="1991243"/>
          </a:xfrm>
          <a:prstGeom prst="leftBrace">
            <a:avLst>
              <a:gd name="adj1" fmla="val 155999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20A2A4C-7702-0DD3-4C06-BD653F6ED259}"/>
              </a:ext>
            </a:extLst>
          </p:cNvPr>
          <p:cNvSpPr txBox="1"/>
          <p:nvPr/>
        </p:nvSpPr>
        <p:spPr>
          <a:xfrm>
            <a:off x="3406903" y="5405975"/>
            <a:ext cx="112784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18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bit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验证签名</a:t>
            </a: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4816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4000" decel="46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45313 -0.18078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56" y="-905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80801 -0.29209 E" pathEditMode="relative" ptsTypes="">
                                      <p:cBhvr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801 0.29209 L 0 0 E" pathEditMode="relative" ptsTypes="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1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1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41432 -0.10741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6" y="-537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3185 -0.219934 E" pathEditMode="relative" ptsTypes="">
                                      <p:cBhvr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3185 0.219934 L 0 0 E" pathEditMode="relative" ptsTypes="">
                                      <p:cBhvr>
                                        <p:cTn id="1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0" dur="1000" fill="hold"/>
                                        <p:tgtEl>
                                          <p:spTgt spid="6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37474 -0.03264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164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xit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557 -0.147777 E" pathEditMode="relative" ptsTypes="">
                                      <p:cBhvr>
                                        <p:cTn id="1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57 0.147777 L 0 0 E" pathEditMode="relative" ptsTypes="">
                                      <p:cBhvr>
                                        <p:cTn id="13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5" dur="1000" fill="hold"/>
                                        <p:tgtEl>
                                          <p:spTgt spid="6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8.33333E-7 1.85185E-6 L 0.33568 0.04028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84" y="2014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10" presetClass="exit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0 L 0.267954 -0.075621 E" pathEditMode="relative" ptsTypes="">
                                      <p:cBhvr>
                                        <p:cTn id="1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67954 0.075621 L 0 0 E" pathEditMode="relative" ptsTypes="">
                                      <p:cBhvr>
                                        <p:cTn id="1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" presetClass="emph" presetSubtype="0" accel="50000" decel="50000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52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6" presetClass="emph" presetSubtype="0" accel="50000" decel="50000" fill="hold" grpId="2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54" dur="10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-2.22222E-6 L 0.29623 0.11297 " pathEditMode="relative" rAng="0" ptsTypes="AA">
                                      <p:cBhvr>
                                        <p:cTn id="16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5" y="5648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30339 -0.003465 E" pathEditMode="relative" ptsTypes="">
                                      <p:cBhvr>
                                        <p:cTn id="1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230339 0.003465 L 0 0 E" pathEditMode="relative" ptsTypes="">
                                      <p:cBhvr>
                                        <p:cTn id="17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6" presetClass="emp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4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6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6" dur="10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375E-6 2.22222E-6 L 0.2569 0.18565 " pathEditMode="relative" rAng="0" ptsTypes="AA">
                                      <p:cBhvr>
                                        <p:cTn id="18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39" y="9282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10" presetClass="exit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192723 0.068691 E" pathEditMode="relative" ptsTypes="">
                                      <p:cBhvr>
                                        <p:cTn id="1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92723 -0.068691 L 0 0 E" pathEditMode="relative" ptsTypes="">
                                      <p:cBhvr>
                                        <p:cTn id="1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" presetClass="emph" presetSubtype="0" accel="50000" decel="5000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96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accel="5000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98" dur="10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875E-6 -1.85185E-6 L 0.21836 0.25857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11" y="12917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10" presetClass="exit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3" presetClass="pat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L 0.155107 0.140848 E" pathEditMode="relative" ptsTypes="">
                                      <p:cBhvr>
                                        <p:cTn id="2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55107 -0.140848 L 0 0 E" pathEditMode="relative" ptsTypes="">
                                      <p:cBhvr>
                                        <p:cTn id="2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6" presetClass="emph" presetSubtype="0" accel="50000" decel="50000" fill="hold" grpId="3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18" dur="1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6" presetClass="emph" presetSubtype="0" accel="50000" decel="5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220" dur="1000" fill="hold"/>
                                        <p:tgtEl>
                                          <p:spTgt spid="6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6.25E-7 2.59259E-6 L 0.1793 0.3324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1662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0" presetClass="exit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ntr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63" presetClass="pat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0 L 0.117492 0.213004 E" pathEditMode="relative" ptsTypes="">
                                      <p:cBhvr>
                                        <p:cTn id="2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17492 -0.213004 L 0 0 E" pathEditMode="relative" ptsTypes="">
                                      <p:cBhvr>
                                        <p:cTn id="2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6" presetClass="emph" presetSubtype="0" accel="50000" decel="50000" fill="hold" grpId="3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40" dur="1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1" presetID="6" presetClass="emph" presetSubtype="0" accel="50000" decel="50000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42" dur="1000" fill="hold"/>
                                        <p:tgtEl>
                                          <p:spTgt spid="67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00052 0.04491 " pathEditMode="relative" rAng="0" ptsTypes="AA">
                                      <p:cBhvr>
                                        <p:cTn id="27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4491 L -0.49727 -0.19051 " pathEditMode="relative" rAng="0" ptsTypes="AA">
                                      <p:cBhvr>
                                        <p:cTn id="27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27" y="-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12" grpId="0" animBg="1"/>
      <p:bldP spid="12" grpId="1" animBg="1"/>
      <p:bldP spid="12" grpId="2" animBg="1"/>
      <p:bldP spid="12" grpId="3" animBg="1"/>
      <p:bldP spid="14" grpId="0" animBg="1"/>
      <p:bldP spid="14" grpId="1" animBg="1"/>
      <p:bldP spid="14" grpId="2" animBg="1"/>
      <p:bldP spid="14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/>
      <p:bldP spid="68" grpId="1"/>
      <p:bldP spid="69" grpId="0"/>
      <p:bldP spid="73" grpId="0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0" grpId="0"/>
      <p:bldP spid="91" grpId="0"/>
      <p:bldP spid="91" grpId="1"/>
      <p:bldP spid="91" grpId="2"/>
      <p:bldP spid="93" grpId="0" animBg="1"/>
      <p:bldP spid="9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4F41DB71-2849-44B2-94F8-9935E22A3CBE}"/>
              </a:ext>
            </a:extLst>
          </p:cNvPr>
          <p:cNvSpPr/>
          <p:nvPr/>
        </p:nvSpPr>
        <p:spPr>
          <a:xfrm>
            <a:off x="3824200" y="1292653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自增</a:t>
            </a:r>
            <a:r>
              <a:rPr lang="en-US" altLang="zh-CN" sz="1400"/>
              <a:t>id</a:t>
            </a:r>
            <a:endParaRPr lang="zh-CN" altLang="en-US" sz="1400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3ED2F8B1-EE62-A337-06ED-041C9EBDB9EB}"/>
              </a:ext>
            </a:extLst>
          </p:cNvPr>
          <p:cNvSpPr/>
          <p:nvPr/>
        </p:nvSpPr>
        <p:spPr>
          <a:xfrm>
            <a:off x="6252252" y="126242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BitMap</a:t>
            </a:r>
          </a:p>
          <a:p>
            <a:pPr algn="ctr"/>
            <a:r>
              <a:rPr lang="zh-CN" altLang="en-US" sz="1200"/>
              <a:t>标记是否兑换</a:t>
            </a:r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00D8D2-1123-A434-8AFB-163E1612E42C}"/>
              </a:ext>
            </a:extLst>
          </p:cNvPr>
          <p:cNvSpPr txBox="1"/>
          <p:nvPr/>
        </p:nvSpPr>
        <p:spPr>
          <a:xfrm>
            <a:off x="4722230" y="4608672"/>
            <a:ext cx="42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0100 0010 1001 1010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1000 0010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0001 0110</a:t>
            </a:r>
            <a:endParaRPr lang="zh-CN" altLang="en-US" sz="1200">
              <a:solidFill>
                <a:srgbClr val="4C5252"/>
              </a:solidFill>
              <a:latin typeface="+mn-lt"/>
              <a:ea typeface="+mn-ea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76AF1633-8678-1AE7-DE3F-4B04DBD4A744}"/>
              </a:ext>
            </a:extLst>
          </p:cNvPr>
          <p:cNvSpPr/>
          <p:nvPr/>
        </p:nvSpPr>
        <p:spPr>
          <a:xfrm rot="16200000">
            <a:off x="6636406" y="3313206"/>
            <a:ext cx="405944" cy="3545840"/>
          </a:xfrm>
          <a:prstGeom prst="leftBrace">
            <a:avLst>
              <a:gd name="adj1" fmla="val 155999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B1070-AD72-9796-16D5-317BE2742021}"/>
              </a:ext>
            </a:extLst>
          </p:cNvPr>
          <p:cNvSpPr txBox="1"/>
          <p:nvPr/>
        </p:nvSpPr>
        <p:spPr>
          <a:xfrm>
            <a:off x="6260472" y="5405499"/>
            <a:ext cx="11566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32bit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自增长序列号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0A7C6226-2F77-31C9-D710-D679D3637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85733"/>
              </p:ext>
            </p:extLst>
          </p:nvPr>
        </p:nvGraphicFramePr>
        <p:xfrm>
          <a:off x="4983018" y="3133887"/>
          <a:ext cx="3711576" cy="4146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414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sp>
        <p:nvSpPr>
          <p:cNvPr id="37" name="椭圆 36">
            <a:extLst>
              <a:ext uri="{FF2B5EF4-FFF2-40B4-BE49-F238E27FC236}">
                <a16:creationId xmlns:a16="http://schemas.microsoft.com/office/drawing/2014/main" id="{E03D3C28-531B-4651-5C24-31CCAE355F8B}"/>
              </a:ext>
            </a:extLst>
          </p:cNvPr>
          <p:cNvSpPr/>
          <p:nvPr/>
        </p:nvSpPr>
        <p:spPr>
          <a:xfrm>
            <a:off x="587043" y="1702021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740E27-865E-2BC2-0B9C-78EF68C53D6F}"/>
              </a:ext>
            </a:extLst>
          </p:cNvPr>
          <p:cNvSpPr txBox="1"/>
          <p:nvPr/>
        </p:nvSpPr>
        <p:spPr>
          <a:xfrm>
            <a:off x="1171802" y="17819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A57751-3A3F-FE00-931B-3BA72363C8BE}"/>
              </a:ext>
            </a:extLst>
          </p:cNvPr>
          <p:cNvSpPr/>
          <p:nvPr/>
        </p:nvSpPr>
        <p:spPr>
          <a:xfrm>
            <a:off x="591097" y="2407068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452A2A-3BCE-5319-B48E-417AF9469445}"/>
              </a:ext>
            </a:extLst>
          </p:cNvPr>
          <p:cNvSpPr txBox="1"/>
          <p:nvPr/>
        </p:nvSpPr>
        <p:spPr>
          <a:xfrm>
            <a:off x="1171802" y="24870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6540B62-44F2-F2C4-5C82-AD25C5B6B081}"/>
              </a:ext>
            </a:extLst>
          </p:cNvPr>
          <p:cNvSpPr/>
          <p:nvPr/>
        </p:nvSpPr>
        <p:spPr>
          <a:xfrm>
            <a:off x="587042" y="3112115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A431-3AB0-84E3-3191-68252269D3DB}"/>
              </a:ext>
            </a:extLst>
          </p:cNvPr>
          <p:cNvSpPr txBox="1"/>
          <p:nvPr/>
        </p:nvSpPr>
        <p:spPr>
          <a:xfrm>
            <a:off x="1171802" y="319206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CE383E7-EA9E-2100-52FF-510B76DD9210}"/>
              </a:ext>
            </a:extLst>
          </p:cNvPr>
          <p:cNvSpPr/>
          <p:nvPr/>
        </p:nvSpPr>
        <p:spPr>
          <a:xfrm>
            <a:off x="591097" y="3817162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31D378-584D-6BD1-2023-955152793867}"/>
              </a:ext>
            </a:extLst>
          </p:cNvPr>
          <p:cNvSpPr txBox="1"/>
          <p:nvPr/>
        </p:nvSpPr>
        <p:spPr>
          <a:xfrm>
            <a:off x="1171802" y="389710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B82E07E-BDA5-FEB9-C3F3-CE2440362B07}"/>
              </a:ext>
            </a:extLst>
          </p:cNvPr>
          <p:cNvSpPr/>
          <p:nvPr/>
        </p:nvSpPr>
        <p:spPr>
          <a:xfrm>
            <a:off x="587041" y="4522209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6B542D-1146-3799-92EE-B5BC2A165FEF}"/>
              </a:ext>
            </a:extLst>
          </p:cNvPr>
          <p:cNvSpPr txBox="1"/>
          <p:nvPr/>
        </p:nvSpPr>
        <p:spPr>
          <a:xfrm>
            <a:off x="1171802" y="460215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05ADE0D-77E5-34A7-3FE1-F8938B996901}"/>
              </a:ext>
            </a:extLst>
          </p:cNvPr>
          <p:cNvSpPr/>
          <p:nvPr/>
        </p:nvSpPr>
        <p:spPr>
          <a:xfrm>
            <a:off x="587040" y="5227256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C8C2DF-5F7C-2EC7-2FF4-8209525082CC}"/>
              </a:ext>
            </a:extLst>
          </p:cNvPr>
          <p:cNvSpPr txBox="1"/>
          <p:nvPr/>
        </p:nvSpPr>
        <p:spPr>
          <a:xfrm>
            <a:off x="1373780" y="530720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09851F-D483-B922-1919-9D56AE9C856A}"/>
              </a:ext>
            </a:extLst>
          </p:cNvPr>
          <p:cNvSpPr/>
          <p:nvPr/>
        </p:nvSpPr>
        <p:spPr>
          <a:xfrm>
            <a:off x="9738558" y="1984767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C71FCD-F250-4621-E42A-1C987ACB4ADB}"/>
              </a:ext>
            </a:extLst>
          </p:cNvPr>
          <p:cNvSpPr/>
          <p:nvPr/>
        </p:nvSpPr>
        <p:spPr>
          <a:xfrm>
            <a:off x="9738558" y="2479615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D7031D4-7872-4B3C-3506-A09F34D4DBD0}"/>
              </a:ext>
            </a:extLst>
          </p:cNvPr>
          <p:cNvSpPr/>
          <p:nvPr/>
        </p:nvSpPr>
        <p:spPr>
          <a:xfrm>
            <a:off x="9738558" y="2974463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F00D889-811D-318E-31BD-4C91E345DD85}"/>
              </a:ext>
            </a:extLst>
          </p:cNvPr>
          <p:cNvSpPr/>
          <p:nvPr/>
        </p:nvSpPr>
        <p:spPr>
          <a:xfrm>
            <a:off x="9738558" y="346931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FC3B07D-EB60-631C-D768-BC6CC4F299E0}"/>
              </a:ext>
            </a:extLst>
          </p:cNvPr>
          <p:cNvSpPr/>
          <p:nvPr/>
        </p:nvSpPr>
        <p:spPr>
          <a:xfrm>
            <a:off x="9738558" y="3964159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98D0BE-8156-8F70-77C5-417726F046CD}"/>
              </a:ext>
            </a:extLst>
          </p:cNvPr>
          <p:cNvSpPr/>
          <p:nvPr/>
        </p:nvSpPr>
        <p:spPr>
          <a:xfrm>
            <a:off x="9738558" y="4459007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3910E34-0A02-BBAA-05FA-C7B2251EC56B}"/>
              </a:ext>
            </a:extLst>
          </p:cNvPr>
          <p:cNvSpPr/>
          <p:nvPr/>
        </p:nvSpPr>
        <p:spPr>
          <a:xfrm>
            <a:off x="9738558" y="4953855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4C4DB6-1E7C-131E-7548-B6B2F170199B}"/>
              </a:ext>
            </a:extLst>
          </p:cNvPr>
          <p:cNvSpPr/>
          <p:nvPr/>
        </p:nvSpPr>
        <p:spPr>
          <a:xfrm>
            <a:off x="9738558" y="5448702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D398998-FB62-5D53-252D-E887E8A2C839}"/>
              </a:ext>
            </a:extLst>
          </p:cNvPr>
          <p:cNvSpPr txBox="1"/>
          <p:nvPr/>
        </p:nvSpPr>
        <p:spPr>
          <a:xfrm>
            <a:off x="10178715" y="1966631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0E6B505-28D3-0506-59A2-E2F5917DBE46}"/>
              </a:ext>
            </a:extLst>
          </p:cNvPr>
          <p:cNvCxnSpPr>
            <a:cxnSpLocks/>
          </p:cNvCxnSpPr>
          <p:nvPr/>
        </p:nvCxnSpPr>
        <p:spPr>
          <a:xfrm flipH="1">
            <a:off x="9060238" y="5867164"/>
            <a:ext cx="1888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442E717-C711-9D42-B41B-DFFDC1AEA488}"/>
              </a:ext>
            </a:extLst>
          </p:cNvPr>
          <p:cNvSpPr txBox="1"/>
          <p:nvPr/>
        </p:nvSpPr>
        <p:spPr>
          <a:xfrm>
            <a:off x="9142869" y="54978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+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8AB414-DE9D-5237-230F-6B6BF3BEDA58}"/>
              </a:ext>
            </a:extLst>
          </p:cNvPr>
          <p:cNvSpPr txBox="1"/>
          <p:nvPr/>
        </p:nvSpPr>
        <p:spPr>
          <a:xfrm>
            <a:off x="10178715" y="2467690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D95268D-9620-4F42-7DB2-8EC41EFF95B1}"/>
              </a:ext>
            </a:extLst>
          </p:cNvPr>
          <p:cNvSpPr txBox="1"/>
          <p:nvPr/>
        </p:nvSpPr>
        <p:spPr>
          <a:xfrm>
            <a:off x="10178715" y="2968749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7F534F-BC0C-95D9-15B1-78B832426257}"/>
              </a:ext>
            </a:extLst>
          </p:cNvPr>
          <p:cNvSpPr txBox="1"/>
          <p:nvPr/>
        </p:nvSpPr>
        <p:spPr>
          <a:xfrm>
            <a:off x="10178715" y="3469808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64C5979-AD43-2686-A1CD-4C612FEB8ABC}"/>
              </a:ext>
            </a:extLst>
          </p:cNvPr>
          <p:cNvSpPr txBox="1"/>
          <p:nvPr/>
        </p:nvSpPr>
        <p:spPr>
          <a:xfrm>
            <a:off x="10178715" y="3970867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F810FA9-C3DD-0591-7782-9F93B8A0F4BB}"/>
              </a:ext>
            </a:extLst>
          </p:cNvPr>
          <p:cNvSpPr txBox="1"/>
          <p:nvPr/>
        </p:nvSpPr>
        <p:spPr>
          <a:xfrm>
            <a:off x="10178715" y="4471926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2FD6487-CC25-0C68-4943-F7665B9AA107}"/>
              </a:ext>
            </a:extLst>
          </p:cNvPr>
          <p:cNvSpPr txBox="1"/>
          <p:nvPr/>
        </p:nvSpPr>
        <p:spPr>
          <a:xfrm>
            <a:off x="10178715" y="4972985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34297E3-B0D1-CB96-FDAE-C21F23DC203A}"/>
              </a:ext>
            </a:extLst>
          </p:cNvPr>
          <p:cNvSpPr txBox="1"/>
          <p:nvPr/>
        </p:nvSpPr>
        <p:spPr>
          <a:xfrm>
            <a:off x="10178715" y="5474042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0F3AFA0-D7A0-1B02-7418-FDD048F01782}"/>
              </a:ext>
            </a:extLst>
          </p:cNvPr>
          <p:cNvSpPr txBox="1"/>
          <p:nvPr/>
        </p:nvSpPr>
        <p:spPr>
          <a:xfrm>
            <a:off x="10442326" y="590505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329A05-07B6-2F2E-A641-0FE391DECC6A}"/>
              </a:ext>
            </a:extLst>
          </p:cNvPr>
          <p:cNvSpPr txBox="1"/>
          <p:nvPr/>
        </p:nvSpPr>
        <p:spPr>
          <a:xfrm>
            <a:off x="10607741" y="196444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88ADFC-D7E7-CBFE-0FB2-055D44BAC10C}"/>
              </a:ext>
            </a:extLst>
          </p:cNvPr>
          <p:cNvSpPr txBox="1"/>
          <p:nvPr/>
        </p:nvSpPr>
        <p:spPr>
          <a:xfrm>
            <a:off x="10607741" y="246769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204DA1-2E18-570C-2022-1560729A1F48}"/>
              </a:ext>
            </a:extLst>
          </p:cNvPr>
          <p:cNvSpPr txBox="1"/>
          <p:nvPr/>
        </p:nvSpPr>
        <p:spPr>
          <a:xfrm>
            <a:off x="10607741" y="297093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32D188-BC4B-8C0C-D7B9-A817A6D2511B}"/>
              </a:ext>
            </a:extLst>
          </p:cNvPr>
          <p:cNvSpPr txBox="1"/>
          <p:nvPr/>
        </p:nvSpPr>
        <p:spPr>
          <a:xfrm>
            <a:off x="10607741" y="347417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5477C2-B0A4-8C10-8693-FA2C6281C0E0}"/>
              </a:ext>
            </a:extLst>
          </p:cNvPr>
          <p:cNvSpPr txBox="1"/>
          <p:nvPr/>
        </p:nvSpPr>
        <p:spPr>
          <a:xfrm>
            <a:off x="10607741" y="397741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AA736B-C042-324C-EF23-B5E074FC5362}"/>
              </a:ext>
            </a:extLst>
          </p:cNvPr>
          <p:cNvSpPr txBox="1"/>
          <p:nvPr/>
        </p:nvSpPr>
        <p:spPr>
          <a:xfrm>
            <a:off x="10607741" y="448066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E10EE5-6CB3-FB7A-6CF4-CA51FF2EDBC1}"/>
              </a:ext>
            </a:extLst>
          </p:cNvPr>
          <p:cNvSpPr txBox="1"/>
          <p:nvPr/>
        </p:nvSpPr>
        <p:spPr>
          <a:xfrm>
            <a:off x="10607741" y="498390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E103EF-7A6A-7F57-A298-FF63E1D6EEED}"/>
              </a:ext>
            </a:extLst>
          </p:cNvPr>
          <p:cNvSpPr txBox="1"/>
          <p:nvPr/>
        </p:nvSpPr>
        <p:spPr>
          <a:xfrm>
            <a:off x="10607741" y="548714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8" name="表格 10">
            <a:extLst>
              <a:ext uri="{FF2B5EF4-FFF2-40B4-BE49-F238E27FC236}">
                <a16:creationId xmlns:a16="http://schemas.microsoft.com/office/drawing/2014/main" id="{D5D39379-6705-5047-5CC2-4E2604F83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44679"/>
              </p:ext>
            </p:extLst>
          </p:nvPr>
        </p:nvGraphicFramePr>
        <p:xfrm>
          <a:off x="4983018" y="3821035"/>
          <a:ext cx="3711576" cy="4146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414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graphicFrame>
        <p:nvGraphicFramePr>
          <p:cNvPr id="23" name="表格 10">
            <a:extLst>
              <a:ext uri="{FF2B5EF4-FFF2-40B4-BE49-F238E27FC236}">
                <a16:creationId xmlns:a16="http://schemas.microsoft.com/office/drawing/2014/main" id="{B05CE77E-A5A4-8C8A-888C-A116DB0B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772921"/>
              </p:ext>
            </p:extLst>
          </p:nvPr>
        </p:nvGraphicFramePr>
        <p:xfrm>
          <a:off x="4975882" y="2447108"/>
          <a:ext cx="3711576" cy="4146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414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3565EEC3-8DC5-0772-F68F-7B469AACADEA}"/>
              </a:ext>
            </a:extLst>
          </p:cNvPr>
          <p:cNvSpPr txBox="1"/>
          <p:nvPr/>
        </p:nvSpPr>
        <p:spPr>
          <a:xfrm>
            <a:off x="2896201" y="4607337"/>
            <a:ext cx="193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00 0000 0000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54B824-7209-AE20-B7BB-A6A9A7896602}"/>
              </a:ext>
            </a:extLst>
          </p:cNvPr>
          <p:cNvSpPr txBox="1"/>
          <p:nvPr/>
        </p:nvSpPr>
        <p:spPr>
          <a:xfrm>
            <a:off x="4073080" y="4605723"/>
            <a:ext cx="13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1010 0101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156163D4-98B8-B520-BE4E-2D750D639DE9}"/>
              </a:ext>
            </a:extLst>
          </p:cNvPr>
          <p:cNvSpPr/>
          <p:nvPr/>
        </p:nvSpPr>
        <p:spPr>
          <a:xfrm rot="16200000">
            <a:off x="3782057" y="4097560"/>
            <a:ext cx="405944" cy="1975658"/>
          </a:xfrm>
          <a:prstGeom prst="leftBrace">
            <a:avLst>
              <a:gd name="adj1" fmla="val 155999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5A5BD3-D6C1-B942-0D46-540A965C4DFC}"/>
              </a:ext>
            </a:extLst>
          </p:cNvPr>
          <p:cNvSpPr txBox="1"/>
          <p:nvPr/>
        </p:nvSpPr>
        <p:spPr>
          <a:xfrm>
            <a:off x="3406903" y="5405499"/>
            <a:ext cx="112784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18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bit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验证签名</a:t>
            </a: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462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>
            <a:extLst>
              <a:ext uri="{FF2B5EF4-FFF2-40B4-BE49-F238E27FC236}">
                <a16:creationId xmlns:a16="http://schemas.microsoft.com/office/drawing/2014/main" id="{CBA79418-50A1-08E5-7B8F-D79D3B683847}"/>
              </a:ext>
            </a:extLst>
          </p:cNvPr>
          <p:cNvSpPr txBox="1">
            <a:spLocks/>
          </p:cNvSpPr>
          <p:nvPr/>
        </p:nvSpPr>
        <p:spPr>
          <a:xfrm>
            <a:off x="710880" y="938713"/>
            <a:ext cx="745833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兑换码生成算法</a:t>
            </a:r>
          </a:p>
        </p:txBody>
      </p:sp>
      <p:sp>
        <p:nvSpPr>
          <p:cNvPr id="13" name="云形 12">
            <a:extLst>
              <a:ext uri="{FF2B5EF4-FFF2-40B4-BE49-F238E27FC236}">
                <a16:creationId xmlns:a16="http://schemas.microsoft.com/office/drawing/2014/main" id="{4F41DB71-2849-44B2-94F8-9935E22A3CBE}"/>
              </a:ext>
            </a:extLst>
          </p:cNvPr>
          <p:cNvSpPr/>
          <p:nvPr/>
        </p:nvSpPr>
        <p:spPr>
          <a:xfrm>
            <a:off x="3824200" y="1292653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自增</a:t>
            </a:r>
            <a:r>
              <a:rPr lang="en-US" altLang="zh-CN" sz="1400"/>
              <a:t>id</a:t>
            </a:r>
            <a:endParaRPr lang="zh-CN" altLang="en-US" sz="1400"/>
          </a:p>
        </p:txBody>
      </p:sp>
      <p:sp>
        <p:nvSpPr>
          <p:cNvPr id="62" name="云形 61">
            <a:extLst>
              <a:ext uri="{FF2B5EF4-FFF2-40B4-BE49-F238E27FC236}">
                <a16:creationId xmlns:a16="http://schemas.microsoft.com/office/drawing/2014/main" id="{3ED2F8B1-EE62-A337-06ED-041C9EBDB9EB}"/>
              </a:ext>
            </a:extLst>
          </p:cNvPr>
          <p:cNvSpPr/>
          <p:nvPr/>
        </p:nvSpPr>
        <p:spPr>
          <a:xfrm>
            <a:off x="6252252" y="1262421"/>
            <a:ext cx="1802940" cy="813405"/>
          </a:xfrm>
          <a:prstGeom prst="cloud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BitMap</a:t>
            </a:r>
          </a:p>
          <a:p>
            <a:pPr algn="ctr"/>
            <a:r>
              <a:rPr lang="zh-CN" altLang="en-US" sz="1200"/>
              <a:t>标记是否兑换</a:t>
            </a:r>
            <a:endParaRPr lang="zh-CN" altLang="en-US" sz="1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00D8D2-1123-A434-8AFB-163E1612E42C}"/>
              </a:ext>
            </a:extLst>
          </p:cNvPr>
          <p:cNvSpPr txBox="1"/>
          <p:nvPr/>
        </p:nvSpPr>
        <p:spPr>
          <a:xfrm>
            <a:off x="4722230" y="4608672"/>
            <a:ext cx="4233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0100 0010 1001 1010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1000 0010</a:t>
            </a:r>
            <a:r>
              <a:rPr lang="zh-CN" altLang="en-US" sz="1200">
                <a:solidFill>
                  <a:srgbClr val="4C5252"/>
                </a:solidFill>
              </a:rPr>
              <a:t> </a:t>
            </a:r>
            <a:r>
              <a:rPr lang="en-US" altLang="zh-CN" sz="1200">
                <a:solidFill>
                  <a:srgbClr val="4C5252"/>
                </a:solidFill>
                <a:latin typeface="+mn-lt"/>
                <a:ea typeface="+mn-ea"/>
              </a:rPr>
              <a:t>0001 0110</a:t>
            </a:r>
            <a:endParaRPr lang="zh-CN" altLang="en-US" sz="1200">
              <a:solidFill>
                <a:srgbClr val="4C5252"/>
              </a:solidFill>
              <a:latin typeface="+mn-lt"/>
              <a:ea typeface="+mn-ea"/>
            </a:endParaRP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76AF1633-8678-1AE7-DE3F-4B04DBD4A744}"/>
              </a:ext>
            </a:extLst>
          </p:cNvPr>
          <p:cNvSpPr/>
          <p:nvPr/>
        </p:nvSpPr>
        <p:spPr>
          <a:xfrm rot="16200000">
            <a:off x="6636406" y="3313206"/>
            <a:ext cx="405944" cy="3545840"/>
          </a:xfrm>
          <a:prstGeom prst="leftBrace">
            <a:avLst>
              <a:gd name="adj1" fmla="val 155999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B1070-AD72-9796-16D5-317BE2742021}"/>
              </a:ext>
            </a:extLst>
          </p:cNvPr>
          <p:cNvSpPr txBox="1"/>
          <p:nvPr/>
        </p:nvSpPr>
        <p:spPr>
          <a:xfrm>
            <a:off x="6260472" y="5405499"/>
            <a:ext cx="1156668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32bit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自增长序列号</a:t>
            </a:r>
            <a:endParaRPr lang="zh-CN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0A7C6226-2F77-31C9-D710-D679D3637E67}"/>
              </a:ext>
            </a:extLst>
          </p:cNvPr>
          <p:cNvGraphicFramePr>
            <a:graphicFrameLocks noGrp="1"/>
          </p:cNvGraphicFramePr>
          <p:nvPr/>
        </p:nvGraphicFramePr>
        <p:xfrm>
          <a:off x="4983018" y="3133887"/>
          <a:ext cx="3711576" cy="4146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414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7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sp>
        <p:nvSpPr>
          <p:cNvPr id="37" name="椭圆 36">
            <a:extLst>
              <a:ext uri="{FF2B5EF4-FFF2-40B4-BE49-F238E27FC236}">
                <a16:creationId xmlns:a16="http://schemas.microsoft.com/office/drawing/2014/main" id="{E03D3C28-531B-4651-5C24-31CCAE355F8B}"/>
              </a:ext>
            </a:extLst>
          </p:cNvPr>
          <p:cNvSpPr/>
          <p:nvPr/>
        </p:nvSpPr>
        <p:spPr>
          <a:xfrm>
            <a:off x="587043" y="1702021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8740E27-865E-2BC2-0B9C-78EF68C53D6F}"/>
              </a:ext>
            </a:extLst>
          </p:cNvPr>
          <p:cNvSpPr txBox="1"/>
          <p:nvPr/>
        </p:nvSpPr>
        <p:spPr>
          <a:xfrm>
            <a:off x="1171802" y="1781966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可读性好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AA57751-3A3F-FE00-931B-3BA72363C8BE}"/>
              </a:ext>
            </a:extLst>
          </p:cNvPr>
          <p:cNvSpPr/>
          <p:nvPr/>
        </p:nvSpPr>
        <p:spPr>
          <a:xfrm>
            <a:off x="591097" y="2407068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F452A2A-3BCE-5319-B48E-417AF9469445}"/>
              </a:ext>
            </a:extLst>
          </p:cNvPr>
          <p:cNvSpPr txBox="1"/>
          <p:nvPr/>
        </p:nvSpPr>
        <p:spPr>
          <a:xfrm>
            <a:off x="1171802" y="2487014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数据量大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6540B62-44F2-F2C4-5C82-AD25C5B6B081}"/>
              </a:ext>
            </a:extLst>
          </p:cNvPr>
          <p:cNvSpPr/>
          <p:nvPr/>
        </p:nvSpPr>
        <p:spPr>
          <a:xfrm>
            <a:off x="587042" y="3112115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308A431-3AB0-84E3-3191-68252269D3DB}"/>
              </a:ext>
            </a:extLst>
          </p:cNvPr>
          <p:cNvSpPr txBox="1"/>
          <p:nvPr/>
        </p:nvSpPr>
        <p:spPr>
          <a:xfrm>
            <a:off x="1171802" y="319206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不可重复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CE383E7-EA9E-2100-52FF-510B76DD9210}"/>
              </a:ext>
            </a:extLst>
          </p:cNvPr>
          <p:cNvSpPr/>
          <p:nvPr/>
        </p:nvSpPr>
        <p:spPr>
          <a:xfrm>
            <a:off x="591097" y="3817162"/>
            <a:ext cx="498445" cy="49844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031D378-584D-6BD1-2023-955152793867}"/>
              </a:ext>
            </a:extLst>
          </p:cNvPr>
          <p:cNvSpPr txBox="1"/>
          <p:nvPr/>
        </p:nvSpPr>
        <p:spPr>
          <a:xfrm>
            <a:off x="1171802" y="3897108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不可重兑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9B82E07E-BDA5-FEB9-C3F3-CE2440362B07}"/>
              </a:ext>
            </a:extLst>
          </p:cNvPr>
          <p:cNvSpPr/>
          <p:nvPr/>
        </p:nvSpPr>
        <p:spPr>
          <a:xfrm>
            <a:off x="587041" y="4522209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66B542D-1146-3799-92EE-B5BC2A165FEF}"/>
              </a:ext>
            </a:extLst>
          </p:cNvPr>
          <p:cNvSpPr txBox="1"/>
          <p:nvPr/>
        </p:nvSpPr>
        <p:spPr>
          <a:xfrm>
            <a:off x="1171802" y="4602155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</a:rPr>
              <a:t>防止爆刷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05ADE0D-77E5-34A7-3FE1-F8938B996901}"/>
              </a:ext>
            </a:extLst>
          </p:cNvPr>
          <p:cNvSpPr/>
          <p:nvPr/>
        </p:nvSpPr>
        <p:spPr>
          <a:xfrm>
            <a:off x="587040" y="5227256"/>
            <a:ext cx="498445" cy="498445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1C8C2DF-5F7C-2EC7-2FF4-8209525082CC}"/>
              </a:ext>
            </a:extLst>
          </p:cNvPr>
          <p:cNvSpPr txBox="1"/>
          <p:nvPr/>
        </p:nvSpPr>
        <p:spPr>
          <a:xfrm>
            <a:off x="1373780" y="5307201"/>
            <a:ext cx="588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高效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409851F-D483-B922-1919-9D56AE9C856A}"/>
              </a:ext>
            </a:extLst>
          </p:cNvPr>
          <p:cNvSpPr/>
          <p:nvPr/>
        </p:nvSpPr>
        <p:spPr>
          <a:xfrm>
            <a:off x="9738558" y="1984767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4</a:t>
            </a:r>
            <a:endParaRPr lang="zh-CN" altLang="en-US" sz="120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2C71FCD-F250-4621-E42A-1C987ACB4ADB}"/>
              </a:ext>
            </a:extLst>
          </p:cNvPr>
          <p:cNvSpPr/>
          <p:nvPr/>
        </p:nvSpPr>
        <p:spPr>
          <a:xfrm>
            <a:off x="9738558" y="2479615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D7031D4-7872-4B3C-3506-A09F34D4DBD0}"/>
              </a:ext>
            </a:extLst>
          </p:cNvPr>
          <p:cNvSpPr/>
          <p:nvPr/>
        </p:nvSpPr>
        <p:spPr>
          <a:xfrm>
            <a:off x="9738558" y="2974463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9</a:t>
            </a:r>
            <a:endParaRPr lang="zh-CN" altLang="en-US" sz="12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F00D889-811D-318E-31BD-4C91E345DD85}"/>
              </a:ext>
            </a:extLst>
          </p:cNvPr>
          <p:cNvSpPr/>
          <p:nvPr/>
        </p:nvSpPr>
        <p:spPr>
          <a:xfrm>
            <a:off x="9738558" y="3469311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10</a:t>
            </a:r>
            <a:endParaRPr lang="zh-CN" altLang="en-US" sz="12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FC3B07D-EB60-631C-D768-BC6CC4F299E0}"/>
              </a:ext>
            </a:extLst>
          </p:cNvPr>
          <p:cNvSpPr/>
          <p:nvPr/>
        </p:nvSpPr>
        <p:spPr>
          <a:xfrm>
            <a:off x="9738558" y="3964159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8</a:t>
            </a:r>
            <a:endParaRPr lang="zh-CN" altLang="en-US" sz="120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A98D0BE-8156-8F70-77C5-417726F046CD}"/>
              </a:ext>
            </a:extLst>
          </p:cNvPr>
          <p:cNvSpPr/>
          <p:nvPr/>
        </p:nvSpPr>
        <p:spPr>
          <a:xfrm>
            <a:off x="9738558" y="4459007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3910E34-0A02-BBAA-05FA-C7B2251EC56B}"/>
              </a:ext>
            </a:extLst>
          </p:cNvPr>
          <p:cNvSpPr/>
          <p:nvPr/>
        </p:nvSpPr>
        <p:spPr>
          <a:xfrm>
            <a:off x="9738558" y="4953855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1</a:t>
            </a:r>
            <a:endParaRPr lang="zh-CN" altLang="en-US" sz="120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D4C4DB6-1E7C-131E-7548-B6B2F170199B}"/>
              </a:ext>
            </a:extLst>
          </p:cNvPr>
          <p:cNvSpPr/>
          <p:nvPr/>
        </p:nvSpPr>
        <p:spPr>
          <a:xfrm>
            <a:off x="9738558" y="5448702"/>
            <a:ext cx="266159" cy="27699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en-US" altLang="zh-CN" sz="1200"/>
              <a:t>6</a:t>
            </a:r>
            <a:endParaRPr lang="zh-CN" altLang="en-US" sz="12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D398998-FB62-5D53-252D-E887E8A2C839}"/>
              </a:ext>
            </a:extLst>
          </p:cNvPr>
          <p:cNvSpPr txBox="1"/>
          <p:nvPr/>
        </p:nvSpPr>
        <p:spPr>
          <a:xfrm>
            <a:off x="10178715" y="1966631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0E6B505-28D3-0506-59A2-E2F5917DBE46}"/>
              </a:ext>
            </a:extLst>
          </p:cNvPr>
          <p:cNvCxnSpPr>
            <a:cxnSpLocks/>
          </p:cNvCxnSpPr>
          <p:nvPr/>
        </p:nvCxnSpPr>
        <p:spPr>
          <a:xfrm flipH="1">
            <a:off x="9060238" y="5867164"/>
            <a:ext cx="18889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442E717-C711-9D42-B41B-DFFDC1AEA488}"/>
              </a:ext>
            </a:extLst>
          </p:cNvPr>
          <p:cNvSpPr txBox="1"/>
          <p:nvPr/>
        </p:nvSpPr>
        <p:spPr>
          <a:xfrm>
            <a:off x="9142869" y="54978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+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B8AB414-DE9D-5237-230F-6B6BF3BEDA58}"/>
              </a:ext>
            </a:extLst>
          </p:cNvPr>
          <p:cNvSpPr txBox="1"/>
          <p:nvPr/>
        </p:nvSpPr>
        <p:spPr>
          <a:xfrm>
            <a:off x="10178715" y="2467690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D95268D-9620-4F42-7DB2-8EC41EFF95B1}"/>
              </a:ext>
            </a:extLst>
          </p:cNvPr>
          <p:cNvSpPr txBox="1"/>
          <p:nvPr/>
        </p:nvSpPr>
        <p:spPr>
          <a:xfrm>
            <a:off x="10178715" y="2968749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377F534F-BC0C-95D9-15B1-78B832426257}"/>
              </a:ext>
            </a:extLst>
          </p:cNvPr>
          <p:cNvSpPr txBox="1"/>
          <p:nvPr/>
        </p:nvSpPr>
        <p:spPr>
          <a:xfrm>
            <a:off x="10178715" y="3469808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64C5979-AD43-2686-A1CD-4C612FEB8ABC}"/>
              </a:ext>
            </a:extLst>
          </p:cNvPr>
          <p:cNvSpPr txBox="1"/>
          <p:nvPr/>
        </p:nvSpPr>
        <p:spPr>
          <a:xfrm>
            <a:off x="10178715" y="3970867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F810FA9-C3DD-0591-7782-9F93B8A0F4BB}"/>
              </a:ext>
            </a:extLst>
          </p:cNvPr>
          <p:cNvSpPr txBox="1"/>
          <p:nvPr/>
        </p:nvSpPr>
        <p:spPr>
          <a:xfrm>
            <a:off x="10178715" y="4471926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2FD6487-CC25-0C68-4943-F7665B9AA107}"/>
              </a:ext>
            </a:extLst>
          </p:cNvPr>
          <p:cNvSpPr txBox="1"/>
          <p:nvPr/>
        </p:nvSpPr>
        <p:spPr>
          <a:xfrm>
            <a:off x="10178715" y="4972985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C34297E3-B0D1-CB96-FDAE-C21F23DC203A}"/>
              </a:ext>
            </a:extLst>
          </p:cNvPr>
          <p:cNvSpPr txBox="1"/>
          <p:nvPr/>
        </p:nvSpPr>
        <p:spPr>
          <a:xfrm>
            <a:off x="10178715" y="5474042"/>
            <a:ext cx="266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×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0F3AFA0-D7A0-1B02-7418-FDD048F01782}"/>
              </a:ext>
            </a:extLst>
          </p:cNvPr>
          <p:cNvSpPr txBox="1"/>
          <p:nvPr/>
        </p:nvSpPr>
        <p:spPr>
          <a:xfrm>
            <a:off x="10442326" y="5905054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165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7329A05-07B6-2F2E-A641-0FE391DECC6A}"/>
              </a:ext>
            </a:extLst>
          </p:cNvPr>
          <p:cNvSpPr txBox="1"/>
          <p:nvPr/>
        </p:nvSpPr>
        <p:spPr>
          <a:xfrm>
            <a:off x="10607741" y="1964447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2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88ADFC-D7E7-CBFE-0FB2-055D44BAC10C}"/>
              </a:ext>
            </a:extLst>
          </p:cNvPr>
          <p:cNvSpPr txBox="1"/>
          <p:nvPr/>
        </p:nvSpPr>
        <p:spPr>
          <a:xfrm>
            <a:off x="10607741" y="2467690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5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204DA1-2E18-570C-2022-1560729A1F48}"/>
              </a:ext>
            </a:extLst>
          </p:cNvPr>
          <p:cNvSpPr txBox="1"/>
          <p:nvPr/>
        </p:nvSpPr>
        <p:spPr>
          <a:xfrm>
            <a:off x="10607741" y="2970933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32D188-BC4B-8C0C-D7B9-A817A6D2511B}"/>
              </a:ext>
            </a:extLst>
          </p:cNvPr>
          <p:cNvSpPr txBox="1"/>
          <p:nvPr/>
        </p:nvSpPr>
        <p:spPr>
          <a:xfrm>
            <a:off x="10607741" y="3474176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3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5477C2-B0A4-8C10-8693-FA2C6281C0E0}"/>
              </a:ext>
            </a:extLst>
          </p:cNvPr>
          <p:cNvSpPr txBox="1"/>
          <p:nvPr/>
        </p:nvSpPr>
        <p:spPr>
          <a:xfrm>
            <a:off x="10607741" y="3977419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4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AA736B-C042-324C-EF23-B5E074FC5362}"/>
              </a:ext>
            </a:extLst>
          </p:cNvPr>
          <p:cNvSpPr txBox="1"/>
          <p:nvPr/>
        </p:nvSpPr>
        <p:spPr>
          <a:xfrm>
            <a:off x="10607741" y="4480662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7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E10EE5-6CB3-FB7A-6CF4-CA51FF2EDBC1}"/>
              </a:ext>
            </a:extLst>
          </p:cNvPr>
          <p:cNvSpPr txBox="1"/>
          <p:nvPr/>
        </p:nvSpPr>
        <p:spPr>
          <a:xfrm>
            <a:off x="10607741" y="4983905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8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E103EF-7A6A-7F57-A298-FF63E1D6EEED}"/>
              </a:ext>
            </a:extLst>
          </p:cNvPr>
          <p:cNvSpPr txBox="1"/>
          <p:nvPr/>
        </p:nvSpPr>
        <p:spPr>
          <a:xfrm>
            <a:off x="10607741" y="5487148"/>
            <a:ext cx="2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9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8" name="表格 10">
            <a:extLst>
              <a:ext uri="{FF2B5EF4-FFF2-40B4-BE49-F238E27FC236}">
                <a16:creationId xmlns:a16="http://schemas.microsoft.com/office/drawing/2014/main" id="{D5D39379-6705-5047-5CC2-4E2604F83181}"/>
              </a:ext>
            </a:extLst>
          </p:cNvPr>
          <p:cNvGraphicFramePr>
            <a:graphicFrameLocks noGrp="1"/>
          </p:cNvGraphicFramePr>
          <p:nvPr/>
        </p:nvGraphicFramePr>
        <p:xfrm>
          <a:off x="4983018" y="3821035"/>
          <a:ext cx="3711576" cy="4146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414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graphicFrame>
        <p:nvGraphicFramePr>
          <p:cNvPr id="23" name="表格 10">
            <a:extLst>
              <a:ext uri="{FF2B5EF4-FFF2-40B4-BE49-F238E27FC236}">
                <a16:creationId xmlns:a16="http://schemas.microsoft.com/office/drawing/2014/main" id="{B05CE77E-A5A4-8C8A-888C-A116DB0B5235}"/>
              </a:ext>
            </a:extLst>
          </p:cNvPr>
          <p:cNvGraphicFramePr>
            <a:graphicFrameLocks noGrp="1"/>
          </p:cNvGraphicFramePr>
          <p:nvPr/>
        </p:nvGraphicFramePr>
        <p:xfrm>
          <a:off x="4975882" y="2447108"/>
          <a:ext cx="3711576" cy="414627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463947">
                  <a:extLst>
                    <a:ext uri="{9D8B030D-6E8A-4147-A177-3AD203B41FA5}">
                      <a16:colId xmlns:a16="http://schemas.microsoft.com/office/drawing/2014/main" val="3388296752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585525158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99905945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762905777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103668871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3961125426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365701161"/>
                    </a:ext>
                  </a:extLst>
                </a:gridCol>
                <a:gridCol w="463947">
                  <a:extLst>
                    <a:ext uri="{9D8B030D-6E8A-4147-A177-3AD203B41FA5}">
                      <a16:colId xmlns:a16="http://schemas.microsoft.com/office/drawing/2014/main" val="2801982350"/>
                    </a:ext>
                  </a:extLst>
                </a:gridCol>
              </a:tblGrid>
              <a:tr h="4146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5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4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8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9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6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018075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3565EEC3-8DC5-0772-F68F-7B469AACADEA}"/>
              </a:ext>
            </a:extLst>
          </p:cNvPr>
          <p:cNvSpPr txBox="1"/>
          <p:nvPr/>
        </p:nvSpPr>
        <p:spPr>
          <a:xfrm>
            <a:off x="2896201" y="4607337"/>
            <a:ext cx="193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00 0000 0000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654B824-7209-AE20-B7BB-A6A9A7896602}"/>
              </a:ext>
            </a:extLst>
          </p:cNvPr>
          <p:cNvSpPr txBox="1"/>
          <p:nvPr/>
        </p:nvSpPr>
        <p:spPr>
          <a:xfrm>
            <a:off x="4073080" y="4605723"/>
            <a:ext cx="13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1010 0101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156163D4-98B8-B520-BE4E-2D750D639DE9}"/>
              </a:ext>
            </a:extLst>
          </p:cNvPr>
          <p:cNvSpPr/>
          <p:nvPr/>
        </p:nvSpPr>
        <p:spPr>
          <a:xfrm rot="16200000">
            <a:off x="4015737" y="4331240"/>
            <a:ext cx="405944" cy="1508298"/>
          </a:xfrm>
          <a:prstGeom prst="leftBrace">
            <a:avLst>
              <a:gd name="adj1" fmla="val 155999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5A5BD3-D6C1-B942-0D46-540A965C4DFC}"/>
              </a:ext>
            </a:extLst>
          </p:cNvPr>
          <p:cNvSpPr txBox="1"/>
          <p:nvPr/>
        </p:nvSpPr>
        <p:spPr>
          <a:xfrm>
            <a:off x="3774273" y="5394814"/>
            <a:ext cx="940320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14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bit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</a:rPr>
              <a:t>验证签名</a:t>
            </a: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E8BDE5A-29EC-FBDD-4E6B-D1FA63FF3C3B}"/>
              </a:ext>
            </a:extLst>
          </p:cNvPr>
          <p:cNvSpPr/>
          <p:nvPr/>
        </p:nvSpPr>
        <p:spPr>
          <a:xfrm rot="16200000">
            <a:off x="3017748" y="4872029"/>
            <a:ext cx="405944" cy="426720"/>
          </a:xfrm>
          <a:prstGeom prst="leftBrace">
            <a:avLst>
              <a:gd name="adj1" fmla="val 14056"/>
              <a:gd name="adj2" fmla="val 50000"/>
            </a:avLst>
          </a:prstGeom>
          <a:ln>
            <a:solidFill>
              <a:srgbClr val="AD2B2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75F2A9-102A-CB66-29AD-682E5CB4DC0C}"/>
              </a:ext>
            </a:extLst>
          </p:cNvPr>
          <p:cNvSpPr txBox="1"/>
          <p:nvPr/>
        </p:nvSpPr>
        <p:spPr>
          <a:xfrm>
            <a:off x="2908520" y="5394814"/>
            <a:ext cx="663164" cy="461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bg1"/>
                </a:solidFill>
              </a:rPr>
              <a:t>4</a:t>
            </a:r>
            <a:r>
              <a:rPr lang="en-US" altLang="zh-CN" sz="1200">
                <a:solidFill>
                  <a:schemeClr val="bg1"/>
                </a:solidFill>
                <a:latin typeface="+mn-lt"/>
                <a:ea typeface="+mn-ea"/>
              </a:rPr>
              <a:t>bit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bg1"/>
                </a:solidFill>
                <a:latin typeface="+mn-lt"/>
                <a:ea typeface="+mn-ea"/>
              </a:rPr>
              <a:t>新鲜值</a:t>
            </a:r>
            <a:endParaRPr lang="en-US" altLang="zh-CN" sz="120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709B5C25-562D-74D8-295E-21CAAACA0B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9077" y="3407406"/>
            <a:ext cx="1197546" cy="10999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D3A34988-3E1C-B4A8-5B6C-61EC77F1110E}"/>
              </a:ext>
            </a:extLst>
          </p:cNvPr>
          <p:cNvSpPr/>
          <p:nvPr/>
        </p:nvSpPr>
        <p:spPr>
          <a:xfrm>
            <a:off x="4372858" y="2487014"/>
            <a:ext cx="461615" cy="1714684"/>
          </a:xfrm>
          <a:prstGeom prst="leftBrace">
            <a:avLst>
              <a:gd name="adj1" fmla="val 3341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E49B6A6-E5F3-DE3B-2EA9-AFE4C390820E}"/>
              </a:ext>
            </a:extLst>
          </p:cNvPr>
          <p:cNvGrpSpPr/>
          <p:nvPr/>
        </p:nvGrpSpPr>
        <p:grpSpPr>
          <a:xfrm>
            <a:off x="-40672" y="0"/>
            <a:ext cx="5013530" cy="3360394"/>
            <a:chOff x="795776" y="3931886"/>
            <a:chExt cx="4346825" cy="2603218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5B440D0E-151B-3916-4DCF-F7F6BE1E4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776" y="3931886"/>
              <a:ext cx="4346825" cy="2603218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6130693-0EC1-F949-B985-C66BB6BCE3FD}"/>
                </a:ext>
              </a:extLst>
            </p:cNvPr>
            <p:cNvSpPr txBox="1"/>
            <p:nvPr/>
          </p:nvSpPr>
          <p:spPr>
            <a:xfrm>
              <a:off x="4719653" y="5864789"/>
              <a:ext cx="31771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虎</a:t>
              </a:r>
              <a:endParaRPr lang="en-US" altLang="zh-CN" sz="105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>
                  <a:solidFill>
                    <a:schemeClr val="bg1">
                      <a:lumMod val="50000"/>
                    </a:schemeClr>
                  </a:solidFill>
                  <a:latin typeface="大波浪圓體 CJK JP-Regular" pitchFamily="2" charset="-128"/>
                  <a:ea typeface="大波浪圓體 CJK JP-Regular" pitchFamily="2" charset="-128"/>
                </a:rPr>
                <a:t>哥</a:t>
              </a:r>
              <a:endParaRPr lang="zh-CN" altLang="en-US" sz="1050" dirty="0">
                <a:solidFill>
                  <a:schemeClr val="bg1">
                    <a:lumMod val="50000"/>
                  </a:schemeClr>
                </a:solidFill>
                <a:latin typeface="大波浪圓體 CJK JP-Regular" pitchFamily="2" charset="-128"/>
                <a:ea typeface="大波浪圓體 CJK JP-Regular" pitchFamily="2" charset="-128"/>
              </a:endParaRPr>
            </a:p>
          </p:txBody>
        </p:sp>
      </p:grpSp>
      <p:sp>
        <p:nvSpPr>
          <p:cNvPr id="35" name="文本占位符 2">
            <a:extLst>
              <a:ext uri="{FF2B5EF4-FFF2-40B4-BE49-F238E27FC236}">
                <a16:creationId xmlns:a16="http://schemas.microsoft.com/office/drawing/2014/main" id="{4FEC84AB-61DB-8541-1C05-9B98A644B983}"/>
              </a:ext>
            </a:extLst>
          </p:cNvPr>
          <p:cNvSpPr txBox="1">
            <a:spLocks/>
          </p:cNvSpPr>
          <p:nvPr/>
        </p:nvSpPr>
        <p:spPr>
          <a:xfrm>
            <a:off x="203817" y="0"/>
            <a:ext cx="4346825" cy="32729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兑换码生成算法：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利用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Redis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自增来生成序列号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，作为兑换码的核心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利用优惠券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id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的后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4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位做新鲜值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，得到加密密钥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利用密钥对序列号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加密，得到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14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位签名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</a:t>
            </a: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拼接，利用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Base32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编码，得到最终兑换码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如何校验兑换码：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从要校验的兑换码中分别获取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f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再次利用生成算法，得到签名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c2</a:t>
            </a: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将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c2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与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c1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比较，一致则认为是有效兑换码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  <a:p>
            <a:pPr marL="228600" indent="-228600" algn="l">
              <a:lnSpc>
                <a:spcPct val="150000"/>
              </a:lnSpc>
              <a:buFont typeface="+mj-ea"/>
              <a:buAutoNum type="circleNumDbPlain"/>
            </a:pP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兑换码使用过后，利用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BitMap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标记序列号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s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对应位为</a:t>
            </a:r>
            <a:r>
              <a:rPr lang="en-US" altLang="zh-CN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清松手寫體1" panose="00000500000000000000" pitchFamily="2" charset="-128"/>
                <a:ea typeface="清松手寫體1" panose="00000500000000000000" pitchFamily="2" charset="-128"/>
              </a:rPr>
              <a:t>，用于下次校验兑换码是否已经使用过</a:t>
            </a:r>
            <a:endParaRPr lang="en-US" altLang="zh-CN">
              <a:solidFill>
                <a:schemeClr val="bg1"/>
              </a:solidFill>
              <a:latin typeface="清松手寫體1" panose="00000500000000000000" pitchFamily="2" charset="-128"/>
              <a:ea typeface="清松手寫體1" panose="000005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558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发放优惠券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兑换码生成算法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异步生成兑换码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暂停发放</a:t>
            </a:r>
          </a:p>
        </p:txBody>
      </p:sp>
    </p:spTree>
    <p:extLst>
      <p:ext uri="{BB962C8B-B14F-4D97-AF65-F5344CB8AC3E}">
        <p14:creationId xmlns:p14="http://schemas.microsoft.com/office/powerpoint/2010/main" val="273781088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异步生成兑换码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需求：在发放优惠券时，如果是兑换码类型的优惠券，则需要生成兑换码。改造发放优惠券业务，采用线程池异步生成兑换码，并持久化到数据库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BDDC26-FAA3-DE79-19CE-A5C3CE038FC5}"/>
              </a:ext>
            </a:extLst>
          </p:cNvPr>
          <p:cNvSpPr/>
          <p:nvPr/>
        </p:nvSpPr>
        <p:spPr>
          <a:xfrm>
            <a:off x="3706601" y="2811320"/>
            <a:ext cx="710037" cy="348997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开始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42B1B9-2ED3-580A-AEEC-95D0EABDF920}"/>
              </a:ext>
            </a:extLst>
          </p:cNvPr>
          <p:cNvSpPr/>
          <p:nvPr/>
        </p:nvSpPr>
        <p:spPr>
          <a:xfrm>
            <a:off x="6048264" y="4823640"/>
            <a:ext cx="1018422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优惠券状态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0F713A32-566E-A308-BCB7-B121AC3BC5A0}"/>
              </a:ext>
            </a:extLst>
          </p:cNvPr>
          <p:cNvSpPr/>
          <p:nvPr/>
        </p:nvSpPr>
        <p:spPr>
          <a:xfrm>
            <a:off x="3158503" y="4744331"/>
            <a:ext cx="1806231" cy="567796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是否是</a:t>
            </a:r>
            <a:endParaRPr lang="en-US" altLang="zh-CN" sz="1200"/>
          </a:p>
          <a:p>
            <a:pPr algn="ctr"/>
            <a:r>
              <a:rPr lang="zh-CN" altLang="en-US" sz="1200"/>
              <a:t>暂停或待发放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55CC5A92-6A68-E1E7-4747-BE5F4700147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964734" y="5027377"/>
            <a:ext cx="1083530" cy="8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71D2A9D-C9DD-5EA3-D521-23262818676B}"/>
              </a:ext>
            </a:extLst>
          </p:cNvPr>
          <p:cNvCxnSpPr>
            <a:cxnSpLocks/>
            <a:stCxn id="3" idx="2"/>
            <a:endCxn id="15" idx="3"/>
          </p:cNvCxnSpPr>
          <p:nvPr/>
        </p:nvCxnSpPr>
        <p:spPr>
          <a:xfrm rot="5400000">
            <a:off x="5142970" y="4504781"/>
            <a:ext cx="688173" cy="2140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8109979-DDC8-25C5-AEBA-EC0AF921BFFD}"/>
              </a:ext>
            </a:extLst>
          </p:cNvPr>
          <p:cNvSpPr txBox="1"/>
          <p:nvPr/>
        </p:nvSpPr>
        <p:spPr>
          <a:xfrm>
            <a:off x="5040462" y="466163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F6023-30E1-88BE-ED81-B46D0DAB9808}"/>
              </a:ext>
            </a:extLst>
          </p:cNvPr>
          <p:cNvSpPr txBox="1"/>
          <p:nvPr/>
        </p:nvSpPr>
        <p:spPr>
          <a:xfrm>
            <a:off x="4024575" y="528863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90BA26-CD65-08F6-F3CC-709AE5D14BCC}"/>
              </a:ext>
            </a:extLst>
          </p:cNvPr>
          <p:cNvSpPr/>
          <p:nvPr/>
        </p:nvSpPr>
        <p:spPr>
          <a:xfrm>
            <a:off x="3628651" y="3694417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查询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优惠券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7955328-7909-4D00-60EA-45D507D97451}"/>
              </a:ext>
            </a:extLst>
          </p:cNvPr>
          <p:cNvSpPr/>
          <p:nvPr/>
        </p:nvSpPr>
        <p:spPr>
          <a:xfrm>
            <a:off x="3706601" y="5753639"/>
            <a:ext cx="710036" cy="331295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938789-EEF5-D741-51F5-A54049016B78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4061620" y="3160317"/>
            <a:ext cx="1819" cy="53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E5EBBF-A042-49F8-7E14-EF8A429A675E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061619" y="4101891"/>
            <a:ext cx="1820" cy="6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B2F0179-03C2-42FB-5BAF-78FCDFDCD36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061619" y="5312127"/>
            <a:ext cx="0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645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/>
      <p:bldP spid="8" grpId="0"/>
      <p:bldP spid="9" grpId="0" animBg="1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异步生成兑换码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需求：在发放优惠券时，如果是兑换码类型的优惠券，则需要生成兑换码。改造发放优惠券业务，采用线程池异步生成兑换码，并持久化到数据库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BDDC26-FAA3-DE79-19CE-A5C3CE038FC5}"/>
              </a:ext>
            </a:extLst>
          </p:cNvPr>
          <p:cNvSpPr/>
          <p:nvPr/>
        </p:nvSpPr>
        <p:spPr>
          <a:xfrm>
            <a:off x="3706601" y="2811320"/>
            <a:ext cx="710037" cy="348997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开始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C42B1B9-2ED3-580A-AEEC-95D0EABDF920}"/>
              </a:ext>
            </a:extLst>
          </p:cNvPr>
          <p:cNvSpPr/>
          <p:nvPr/>
        </p:nvSpPr>
        <p:spPr>
          <a:xfrm>
            <a:off x="6044626" y="3015505"/>
            <a:ext cx="1018422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更新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优惠券状态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0F713A32-566E-A308-BCB7-B121AC3BC5A0}"/>
              </a:ext>
            </a:extLst>
          </p:cNvPr>
          <p:cNvSpPr/>
          <p:nvPr/>
        </p:nvSpPr>
        <p:spPr>
          <a:xfrm>
            <a:off x="3158503" y="4744331"/>
            <a:ext cx="1806231" cy="567796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是否是</a:t>
            </a:r>
            <a:endParaRPr lang="en-US" altLang="zh-CN" sz="1200"/>
          </a:p>
          <a:p>
            <a:pPr algn="ctr"/>
            <a:r>
              <a:rPr lang="zh-CN" altLang="en-US" sz="1200"/>
              <a:t>暂停或待发放</a:t>
            </a: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55CC5A92-6A68-E1E7-4747-BE5F47001472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4964734" y="3219242"/>
            <a:ext cx="1079892" cy="18089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71D2A9D-C9DD-5EA3-D521-23262818676B}"/>
              </a:ext>
            </a:extLst>
          </p:cNvPr>
          <p:cNvCxnSpPr>
            <a:cxnSpLocks/>
            <a:stCxn id="11" idx="2"/>
            <a:endCxn id="15" idx="3"/>
          </p:cNvCxnSpPr>
          <p:nvPr/>
        </p:nvCxnSpPr>
        <p:spPr>
          <a:xfrm rot="5400000">
            <a:off x="4757539" y="4119352"/>
            <a:ext cx="1459034" cy="2140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8109979-DDC8-25C5-AEBA-EC0AF921BFFD}"/>
              </a:ext>
            </a:extLst>
          </p:cNvPr>
          <p:cNvSpPr txBox="1"/>
          <p:nvPr/>
        </p:nvSpPr>
        <p:spPr>
          <a:xfrm>
            <a:off x="5040462" y="466163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9F6023-30E1-88BE-ED81-B46D0DAB9808}"/>
              </a:ext>
            </a:extLst>
          </p:cNvPr>
          <p:cNvSpPr txBox="1"/>
          <p:nvPr/>
        </p:nvSpPr>
        <p:spPr>
          <a:xfrm>
            <a:off x="4024575" y="5288639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490BA26-CD65-08F6-F3CC-709AE5D14BCC}"/>
              </a:ext>
            </a:extLst>
          </p:cNvPr>
          <p:cNvSpPr/>
          <p:nvPr/>
        </p:nvSpPr>
        <p:spPr>
          <a:xfrm>
            <a:off x="3628651" y="3694417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查询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优惠券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59136121-431F-DC9B-6C5C-A03325BF2F65}"/>
              </a:ext>
            </a:extLst>
          </p:cNvPr>
          <p:cNvSpPr/>
          <p:nvPr/>
        </p:nvSpPr>
        <p:spPr>
          <a:xfrm>
            <a:off x="5781237" y="3865449"/>
            <a:ext cx="1552473" cy="594804"/>
          </a:xfrm>
          <a:prstGeom prst="diamond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是否要</a:t>
            </a:r>
            <a:endParaRPr lang="en-US" altLang="zh-CN" sz="1200"/>
          </a:p>
          <a:p>
            <a:pPr algn="ctr"/>
            <a:r>
              <a:rPr lang="zh-CN" altLang="en-US" sz="1200"/>
              <a:t>生成兑换码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D6A68-E120-BB22-99B6-CC137E87F4F1}"/>
              </a:ext>
            </a:extLst>
          </p:cNvPr>
          <p:cNvSpPr txBox="1"/>
          <p:nvPr/>
        </p:nvSpPr>
        <p:spPr>
          <a:xfrm>
            <a:off x="7340575" y="3932780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D8BDD2-4BC7-2895-1258-0EBEC855716C}"/>
              </a:ext>
            </a:extLst>
          </p:cNvPr>
          <p:cNvSpPr txBox="1"/>
          <p:nvPr/>
        </p:nvSpPr>
        <p:spPr>
          <a:xfrm>
            <a:off x="6557473" y="4490415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D6A80A3-B549-8F31-4A7E-6AEAAB9528F4}"/>
              </a:ext>
            </a:extLst>
          </p:cNvPr>
          <p:cNvSpPr/>
          <p:nvPr/>
        </p:nvSpPr>
        <p:spPr>
          <a:xfrm>
            <a:off x="7340575" y="4881165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生成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兑换码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7955328-7909-4D00-60EA-45D507D97451}"/>
              </a:ext>
            </a:extLst>
          </p:cNvPr>
          <p:cNvSpPr/>
          <p:nvPr/>
        </p:nvSpPr>
        <p:spPr>
          <a:xfrm>
            <a:off x="3706601" y="5753639"/>
            <a:ext cx="710036" cy="331295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7938789-EEF5-D741-51F5-A54049016B78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4061620" y="3160317"/>
            <a:ext cx="1819" cy="53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8E5EBBF-A042-49F8-7E14-EF8A429A675E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flipH="1">
            <a:off x="4061619" y="4101891"/>
            <a:ext cx="1820" cy="642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B2F0179-03C2-42FB-5BAF-78FCDFDCD365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061619" y="5312127"/>
            <a:ext cx="0" cy="441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6A6F068-47CF-31D1-0FDD-4EF1E6DFA57E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553837" y="3422979"/>
            <a:ext cx="3637" cy="44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D4B9E03D-1E62-8104-1B79-15A13D2C1421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>
            <a:off x="7333710" y="4162851"/>
            <a:ext cx="441653" cy="7183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5D336095-A9C8-41EE-878E-239620368423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5780676" y="3924600"/>
            <a:ext cx="630648" cy="33587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标注: 弯曲线形(带强调线) 21">
            <a:extLst>
              <a:ext uri="{FF2B5EF4-FFF2-40B4-BE49-F238E27FC236}">
                <a16:creationId xmlns:a16="http://schemas.microsoft.com/office/drawing/2014/main" id="{F694B738-1504-61B6-C188-7C5556A47C65}"/>
              </a:ext>
            </a:extLst>
          </p:cNvPr>
          <p:cNvSpPr/>
          <p:nvPr/>
        </p:nvSpPr>
        <p:spPr>
          <a:xfrm>
            <a:off x="7675178" y="3265859"/>
            <a:ext cx="1659034" cy="59673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27778"/>
              <a:gd name="adj5" fmla="val 131046"/>
              <a:gd name="adj6" fmla="val -4911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Font typeface="+mj-ea"/>
              <a:buAutoNum type="circleNumDbPlain"/>
            </a:pPr>
            <a:r>
              <a:rPr lang="zh-CN" altLang="en-US" sz="1200">
                <a:solidFill>
                  <a:schemeClr val="accent6">
                    <a:lumMod val="50000"/>
                  </a:schemeClr>
                </a:solidFill>
              </a:rPr>
              <a:t>发放方式是兑换码</a:t>
            </a:r>
            <a:endParaRPr lang="en-US" altLang="zh-CN" sz="1200">
              <a:solidFill>
                <a:schemeClr val="accent6">
                  <a:lumMod val="50000"/>
                </a:schemeClr>
              </a:solidFill>
            </a:endParaRPr>
          </a:p>
          <a:p>
            <a:pPr marL="228600" indent="-228600" algn="ctr">
              <a:buFont typeface="+mj-ea"/>
              <a:buAutoNum type="circleNumDbPlain"/>
            </a:pPr>
            <a:r>
              <a:rPr lang="zh-CN" altLang="en-US" sz="1200">
                <a:solidFill>
                  <a:schemeClr val="accent6">
                    <a:lumMod val="50000"/>
                  </a:schemeClr>
                </a:solidFill>
              </a:rPr>
              <a:t>之前状态是待发放</a:t>
            </a:r>
          </a:p>
        </p:txBody>
      </p:sp>
    </p:spTree>
    <p:extLst>
      <p:ext uri="{BB962C8B-B14F-4D97-AF65-F5344CB8AC3E}">
        <p14:creationId xmlns:p14="http://schemas.microsoft.com/office/powerpoint/2010/main" val="58924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发放优惠券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兑换码生成算法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异步生成兑换码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F96FB036-EC1A-C71C-6D64-FE455DEF2309}"/>
              </a:ext>
            </a:extLst>
          </p:cNvPr>
          <p:cNvSpPr txBox="1">
            <a:spLocks/>
          </p:cNvSpPr>
          <p:nvPr/>
        </p:nvSpPr>
        <p:spPr>
          <a:xfrm>
            <a:off x="4958428" y="3815255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暂停发放</a:t>
            </a:r>
          </a:p>
        </p:txBody>
      </p:sp>
    </p:spTree>
    <p:extLst>
      <p:ext uri="{BB962C8B-B14F-4D97-AF65-F5344CB8AC3E}">
        <p14:creationId xmlns:p14="http://schemas.microsoft.com/office/powerpoint/2010/main" val="20981287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A3140-9F3F-376A-F01D-4ED9344A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业务流程分析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3BC367-F854-7887-055C-08D1B2300F96}"/>
              </a:ext>
            </a:extLst>
          </p:cNvPr>
          <p:cNvSpPr txBox="1"/>
          <p:nvPr/>
        </p:nvSpPr>
        <p:spPr>
          <a:xfrm>
            <a:off x="7998529" y="5459524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7CB459-FE58-CEB4-4366-79ADC9B6FC4E}"/>
              </a:ext>
            </a:extLst>
          </p:cNvPr>
          <p:cNvSpPr txBox="1"/>
          <p:nvPr/>
        </p:nvSpPr>
        <p:spPr>
          <a:xfrm>
            <a:off x="8611943" y="4908247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1F313D9-6CB2-ED67-D049-DB6921D5BA50}"/>
              </a:ext>
            </a:extLst>
          </p:cNvPr>
          <p:cNvCxnSpPr>
            <a:cxnSpLocks/>
            <a:stCxn id="46" idx="3"/>
            <a:endCxn id="42" idx="1"/>
          </p:cNvCxnSpPr>
          <p:nvPr/>
        </p:nvCxnSpPr>
        <p:spPr>
          <a:xfrm flipV="1">
            <a:off x="1420917" y="2630104"/>
            <a:ext cx="5561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82A0729-A774-518E-BEBB-3379A4205D83}"/>
              </a:ext>
            </a:extLst>
          </p:cNvPr>
          <p:cNvSpPr/>
          <p:nvPr/>
        </p:nvSpPr>
        <p:spPr>
          <a:xfrm>
            <a:off x="1977083" y="2426367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新增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优惠券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23B5475-8771-02AC-2E18-D0A6873D3EDB}"/>
              </a:ext>
            </a:extLst>
          </p:cNvPr>
          <p:cNvSpPr/>
          <p:nvPr/>
        </p:nvSpPr>
        <p:spPr>
          <a:xfrm>
            <a:off x="710880" y="2455606"/>
            <a:ext cx="710037" cy="348997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开始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A96AB99-BC47-30C3-3676-F8DF6F6F5EAF}"/>
              </a:ext>
            </a:extLst>
          </p:cNvPr>
          <p:cNvSpPr/>
          <p:nvPr/>
        </p:nvSpPr>
        <p:spPr>
          <a:xfrm>
            <a:off x="4734367" y="2426367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发放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优惠券</a:t>
            </a:r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02FFDBF9-C30B-9CF5-77B5-547BA6334FEF}"/>
              </a:ext>
            </a:extLst>
          </p:cNvPr>
          <p:cNvSpPr/>
          <p:nvPr/>
        </p:nvSpPr>
        <p:spPr>
          <a:xfrm>
            <a:off x="6238705" y="2332702"/>
            <a:ext cx="1216593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是否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立刻发放</a:t>
            </a:r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AED84B43-AA93-2C36-E574-721B60FA70E0}"/>
              </a:ext>
            </a:extLst>
          </p:cNvPr>
          <p:cNvSpPr/>
          <p:nvPr/>
        </p:nvSpPr>
        <p:spPr>
          <a:xfrm>
            <a:off x="9146746" y="1767529"/>
            <a:ext cx="1216593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发放时间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是否开始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BA0A1F5-64F9-3E4A-516F-90285587D277}"/>
              </a:ext>
            </a:extLst>
          </p:cNvPr>
          <p:cNvSpPr/>
          <p:nvPr/>
        </p:nvSpPr>
        <p:spPr>
          <a:xfrm>
            <a:off x="3425000" y="2381529"/>
            <a:ext cx="731026" cy="497150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待发放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D69E4FEE-E22C-A16A-FDBF-23DE3BC6A365}"/>
              </a:ext>
            </a:extLst>
          </p:cNvPr>
          <p:cNvSpPr/>
          <p:nvPr/>
        </p:nvSpPr>
        <p:spPr>
          <a:xfrm>
            <a:off x="7653336" y="2943439"/>
            <a:ext cx="731026" cy="497150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进行中</a:t>
            </a: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39BB643-71D8-384D-760A-A40DC5B23038}"/>
              </a:ext>
            </a:extLst>
          </p:cNvPr>
          <p:cNvSpPr/>
          <p:nvPr/>
        </p:nvSpPr>
        <p:spPr>
          <a:xfrm>
            <a:off x="7663830" y="1816356"/>
            <a:ext cx="731026" cy="497150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未开始</a:t>
            </a:r>
          </a:p>
        </p:txBody>
      </p:sp>
      <p:sp>
        <p:nvSpPr>
          <p:cNvPr id="76" name="菱形 75">
            <a:extLst>
              <a:ext uri="{FF2B5EF4-FFF2-40B4-BE49-F238E27FC236}">
                <a16:creationId xmlns:a16="http://schemas.microsoft.com/office/drawing/2014/main" id="{61E2C515-348A-EA90-A621-71FDADE2BDAE}"/>
              </a:ext>
            </a:extLst>
          </p:cNvPr>
          <p:cNvSpPr/>
          <p:nvPr/>
        </p:nvSpPr>
        <p:spPr>
          <a:xfrm>
            <a:off x="7410552" y="3844681"/>
            <a:ext cx="1216593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是否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暂停发放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09C623C-F5EF-B542-1886-7CA41DEF35A8}"/>
              </a:ext>
            </a:extLst>
          </p:cNvPr>
          <p:cNvSpPr/>
          <p:nvPr/>
        </p:nvSpPr>
        <p:spPr>
          <a:xfrm>
            <a:off x="5873192" y="3893508"/>
            <a:ext cx="731026" cy="497150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/>
              <a:t>暂停中</a:t>
            </a:r>
          </a:p>
        </p:txBody>
      </p:sp>
      <p:sp>
        <p:nvSpPr>
          <p:cNvPr id="82" name="菱形 81">
            <a:extLst>
              <a:ext uri="{FF2B5EF4-FFF2-40B4-BE49-F238E27FC236}">
                <a16:creationId xmlns:a16="http://schemas.microsoft.com/office/drawing/2014/main" id="{65B845F5-35C5-58D7-0331-2A55042A1665}"/>
              </a:ext>
            </a:extLst>
          </p:cNvPr>
          <p:cNvSpPr/>
          <p:nvPr/>
        </p:nvSpPr>
        <p:spPr>
          <a:xfrm>
            <a:off x="7410552" y="4872507"/>
            <a:ext cx="1216593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发放时间是否到期</a:t>
            </a: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74AB9308-6266-6C90-215A-07DDC0E1662A}"/>
              </a:ext>
            </a:extLst>
          </p:cNvPr>
          <p:cNvSpPr/>
          <p:nvPr/>
        </p:nvSpPr>
        <p:spPr>
          <a:xfrm>
            <a:off x="7663830" y="5917777"/>
            <a:ext cx="710036" cy="331295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8AADF135-B8D3-82E5-C82E-4CE9B5FB9791}"/>
              </a:ext>
            </a:extLst>
          </p:cNvPr>
          <p:cNvCxnSpPr>
            <a:cxnSpLocks/>
            <a:stCxn id="42" idx="3"/>
            <a:endCxn id="64" idx="2"/>
          </p:cNvCxnSpPr>
          <p:nvPr/>
        </p:nvCxnSpPr>
        <p:spPr>
          <a:xfrm>
            <a:off x="2846659" y="2630104"/>
            <a:ext cx="57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8E72ECE-2874-68F1-1086-E5AB83AE4237}"/>
              </a:ext>
            </a:extLst>
          </p:cNvPr>
          <p:cNvCxnSpPr>
            <a:cxnSpLocks/>
            <a:stCxn id="64" idx="6"/>
            <a:endCxn id="51" idx="1"/>
          </p:cNvCxnSpPr>
          <p:nvPr/>
        </p:nvCxnSpPr>
        <p:spPr>
          <a:xfrm>
            <a:off x="4156026" y="2630104"/>
            <a:ext cx="578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280854E-6C47-C5EB-BF60-AAD8A3DA4BEA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5603943" y="2630104"/>
            <a:ext cx="634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27039BD2-43F7-AE04-5C50-E7D554B95897}"/>
              </a:ext>
            </a:extLst>
          </p:cNvPr>
          <p:cNvCxnSpPr>
            <a:cxnSpLocks/>
            <a:stCxn id="69" idx="4"/>
            <a:endCxn id="76" idx="0"/>
          </p:cNvCxnSpPr>
          <p:nvPr/>
        </p:nvCxnSpPr>
        <p:spPr>
          <a:xfrm>
            <a:off x="8018849" y="3440589"/>
            <a:ext cx="0" cy="40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405920F-1BDF-3BCB-44EA-2C865D0540D1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8018849" y="4439485"/>
            <a:ext cx="0" cy="43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F8ADD61-9111-79AF-A9E2-1E5BA6811577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8018848" y="5467311"/>
            <a:ext cx="1" cy="45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7BBDC04-FC94-2F3F-D705-7AFE29EE5A7E}"/>
              </a:ext>
            </a:extLst>
          </p:cNvPr>
          <p:cNvCxnSpPr>
            <a:cxnSpLocks/>
            <a:stCxn id="74" idx="6"/>
            <a:endCxn id="59" idx="1"/>
          </p:cNvCxnSpPr>
          <p:nvPr/>
        </p:nvCxnSpPr>
        <p:spPr>
          <a:xfrm>
            <a:off x="8394856" y="2064931"/>
            <a:ext cx="751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820D2EC-A9F6-2829-04C1-27AAF2275B8D}"/>
              </a:ext>
            </a:extLst>
          </p:cNvPr>
          <p:cNvCxnSpPr>
            <a:cxnSpLocks/>
            <a:stCxn id="76" idx="1"/>
            <a:endCxn id="80" idx="6"/>
          </p:cNvCxnSpPr>
          <p:nvPr/>
        </p:nvCxnSpPr>
        <p:spPr>
          <a:xfrm flipH="1">
            <a:off x="6604218" y="4142083"/>
            <a:ext cx="806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2890FDAF-BDEA-A543-FE85-F6932CE4B62B}"/>
              </a:ext>
            </a:extLst>
          </p:cNvPr>
          <p:cNvCxnSpPr>
            <a:cxnSpLocks/>
            <a:stCxn id="53" idx="0"/>
            <a:endCxn id="74" idx="2"/>
          </p:cNvCxnSpPr>
          <p:nvPr/>
        </p:nvCxnSpPr>
        <p:spPr>
          <a:xfrm rot="5400000" flipH="1" flipV="1">
            <a:off x="7121531" y="1790403"/>
            <a:ext cx="267771" cy="816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连接符: 肘形 146">
            <a:extLst>
              <a:ext uri="{FF2B5EF4-FFF2-40B4-BE49-F238E27FC236}">
                <a16:creationId xmlns:a16="http://schemas.microsoft.com/office/drawing/2014/main" id="{688BDEEE-5FCE-0E69-6574-13F5A1B59335}"/>
              </a:ext>
            </a:extLst>
          </p:cNvPr>
          <p:cNvCxnSpPr>
            <a:cxnSpLocks/>
            <a:stCxn id="53" idx="2"/>
            <a:endCxn id="69" idx="2"/>
          </p:cNvCxnSpPr>
          <p:nvPr/>
        </p:nvCxnSpPr>
        <p:spPr>
          <a:xfrm rot="16200000" flipH="1">
            <a:off x="7117915" y="2656593"/>
            <a:ext cx="264508" cy="8063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6E9EB455-F74C-7289-185A-87F0B163B943}"/>
              </a:ext>
            </a:extLst>
          </p:cNvPr>
          <p:cNvCxnSpPr>
            <a:cxnSpLocks/>
            <a:stCxn id="59" idx="0"/>
            <a:endCxn id="74" idx="0"/>
          </p:cNvCxnSpPr>
          <p:nvPr/>
        </p:nvCxnSpPr>
        <p:spPr>
          <a:xfrm rot="16200000" flipH="1" flipV="1">
            <a:off x="8867779" y="929092"/>
            <a:ext cx="48827" cy="1725700"/>
          </a:xfrm>
          <a:prstGeom prst="bentConnector3">
            <a:avLst>
              <a:gd name="adj1" fmla="val -7409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5C101A26-6B97-1B6A-44D1-F1D917F81F70}"/>
              </a:ext>
            </a:extLst>
          </p:cNvPr>
          <p:cNvCxnSpPr>
            <a:cxnSpLocks/>
            <a:stCxn id="59" idx="2"/>
            <a:endCxn id="69" idx="0"/>
          </p:cNvCxnSpPr>
          <p:nvPr/>
        </p:nvCxnSpPr>
        <p:spPr>
          <a:xfrm rot="5400000">
            <a:off x="8596393" y="1784789"/>
            <a:ext cx="581106" cy="1736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E954AFBE-43BC-811D-8002-BF714745842D}"/>
              </a:ext>
            </a:extLst>
          </p:cNvPr>
          <p:cNvCxnSpPr>
            <a:cxnSpLocks/>
            <a:stCxn id="80" idx="2"/>
            <a:endCxn id="51" idx="2"/>
          </p:cNvCxnSpPr>
          <p:nvPr/>
        </p:nvCxnSpPr>
        <p:spPr>
          <a:xfrm rot="10800000">
            <a:off x="5169156" y="2833841"/>
            <a:ext cx="704037" cy="1308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连接符: 肘形 161">
            <a:extLst>
              <a:ext uri="{FF2B5EF4-FFF2-40B4-BE49-F238E27FC236}">
                <a16:creationId xmlns:a16="http://schemas.microsoft.com/office/drawing/2014/main" id="{4023D4D2-BA13-0B05-A59C-87CE4CB6C346}"/>
              </a:ext>
            </a:extLst>
          </p:cNvPr>
          <p:cNvCxnSpPr>
            <a:cxnSpLocks/>
            <a:stCxn id="82" idx="3"/>
            <a:endCxn id="69" idx="6"/>
          </p:cNvCxnSpPr>
          <p:nvPr/>
        </p:nvCxnSpPr>
        <p:spPr>
          <a:xfrm flipH="1" flipV="1">
            <a:off x="8384362" y="3192014"/>
            <a:ext cx="242783" cy="1977895"/>
          </a:xfrm>
          <a:prstGeom prst="bentConnector3">
            <a:avLst>
              <a:gd name="adj1" fmla="val -4634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文本框 166">
            <a:extLst>
              <a:ext uri="{FF2B5EF4-FFF2-40B4-BE49-F238E27FC236}">
                <a16:creationId xmlns:a16="http://schemas.microsoft.com/office/drawing/2014/main" id="{63BB76E8-43FB-C67D-E99C-95CB8826844C}"/>
              </a:ext>
            </a:extLst>
          </p:cNvPr>
          <p:cNvSpPr txBox="1"/>
          <p:nvPr/>
        </p:nvSpPr>
        <p:spPr>
          <a:xfrm>
            <a:off x="7028693" y="3930338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3DAE83B1-3E96-3F9B-088D-40962E9C61C3}"/>
              </a:ext>
            </a:extLst>
          </p:cNvPr>
          <p:cNvSpPr txBox="1"/>
          <p:nvPr/>
        </p:nvSpPr>
        <p:spPr>
          <a:xfrm>
            <a:off x="7990938" y="444727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B5957C5-A109-19CA-D1FC-22BBD414A111}"/>
              </a:ext>
            </a:extLst>
          </p:cNvPr>
          <p:cNvSpPr txBox="1"/>
          <p:nvPr/>
        </p:nvSpPr>
        <p:spPr>
          <a:xfrm>
            <a:off x="6560059" y="2911843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9D60E7F-4A01-5094-8996-2B4480FD783B}"/>
              </a:ext>
            </a:extLst>
          </p:cNvPr>
          <p:cNvSpPr txBox="1"/>
          <p:nvPr/>
        </p:nvSpPr>
        <p:spPr>
          <a:xfrm>
            <a:off x="6560059" y="205124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78AC8DB9-B0D9-42B6-AF3D-9645986AD660}"/>
              </a:ext>
            </a:extLst>
          </p:cNvPr>
          <p:cNvSpPr txBox="1"/>
          <p:nvPr/>
        </p:nvSpPr>
        <p:spPr>
          <a:xfrm>
            <a:off x="9755042" y="2373932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FAD05A1B-9151-08B8-3AC4-780F6A0C6781}"/>
              </a:ext>
            </a:extLst>
          </p:cNvPr>
          <p:cNvSpPr txBox="1"/>
          <p:nvPr/>
        </p:nvSpPr>
        <p:spPr>
          <a:xfrm>
            <a:off x="9760889" y="153141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38B654A-8F43-8202-0509-7FF233D6EE3A}"/>
              </a:ext>
            </a:extLst>
          </p:cNvPr>
          <p:cNvSpPr/>
          <p:nvPr/>
        </p:nvSpPr>
        <p:spPr>
          <a:xfrm>
            <a:off x="2353492" y="3651031"/>
            <a:ext cx="2644503" cy="20624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119B979C-E516-FD8E-F612-43A4A3C40ACE}"/>
              </a:ext>
            </a:extLst>
          </p:cNvPr>
          <p:cNvSpPr/>
          <p:nvPr/>
        </p:nvSpPr>
        <p:spPr>
          <a:xfrm>
            <a:off x="3662537" y="3908808"/>
            <a:ext cx="1216593" cy="594804"/>
          </a:xfrm>
          <a:prstGeom prst="diamond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是否生成兑换码</a:t>
            </a:r>
            <a:endParaRPr lang="en-US" altLang="zh-CN" sz="1200">
              <a:solidFill>
                <a:srgbClr val="4C5252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E058E6-A8CB-EA18-E386-C747917FED1C}"/>
              </a:ext>
            </a:extLst>
          </p:cNvPr>
          <p:cNvSpPr txBox="1"/>
          <p:nvPr/>
        </p:nvSpPr>
        <p:spPr>
          <a:xfrm>
            <a:off x="4303569" y="4671296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否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08BC8F-4A49-F49A-CF3F-8E0463948AE4}"/>
              </a:ext>
            </a:extLst>
          </p:cNvPr>
          <p:cNvSpPr/>
          <p:nvPr/>
        </p:nvSpPr>
        <p:spPr>
          <a:xfrm>
            <a:off x="3915815" y="5175264"/>
            <a:ext cx="710036" cy="331295"/>
          </a:xfrm>
          <a:prstGeom prst="roundRect">
            <a:avLst>
              <a:gd name="adj" fmla="val 47436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结束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5B6E8B5-8D6C-AE83-1545-5E717B8F8D3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4270833" y="4503612"/>
            <a:ext cx="1" cy="67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2C3904-E84B-D84F-A1AC-30E033001A2D}"/>
              </a:ext>
            </a:extLst>
          </p:cNvPr>
          <p:cNvSpPr/>
          <p:nvPr/>
        </p:nvSpPr>
        <p:spPr>
          <a:xfrm>
            <a:off x="2523760" y="4635701"/>
            <a:ext cx="869576" cy="407474"/>
          </a:xfrm>
          <a:prstGeom prst="roundRect">
            <a:avLst/>
          </a:prstGeom>
          <a:noFill/>
          <a:ln w="127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rgbClr val="4C5252"/>
                </a:solidFill>
              </a:rPr>
              <a:t>生成</a:t>
            </a:r>
            <a:endParaRPr lang="en-US" altLang="zh-CN" sz="1200">
              <a:solidFill>
                <a:srgbClr val="4C5252"/>
              </a:solidFill>
            </a:endParaRPr>
          </a:p>
          <a:p>
            <a:pPr algn="ctr"/>
            <a:r>
              <a:rPr lang="zh-CN" altLang="en-US" sz="1200">
                <a:solidFill>
                  <a:srgbClr val="4C5252"/>
                </a:solidFill>
              </a:rPr>
              <a:t>兑换码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3A594C7-2DD6-9124-9531-3CA32F2784B9}"/>
              </a:ext>
            </a:extLst>
          </p:cNvPr>
          <p:cNvCxnSpPr>
            <a:cxnSpLocks/>
            <a:stCxn id="4" idx="1"/>
            <a:endCxn id="10" idx="0"/>
          </p:cNvCxnSpPr>
          <p:nvPr/>
        </p:nvCxnSpPr>
        <p:spPr>
          <a:xfrm rot="10800000" flipV="1">
            <a:off x="2958549" y="4206209"/>
            <a:ext cx="703989" cy="429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8C6B92A-A3ED-29CA-1FE2-C40EC18B036A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 rot="16200000" flipH="1">
            <a:off x="3288313" y="4713409"/>
            <a:ext cx="297737" cy="957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1101F25-D316-4D43-CB7D-2C96336045BA}"/>
              </a:ext>
            </a:extLst>
          </p:cNvPr>
          <p:cNvCxnSpPr>
            <a:cxnSpLocks/>
            <a:stCxn id="51" idx="3"/>
            <a:endCxn id="4" idx="0"/>
          </p:cNvCxnSpPr>
          <p:nvPr/>
        </p:nvCxnSpPr>
        <p:spPr>
          <a:xfrm flipH="1">
            <a:off x="4270834" y="2630104"/>
            <a:ext cx="1333109" cy="1278704"/>
          </a:xfrm>
          <a:prstGeom prst="curvedConnector4">
            <a:avLst>
              <a:gd name="adj1" fmla="val -17148"/>
              <a:gd name="adj2" fmla="val 57967"/>
            </a:avLst>
          </a:prstGeom>
          <a:ln>
            <a:solidFill>
              <a:srgbClr val="AD2B26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3F8B94F3-E0DC-12F1-87AF-5F6CC2D40351}"/>
              </a:ext>
            </a:extLst>
          </p:cNvPr>
          <p:cNvSpPr txBox="1"/>
          <p:nvPr/>
        </p:nvSpPr>
        <p:spPr>
          <a:xfrm>
            <a:off x="3314080" y="3989361"/>
            <a:ext cx="317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是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6577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42" grpId="0" animBg="1"/>
      <p:bldP spid="46" grpId="0" animBg="1"/>
      <p:bldP spid="51" grpId="0" animBg="1"/>
      <p:bldP spid="53" grpId="0" animBg="1"/>
      <p:bldP spid="59" grpId="0" animBg="1"/>
      <p:bldP spid="64" grpId="0" animBg="1"/>
      <p:bldP spid="69" grpId="0" animBg="1"/>
      <p:bldP spid="74" grpId="0" animBg="1"/>
      <p:bldP spid="76" grpId="0" animBg="1"/>
      <p:bldP spid="80" grpId="0" animBg="1"/>
      <p:bldP spid="82" grpId="0" animBg="1"/>
      <p:bldP spid="83" grpId="0" animBg="1"/>
      <p:bldP spid="167" grpId="0"/>
      <p:bldP spid="168" grpId="0"/>
      <p:bldP spid="169" grpId="0"/>
      <p:bldP spid="170" grpId="0"/>
      <p:bldP spid="171" grpId="0"/>
      <p:bldP spid="172" grpId="0"/>
      <p:bldP spid="3" grpId="0" animBg="1"/>
      <p:bldP spid="4" grpId="0" animBg="1"/>
      <p:bldP spid="5" grpId="0"/>
      <p:bldP spid="6" grpId="0" animBg="1"/>
      <p:bldP spid="10" grpId="0" animBg="1"/>
      <p:bldP spid="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2AFC25D5-128A-D9F7-EFC9-F1C36636A33C}"/>
              </a:ext>
            </a:extLst>
          </p:cNvPr>
          <p:cNvSpPr txBox="1">
            <a:spLocks/>
          </p:cNvSpPr>
          <p:nvPr/>
        </p:nvSpPr>
        <p:spPr>
          <a:xfrm>
            <a:off x="2195450" y="938713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暂停发放优惠券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73B92004-267C-84FA-4C5C-537778B9263F}"/>
              </a:ext>
            </a:extLst>
          </p:cNvPr>
          <p:cNvSpPr txBox="1">
            <a:spLocks/>
          </p:cNvSpPr>
          <p:nvPr/>
        </p:nvSpPr>
        <p:spPr>
          <a:xfrm>
            <a:off x="2195450" y="1617054"/>
            <a:ext cx="9214230" cy="652679"/>
          </a:xfrm>
          <a:prstGeom prst="rect">
            <a:avLst/>
          </a:prstGeom>
        </p:spPr>
        <p:txBody>
          <a:bodyPr lIns="0" tIns="45720" rIns="0" bIns="45720"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需求：管理员可以将一个发放中的优惠券状态修改为暂停， 暂停后学员无法领取或兑换该优惠券。用户端页面也不会展示。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017FC28-2F8E-061A-C877-9449E14CA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915662"/>
              </p:ext>
            </p:extLst>
          </p:nvPr>
        </p:nvGraphicFramePr>
        <p:xfrm>
          <a:off x="2328247" y="2548448"/>
          <a:ext cx="8444528" cy="3395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1953434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  <a:gridCol w="6491094">
                  <a:extLst>
                    <a:ext uri="{9D8B030D-6E8A-4147-A177-3AD203B41FA5}">
                      <a16:colId xmlns:a16="http://schemas.microsoft.com/office/drawing/2014/main" val="2611661621"/>
                    </a:ext>
                  </a:extLst>
                </a:gridCol>
              </a:tblGrid>
              <a:tr h="50208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参数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说明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4243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请求方式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4246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请求路径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4219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请求参数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4696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返回值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36267"/>
                  </a:ext>
                </a:extLst>
              </a:tr>
              <a:tr h="1152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/>
                        <a:t>描述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5360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09867D7-63B6-0ABE-E719-040110B7E977}"/>
              </a:ext>
            </a:extLst>
          </p:cNvPr>
          <p:cNvSpPr txBox="1"/>
          <p:nvPr/>
        </p:nvSpPr>
        <p:spPr>
          <a:xfrm>
            <a:off x="6502386" y="3103098"/>
            <a:ext cx="1767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>
                <a:solidFill>
                  <a:prstClr val="black"/>
                </a:solidFill>
                <a:latin typeface="Source Code Pro"/>
                <a:ea typeface="阿里巴巴普惠体"/>
              </a:rPr>
              <a:t>PUT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72633F-B370-0BEC-4E86-B10CF90EAB94}"/>
              </a:ext>
            </a:extLst>
          </p:cNvPr>
          <p:cNvSpPr txBox="1"/>
          <p:nvPr/>
        </p:nvSpPr>
        <p:spPr>
          <a:xfrm>
            <a:off x="5816587" y="3548888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en-US" altLang="zh-CN" sz="1200">
                <a:solidFill>
                  <a:prstClr val="black"/>
                </a:solidFill>
              </a:rPr>
              <a:t>/coupons/{id}/pause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4E4A24-A923-0387-1AA0-B147462AA625}"/>
              </a:ext>
            </a:extLst>
          </p:cNvPr>
          <p:cNvSpPr txBox="1"/>
          <p:nvPr/>
        </p:nvSpPr>
        <p:spPr>
          <a:xfrm>
            <a:off x="5816587" y="398477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zh-CN" altLang="en-US" sz="1200" noProof="0">
                <a:solidFill>
                  <a:prstClr val="black"/>
                </a:solidFill>
              </a:rPr>
              <a:t>路径占位符中的优惠券</a:t>
            </a:r>
            <a:r>
              <a:rPr lang="en-US" altLang="zh-CN" sz="1200" noProof="0">
                <a:solidFill>
                  <a:prstClr val="black"/>
                </a:solidFill>
              </a:rPr>
              <a:t>id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505A8F-FE4F-D547-44C7-D7727F4DE6EE}"/>
              </a:ext>
            </a:extLst>
          </p:cNvPr>
          <p:cNvSpPr txBox="1"/>
          <p:nvPr/>
        </p:nvSpPr>
        <p:spPr>
          <a:xfrm>
            <a:off x="5816586" y="4435161"/>
            <a:ext cx="3138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9170">
              <a:defRPr/>
            </a:pPr>
            <a:r>
              <a:rPr lang="zh-CN" altLang="en-US" sz="1200">
                <a:solidFill>
                  <a:prstClr val="black"/>
                </a:solidFill>
              </a:rPr>
              <a:t>无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1C414D4-CC3A-A846-3E8B-18C33553ECEC}"/>
              </a:ext>
            </a:extLst>
          </p:cNvPr>
          <p:cNvSpPr txBox="1"/>
          <p:nvPr/>
        </p:nvSpPr>
        <p:spPr>
          <a:xfrm>
            <a:off x="4805680" y="5182934"/>
            <a:ext cx="549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219170">
              <a:defRPr/>
            </a:pPr>
            <a:r>
              <a:rPr lang="zh-CN" altLang="en-US" sz="1200" noProof="0">
                <a:solidFill>
                  <a:prstClr val="black"/>
                </a:solidFill>
              </a:rPr>
              <a:t>注意：只有状态是进行中的优惠券才可以暂停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Code Pro"/>
              <a:ea typeface="阿里巴巴普惠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09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业务流程分析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接口统计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4C5252"/>
                </a:solidFill>
              </a:rPr>
              <a:t>表结构设计</a:t>
            </a:r>
          </a:p>
        </p:txBody>
      </p:sp>
    </p:spTree>
    <p:extLst>
      <p:ext uri="{BB962C8B-B14F-4D97-AF65-F5344CB8AC3E}">
        <p14:creationId xmlns:p14="http://schemas.microsoft.com/office/powerpoint/2010/main" val="10795728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rPr>
              <a:t>接口统计</a:t>
            </a: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33D37D20-3583-C63B-7159-65194EDE5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13454"/>
              </p:ext>
            </p:extLst>
          </p:nvPr>
        </p:nvGraphicFramePr>
        <p:xfrm>
          <a:off x="1632607" y="1403710"/>
          <a:ext cx="9005896" cy="476702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2614928">
                  <a:extLst>
                    <a:ext uri="{9D8B030D-6E8A-4147-A177-3AD203B41FA5}">
                      <a16:colId xmlns:a16="http://schemas.microsoft.com/office/drawing/2014/main" val="3063587819"/>
                    </a:ext>
                  </a:extLst>
                </a:gridCol>
                <a:gridCol w="1173830">
                  <a:extLst>
                    <a:ext uri="{9D8B030D-6E8A-4147-A177-3AD203B41FA5}">
                      <a16:colId xmlns:a16="http://schemas.microsoft.com/office/drawing/2014/main" val="2632288434"/>
                    </a:ext>
                  </a:extLst>
                </a:gridCol>
                <a:gridCol w="5217138">
                  <a:extLst>
                    <a:ext uri="{9D8B030D-6E8A-4147-A177-3AD203B41FA5}">
                      <a16:colId xmlns:a16="http://schemas.microsoft.com/office/drawing/2014/main" val="3490649803"/>
                    </a:ext>
                  </a:extLst>
                </a:gridCol>
              </a:tblGrid>
              <a:tr h="462699"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编号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/>
                        <a:t>接口简述</a:t>
                      </a: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19205"/>
                  </a:ext>
                </a:extLst>
              </a:tr>
              <a:tr h="391035"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优惠券管理</a:t>
                      </a:r>
                      <a:endParaRPr lang="zh-CN" altLang="en-US" sz="16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1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新增优惠券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576160"/>
                  </a:ext>
                </a:extLst>
              </a:tr>
              <a:tr h="391328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2</a:t>
                      </a:r>
                      <a:endParaRPr lang="zh-CN" altLang="en-US" sz="1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修改优惠券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185947"/>
                  </a:ext>
                </a:extLst>
              </a:tr>
              <a:tr h="391329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3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分页查询优惠券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50136"/>
                  </a:ext>
                </a:extLst>
              </a:tr>
              <a:tr h="391329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4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根据</a:t>
                      </a:r>
                      <a:r>
                        <a:rPr lang="en-US" altLang="zh-CN" sz="1400" b="0"/>
                        <a:t>id</a:t>
                      </a:r>
                      <a:r>
                        <a:rPr lang="zh-CN" altLang="en-US" sz="1400" b="0"/>
                        <a:t>查询优惠券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03354"/>
                  </a:ext>
                </a:extLst>
              </a:tr>
              <a:tr h="391329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5</a:t>
                      </a:r>
                      <a:endParaRPr lang="zh-CN" altLang="en-US" sz="1400" b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删除优惠券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336851"/>
                  </a:ext>
                </a:extLst>
              </a:tr>
              <a:tr h="391329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优惠券发放</a:t>
                      </a:r>
                      <a:endParaRPr lang="zh-CN" altLang="en-US" sz="16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1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发放优惠券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04865"/>
                  </a:ext>
                </a:extLst>
              </a:tr>
              <a:tr h="391329">
                <a:tc vMerge="1">
                  <a:txBody>
                    <a:bodyPr/>
                    <a:lstStyle/>
                    <a:p>
                      <a:pPr algn="ctr"/>
                      <a:endParaRPr lang="zh-CN" altLang="en-US" sz="11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2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暂停发放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615197"/>
                  </a:ext>
                </a:extLst>
              </a:tr>
              <a:tr h="391329">
                <a:tc vMerge="1">
                  <a:txBody>
                    <a:bodyPr/>
                    <a:lstStyle/>
                    <a:p>
                      <a:pPr algn="ctr"/>
                      <a:endParaRPr lang="zh-CN" altLang="en-US" sz="16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3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生成兑换码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123587"/>
                  </a:ext>
                </a:extLst>
              </a:tr>
              <a:tr h="391329">
                <a:tc vMerge="1">
                  <a:txBody>
                    <a:bodyPr/>
                    <a:lstStyle/>
                    <a:p>
                      <a:pPr algn="ctr"/>
                      <a:endParaRPr lang="zh-CN" altLang="en-US" sz="16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4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查询兑换码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030849"/>
                  </a:ext>
                </a:extLst>
              </a:tr>
              <a:tr h="391329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600" b="1"/>
                        <a:t>定时任务</a:t>
                      </a:r>
                      <a:endParaRPr lang="zh-CN" altLang="en-US" sz="16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1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定时发放优惠券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95363"/>
                  </a:ext>
                </a:extLst>
              </a:tr>
              <a:tr h="391329">
                <a:tc vMerge="1">
                  <a:txBody>
                    <a:bodyPr/>
                    <a:lstStyle/>
                    <a:p>
                      <a:pPr algn="ctr"/>
                      <a:endParaRPr lang="zh-CN" altLang="en-US" sz="1600" b="0"/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/>
                        <a:t>2</a:t>
                      </a:r>
                      <a:endParaRPr lang="zh-CN" altLang="en-US" sz="1400" b="0"/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/>
                        <a:t>定时结束优惠券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7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888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C27D2CA-4199-2FF9-8E8A-C2AE19313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8429" y="1903454"/>
            <a:ext cx="5973761" cy="637267"/>
          </a:xfrm>
        </p:spPr>
        <p:txBody>
          <a:bodyPr/>
          <a:lstStyle/>
          <a:p>
            <a:r>
              <a:rPr lang="zh-CN" altLang="en-US">
                <a:solidFill>
                  <a:srgbClr val="4C5252"/>
                </a:solidFill>
              </a:rPr>
              <a:t>业务流程分析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714FCE93-9C74-AA09-E094-3BABF1D38B7E}"/>
              </a:ext>
            </a:extLst>
          </p:cNvPr>
          <p:cNvSpPr txBox="1">
            <a:spLocks/>
          </p:cNvSpPr>
          <p:nvPr/>
        </p:nvSpPr>
        <p:spPr>
          <a:xfrm>
            <a:off x="4958428" y="2540721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接口统计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DFA0AF5-9240-8DD8-FB10-3B052205BD4F}"/>
              </a:ext>
            </a:extLst>
          </p:cNvPr>
          <p:cNvSpPr txBox="1">
            <a:spLocks/>
          </p:cNvSpPr>
          <p:nvPr/>
        </p:nvSpPr>
        <p:spPr>
          <a:xfrm>
            <a:off x="4958428" y="3177988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AD2B26"/>
                </a:solidFill>
              </a:rPr>
              <a:t>表结构设计</a:t>
            </a:r>
          </a:p>
        </p:txBody>
      </p:sp>
    </p:spTree>
    <p:extLst>
      <p:ext uri="{BB962C8B-B14F-4D97-AF65-F5344CB8AC3E}">
        <p14:creationId xmlns:p14="http://schemas.microsoft.com/office/powerpoint/2010/main" val="65772188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1">
            <a:extLst>
              <a:ext uri="{FF2B5EF4-FFF2-40B4-BE49-F238E27FC236}">
                <a16:creationId xmlns:a16="http://schemas.microsoft.com/office/drawing/2014/main" id="{9961DD5D-9843-8457-C01A-D31BF068675B}"/>
              </a:ext>
            </a:extLst>
          </p:cNvPr>
          <p:cNvSpPr txBox="1">
            <a:spLocks/>
          </p:cNvSpPr>
          <p:nvPr/>
        </p:nvSpPr>
        <p:spPr>
          <a:xfrm>
            <a:off x="814916" y="766442"/>
            <a:ext cx="5973761" cy="637267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585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rgbClr val="AD2B26"/>
                </a:solidFill>
                <a:latin typeface="Alibaba PuHuiTi Medium" panose="00020600040101010101" pitchFamily="18" charset="-122"/>
                <a:ea typeface="Alibaba PuHuiTi Medium" panose="00020600040101010101" pitchFamily="18" charset="-122"/>
                <a:cs typeface="Alibaba PuHuiTi Medium" panose="00020600040101010101" pitchFamily="18" charset="-122"/>
              </a:rPr>
              <a:t>表结构设计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4026EEE-1DC2-C765-4526-2E4A52664F99}"/>
              </a:ext>
            </a:extLst>
          </p:cNvPr>
          <p:cNvSpPr/>
          <p:nvPr/>
        </p:nvSpPr>
        <p:spPr>
          <a:xfrm>
            <a:off x="2396419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优惠券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0B8669-C4CF-AE58-B3BA-2330FD54A92F}"/>
              </a:ext>
            </a:extLst>
          </p:cNvPr>
          <p:cNvSpPr/>
          <p:nvPr/>
        </p:nvSpPr>
        <p:spPr>
          <a:xfrm>
            <a:off x="9165929" y="3429000"/>
            <a:ext cx="941613" cy="413657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兑换码</a:t>
            </a:r>
          </a:p>
        </p:txBody>
      </p:sp>
    </p:spTree>
    <p:extLst>
      <p:ext uri="{BB962C8B-B14F-4D97-AF65-F5344CB8AC3E}">
        <p14:creationId xmlns:p14="http://schemas.microsoft.com/office/powerpoint/2010/main" val="373984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43704</TotalTime>
  <Words>2713</Words>
  <Application>Microsoft Office PowerPoint</Application>
  <PresentationFormat>宽屏</PresentationFormat>
  <Paragraphs>1082</Paragraphs>
  <Slides>51</Slides>
  <Notes>8</Notes>
  <HiddenSlides>8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51</vt:i4>
      </vt:variant>
    </vt:vector>
  </HeadingPairs>
  <TitlesOfParts>
    <vt:vector size="75" baseType="lpstr">
      <vt:lpstr>Alibaba PuHuiTi B</vt:lpstr>
      <vt:lpstr>Alibaba PuHuiTi Medium</vt:lpstr>
      <vt:lpstr>Alibaba PuHuiTi R</vt:lpstr>
      <vt:lpstr>阿里巴巴普惠体</vt:lpstr>
      <vt:lpstr>阿里巴巴普惠体 Medium</vt:lpstr>
      <vt:lpstr>大波浪圓體 CJK JP-Regular</vt:lpstr>
      <vt:lpstr>等线</vt:lpstr>
      <vt:lpstr>黑体</vt:lpstr>
      <vt:lpstr>STKaiti</vt:lpstr>
      <vt:lpstr>STKaiti</vt:lpstr>
      <vt:lpstr>清松手寫體1</vt:lpstr>
      <vt:lpstr>Arial</vt:lpstr>
      <vt:lpstr>Calibri</vt:lpstr>
      <vt:lpstr>Segoe UI</vt:lpstr>
      <vt:lpstr>Source Code Pro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优惠券管理</vt:lpstr>
      <vt:lpstr>PowerPoint 演示文稿</vt:lpstr>
      <vt:lpstr>产品原型分析</vt:lpstr>
      <vt:lpstr>PowerPoint 演示文稿</vt:lpstr>
      <vt:lpstr>业务流程分析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优惠券管理</vt:lpstr>
      <vt:lpstr>PowerPoint 演示文稿</vt:lpstr>
      <vt:lpstr>PowerPoint 演示文稿</vt:lpstr>
      <vt:lpstr>新增优惠券的表单实体</vt:lpstr>
      <vt:lpstr>PowerPoint 演示文稿</vt:lpstr>
      <vt:lpstr>PowerPoint 演示文稿</vt:lpstr>
      <vt:lpstr>PowerPoint 演示文稿</vt:lpstr>
      <vt:lpstr>分页查询优惠券VO实体</vt:lpstr>
      <vt:lpstr>PowerPoint 演示文稿</vt:lpstr>
      <vt:lpstr>PowerPoint 演示文稿</vt:lpstr>
      <vt:lpstr>PowerPoint 演示文稿</vt:lpstr>
      <vt:lpstr>优惠券详情VO实体</vt:lpstr>
      <vt:lpstr>PowerPoint 演示文稿</vt:lpstr>
      <vt:lpstr>PowerPoint 演示文稿</vt:lpstr>
      <vt:lpstr>PowerPoint 演示文稿</vt:lpstr>
      <vt:lpstr>修改优惠券的表单实体</vt:lpstr>
      <vt:lpstr>PowerPoint 演示文稿</vt:lpstr>
      <vt:lpstr>PowerPoint 演示文稿</vt:lpstr>
      <vt:lpstr>PowerPoint 演示文稿</vt:lpstr>
      <vt:lpstr>PowerPoint 演示文稿</vt:lpstr>
      <vt:lpstr>优惠券发放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zhang huyi</cp:lastModifiedBy>
  <cp:revision>1330</cp:revision>
  <dcterms:created xsi:type="dcterms:W3CDTF">2020-03-31T02:23:27Z</dcterms:created>
  <dcterms:modified xsi:type="dcterms:W3CDTF">2023-03-05T13:24:00Z</dcterms:modified>
</cp:coreProperties>
</file>