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6"/>
  </p:notesMasterIdLst>
  <p:handoutMasterIdLst>
    <p:handoutMasterId r:id="rId67"/>
  </p:handoutMasterIdLst>
  <p:sldIdLst>
    <p:sldId id="462" r:id="rId8"/>
    <p:sldId id="687" r:id="rId9"/>
    <p:sldId id="1059" r:id="rId10"/>
    <p:sldId id="858" r:id="rId11"/>
    <p:sldId id="839" r:id="rId12"/>
    <p:sldId id="1044" r:id="rId13"/>
    <p:sldId id="1060" r:id="rId14"/>
    <p:sldId id="1079" r:id="rId15"/>
    <p:sldId id="1084" r:id="rId16"/>
    <p:sldId id="1085" r:id="rId17"/>
    <p:sldId id="1088" r:id="rId18"/>
    <p:sldId id="1086" r:id="rId19"/>
    <p:sldId id="1087" r:id="rId20"/>
    <p:sldId id="1089" r:id="rId21"/>
    <p:sldId id="1037" r:id="rId22"/>
    <p:sldId id="971" r:id="rId23"/>
    <p:sldId id="1038" r:id="rId24"/>
    <p:sldId id="1039" r:id="rId25"/>
    <p:sldId id="705" r:id="rId26"/>
    <p:sldId id="1090" r:id="rId27"/>
    <p:sldId id="1091" r:id="rId28"/>
    <p:sldId id="1062" r:id="rId29"/>
    <p:sldId id="1063" r:id="rId30"/>
    <p:sldId id="1064" r:id="rId31"/>
    <p:sldId id="1065" r:id="rId32"/>
    <p:sldId id="1066" r:id="rId33"/>
    <p:sldId id="1040" r:id="rId34"/>
    <p:sldId id="1041" r:id="rId35"/>
    <p:sldId id="1094" r:id="rId36"/>
    <p:sldId id="1067" r:id="rId37"/>
    <p:sldId id="1093" r:id="rId38"/>
    <p:sldId id="863" r:id="rId39"/>
    <p:sldId id="942" r:id="rId40"/>
    <p:sldId id="1046" r:id="rId41"/>
    <p:sldId id="1068" r:id="rId42"/>
    <p:sldId id="1069" r:id="rId43"/>
    <p:sldId id="1070" r:id="rId44"/>
    <p:sldId id="1045" r:id="rId45"/>
    <p:sldId id="1071" r:id="rId46"/>
    <p:sldId id="1072" r:id="rId47"/>
    <p:sldId id="1100" r:id="rId48"/>
    <p:sldId id="1095" r:id="rId49"/>
    <p:sldId id="1096" r:id="rId50"/>
    <p:sldId id="1097" r:id="rId51"/>
    <p:sldId id="1098" r:id="rId52"/>
    <p:sldId id="1101" r:id="rId53"/>
    <p:sldId id="953" r:id="rId54"/>
    <p:sldId id="1102" r:id="rId55"/>
    <p:sldId id="954" r:id="rId56"/>
    <p:sldId id="1052" r:id="rId57"/>
    <p:sldId id="1073" r:id="rId58"/>
    <p:sldId id="1074" r:id="rId59"/>
    <p:sldId id="1054" r:id="rId60"/>
    <p:sldId id="1075" r:id="rId61"/>
    <p:sldId id="1076" r:id="rId62"/>
    <p:sldId id="1077" r:id="rId63"/>
    <p:sldId id="1078" r:id="rId64"/>
    <p:sldId id="264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4"/>
    <a:srgbClr val="F2F2F2"/>
    <a:srgbClr val="4C5252"/>
    <a:srgbClr val="E7E7E7"/>
    <a:srgbClr val="376092"/>
    <a:srgbClr val="AD2B26"/>
    <a:srgbClr val="C00000"/>
    <a:srgbClr val="FFFFFF"/>
    <a:srgbClr val="404040"/>
    <a:srgbClr val="F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2023-04-16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hyperlink" Target="https://redisson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lua/lua-tutorial.html" TargetMode="Externa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领取优惠券优化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798653" y="3125505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33087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262502"/>
            <a:ext cx="1563768" cy="51077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sz="24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417026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798653" y="5268069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01862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断开连接自动释放锁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375428"/>
            <a:ext cx="1563768" cy="51077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3980288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798653" y="3851645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25539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3969798"/>
            <a:ext cx="1563768" cy="51077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sz="24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113959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798653" y="4559860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25576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659166"/>
            <a:ext cx="1563768" cy="51077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sz="24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364880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5531223" y="1344705"/>
            <a:ext cx="2859741" cy="4902682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29642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断开连接自动释放锁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298430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610491"/>
            <a:ext cx="3644033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集群下锁失效问题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247758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简单分布式锁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3D93CB-8C2C-F857-AF9A-67C1E591B215}"/>
              </a:ext>
            </a:extLst>
          </p:cNvPr>
          <p:cNvSpPr txBox="1">
            <a:spLocks/>
          </p:cNvSpPr>
          <p:nvPr/>
        </p:nvSpPr>
        <p:spPr>
          <a:xfrm>
            <a:off x="4958428" y="2885025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C5252"/>
                </a:solidFill>
              </a:rPr>
              <a:t>Redisson</a:t>
            </a:r>
            <a:endParaRPr lang="zh-CN" altLang="en-US">
              <a:solidFill>
                <a:srgbClr val="4C5252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BC2EE9E-586B-BE19-3BCF-8448C95DC4E7}"/>
              </a:ext>
            </a:extLst>
          </p:cNvPr>
          <p:cNvSpPr txBox="1">
            <a:spLocks/>
          </p:cNvSpPr>
          <p:nvPr/>
        </p:nvSpPr>
        <p:spPr>
          <a:xfrm>
            <a:off x="4958428" y="352229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基于注解的分布式锁</a:t>
            </a:r>
          </a:p>
        </p:txBody>
      </p:sp>
    </p:spTree>
    <p:extLst>
      <p:ext uri="{BB962C8B-B14F-4D97-AF65-F5344CB8AC3E}">
        <p14:creationId xmlns:p14="http://schemas.microsoft.com/office/powerpoint/2010/main" val="23681420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简单分布式锁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E1698301-BF0B-8B1B-4404-D51C94BB3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6026251" cy="3861223"/>
          </a:xfrm>
        </p:spPr>
        <p:txBody>
          <a:bodyPr/>
          <a:lstStyle/>
          <a:p>
            <a:r>
              <a:rPr lang="zh-CN" altLang="en-US"/>
              <a:t>实现分布式锁时需要实现的两个基本方法：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获取锁：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互斥：确保只能有一个线程获取锁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非阻塞：尝试一次，成功返回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，失败返回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false</a:t>
            </a:r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释放锁：</a:t>
            </a:r>
            <a:endParaRPr lang="en-US" altLang="zh-CN"/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+mn-ea"/>
                <a:ea typeface="+mn-ea"/>
                <a:cs typeface="阿里巴巴普惠体" panose="00020600040101010101" pitchFamily="18" charset="-122"/>
              </a:rPr>
              <a:t>手动释放</a:t>
            </a:r>
            <a:endParaRPr lang="en-US" altLang="zh-CN" sz="1400" b="0">
              <a:latin typeface="+mn-ea"/>
              <a:ea typeface="+mn-ea"/>
              <a:cs typeface="阿里巴巴普惠体" panose="00020600040101010101" pitchFamily="18" charset="-122"/>
            </a:endParaRPr>
          </a:p>
          <a:p>
            <a:pPr marL="918000" lvl="1" indent="-285750">
              <a:buFont typeface="Arial" panose="020B0604020202020204" pitchFamily="34" charset="0"/>
              <a:buChar char="•"/>
            </a:pPr>
            <a:r>
              <a:rPr lang="zh-CN" altLang="en-US" sz="1400" b="0">
                <a:latin typeface="+mn-ea"/>
                <a:ea typeface="+mn-ea"/>
                <a:cs typeface="阿里巴巴普惠体" panose="00020600040101010101" pitchFamily="18" charset="-122"/>
              </a:rPr>
              <a:t>超时释放</a:t>
            </a:r>
            <a:endParaRPr lang="en-US" altLang="zh-CN" sz="140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7BB7D3-A0E8-C63C-2D99-6BC2C022403A}"/>
              </a:ext>
            </a:extLst>
          </p:cNvPr>
          <p:cNvSpPr txBox="1"/>
          <p:nvPr/>
        </p:nvSpPr>
        <p:spPr>
          <a:xfrm>
            <a:off x="2327108" y="4444454"/>
            <a:ext cx="293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000000"/>
                </a:solidFill>
                <a:latin typeface="+mn-lt"/>
                <a:ea typeface="+mn-ea"/>
              </a:rPr>
              <a:t>：获取锁时添加一个超时时间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2F5090-F200-8E7F-C0F9-273E7525A039}"/>
              </a:ext>
            </a:extLst>
          </p:cNvPr>
          <p:cNvSpPr txBox="1"/>
          <p:nvPr/>
        </p:nvSpPr>
        <p:spPr>
          <a:xfrm>
            <a:off x="1717902" y="3093150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添加锁，</a:t>
            </a:r>
            <a:r>
              <a:rPr lang="en-US" altLang="zh-CN" sz="1200" i="1">
                <a:solidFill>
                  <a:srgbClr val="00B050"/>
                </a:solidFill>
              </a:rPr>
              <a:t>NX</a:t>
            </a:r>
            <a:r>
              <a:rPr lang="zh-CN" altLang="en-US" sz="1200" i="1">
                <a:solidFill>
                  <a:srgbClr val="00B050"/>
                </a:solidFill>
              </a:rPr>
              <a:t>是互斥、</a:t>
            </a:r>
            <a:r>
              <a:rPr lang="en-US" altLang="zh-CN" sz="1200" i="1">
                <a:solidFill>
                  <a:srgbClr val="00B050"/>
                </a:solidFill>
              </a:rPr>
              <a:t>EX</a:t>
            </a:r>
            <a:r>
              <a:rPr lang="zh-CN" altLang="en-US" sz="1200" i="1">
                <a:solidFill>
                  <a:srgbClr val="00B050"/>
                </a:solidFill>
              </a:rPr>
              <a:t>是设置超时时间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SET lock thread1 NX EX 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D6F667-1E40-8259-6BD7-DBB1D5E3F7CE}"/>
              </a:ext>
            </a:extLst>
          </p:cNvPr>
          <p:cNvSpPr txBox="1"/>
          <p:nvPr/>
        </p:nvSpPr>
        <p:spPr>
          <a:xfrm>
            <a:off x="1717902" y="4834968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  <a:latin typeface="+mn-lt"/>
                <a:ea typeface="+mn-ea"/>
              </a:rPr>
              <a:t>释放锁，删除即可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DEL </a:t>
            </a:r>
            <a:r>
              <a:rPr lang="en-US" altLang="zh-CN" sz="1200">
                <a:solidFill>
                  <a:schemeClr val="bg1"/>
                </a:solidFill>
              </a:rPr>
              <a:t>lock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D8B1573-433C-CFDB-D21E-10FB76DDB465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13AACE-2DAA-964E-5A31-B20EDC42034C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9EECAA7-570A-38C6-586A-30C65DF62724}"/>
              </a:ext>
            </a:extLst>
          </p:cNvPr>
          <p:cNvCxnSpPr>
            <a:cxnSpLocks/>
            <a:stCxn id="23" idx="4"/>
            <a:endCxn id="24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0AE09D2A-2C4F-B0A9-F72C-4D9D2B6B9ABB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1037C4-2C0B-79F7-9F80-107ADFC32E4C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39C825-7040-FE40-2ED7-E2D0B3015B99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5111859-3795-B92C-99B2-6588E54FE185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13494FAB-6966-D477-4D7D-A1B2B2472058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22F93CE-F368-B29A-CBF4-A7BC42CCD85E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43CE3D0-F237-27BE-2A09-B66C0165392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46FFBBB-5D44-94A2-55FB-51BC41DC9D68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97CAB2C-0A34-D305-6835-E276548B032E}"/>
              </a:ext>
            </a:extLst>
          </p:cNvPr>
          <p:cNvSpPr/>
          <p:nvPr/>
        </p:nvSpPr>
        <p:spPr>
          <a:xfrm>
            <a:off x="7881870" y="5937927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4773308-27BC-CBCF-5CD0-D6055F4C9A73}"/>
              </a:ext>
            </a:extLst>
          </p:cNvPr>
          <p:cNvCxnSpPr>
            <a:cxnSpLocks/>
            <a:stCxn id="67" idx="2"/>
            <a:endCxn id="75" idx="0"/>
          </p:cNvCxnSpPr>
          <p:nvPr/>
        </p:nvCxnSpPr>
        <p:spPr>
          <a:xfrm>
            <a:off x="8178615" y="5417475"/>
            <a:ext cx="0" cy="52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42782DC-4957-FBA2-C215-1858241AC14B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8021EB0-7AC8-BC08-A554-C4FE7BA22F13}"/>
              </a:ext>
            </a:extLst>
          </p:cNvPr>
          <p:cNvCxnSpPr>
            <a:cxnSpLocks/>
            <a:stCxn id="28" idx="3"/>
            <a:endCxn id="78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AD7CEDF-11C8-6973-BF3E-CD35AF24303B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237FAB0-1C47-C11A-A2B8-42180F29FC38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18E33B0-F513-F097-BB02-27BDAEBFAC1F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A2279A2A-7B34-C81B-E63F-0D79B99FA9EA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0B6B5E16-A4E0-E361-016F-FF4D3F47823F}"/>
              </a:ext>
            </a:extLst>
          </p:cNvPr>
          <p:cNvSpPr txBox="1"/>
          <p:nvPr/>
        </p:nvSpPr>
        <p:spPr>
          <a:xfrm>
            <a:off x="1717901" y="2791211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添加锁，利用</a:t>
            </a:r>
            <a:r>
              <a:rPr lang="en-US" altLang="zh-CN" sz="1200" i="1">
                <a:solidFill>
                  <a:srgbClr val="00B050"/>
                </a:solidFill>
              </a:rPr>
              <a:t>setnx</a:t>
            </a:r>
            <a:r>
              <a:rPr lang="zh-CN" altLang="en-US" sz="1200" i="1">
                <a:solidFill>
                  <a:srgbClr val="00B050"/>
                </a:solidFill>
              </a:rPr>
              <a:t>的互斥特性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SETNX lock thread1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5A07821-1342-8090-63D3-B56E85A23A07}"/>
              </a:ext>
            </a:extLst>
          </p:cNvPr>
          <p:cNvSpPr txBox="1"/>
          <p:nvPr/>
        </p:nvSpPr>
        <p:spPr>
          <a:xfrm>
            <a:off x="1717901" y="3253045"/>
            <a:ext cx="4651367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添加锁过期时间，避免服务宕机引起的死锁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EXPIRE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 lock 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386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 animBg="1"/>
      <p:bldP spid="23" grpId="0" animBg="1"/>
      <p:bldP spid="24" grpId="0" animBg="1"/>
      <p:bldP spid="28" grpId="0" animBg="1"/>
      <p:bldP spid="29" grpId="0"/>
      <p:bldP spid="31" grpId="0"/>
      <p:bldP spid="64" grpId="0" animBg="1"/>
      <p:bldP spid="67" grpId="0" animBg="1"/>
      <p:bldP spid="75" grpId="0" animBg="1"/>
      <p:bldP spid="78" grpId="0" animBg="1"/>
      <p:bldP spid="80" grpId="0" animBg="1"/>
      <p:bldP spid="81" grpId="0"/>
      <p:bldP spid="82" grpId="0" animBg="1"/>
      <p:bldP spid="84" grpId="0" animBg="1"/>
      <p:bldP spid="84" grpId="1" animBg="1"/>
      <p:bldP spid="85" grpId="0" animBg="1"/>
      <p:bldP spid="8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610491"/>
            <a:ext cx="3644033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集群下锁失效问题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247758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简单分布式锁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3D93CB-8C2C-F857-AF9A-67C1E591B215}"/>
              </a:ext>
            </a:extLst>
          </p:cNvPr>
          <p:cNvSpPr txBox="1">
            <a:spLocks/>
          </p:cNvSpPr>
          <p:nvPr/>
        </p:nvSpPr>
        <p:spPr>
          <a:xfrm>
            <a:off x="4958428" y="2885025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AD2B26"/>
                </a:solidFill>
              </a:rPr>
              <a:t>Redisson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BC2EE9E-586B-BE19-3BCF-8448C95DC4E7}"/>
              </a:ext>
            </a:extLst>
          </p:cNvPr>
          <p:cNvSpPr txBox="1">
            <a:spLocks/>
          </p:cNvSpPr>
          <p:nvPr/>
        </p:nvSpPr>
        <p:spPr>
          <a:xfrm>
            <a:off x="4958428" y="352229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基于注解的分布式锁</a:t>
            </a:r>
          </a:p>
        </p:txBody>
      </p:sp>
    </p:spTree>
    <p:extLst>
      <p:ext uri="{BB962C8B-B14F-4D97-AF65-F5344CB8AC3E}">
        <p14:creationId xmlns:p14="http://schemas.microsoft.com/office/powerpoint/2010/main" val="21970678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351EC7D-E1D6-9F83-A9F7-88FA0245EFC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CEB782B-F816-9540-8291-4D0B9B2B2288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C76CC16-C096-A48B-E8C2-90C7B87A8EE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E649591-2999-0411-059E-EFF80C72A627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8130F83-3DA1-585B-D33C-AD4645213CD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889C857-3569-9219-238B-9126D457F22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9294E8E-BD39-1574-3FEC-E320F787CFB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A5B8FF77-114C-594D-E8D6-6C4BBD2DAAE9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E3777E6-2730-FD90-D5B5-4E033AE4726D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4D393-7110-F4B7-2021-C1CB56508311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B6055A-3DB3-8421-BDC8-7D5363E8F9CA}"/>
              </a:ext>
            </a:extLst>
          </p:cNvPr>
          <p:cNvSpPr/>
          <p:nvPr/>
        </p:nvSpPr>
        <p:spPr>
          <a:xfrm>
            <a:off x="2007482" y="2389386"/>
            <a:ext cx="2395506" cy="4761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FBE17B-ED8B-CE7A-D10E-B2F364651DF2}"/>
              </a:ext>
            </a:extLst>
          </p:cNvPr>
          <p:cNvSpPr/>
          <p:nvPr/>
        </p:nvSpPr>
        <p:spPr>
          <a:xfrm>
            <a:off x="3250410" y="3560735"/>
            <a:ext cx="131771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847098-538A-A1D6-EDFB-6846D8A223B9}"/>
              </a:ext>
            </a:extLst>
          </p:cNvPr>
          <p:cNvSpPr txBox="1"/>
          <p:nvPr/>
        </p:nvSpPr>
        <p:spPr>
          <a:xfrm>
            <a:off x="2435472" y="330926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411F4A-9FD3-1C6B-0497-51181F518963}"/>
              </a:ext>
            </a:extLst>
          </p:cNvPr>
          <p:cNvSpPr txBox="1"/>
          <p:nvPr/>
        </p:nvSpPr>
        <p:spPr>
          <a:xfrm>
            <a:off x="3978031" y="1892279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63EA08-DF95-9339-45F4-E7ED55E27CA7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F41282B-C241-57F0-54F9-A1D5F4EDD44C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70970A-D080-7FEC-4095-7C110E67ABDA}"/>
              </a:ext>
            </a:extLst>
          </p:cNvPr>
          <p:cNvSpPr/>
          <p:nvPr/>
        </p:nvSpPr>
        <p:spPr>
          <a:xfrm>
            <a:off x="4528817" y="2389878"/>
            <a:ext cx="703268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0706F8-274F-3841-EC4C-DB90FA3AF671}"/>
              </a:ext>
            </a:extLst>
          </p:cNvPr>
          <p:cNvSpPr/>
          <p:nvPr/>
        </p:nvSpPr>
        <p:spPr>
          <a:xfrm>
            <a:off x="4514194" y="4728854"/>
            <a:ext cx="3163615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144A85-3EA1-CE69-A48E-ED177A77483B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32D3A20-26D8-8C7C-B881-0726D705AF2B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flipH="1">
            <a:off x="4514194" y="2412738"/>
            <a:ext cx="14623" cy="233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98513-00C4-87D3-4AF8-1CF9722DBE16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D322C9-6F88-BB67-BBDE-DCC85D0B48F2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F5C2B6-485A-2E52-080A-01DC765FC727}"/>
              </a:ext>
            </a:extLst>
          </p:cNvPr>
          <p:cNvSpPr/>
          <p:nvPr/>
        </p:nvSpPr>
        <p:spPr>
          <a:xfrm>
            <a:off x="5227325" y="2389386"/>
            <a:ext cx="285178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AC2652A-8EAD-6F0D-B693-FB503A2E79BC}"/>
              </a:ext>
            </a:extLst>
          </p:cNvPr>
          <p:cNvCxnSpPr/>
          <p:nvPr/>
        </p:nvCxnSpPr>
        <p:spPr>
          <a:xfrm flipV="1">
            <a:off x="4958770" y="2407749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09D5733-0F95-48C9-BCE3-91BEB1290C1E}"/>
              </a:ext>
            </a:extLst>
          </p:cNvPr>
          <p:cNvSpPr txBox="1"/>
          <p:nvPr/>
        </p:nvSpPr>
        <p:spPr>
          <a:xfrm>
            <a:off x="4578009" y="291169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58744AC-3B56-97B5-6002-2E859450BACC}"/>
              </a:ext>
            </a:extLst>
          </p:cNvPr>
          <p:cNvSpPr/>
          <p:nvPr/>
        </p:nvSpPr>
        <p:spPr>
          <a:xfrm>
            <a:off x="4567711" y="3560735"/>
            <a:ext cx="385528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BB8041-9846-F4F2-88E6-ED84FF5B6DC6}"/>
              </a:ext>
            </a:extLst>
          </p:cNvPr>
          <p:cNvSpPr txBox="1"/>
          <p:nvPr/>
        </p:nvSpPr>
        <p:spPr>
          <a:xfrm>
            <a:off x="3623083" y="331897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3742555-107B-6660-7207-49B39A7CF546}"/>
              </a:ext>
            </a:extLst>
          </p:cNvPr>
          <p:cNvCxnSpPr>
            <a:cxnSpLocks/>
          </p:cNvCxnSpPr>
          <p:nvPr/>
        </p:nvCxnSpPr>
        <p:spPr>
          <a:xfrm flipV="1">
            <a:off x="5798747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254CDB8-C9A9-23E7-A6DF-DB4DFE657EC8}"/>
              </a:ext>
            </a:extLst>
          </p:cNvPr>
          <p:cNvSpPr txBox="1"/>
          <p:nvPr/>
        </p:nvSpPr>
        <p:spPr>
          <a:xfrm>
            <a:off x="5329131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E1DF8E2-A40D-8030-A0CF-B3448F40A7ED}"/>
              </a:ext>
            </a:extLst>
          </p:cNvPr>
          <p:cNvSpPr/>
          <p:nvPr/>
        </p:nvSpPr>
        <p:spPr>
          <a:xfrm>
            <a:off x="6143979" y="2389593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547DA43-F9D5-BDBA-2116-5B9528B5128D}"/>
              </a:ext>
            </a:extLst>
          </p:cNvPr>
          <p:cNvSpPr/>
          <p:nvPr/>
        </p:nvSpPr>
        <p:spPr>
          <a:xfrm>
            <a:off x="6151189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86BE545-54FD-DC83-15C8-F7662A047429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>
            <a:off x="6143979" y="2413608"/>
            <a:ext cx="7210" cy="3517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53A278A-B717-FE8D-CC63-BD59CDFE9613}"/>
              </a:ext>
            </a:extLst>
          </p:cNvPr>
          <p:cNvSpPr txBox="1"/>
          <p:nvPr/>
        </p:nvSpPr>
        <p:spPr>
          <a:xfrm>
            <a:off x="6096000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0470DF5-BA32-A126-FD8F-7A8223D69B21}"/>
              </a:ext>
            </a:extLst>
          </p:cNvPr>
          <p:cNvSpPr txBox="1"/>
          <p:nvPr/>
        </p:nvSpPr>
        <p:spPr>
          <a:xfrm>
            <a:off x="6620804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19241E8-35D5-3EE1-28FA-B2B23D346B4A}"/>
              </a:ext>
            </a:extLst>
          </p:cNvPr>
          <p:cNvSpPr/>
          <p:nvPr/>
        </p:nvSpPr>
        <p:spPr>
          <a:xfrm>
            <a:off x="1994114" y="3560735"/>
            <a:ext cx="125625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264E568-B8B9-985D-1902-9516CBC1AB52}"/>
              </a:ext>
            </a:extLst>
          </p:cNvPr>
          <p:cNvCxnSpPr>
            <a:cxnSpLocks/>
            <a:stCxn id="12" idx="1"/>
            <a:endCxn id="71" idx="1"/>
          </p:cNvCxnSpPr>
          <p:nvPr/>
        </p:nvCxnSpPr>
        <p:spPr>
          <a:xfrm flipH="1">
            <a:off x="1994114" y="2413192"/>
            <a:ext cx="13368" cy="117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215A92F-9B21-6F32-5B7D-E75D6E535A72}"/>
              </a:ext>
            </a:extLst>
          </p:cNvPr>
          <p:cNvCxnSpPr>
            <a:cxnSpLocks/>
            <a:stCxn id="15" idx="2"/>
            <a:endCxn id="12" idx="3"/>
          </p:cNvCxnSpPr>
          <p:nvPr/>
        </p:nvCxnSpPr>
        <p:spPr>
          <a:xfrm>
            <a:off x="4402988" y="2146195"/>
            <a:ext cx="0" cy="26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4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/>
      <p:bldP spid="12" grpId="0" animBg="1"/>
      <p:bldP spid="13" grpId="0" animBg="1"/>
      <p:bldP spid="14" grpId="0"/>
      <p:bldP spid="15" grpId="0"/>
      <p:bldP spid="19" grpId="0"/>
      <p:bldP spid="20" grpId="0" animBg="1"/>
      <p:bldP spid="21" grpId="0" animBg="1"/>
      <p:bldP spid="23" grpId="0"/>
      <p:bldP spid="25" grpId="0"/>
      <p:bldP spid="26" grpId="0"/>
      <p:bldP spid="27" grpId="0" animBg="1"/>
      <p:bldP spid="27" grpId="1" animBg="1"/>
      <p:bldP spid="29" grpId="0"/>
      <p:bldP spid="30" grpId="0" animBg="1"/>
      <p:bldP spid="31" grpId="0"/>
      <p:bldP spid="65" grpId="0"/>
      <p:bldP spid="66" grpId="0" animBg="1"/>
      <p:bldP spid="67" grpId="0" animBg="1"/>
      <p:bldP spid="69" grpId="0"/>
      <p:bldP spid="70" grpId="0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3589"/>
            <a:ext cx="2393386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975911" y="189125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400868" y="2145173"/>
            <a:ext cx="0" cy="2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358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4" idx="1"/>
          </p:cNvCxnSpPr>
          <p:nvPr/>
        </p:nvCxnSpPr>
        <p:spPr>
          <a:xfrm flipH="1">
            <a:off x="1994114" y="2416449"/>
            <a:ext cx="13368" cy="11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16449"/>
            <a:ext cx="14573" cy="23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A150074-4F40-4E77-ADB7-8AC300958CC4}"/>
              </a:ext>
            </a:extLst>
          </p:cNvPr>
          <p:cNvSpPr/>
          <p:nvPr/>
        </p:nvSpPr>
        <p:spPr>
          <a:xfrm>
            <a:off x="7793032" y="2392069"/>
            <a:ext cx="549416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189292" y="2385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2814CE2-54CF-4474-B41E-6AFAF9E67EDA}"/>
              </a:ext>
            </a:extLst>
          </p:cNvPr>
          <p:cNvSpPr txBox="1"/>
          <p:nvPr/>
        </p:nvSpPr>
        <p:spPr>
          <a:xfrm>
            <a:off x="4708155" y="2892448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142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15444"/>
            <a:ext cx="10519" cy="35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4548643" y="2660640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454976" y="239976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426795" y="308429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02B664-5DA8-41B1-4E60-8C6047C81B6F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187A4-B8DE-FF20-DF07-5A1A211785A2}"/>
              </a:ext>
            </a:extLst>
          </p:cNvPr>
          <p:cNvSpPr/>
          <p:nvPr/>
        </p:nvSpPr>
        <p:spPr>
          <a:xfrm>
            <a:off x="3250410" y="3560735"/>
            <a:ext cx="131771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FD78F3-DD05-CB8A-8C18-AF50E9D83FC4}"/>
              </a:ext>
            </a:extLst>
          </p:cNvPr>
          <p:cNvSpPr txBox="1"/>
          <p:nvPr/>
        </p:nvSpPr>
        <p:spPr>
          <a:xfrm>
            <a:off x="2435472" y="330926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817AC-C559-8A9E-3B3B-DBC0E7724111}"/>
              </a:ext>
            </a:extLst>
          </p:cNvPr>
          <p:cNvSpPr/>
          <p:nvPr/>
        </p:nvSpPr>
        <p:spPr>
          <a:xfrm>
            <a:off x="4567710" y="3560735"/>
            <a:ext cx="613997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FA0-68AD-2E25-4D34-5AD695E5BFCB}"/>
              </a:ext>
            </a:extLst>
          </p:cNvPr>
          <p:cNvSpPr txBox="1"/>
          <p:nvPr/>
        </p:nvSpPr>
        <p:spPr>
          <a:xfrm>
            <a:off x="3623083" y="331897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94D363-591C-4DD1-F9B3-FECCAB473066}"/>
              </a:ext>
            </a:extLst>
          </p:cNvPr>
          <p:cNvSpPr/>
          <p:nvPr/>
        </p:nvSpPr>
        <p:spPr>
          <a:xfrm>
            <a:off x="1994114" y="3560735"/>
            <a:ext cx="125625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19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83" grpId="0"/>
      <p:bldP spid="85" grpId="0" animBg="1"/>
      <p:bldP spid="87" grpId="0" animBg="1"/>
      <p:bldP spid="90" grpId="0"/>
      <p:bldP spid="91" grpId="0"/>
      <p:bldP spid="42" grpId="0"/>
      <p:bldP spid="45" grpId="0"/>
      <p:bldP spid="53" grpId="0"/>
      <p:bldP spid="57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645459"/>
            <a:ext cx="5973761" cy="4663387"/>
          </a:xfrm>
        </p:spPr>
        <p:txBody>
          <a:bodyPr/>
          <a:lstStyle/>
          <a:p>
            <a:r>
              <a:rPr kumimoji="1" lang="zh-CN" altLang="en-US"/>
              <a:t>分布式锁</a:t>
            </a:r>
            <a:endParaRPr kumimoji="1" lang="en-US" altLang="zh-CN" dirty="0"/>
          </a:p>
          <a:p>
            <a:r>
              <a:rPr kumimoji="1" lang="zh-CN" altLang="en-US"/>
              <a:t>异步领券</a:t>
            </a:r>
            <a:endParaRPr kumimoji="1" lang="en-US" altLang="zh-CN"/>
          </a:p>
          <a:p>
            <a:r>
              <a:rPr kumimoji="1" lang="en-US" altLang="zh-CN"/>
              <a:t>Lua</a:t>
            </a:r>
            <a:r>
              <a:rPr kumimoji="1" lang="zh-CN" altLang="en-US"/>
              <a:t>脚本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3589"/>
            <a:ext cx="2393386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975911" y="189125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400868" y="2145173"/>
            <a:ext cx="0" cy="2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358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4" idx="1"/>
          </p:cNvCxnSpPr>
          <p:nvPr/>
        </p:nvCxnSpPr>
        <p:spPr>
          <a:xfrm flipH="1">
            <a:off x="1994114" y="2416449"/>
            <a:ext cx="13368" cy="11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16449"/>
            <a:ext cx="14573" cy="23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189292" y="2385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142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15444"/>
            <a:ext cx="10519" cy="35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4548643" y="2660640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454976" y="239976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426795" y="308429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02B664-5DA8-41B1-4E60-8C6047C81B6F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187A4-B8DE-FF20-DF07-5A1A211785A2}"/>
              </a:ext>
            </a:extLst>
          </p:cNvPr>
          <p:cNvSpPr/>
          <p:nvPr/>
        </p:nvSpPr>
        <p:spPr>
          <a:xfrm>
            <a:off x="3250410" y="3560735"/>
            <a:ext cx="131771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FD78F3-DD05-CB8A-8C18-AF50E9D83FC4}"/>
              </a:ext>
            </a:extLst>
          </p:cNvPr>
          <p:cNvSpPr txBox="1"/>
          <p:nvPr/>
        </p:nvSpPr>
        <p:spPr>
          <a:xfrm>
            <a:off x="2435472" y="330926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817AC-C559-8A9E-3B3B-DBC0E7724111}"/>
              </a:ext>
            </a:extLst>
          </p:cNvPr>
          <p:cNvSpPr/>
          <p:nvPr/>
        </p:nvSpPr>
        <p:spPr>
          <a:xfrm>
            <a:off x="4567710" y="3560735"/>
            <a:ext cx="613997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FA0-68AD-2E25-4D34-5AD695E5BFCB}"/>
              </a:ext>
            </a:extLst>
          </p:cNvPr>
          <p:cNvSpPr txBox="1"/>
          <p:nvPr/>
        </p:nvSpPr>
        <p:spPr>
          <a:xfrm>
            <a:off x="3623083" y="331897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94D363-591C-4DD1-F9B3-FECCAB473066}"/>
              </a:ext>
            </a:extLst>
          </p:cNvPr>
          <p:cNvSpPr/>
          <p:nvPr/>
        </p:nvSpPr>
        <p:spPr>
          <a:xfrm>
            <a:off x="1994114" y="3560735"/>
            <a:ext cx="125625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42C2C80-4CA1-A603-5BDA-B187B87DD935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2848747-1876-FC5B-D2BC-06BB13727C4C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838C72-4D13-E00A-9142-A9EF12502253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F4B5E47-EFE1-05E6-C2E3-84557960DA2B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B8FF79F-BD18-262A-37CD-8A522AAA56E6}"/>
              </a:ext>
            </a:extLst>
          </p:cNvPr>
          <p:cNvSpPr/>
          <p:nvPr/>
        </p:nvSpPr>
        <p:spPr>
          <a:xfrm>
            <a:off x="6611001" y="1714501"/>
            <a:ext cx="4561496" cy="4648200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4D446FF-7403-4716-9014-F55FDF021351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4E7DB05-D23E-B979-9D42-17360CEB70A4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31ED3ED-6BAA-ED0E-523E-30AAD3FE37A7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菱形 62">
            <a:extLst>
              <a:ext uri="{FF2B5EF4-FFF2-40B4-BE49-F238E27FC236}">
                <a16:creationId xmlns:a16="http://schemas.microsoft.com/office/drawing/2014/main" id="{A8D924D1-C27E-0CD5-E922-CD17FD1CFB6C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80296E6-051E-7122-D386-348F50FA3969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1CE29EF-C92E-A7EF-4078-B45C4A40B7EB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812F04E-F09E-E940-9D08-6F313260C491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534B9D3-861F-71BC-AA5B-1086FAADBB38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ABE26547-7B84-4357-6031-53FD7D35C31B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2BD4B11-BAF3-D050-4FFE-9647C5D3CAD6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1075FAC5-BDEC-6E5A-A8F8-D446A89CEA03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D04CFC0E-1C24-3696-5205-F92306036906}"/>
              </a:ext>
            </a:extLst>
          </p:cNvPr>
          <p:cNvSpPr/>
          <p:nvPr/>
        </p:nvSpPr>
        <p:spPr>
          <a:xfrm>
            <a:off x="7881870" y="5937927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FA01BE7-B76D-1318-8F65-D193CBB4744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178615" y="5417475"/>
            <a:ext cx="0" cy="52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31F94ACD-8FE9-EFF3-9E4B-A203E19CF072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77EC766-F1D6-7C94-B199-1495190FFA12}"/>
              </a:ext>
            </a:extLst>
          </p:cNvPr>
          <p:cNvCxnSpPr>
            <a:cxnSpLocks/>
            <a:stCxn id="63" idx="3"/>
            <a:endCxn id="80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CC69D970-B15B-6A6A-9408-138FE2088096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7921C0D-DFAB-091B-562C-1ACC6C0B3CB9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EDF0BBA-8523-A102-DC5E-6E7BD3BCF5C7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67E6DE6-E53F-90A5-3A90-4E94079ECEC8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2AA585B-A82E-AE9A-F584-A55DDBFB9047}"/>
              </a:ext>
            </a:extLst>
          </p:cNvPr>
          <p:cNvSpPr txBox="1"/>
          <p:nvPr/>
        </p:nvSpPr>
        <p:spPr>
          <a:xfrm>
            <a:off x="8786992" y="2487600"/>
            <a:ext cx="2322174" cy="430887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100" i="1">
                <a:solidFill>
                  <a:srgbClr val="00B050"/>
                </a:solidFill>
                <a:latin typeface="+mn-lt"/>
                <a:ea typeface="+mn-ea"/>
              </a:rPr>
              <a:t>存入线程标示 </a:t>
            </a:r>
            <a:r>
              <a:rPr lang="en-US" altLang="zh-CN" sz="1100" i="1">
                <a:solidFill>
                  <a:srgbClr val="00B050"/>
                </a:solidFill>
                <a:latin typeface="+mn-lt"/>
                <a:ea typeface="+mn-ea"/>
              </a:rPr>
              <a:t>thread1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SET lock thread1 NX EX 10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9693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1" grpId="1" animBg="1"/>
      <p:bldP spid="63" grpId="0" animBg="1"/>
      <p:bldP spid="67" grpId="0"/>
      <p:bldP spid="69" grpId="0"/>
      <p:bldP spid="70" grpId="0" animBg="1"/>
      <p:bldP spid="77" grpId="0" animBg="1"/>
      <p:bldP spid="78" grpId="0" animBg="1"/>
      <p:bldP spid="80" grpId="0" animBg="1"/>
      <p:bldP spid="84" grpId="0" animBg="1"/>
      <p:bldP spid="86" grpId="0"/>
      <p:bldP spid="88" grpId="0" animBg="1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A249D7-9F93-45CC-9AE5-263391554C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A3391D4-226D-410D-8C38-727E9B48CEF0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CF43FE8-F4A6-46FC-A289-808C7CD1C6A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01AC511-9A10-4A2E-9BDE-64178A8BB682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FEE33B-9234-4800-B191-18CECE094E7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3876115F-A9C5-4456-8E95-86430E3D0408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A7F87D-AD77-470D-967D-2E43D855326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E8A49269-D3FA-499D-8764-C4FDBF15A660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EB17414-4B57-42F3-B589-EABF19E1A31A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9539B6E-E9AD-4FC1-B471-BC5DFA626CDD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8592F36-7E3B-4F40-A0C3-55AFCFB1A546}"/>
              </a:ext>
            </a:extLst>
          </p:cNvPr>
          <p:cNvSpPr/>
          <p:nvPr/>
        </p:nvSpPr>
        <p:spPr>
          <a:xfrm>
            <a:off x="2007482" y="2393589"/>
            <a:ext cx="2393386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BE9EAE-45ED-4B4B-85F7-80E129A14A15}"/>
              </a:ext>
            </a:extLst>
          </p:cNvPr>
          <p:cNvSpPr txBox="1"/>
          <p:nvPr/>
        </p:nvSpPr>
        <p:spPr>
          <a:xfrm>
            <a:off x="3975911" y="1891257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33FA8F-7757-450F-80BB-CD83A6CEFEF3}"/>
              </a:ext>
            </a:extLst>
          </p:cNvPr>
          <p:cNvCxnSpPr>
            <a:cxnSpLocks/>
            <a:stCxn id="19" idx="2"/>
            <a:endCxn id="43" idx="3"/>
          </p:cNvCxnSpPr>
          <p:nvPr/>
        </p:nvCxnSpPr>
        <p:spPr>
          <a:xfrm>
            <a:off x="4400868" y="2145173"/>
            <a:ext cx="0" cy="2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D46E470-018B-4D24-8F85-8D42D5074C69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E434191-2B0B-4969-A4D3-E86F990B75BB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F68738-8AE0-405B-8DA0-BDC43212C7DA}"/>
              </a:ext>
            </a:extLst>
          </p:cNvPr>
          <p:cNvSpPr/>
          <p:nvPr/>
        </p:nvSpPr>
        <p:spPr>
          <a:xfrm>
            <a:off x="4528767" y="2393589"/>
            <a:ext cx="330085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9EA589-A58A-4510-A621-072469911D3A}"/>
              </a:ext>
            </a:extLst>
          </p:cNvPr>
          <p:cNvSpPr/>
          <p:nvPr/>
        </p:nvSpPr>
        <p:spPr>
          <a:xfrm>
            <a:off x="4514194" y="4734950"/>
            <a:ext cx="315699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BB4B68F-1D6C-40E4-A963-51C979583BD2}"/>
              </a:ext>
            </a:extLst>
          </p:cNvPr>
          <p:cNvCxnSpPr>
            <a:cxnSpLocks/>
            <a:stCxn id="43" idx="1"/>
            <a:endCxn id="14" idx="1"/>
          </p:cNvCxnSpPr>
          <p:nvPr/>
        </p:nvCxnSpPr>
        <p:spPr>
          <a:xfrm flipH="1">
            <a:off x="1994114" y="2416449"/>
            <a:ext cx="13368" cy="116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D120F6DE-A052-4FE9-B7C6-B0FA23E4E64A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454C96C-4D17-4A86-90B3-51E3D181EB9E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flipH="1">
            <a:off x="4514194" y="2416449"/>
            <a:ext cx="14573" cy="234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B1E7BFD-6C38-4415-B18B-573BE10C725D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20E3A13-611A-4274-9905-C6D5E1346261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5C55872-3726-45C1-9012-3C54D82D9A1E}"/>
              </a:ext>
            </a:extLst>
          </p:cNvPr>
          <p:cNvCxnSpPr/>
          <p:nvPr/>
        </p:nvCxnSpPr>
        <p:spPr>
          <a:xfrm flipV="1">
            <a:off x="5189292" y="2385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CBC58B4E-81C6-4053-B3AC-89D37177F156}"/>
              </a:ext>
            </a:extLst>
          </p:cNvPr>
          <p:cNvCxnSpPr>
            <a:cxnSpLocks/>
          </p:cNvCxnSpPr>
          <p:nvPr/>
        </p:nvCxnSpPr>
        <p:spPr>
          <a:xfrm flipV="1">
            <a:off x="8037122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9BA10CB8-AD83-4221-82D6-FE6BFFB7B1E7}"/>
              </a:ext>
            </a:extLst>
          </p:cNvPr>
          <p:cNvSpPr txBox="1"/>
          <p:nvPr/>
        </p:nvSpPr>
        <p:spPr>
          <a:xfrm>
            <a:off x="7567506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E3FCA36-54D7-4292-8048-C14344926F88}"/>
              </a:ext>
            </a:extLst>
          </p:cNvPr>
          <p:cNvSpPr/>
          <p:nvPr/>
        </p:nvSpPr>
        <p:spPr>
          <a:xfrm>
            <a:off x="8379045" y="239142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9D6A28FC-420F-459D-987B-C8F8229ACD1C}"/>
              </a:ext>
            </a:extLst>
          </p:cNvPr>
          <p:cNvSpPr/>
          <p:nvPr/>
        </p:nvSpPr>
        <p:spPr>
          <a:xfrm>
            <a:off x="8389564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22E56743-1239-457E-B791-A3BCEBD8687A}"/>
              </a:ext>
            </a:extLst>
          </p:cNvPr>
          <p:cNvCxnSpPr>
            <a:cxnSpLocks/>
            <a:stCxn id="85" idx="1"/>
            <a:endCxn id="87" idx="1"/>
          </p:cNvCxnSpPr>
          <p:nvPr/>
        </p:nvCxnSpPr>
        <p:spPr>
          <a:xfrm>
            <a:off x="8379045" y="2415444"/>
            <a:ext cx="10519" cy="35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DAA92E96-94ED-4D6E-9FDD-92E6AFA2466D}"/>
              </a:ext>
            </a:extLst>
          </p:cNvPr>
          <p:cNvSpPr txBox="1"/>
          <p:nvPr/>
        </p:nvSpPr>
        <p:spPr>
          <a:xfrm>
            <a:off x="8334375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4BAB4CA-27CA-4F59-AFD0-91CA5595DF66}"/>
              </a:ext>
            </a:extLst>
          </p:cNvPr>
          <p:cNvSpPr txBox="1"/>
          <p:nvPr/>
        </p:nvSpPr>
        <p:spPr>
          <a:xfrm>
            <a:off x="8859179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AC5BE2F-4EC5-42EE-A629-36D027F48C2D}"/>
              </a:ext>
            </a:extLst>
          </p:cNvPr>
          <p:cNvSpPr txBox="1"/>
          <p:nvPr/>
        </p:nvSpPr>
        <p:spPr>
          <a:xfrm>
            <a:off x="4548643" y="2660640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F58B82-10E8-4B4E-975F-AA4222CCE25D}"/>
              </a:ext>
            </a:extLst>
          </p:cNvPr>
          <p:cNvCxnSpPr>
            <a:cxnSpLocks/>
          </p:cNvCxnSpPr>
          <p:nvPr/>
        </p:nvCxnSpPr>
        <p:spPr>
          <a:xfrm>
            <a:off x="5454976" y="2399769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17AD8-1D76-46D3-81F6-B0E848FAB970}"/>
              </a:ext>
            </a:extLst>
          </p:cNvPr>
          <p:cNvSpPr txBox="1"/>
          <p:nvPr/>
        </p:nvSpPr>
        <p:spPr>
          <a:xfrm>
            <a:off x="5426795" y="308429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89FC22D-008C-4DA1-B591-9F9873BAEC03}"/>
              </a:ext>
            </a:extLst>
          </p:cNvPr>
          <p:cNvCxnSpPr>
            <a:cxnSpLocks/>
          </p:cNvCxnSpPr>
          <p:nvPr/>
        </p:nvCxnSpPr>
        <p:spPr>
          <a:xfrm flipV="1">
            <a:off x="7617403" y="2444288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C5D5DFF-B837-4A00-A069-45BFEEA74DF4}"/>
              </a:ext>
            </a:extLst>
          </p:cNvPr>
          <p:cNvSpPr txBox="1"/>
          <p:nvPr/>
        </p:nvSpPr>
        <p:spPr>
          <a:xfrm>
            <a:off x="7162541" y="4304071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F93BCE5-6128-46D9-B4D4-5CC5FD74975B}"/>
              </a:ext>
            </a:extLst>
          </p:cNvPr>
          <p:cNvCxnSpPr>
            <a:cxnSpLocks/>
          </p:cNvCxnSpPr>
          <p:nvPr/>
        </p:nvCxnSpPr>
        <p:spPr>
          <a:xfrm flipV="1">
            <a:off x="6518727" y="2451955"/>
            <a:ext cx="520607" cy="22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0CAD8E5-1F70-404E-AC67-81C007EC28C0}"/>
              </a:ext>
            </a:extLst>
          </p:cNvPr>
          <p:cNvSpPr txBox="1"/>
          <p:nvPr/>
        </p:nvSpPr>
        <p:spPr>
          <a:xfrm>
            <a:off x="5921760" y="3818886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与自己一致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A40C2D5-5DD2-4B50-9F1C-48848E2BCAE9}"/>
              </a:ext>
            </a:extLst>
          </p:cNvPr>
          <p:cNvCxnSpPr>
            <a:cxnSpLocks/>
          </p:cNvCxnSpPr>
          <p:nvPr/>
        </p:nvCxnSpPr>
        <p:spPr>
          <a:xfrm flipH="1">
            <a:off x="6991198" y="2444288"/>
            <a:ext cx="58017" cy="227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DD64EFA-BBF2-4613-8C1E-B8D1E2FFC224}"/>
              </a:ext>
            </a:extLst>
          </p:cNvPr>
          <p:cNvSpPr txBox="1"/>
          <p:nvPr/>
        </p:nvSpPr>
        <p:spPr>
          <a:xfrm>
            <a:off x="6973163" y="363963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02B664-5DA8-41B1-4E60-8C6047C81B6F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B187A4-B8DE-FF20-DF07-5A1A211785A2}"/>
              </a:ext>
            </a:extLst>
          </p:cNvPr>
          <p:cNvSpPr/>
          <p:nvPr/>
        </p:nvSpPr>
        <p:spPr>
          <a:xfrm>
            <a:off x="3250410" y="3560735"/>
            <a:ext cx="1317711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FD78F3-DD05-CB8A-8C18-AF50E9D83FC4}"/>
              </a:ext>
            </a:extLst>
          </p:cNvPr>
          <p:cNvSpPr txBox="1"/>
          <p:nvPr/>
        </p:nvSpPr>
        <p:spPr>
          <a:xfrm>
            <a:off x="2435472" y="3309269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1817AC-C559-8A9E-3B3B-DBC0E7724111}"/>
              </a:ext>
            </a:extLst>
          </p:cNvPr>
          <p:cNvSpPr/>
          <p:nvPr/>
        </p:nvSpPr>
        <p:spPr>
          <a:xfrm>
            <a:off x="4567710" y="3560735"/>
            <a:ext cx="613997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E6FA0-68AD-2E25-4D34-5AD695E5BFCB}"/>
              </a:ext>
            </a:extLst>
          </p:cNvPr>
          <p:cNvSpPr txBox="1"/>
          <p:nvPr/>
        </p:nvSpPr>
        <p:spPr>
          <a:xfrm>
            <a:off x="3623083" y="3318979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94D363-591C-4DD1-F9B3-FECCAB473066}"/>
              </a:ext>
            </a:extLst>
          </p:cNvPr>
          <p:cNvSpPr/>
          <p:nvPr/>
        </p:nvSpPr>
        <p:spPr>
          <a:xfrm>
            <a:off x="1994114" y="3560735"/>
            <a:ext cx="125625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3DA3AB-4A78-B736-C3B5-32D6EFE2FAEC}"/>
              </a:ext>
            </a:extLst>
          </p:cNvPr>
          <p:cNvSpPr/>
          <p:nvPr/>
        </p:nvSpPr>
        <p:spPr>
          <a:xfrm>
            <a:off x="6611001" y="1714501"/>
            <a:ext cx="4561496" cy="4648200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EA91012-CD3B-A207-7B12-A640D8D9D2CB}"/>
              </a:ext>
            </a:extLst>
          </p:cNvPr>
          <p:cNvSpPr/>
          <p:nvPr/>
        </p:nvSpPr>
        <p:spPr>
          <a:xfrm>
            <a:off x="7971024" y="1882913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42B892-F589-A4B9-5318-72394C788451}"/>
              </a:ext>
            </a:extLst>
          </p:cNvPr>
          <p:cNvSpPr/>
          <p:nvPr/>
        </p:nvSpPr>
        <p:spPr>
          <a:xfrm>
            <a:off x="7811805" y="2496034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C085CA7-76CB-D765-703E-302A87313DB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8176726" y="2117117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940EE634-7492-A689-677E-063E81194FD2}"/>
              </a:ext>
            </a:extLst>
          </p:cNvPr>
          <p:cNvSpPr/>
          <p:nvPr/>
        </p:nvSpPr>
        <p:spPr>
          <a:xfrm>
            <a:off x="7597501" y="3275061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6D0664-ADD5-8512-8966-DD6D39826C68}"/>
              </a:ext>
            </a:extLst>
          </p:cNvPr>
          <p:cNvSpPr txBox="1"/>
          <p:nvPr/>
        </p:nvSpPr>
        <p:spPr>
          <a:xfrm>
            <a:off x="8757452" y="3260739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3FEEB9-C094-1A98-01B3-DE6F5249056E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8177477" y="3754249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7015007-4CA3-E9DE-29B6-DA3039710F55}"/>
              </a:ext>
            </a:extLst>
          </p:cNvPr>
          <p:cNvSpPr txBox="1"/>
          <p:nvPr/>
        </p:nvSpPr>
        <p:spPr>
          <a:xfrm>
            <a:off x="8186768" y="378123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1F2107A-40DF-4B73-BDC9-2B75E77C01A0}"/>
              </a:ext>
            </a:extLst>
          </p:cNvPr>
          <p:cNvSpPr/>
          <p:nvPr/>
        </p:nvSpPr>
        <p:spPr>
          <a:xfrm>
            <a:off x="7796093" y="4185752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C16E2F8-DC06-836D-CF5B-2959DC3AE373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178615" y="4585862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383CEA-8B8B-DF42-B030-3B5AF1B8FC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176727" y="2896144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DFF15F9-D734-DCF0-85FB-E85EF13AC4C3}"/>
              </a:ext>
            </a:extLst>
          </p:cNvPr>
          <p:cNvSpPr/>
          <p:nvPr/>
        </p:nvSpPr>
        <p:spPr>
          <a:xfrm>
            <a:off x="7784123" y="5017365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9EEFF54-0295-DA4F-3086-7CB04D77F376}"/>
              </a:ext>
            </a:extLst>
          </p:cNvPr>
          <p:cNvSpPr/>
          <p:nvPr/>
        </p:nvSpPr>
        <p:spPr>
          <a:xfrm>
            <a:off x="10012574" y="5872549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F25F22-98BA-400E-B2AD-CF569138941D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8178615" y="5417475"/>
            <a:ext cx="7419" cy="3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82B2C7C-63CF-13D8-4AF6-9AC3891E245B}"/>
              </a:ext>
            </a:extLst>
          </p:cNvPr>
          <p:cNvSpPr/>
          <p:nvPr/>
        </p:nvSpPr>
        <p:spPr>
          <a:xfrm>
            <a:off x="9891154" y="3314600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8A5674-8544-5528-0C93-7562FEC0C93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8757452" y="3514655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24F312F-6AFC-EC9C-4D06-B1AF31315585}"/>
              </a:ext>
            </a:extLst>
          </p:cNvPr>
          <p:cNvSpPr/>
          <p:nvPr/>
        </p:nvSpPr>
        <p:spPr>
          <a:xfrm>
            <a:off x="7507977" y="4035146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0172892-A742-C8E8-D6E8-A5D6B2821517}"/>
              </a:ext>
            </a:extLst>
          </p:cNvPr>
          <p:cNvSpPr txBox="1"/>
          <p:nvPr/>
        </p:nvSpPr>
        <p:spPr>
          <a:xfrm>
            <a:off x="9014979" y="4390593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1959BFC-D9A2-AEB0-0309-E4B96CBEAED1}"/>
              </a:ext>
            </a:extLst>
          </p:cNvPr>
          <p:cNvSpPr/>
          <p:nvPr/>
        </p:nvSpPr>
        <p:spPr>
          <a:xfrm>
            <a:off x="9960163" y="4641515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0D95CE4-BCC7-7F81-8312-0A0DB5EF7392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825121" y="4801613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菱形 39">
            <a:extLst>
              <a:ext uri="{FF2B5EF4-FFF2-40B4-BE49-F238E27FC236}">
                <a16:creationId xmlns:a16="http://schemas.microsoft.com/office/drawing/2014/main" id="{4DE06C94-2D41-ED56-9400-DE5B9EEE1595}"/>
              </a:ext>
            </a:extLst>
          </p:cNvPr>
          <p:cNvSpPr/>
          <p:nvPr/>
        </p:nvSpPr>
        <p:spPr>
          <a:xfrm>
            <a:off x="7487739" y="5793053"/>
            <a:ext cx="1396589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判断锁标示是否是自己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AEB039-D20D-0AF5-F45E-44CCC63C8F95}"/>
              </a:ext>
            </a:extLst>
          </p:cNvPr>
          <p:cNvCxnSpPr>
            <a:cxnSpLocks/>
            <a:stCxn id="40" idx="3"/>
            <a:endCxn id="26" idx="1"/>
          </p:cNvCxnSpPr>
          <p:nvPr/>
        </p:nvCxnSpPr>
        <p:spPr>
          <a:xfrm>
            <a:off x="8884328" y="6032647"/>
            <a:ext cx="11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71024A9-3B65-9B57-7B52-E70631A15194}"/>
              </a:ext>
            </a:extLst>
          </p:cNvPr>
          <p:cNvSpPr txBox="1"/>
          <p:nvPr/>
        </p:nvSpPr>
        <p:spPr>
          <a:xfrm>
            <a:off x="9255604" y="57715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86F6E1D-630F-EEA5-4506-E97923503C0E}"/>
              </a:ext>
            </a:extLst>
          </p:cNvPr>
          <p:cNvSpPr txBox="1"/>
          <p:nvPr/>
        </p:nvSpPr>
        <p:spPr>
          <a:xfrm>
            <a:off x="8786992" y="2487600"/>
            <a:ext cx="2322174" cy="430887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100" i="1">
                <a:solidFill>
                  <a:srgbClr val="00B050"/>
                </a:solidFill>
                <a:latin typeface="+mn-lt"/>
                <a:ea typeface="+mn-ea"/>
              </a:rPr>
              <a:t>存入线程标示 </a:t>
            </a:r>
            <a:r>
              <a:rPr lang="en-US" altLang="zh-CN" sz="1100" i="1">
                <a:solidFill>
                  <a:srgbClr val="00B050"/>
                </a:solidFill>
                <a:latin typeface="+mn-lt"/>
                <a:ea typeface="+mn-ea"/>
              </a:rPr>
              <a:t>thread1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SET lock thread1 NX EX 10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674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9DF36C-E237-CAFC-9D75-02CA0C500977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4D08554-FCEE-F5CE-0A51-3B82D9ECC4B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29103" y="2396359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C28F00B-C13B-DC04-BD1D-F4EB56022B03}"/>
              </a:ext>
            </a:extLst>
          </p:cNvPr>
          <p:cNvSpPr/>
          <p:nvPr/>
        </p:nvSpPr>
        <p:spPr>
          <a:xfrm>
            <a:off x="830318" y="2249214"/>
            <a:ext cx="798785" cy="29429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Redis</a:t>
            </a:r>
            <a:r>
              <a:rPr lang="zh-CN" altLang="en-US" sz="1200"/>
              <a:t>锁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918C2FE-07BE-DE45-F23C-F648D859A18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29103" y="3565635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BF78621-8EF0-A70B-B5D9-DD4281591747}"/>
              </a:ext>
            </a:extLst>
          </p:cNvPr>
          <p:cNvSpPr/>
          <p:nvPr/>
        </p:nvSpPr>
        <p:spPr>
          <a:xfrm>
            <a:off x="830318" y="3418490"/>
            <a:ext cx="798785" cy="2942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1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673C99-FA2B-897D-AA62-4BD663B0D78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29103" y="4734911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C22B5F5-83BD-9736-3721-872B6A350505}"/>
              </a:ext>
            </a:extLst>
          </p:cNvPr>
          <p:cNvSpPr/>
          <p:nvPr/>
        </p:nvSpPr>
        <p:spPr>
          <a:xfrm>
            <a:off x="830318" y="4587766"/>
            <a:ext cx="798785" cy="294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2</a:t>
            </a:r>
            <a:endParaRPr lang="zh-CN" altLang="en-US" sz="12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3840FAC-5796-5187-3C10-E8B0F11E6BF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9103" y="5904187"/>
            <a:ext cx="9459311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B28029F-CEB0-86CD-7447-4742FA097C1D}"/>
              </a:ext>
            </a:extLst>
          </p:cNvPr>
          <p:cNvSpPr/>
          <p:nvPr/>
        </p:nvSpPr>
        <p:spPr>
          <a:xfrm>
            <a:off x="830318" y="5757042"/>
            <a:ext cx="798785" cy="2942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线程</a:t>
            </a:r>
            <a:r>
              <a:rPr lang="en-US" altLang="zh-CN" sz="1200"/>
              <a:t>3</a:t>
            </a:r>
            <a:endParaRPr lang="zh-CN" altLang="en-US" sz="1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581B9B-1F47-9E6C-9D2A-05CC7CB2A71F}"/>
              </a:ext>
            </a:extLst>
          </p:cNvPr>
          <p:cNvCxnSpPr/>
          <p:nvPr/>
        </p:nvCxnSpPr>
        <p:spPr>
          <a:xfrm flipV="1">
            <a:off x="1713186" y="239413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9A4A2-9C75-1435-B33E-B64D19897CD3}"/>
              </a:ext>
            </a:extLst>
          </p:cNvPr>
          <p:cNvSpPr txBox="1"/>
          <p:nvPr/>
        </p:nvSpPr>
        <p:spPr>
          <a:xfrm>
            <a:off x="1332425" y="289807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473CF2-321B-1173-9F4F-E815C6E0CD9F}"/>
              </a:ext>
            </a:extLst>
          </p:cNvPr>
          <p:cNvSpPr/>
          <p:nvPr/>
        </p:nvSpPr>
        <p:spPr>
          <a:xfrm>
            <a:off x="2007482" y="2396358"/>
            <a:ext cx="2301760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3ACC07-39EC-D845-90F0-08416140F73E}"/>
              </a:ext>
            </a:extLst>
          </p:cNvPr>
          <p:cNvSpPr/>
          <p:nvPr/>
        </p:nvSpPr>
        <p:spPr>
          <a:xfrm>
            <a:off x="2007481" y="3567944"/>
            <a:ext cx="1251061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0DBD27-7808-FB9D-C183-30AAFEB71C43}"/>
              </a:ext>
            </a:extLst>
          </p:cNvPr>
          <p:cNvSpPr txBox="1"/>
          <p:nvPr/>
        </p:nvSpPr>
        <p:spPr>
          <a:xfrm>
            <a:off x="2182219" y="3351224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0D7A1E-D31D-CCFE-5AC9-C965D870F6B8}"/>
              </a:ext>
            </a:extLst>
          </p:cNvPr>
          <p:cNvSpPr txBox="1"/>
          <p:nvPr/>
        </p:nvSpPr>
        <p:spPr>
          <a:xfrm>
            <a:off x="3884285" y="1888425"/>
            <a:ext cx="8499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超时释放锁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03293D-300D-8205-84C1-046710C1F024}"/>
              </a:ext>
            </a:extLst>
          </p:cNvPr>
          <p:cNvCxnSpPr>
            <a:cxnSpLocks/>
            <a:stCxn id="24" idx="2"/>
            <a:endCxn id="20" idx="3"/>
          </p:cNvCxnSpPr>
          <p:nvPr/>
        </p:nvCxnSpPr>
        <p:spPr>
          <a:xfrm>
            <a:off x="4309242" y="2142341"/>
            <a:ext cx="0" cy="27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D3F85BD-9D41-4ED7-C1DF-6B0180E3AE56}"/>
              </a:ext>
            </a:extLst>
          </p:cNvPr>
          <p:cNvSpPr/>
          <p:nvPr/>
        </p:nvSpPr>
        <p:spPr>
          <a:xfrm>
            <a:off x="4309242" y="2396258"/>
            <a:ext cx="1891858" cy="4803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C7E3596-F9AD-9948-9D78-921C35E04EDD}"/>
              </a:ext>
            </a:extLst>
          </p:cNvPr>
          <p:cNvCxnSpPr>
            <a:cxnSpLocks/>
          </p:cNvCxnSpPr>
          <p:nvPr/>
        </p:nvCxnSpPr>
        <p:spPr>
          <a:xfrm flipV="1">
            <a:off x="4047674" y="2419259"/>
            <a:ext cx="466519" cy="231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2A96D97-EE50-691B-EC67-BA8BFDE6B4D3}"/>
              </a:ext>
            </a:extLst>
          </p:cNvPr>
          <p:cNvSpPr txBox="1"/>
          <p:nvPr/>
        </p:nvSpPr>
        <p:spPr>
          <a:xfrm>
            <a:off x="3578058" y="4146386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8BAD17-05ED-EEAF-6E54-A214484C6010}"/>
              </a:ext>
            </a:extLst>
          </p:cNvPr>
          <p:cNvSpPr/>
          <p:nvPr/>
        </p:nvSpPr>
        <p:spPr>
          <a:xfrm>
            <a:off x="4528768" y="2397809"/>
            <a:ext cx="1420083" cy="465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BDE5EC2-348B-7F89-F7AB-53B05FD84767}"/>
              </a:ext>
            </a:extLst>
          </p:cNvPr>
          <p:cNvSpPr/>
          <p:nvPr/>
        </p:nvSpPr>
        <p:spPr>
          <a:xfrm>
            <a:off x="4514194" y="4734950"/>
            <a:ext cx="3536730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AE8308-D252-8246-D900-C65C3CA86275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flipH="1">
            <a:off x="2007481" y="2420373"/>
            <a:ext cx="1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28AB5EE-EAB0-1015-D924-3BC25E286551}"/>
              </a:ext>
            </a:extLst>
          </p:cNvPr>
          <p:cNvSpPr txBox="1"/>
          <p:nvPr/>
        </p:nvSpPr>
        <p:spPr>
          <a:xfrm>
            <a:off x="1979301" y="31048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69920A-BF6F-B435-72A7-062D15201935}"/>
              </a:ext>
            </a:extLst>
          </p:cNvPr>
          <p:cNvCxnSpPr>
            <a:cxnSpLocks/>
            <a:stCxn id="29" idx="1"/>
            <a:endCxn id="30" idx="1"/>
          </p:cNvCxnSpPr>
          <p:nvPr/>
        </p:nvCxnSpPr>
        <p:spPr>
          <a:xfrm flipH="1">
            <a:off x="4514194" y="2421099"/>
            <a:ext cx="14574" cy="233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7581C87-0EAA-0E24-7B25-F898A3FF5965}"/>
              </a:ext>
            </a:extLst>
          </p:cNvPr>
          <p:cNvSpPr txBox="1"/>
          <p:nvPr/>
        </p:nvSpPr>
        <p:spPr>
          <a:xfrm>
            <a:off x="4459005" y="41463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AB77A90-1999-654F-9DD8-723FD57CD182}"/>
              </a:ext>
            </a:extLst>
          </p:cNvPr>
          <p:cNvSpPr txBox="1"/>
          <p:nvPr/>
        </p:nvSpPr>
        <p:spPr>
          <a:xfrm>
            <a:off x="4983809" y="4493677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2B6E039-27C4-37E4-08BC-4BB84B0F1874}"/>
              </a:ext>
            </a:extLst>
          </p:cNvPr>
          <p:cNvSpPr/>
          <p:nvPr/>
        </p:nvSpPr>
        <p:spPr>
          <a:xfrm>
            <a:off x="5938340" y="2394131"/>
            <a:ext cx="1429896" cy="521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0E7DFD8-4E13-4262-4E08-007715FDDAB7}"/>
              </a:ext>
            </a:extLst>
          </p:cNvPr>
          <p:cNvCxnSpPr/>
          <p:nvPr/>
        </p:nvCxnSpPr>
        <p:spPr>
          <a:xfrm flipV="1">
            <a:off x="5695905" y="2388571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B9EAB2-C299-0B92-2E11-0A2F94759260}"/>
              </a:ext>
            </a:extLst>
          </p:cNvPr>
          <p:cNvSpPr txBox="1"/>
          <p:nvPr/>
        </p:nvSpPr>
        <p:spPr>
          <a:xfrm>
            <a:off x="5315144" y="2892519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释放锁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1F25F27-BFBC-7CC1-2753-1291EBC9726D}"/>
              </a:ext>
            </a:extLst>
          </p:cNvPr>
          <p:cNvSpPr/>
          <p:nvPr/>
        </p:nvSpPr>
        <p:spPr>
          <a:xfrm>
            <a:off x="3531811" y="3567943"/>
            <a:ext cx="179732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1D5E8EE-32AE-8C26-C340-0DD4C3429E3D}"/>
              </a:ext>
            </a:extLst>
          </p:cNvPr>
          <p:cNvSpPr txBox="1"/>
          <p:nvPr/>
        </p:nvSpPr>
        <p:spPr>
          <a:xfrm>
            <a:off x="4579291" y="3351224"/>
            <a:ext cx="450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阻塞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1D9A414-3CD2-2CB2-DA6D-94076D033DD8}"/>
              </a:ext>
            </a:extLst>
          </p:cNvPr>
          <p:cNvCxnSpPr>
            <a:cxnSpLocks/>
          </p:cNvCxnSpPr>
          <p:nvPr/>
        </p:nvCxnSpPr>
        <p:spPr>
          <a:xfrm flipV="1">
            <a:off x="5798747" y="2419259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5AF6AD6-CCC5-3715-2B17-4037B345CA14}"/>
              </a:ext>
            </a:extLst>
          </p:cNvPr>
          <p:cNvSpPr txBox="1"/>
          <p:nvPr/>
        </p:nvSpPr>
        <p:spPr>
          <a:xfrm>
            <a:off x="5329131" y="5296423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A7FCFD-A3B7-11CF-4C54-0D6481D95FEA}"/>
              </a:ext>
            </a:extLst>
          </p:cNvPr>
          <p:cNvSpPr/>
          <p:nvPr/>
        </p:nvSpPr>
        <p:spPr>
          <a:xfrm>
            <a:off x="6140670" y="2399049"/>
            <a:ext cx="2301760" cy="480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36EAC54-A9F0-2735-1314-0AED5B3D2FA9}"/>
              </a:ext>
            </a:extLst>
          </p:cNvPr>
          <p:cNvSpPr/>
          <p:nvPr/>
        </p:nvSpPr>
        <p:spPr>
          <a:xfrm>
            <a:off x="6151189" y="5904187"/>
            <a:ext cx="2572397" cy="538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5371F89-B1B6-2945-38ED-B9ABF4A3C9E4}"/>
              </a:ext>
            </a:extLst>
          </p:cNvPr>
          <p:cNvCxnSpPr>
            <a:cxnSpLocks/>
            <a:stCxn id="67" idx="1"/>
            <a:endCxn id="68" idx="1"/>
          </p:cNvCxnSpPr>
          <p:nvPr/>
        </p:nvCxnSpPr>
        <p:spPr>
          <a:xfrm>
            <a:off x="6140670" y="2423064"/>
            <a:ext cx="10519" cy="350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BC7D3D5-98D5-3CC7-9BEA-3C518BDA597C}"/>
              </a:ext>
            </a:extLst>
          </p:cNvPr>
          <p:cNvSpPr txBox="1"/>
          <p:nvPr/>
        </p:nvSpPr>
        <p:spPr>
          <a:xfrm>
            <a:off x="6096000" y="5318804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F212DBE-1B6B-8CFF-1B12-D81F79AC2E72}"/>
              </a:ext>
            </a:extLst>
          </p:cNvPr>
          <p:cNvSpPr txBox="1"/>
          <p:nvPr/>
        </p:nvSpPr>
        <p:spPr>
          <a:xfrm>
            <a:off x="6620804" y="5666095"/>
            <a:ext cx="7168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执行业务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188D7E-D5B5-8EBD-987A-56AACBE0096A}"/>
              </a:ext>
            </a:extLst>
          </p:cNvPr>
          <p:cNvCxnSpPr/>
          <p:nvPr/>
        </p:nvCxnSpPr>
        <p:spPr>
          <a:xfrm flipV="1">
            <a:off x="3266127" y="2408135"/>
            <a:ext cx="273269" cy="1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B57B4F61-1411-7A20-0E88-14D92007A7DD}"/>
              </a:ext>
            </a:extLst>
          </p:cNvPr>
          <p:cNvSpPr txBox="1"/>
          <p:nvPr/>
        </p:nvSpPr>
        <p:spPr>
          <a:xfrm>
            <a:off x="2669160" y="2677167"/>
            <a:ext cx="8499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获取锁标示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并判断是否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一致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4E1B5C2-45F0-745F-D86A-F55D1E23A4A1}"/>
              </a:ext>
            </a:extLst>
          </p:cNvPr>
          <p:cNvCxnSpPr>
            <a:cxnSpLocks/>
          </p:cNvCxnSpPr>
          <p:nvPr/>
        </p:nvCxnSpPr>
        <p:spPr>
          <a:xfrm>
            <a:off x="3531811" y="2422773"/>
            <a:ext cx="0" cy="11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950049A-F8C0-7E5F-D3AC-E6D48BEA7EB8}"/>
              </a:ext>
            </a:extLst>
          </p:cNvPr>
          <p:cNvSpPr txBox="1"/>
          <p:nvPr/>
        </p:nvSpPr>
        <p:spPr>
          <a:xfrm>
            <a:off x="3503630" y="3107299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2FB4039-AA25-4F3A-0A43-2CE25D8508D1}"/>
              </a:ext>
            </a:extLst>
          </p:cNvPr>
          <p:cNvSpPr/>
          <p:nvPr/>
        </p:nvSpPr>
        <p:spPr>
          <a:xfrm>
            <a:off x="5327553" y="3560164"/>
            <a:ext cx="368352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7D8A328-9FDB-394F-D261-9363272FDA9C}"/>
              </a:ext>
            </a:extLst>
          </p:cNvPr>
          <p:cNvGrpSpPr/>
          <p:nvPr/>
        </p:nvGrpSpPr>
        <p:grpSpPr>
          <a:xfrm>
            <a:off x="2038997" y="1499454"/>
            <a:ext cx="1612082" cy="2002952"/>
            <a:chOff x="9875858" y="1219418"/>
            <a:chExt cx="1612082" cy="2002952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86C6983E-7C6E-267F-A669-B06C0E516815}"/>
                </a:ext>
              </a:extLst>
            </p:cNvPr>
            <p:cNvSpPr/>
            <p:nvPr/>
          </p:nvSpPr>
          <p:spPr>
            <a:xfrm>
              <a:off x="10159581" y="1219418"/>
              <a:ext cx="1038596" cy="2002952"/>
            </a:xfrm>
            <a:prstGeom prst="roundRect">
              <a:avLst>
                <a:gd name="adj" fmla="val 247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B0E52AE-73EA-1289-8914-22B6447B25F0}"/>
                </a:ext>
              </a:extLst>
            </p:cNvPr>
            <p:cNvGrpSpPr/>
            <p:nvPr/>
          </p:nvGrpSpPr>
          <p:grpSpPr>
            <a:xfrm>
              <a:off x="9875858" y="1520234"/>
              <a:ext cx="1612082" cy="1584665"/>
              <a:chOff x="9117217" y="1237650"/>
              <a:chExt cx="1612082" cy="1584665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B3DB828D-B53F-AFC6-0072-21E9E179655C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348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原子性</a:t>
                </a:r>
              </a:p>
            </p:txBody>
          </p:sp>
          <p:sp>
            <p:nvSpPr>
              <p:cNvPr id="79" name="bomb_182401">
                <a:extLst>
                  <a:ext uri="{FF2B5EF4-FFF2-40B4-BE49-F238E27FC236}">
                    <a16:creationId xmlns:a16="http://schemas.microsoft.com/office/drawing/2014/main" id="{3626AA32-8D4F-D8E4-7509-D697A1372E1A}"/>
                  </a:ext>
                </a:extLst>
              </p:cNvPr>
              <p:cNvSpPr/>
              <p:nvPr/>
            </p:nvSpPr>
            <p:spPr>
              <a:xfrm rot="2655080">
                <a:off x="9117217" y="1237650"/>
                <a:ext cx="1612082" cy="1584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3D95D835-7DC6-C89E-5184-D25CBE3DF279}"/>
              </a:ext>
            </a:extLst>
          </p:cNvPr>
          <p:cNvGrpSpPr/>
          <p:nvPr/>
        </p:nvGrpSpPr>
        <p:grpSpPr>
          <a:xfrm>
            <a:off x="3718628" y="2776225"/>
            <a:ext cx="1804391" cy="2285817"/>
            <a:chOff x="9783813" y="1058194"/>
            <a:chExt cx="1804391" cy="2285817"/>
          </a:xfrm>
        </p:grpSpPr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1657BEE2-81A7-6676-E859-5A3C5CD1ADA3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21233F93-F792-002A-F0E0-D7995BA3213C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D85C93F7-02EC-B4B1-A101-356050585A8C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超时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131" name="bomb_182401">
                <a:extLst>
                  <a:ext uri="{FF2B5EF4-FFF2-40B4-BE49-F238E27FC236}">
                    <a16:creationId xmlns:a16="http://schemas.microsoft.com/office/drawing/2014/main" id="{95F393F5-DAEA-9572-E9FF-66C26372E6B9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6470F05-42A8-D9A0-1D05-C3343BBB2872}"/>
              </a:ext>
            </a:extLst>
          </p:cNvPr>
          <p:cNvCxnSpPr>
            <a:cxnSpLocks/>
          </p:cNvCxnSpPr>
          <p:nvPr/>
        </p:nvCxnSpPr>
        <p:spPr>
          <a:xfrm flipV="1">
            <a:off x="9263972" y="2298215"/>
            <a:ext cx="345232" cy="346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B94DC02-52F9-6598-1023-B1BE077B8DC2}"/>
              </a:ext>
            </a:extLst>
          </p:cNvPr>
          <p:cNvCxnSpPr>
            <a:cxnSpLocks/>
          </p:cNvCxnSpPr>
          <p:nvPr/>
        </p:nvCxnSpPr>
        <p:spPr>
          <a:xfrm flipV="1">
            <a:off x="8844253" y="2323244"/>
            <a:ext cx="175629" cy="227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25643D4-BEF5-6BA1-6335-BCB5E548CEB2}"/>
              </a:ext>
            </a:extLst>
          </p:cNvPr>
          <p:cNvSpPr/>
          <p:nvPr/>
        </p:nvSpPr>
        <p:spPr>
          <a:xfrm>
            <a:off x="7837851" y="1593457"/>
            <a:ext cx="4561496" cy="4648200"/>
          </a:xfrm>
          <a:prstGeom prst="roundRect">
            <a:avLst>
              <a:gd name="adj" fmla="val 208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87A110D-6A3D-9686-0C1F-E872349738E8}"/>
              </a:ext>
            </a:extLst>
          </p:cNvPr>
          <p:cNvSpPr/>
          <p:nvPr/>
        </p:nvSpPr>
        <p:spPr>
          <a:xfrm>
            <a:off x="9197874" y="1761869"/>
            <a:ext cx="411403" cy="234204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3E49050-0A5B-FBFA-FADE-6D27D91C0339}"/>
              </a:ext>
            </a:extLst>
          </p:cNvPr>
          <p:cNvSpPr/>
          <p:nvPr/>
        </p:nvSpPr>
        <p:spPr>
          <a:xfrm>
            <a:off x="9038655" y="2374990"/>
            <a:ext cx="729843" cy="400110"/>
          </a:xfrm>
          <a:prstGeom prst="roundRect">
            <a:avLst/>
          </a:prstGeom>
          <a:solidFill>
            <a:srgbClr val="B60004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尝试获取锁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AD14EF0-A69D-CE12-B141-9C2ED3E3A9A7}"/>
              </a:ext>
            </a:extLst>
          </p:cNvPr>
          <p:cNvCxnSpPr>
            <a:cxnSpLocks/>
            <a:stCxn id="65" idx="4"/>
            <a:endCxn id="66" idx="0"/>
          </p:cNvCxnSpPr>
          <p:nvPr/>
        </p:nvCxnSpPr>
        <p:spPr>
          <a:xfrm>
            <a:off x="9403576" y="1996073"/>
            <a:ext cx="1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菱形 74">
            <a:extLst>
              <a:ext uri="{FF2B5EF4-FFF2-40B4-BE49-F238E27FC236}">
                <a16:creationId xmlns:a16="http://schemas.microsoft.com/office/drawing/2014/main" id="{4617A227-0C1B-BDAE-A270-C45F9A64682F}"/>
              </a:ext>
            </a:extLst>
          </p:cNvPr>
          <p:cNvSpPr/>
          <p:nvPr/>
        </p:nvSpPr>
        <p:spPr>
          <a:xfrm>
            <a:off x="8824351" y="3154017"/>
            <a:ext cx="1159951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22D45EB-A89A-26E9-F65F-5447F21701C9}"/>
              </a:ext>
            </a:extLst>
          </p:cNvPr>
          <p:cNvSpPr txBox="1"/>
          <p:nvPr/>
        </p:nvSpPr>
        <p:spPr>
          <a:xfrm>
            <a:off x="9984302" y="313969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nil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C2CC8AC1-579F-498A-D2C4-6DF37F692E38}"/>
              </a:ext>
            </a:extLst>
          </p:cNvPr>
          <p:cNvCxnSpPr>
            <a:cxnSpLocks/>
            <a:stCxn id="75" idx="2"/>
            <a:endCxn id="83" idx="0"/>
          </p:cNvCxnSpPr>
          <p:nvPr/>
        </p:nvCxnSpPr>
        <p:spPr>
          <a:xfrm>
            <a:off x="9404327" y="3633205"/>
            <a:ext cx="2277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9F83801-8036-6D4F-A1CB-CE2E8D3B4AEB}"/>
              </a:ext>
            </a:extLst>
          </p:cNvPr>
          <p:cNvSpPr txBox="1"/>
          <p:nvPr/>
        </p:nvSpPr>
        <p:spPr>
          <a:xfrm>
            <a:off x="9413618" y="366018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49504F"/>
                </a:solidFill>
                <a:latin typeface="+mn-lt"/>
                <a:ea typeface="+mn-ea"/>
              </a:rPr>
              <a:t>ok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D04834BA-809D-92D9-724B-5143AF08D105}"/>
              </a:ext>
            </a:extLst>
          </p:cNvPr>
          <p:cNvSpPr/>
          <p:nvPr/>
        </p:nvSpPr>
        <p:spPr>
          <a:xfrm>
            <a:off x="9022943" y="4064708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获取锁成功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E9D640B-F003-8846-7349-8E1142D7600C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 flipH="1">
            <a:off x="9405465" y="4464818"/>
            <a:ext cx="1139" cy="43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30EC2F-5755-6BFF-B369-ECD47A28D034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9403577" y="2775100"/>
            <a:ext cx="750" cy="37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5413FA7C-E57B-4D1C-1855-B54175BBF6CB}"/>
              </a:ext>
            </a:extLst>
          </p:cNvPr>
          <p:cNvSpPr/>
          <p:nvPr/>
        </p:nvSpPr>
        <p:spPr>
          <a:xfrm>
            <a:off x="9010973" y="4896321"/>
            <a:ext cx="788984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执行业务</a:t>
            </a: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167803E7-1FD2-EA31-96E6-10B3F21F5657}"/>
              </a:ext>
            </a:extLst>
          </p:cNvPr>
          <p:cNvSpPr/>
          <p:nvPr/>
        </p:nvSpPr>
        <p:spPr>
          <a:xfrm>
            <a:off x="11239424" y="5751505"/>
            <a:ext cx="593490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0E37F8B-860E-F420-C763-B600D4AE787C}"/>
              </a:ext>
            </a:extLst>
          </p:cNvPr>
          <p:cNvCxnSpPr>
            <a:cxnSpLocks/>
            <a:stCxn id="86" idx="2"/>
            <a:endCxn id="98" idx="0"/>
          </p:cNvCxnSpPr>
          <p:nvPr/>
        </p:nvCxnSpPr>
        <p:spPr>
          <a:xfrm>
            <a:off x="9405465" y="5296431"/>
            <a:ext cx="7419" cy="3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D95BCDB-22B8-6AEF-D893-126537BD57D1}"/>
              </a:ext>
            </a:extLst>
          </p:cNvPr>
          <p:cNvSpPr/>
          <p:nvPr/>
        </p:nvSpPr>
        <p:spPr>
          <a:xfrm>
            <a:off x="11118004" y="3193556"/>
            <a:ext cx="767321" cy="40011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获取锁失败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D3CD6B2-80A4-57D7-0F60-DE79389C5617}"/>
              </a:ext>
            </a:extLst>
          </p:cNvPr>
          <p:cNvCxnSpPr>
            <a:cxnSpLocks/>
            <a:stCxn id="75" idx="3"/>
            <a:endCxn id="89" idx="1"/>
          </p:cNvCxnSpPr>
          <p:nvPr/>
        </p:nvCxnSpPr>
        <p:spPr>
          <a:xfrm>
            <a:off x="9984302" y="3393611"/>
            <a:ext cx="113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DA04AA8-C261-8420-E926-453ABDD8152F}"/>
              </a:ext>
            </a:extLst>
          </p:cNvPr>
          <p:cNvSpPr/>
          <p:nvPr/>
        </p:nvSpPr>
        <p:spPr>
          <a:xfrm>
            <a:off x="8734827" y="3914102"/>
            <a:ext cx="1317144" cy="1542389"/>
          </a:xfrm>
          <a:prstGeom prst="roundRect">
            <a:avLst>
              <a:gd name="adj" fmla="val 13260"/>
            </a:avLst>
          </a:prstGeom>
          <a:noFill/>
          <a:ln w="9525">
            <a:solidFill>
              <a:srgbClr val="49504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5880B18-B00C-7482-530B-18F9AD0FD995}"/>
              </a:ext>
            </a:extLst>
          </p:cNvPr>
          <p:cNvSpPr txBox="1"/>
          <p:nvPr/>
        </p:nvSpPr>
        <p:spPr>
          <a:xfrm>
            <a:off x="10241829" y="4269549"/>
            <a:ext cx="849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业务超时</a:t>
            </a:r>
            <a:endParaRPr lang="en-US" altLang="zh-CN" sz="1050">
              <a:solidFill>
                <a:srgbClr val="49504F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或服务宕机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4F8F2C3-F24D-8B96-7426-29B90757D939}"/>
              </a:ext>
            </a:extLst>
          </p:cNvPr>
          <p:cNvSpPr/>
          <p:nvPr/>
        </p:nvSpPr>
        <p:spPr>
          <a:xfrm>
            <a:off x="11187013" y="4520471"/>
            <a:ext cx="698312" cy="32019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</a:rPr>
              <a:t>自动</a:t>
            </a:r>
            <a:endParaRPr lang="en-US" altLang="zh-CN" sz="1050">
              <a:solidFill>
                <a:schemeClr val="bg1"/>
              </a:solidFill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</a:rPr>
              <a:t>释放锁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E931C91-9608-B02B-EA73-389468AA025C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 flipV="1">
            <a:off x="10051971" y="4680569"/>
            <a:ext cx="1135042" cy="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菱形 97">
            <a:extLst>
              <a:ext uri="{FF2B5EF4-FFF2-40B4-BE49-F238E27FC236}">
                <a16:creationId xmlns:a16="http://schemas.microsoft.com/office/drawing/2014/main" id="{BEB34623-8E2D-924B-BDDD-D1116E8534CC}"/>
              </a:ext>
            </a:extLst>
          </p:cNvPr>
          <p:cNvSpPr/>
          <p:nvPr/>
        </p:nvSpPr>
        <p:spPr>
          <a:xfrm>
            <a:off x="8714589" y="5672009"/>
            <a:ext cx="1396589" cy="479188"/>
          </a:xfrm>
          <a:prstGeom prst="diamond">
            <a:avLst/>
          </a:prstGeom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判断锁标示是否是自己</a:t>
            </a: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0AFA160-131F-E06C-8DDD-E002B7BF4A40}"/>
              </a:ext>
            </a:extLst>
          </p:cNvPr>
          <p:cNvCxnSpPr>
            <a:cxnSpLocks/>
            <a:stCxn id="98" idx="3"/>
            <a:endCxn id="87" idx="1"/>
          </p:cNvCxnSpPr>
          <p:nvPr/>
        </p:nvCxnSpPr>
        <p:spPr>
          <a:xfrm>
            <a:off x="10111178" y="5911603"/>
            <a:ext cx="1128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9F55BC4-AEF9-D41D-037E-43478D2943E3}"/>
              </a:ext>
            </a:extLst>
          </p:cNvPr>
          <p:cNvSpPr txBox="1"/>
          <p:nvPr/>
        </p:nvSpPr>
        <p:spPr>
          <a:xfrm>
            <a:off x="10482454" y="56505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55BF487-B142-4470-8F5B-383C65C77233}"/>
              </a:ext>
            </a:extLst>
          </p:cNvPr>
          <p:cNvGrpSpPr/>
          <p:nvPr/>
        </p:nvGrpSpPr>
        <p:grpSpPr>
          <a:xfrm>
            <a:off x="5704753" y="2047894"/>
            <a:ext cx="1804391" cy="2285817"/>
            <a:chOff x="9783813" y="1058194"/>
            <a:chExt cx="1804391" cy="2285817"/>
          </a:xfrm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54DD419-F739-B4AF-4E80-AE4418FCED6C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B0D85D89-4A6A-3593-2A39-14CE246A9089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B7BB3A5D-3973-C804-0084-008EAD166B71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不可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重入</a:t>
                </a:r>
              </a:p>
            </p:txBody>
          </p:sp>
          <p:sp>
            <p:nvSpPr>
              <p:cNvPr id="136" name="bomb_182401">
                <a:extLst>
                  <a:ext uri="{FF2B5EF4-FFF2-40B4-BE49-F238E27FC236}">
                    <a16:creationId xmlns:a16="http://schemas.microsoft.com/office/drawing/2014/main" id="{2483CB07-0C7B-6927-9F7F-8AFCDD2BCC4A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20A3502B-EEF1-5085-263E-D62575CEFD67}"/>
              </a:ext>
            </a:extLst>
          </p:cNvPr>
          <p:cNvGrpSpPr/>
          <p:nvPr/>
        </p:nvGrpSpPr>
        <p:grpSpPr>
          <a:xfrm>
            <a:off x="7601407" y="3418548"/>
            <a:ext cx="1804391" cy="2285817"/>
            <a:chOff x="9783813" y="1058194"/>
            <a:chExt cx="1804391" cy="2285817"/>
          </a:xfrm>
        </p:grpSpPr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37D18B4A-1961-3A2A-6A00-879A55F62AE0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B3EB8C9F-62BF-01CF-1304-73CA3A682A81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F7F4A026-262B-33F1-31CE-A7D68B18BDAD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失败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重试</a:t>
                </a:r>
              </a:p>
            </p:txBody>
          </p:sp>
          <p:sp>
            <p:nvSpPr>
              <p:cNvPr id="141" name="bomb_182401">
                <a:extLst>
                  <a:ext uri="{FF2B5EF4-FFF2-40B4-BE49-F238E27FC236}">
                    <a16:creationId xmlns:a16="http://schemas.microsoft.com/office/drawing/2014/main" id="{B96C574C-E592-3D8C-9C43-F9668CCB985D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3219AAA-038A-A0BC-0AC0-8F146DB45123}"/>
              </a:ext>
            </a:extLst>
          </p:cNvPr>
          <p:cNvGrpSpPr/>
          <p:nvPr/>
        </p:nvGrpSpPr>
        <p:grpSpPr>
          <a:xfrm>
            <a:off x="9461771" y="2525144"/>
            <a:ext cx="1804391" cy="2285817"/>
            <a:chOff x="9783813" y="1058194"/>
            <a:chExt cx="1804391" cy="2285817"/>
          </a:xfrm>
        </p:grpSpPr>
        <p:sp>
          <p:nvSpPr>
            <p:cNvPr id="143" name="矩形: 圆角 142">
              <a:extLst>
                <a:ext uri="{FF2B5EF4-FFF2-40B4-BE49-F238E27FC236}">
                  <a16:creationId xmlns:a16="http://schemas.microsoft.com/office/drawing/2014/main" id="{B8EB2252-F180-CD28-EA97-0FD7F9A590E4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1C81DABC-30FF-4E5E-5A25-A158CFEBD1F3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A4682B42-354B-E609-A273-4341426F0BBE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一致性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146" name="bomb_182401">
                <a:extLst>
                  <a:ext uri="{FF2B5EF4-FFF2-40B4-BE49-F238E27FC236}">
                    <a16:creationId xmlns:a16="http://schemas.microsoft.com/office/drawing/2014/main" id="{51E53103-C3B7-D1F8-E72F-C045EB0BFC8E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0873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  <p:bldP spid="20" grpId="0" animBg="1"/>
      <p:bldP spid="22" grpId="0" animBg="1"/>
      <p:bldP spid="23" grpId="0"/>
      <p:bldP spid="24" grpId="0"/>
      <p:bldP spid="26" grpId="0" animBg="1"/>
      <p:bldP spid="26" grpId="1" animBg="1"/>
      <p:bldP spid="28" grpId="0"/>
      <p:bldP spid="29" grpId="0" animBg="1"/>
      <p:bldP spid="30" grpId="0" animBg="1"/>
      <p:bldP spid="32" grpId="0"/>
      <p:bldP spid="40" grpId="0"/>
      <p:bldP spid="46" grpId="0"/>
      <p:bldP spid="47" grpId="0" animBg="1"/>
      <p:bldP spid="47" grpId="1" animBg="1"/>
      <p:bldP spid="49" grpId="0"/>
      <p:bldP spid="50" grpId="0" animBg="1"/>
      <p:bldP spid="51" grpId="0"/>
      <p:bldP spid="63" grpId="0"/>
      <p:bldP spid="67" grpId="0" animBg="1"/>
      <p:bldP spid="68" grpId="0" animBg="1"/>
      <p:bldP spid="70" grpId="0"/>
      <p:bldP spid="72" grpId="0"/>
      <p:bldP spid="74" grpId="0"/>
      <p:bldP spid="77" grpId="0"/>
      <p:bldP spid="78" grpId="0" animBg="1"/>
      <p:bldP spid="64" grpId="0" animBg="1"/>
      <p:bldP spid="65" grpId="0" animBg="1"/>
      <p:bldP spid="66" grpId="0" animBg="1"/>
      <p:bldP spid="75" grpId="0" animBg="1"/>
      <p:bldP spid="80" grpId="0"/>
      <p:bldP spid="82" grpId="0"/>
      <p:bldP spid="83" grpId="0" animBg="1"/>
      <p:bldP spid="86" grpId="0" animBg="1"/>
      <p:bldP spid="87" grpId="0" animBg="1"/>
      <p:bldP spid="89" grpId="0" animBg="1"/>
      <p:bldP spid="91" grpId="0" animBg="1"/>
      <p:bldP spid="92" grpId="0"/>
      <p:bldP spid="93" grpId="0" animBg="1"/>
      <p:bldP spid="98" grpId="0" animBg="1"/>
      <p:bldP spid="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>
            <a:extLst>
              <a:ext uri="{FF2B5EF4-FFF2-40B4-BE49-F238E27FC236}">
                <a16:creationId xmlns:a16="http://schemas.microsoft.com/office/drawing/2014/main" id="{EECD4CF0-DE13-FF33-8BC9-7F750603781C}"/>
              </a:ext>
            </a:extLst>
          </p:cNvPr>
          <p:cNvSpPr/>
          <p:nvPr/>
        </p:nvSpPr>
        <p:spPr>
          <a:xfrm>
            <a:off x="5051434" y="1370824"/>
            <a:ext cx="2162124" cy="791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4871D9F-2A2F-8F0B-B866-904FFA0B7B9F}"/>
              </a:ext>
            </a:extLst>
          </p:cNvPr>
          <p:cNvSpPr/>
          <p:nvPr/>
        </p:nvSpPr>
        <p:spPr>
          <a:xfrm>
            <a:off x="3800302" y="1689682"/>
            <a:ext cx="5246484" cy="1593917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AF2EFA-A71F-D3A3-D7CB-FCDD29CB65F8}"/>
              </a:ext>
            </a:extLst>
          </p:cNvPr>
          <p:cNvSpPr/>
          <p:nvPr/>
        </p:nvSpPr>
        <p:spPr>
          <a:xfrm>
            <a:off x="3160322" y="1575567"/>
            <a:ext cx="1834645" cy="18346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9DF36C-E237-CAFC-9D75-02CA0C500977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57D8A328-9FDB-394F-D261-9363272FDA9C}"/>
              </a:ext>
            </a:extLst>
          </p:cNvPr>
          <p:cNvGrpSpPr/>
          <p:nvPr/>
        </p:nvGrpSpPr>
        <p:grpSpPr>
          <a:xfrm>
            <a:off x="2038997" y="1499454"/>
            <a:ext cx="1612082" cy="2002952"/>
            <a:chOff x="9875858" y="1219418"/>
            <a:chExt cx="1612082" cy="2002952"/>
          </a:xfrm>
        </p:grpSpPr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86C6983E-7C6E-267F-A669-B06C0E516815}"/>
                </a:ext>
              </a:extLst>
            </p:cNvPr>
            <p:cNvSpPr/>
            <p:nvPr/>
          </p:nvSpPr>
          <p:spPr>
            <a:xfrm>
              <a:off x="10159581" y="1219418"/>
              <a:ext cx="1038596" cy="2002952"/>
            </a:xfrm>
            <a:prstGeom prst="roundRect">
              <a:avLst>
                <a:gd name="adj" fmla="val 247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B0E52AE-73EA-1289-8914-22B6447B25F0}"/>
                </a:ext>
              </a:extLst>
            </p:cNvPr>
            <p:cNvGrpSpPr/>
            <p:nvPr/>
          </p:nvGrpSpPr>
          <p:grpSpPr>
            <a:xfrm>
              <a:off x="9875858" y="1520234"/>
              <a:ext cx="1612082" cy="1584665"/>
              <a:chOff x="9117217" y="1237650"/>
              <a:chExt cx="1612082" cy="1584665"/>
            </a:xfrm>
          </p:grpSpPr>
          <p:sp>
            <p:nvSpPr>
              <p:cNvPr id="94" name="矩形: 圆角 93">
                <a:extLst>
                  <a:ext uri="{FF2B5EF4-FFF2-40B4-BE49-F238E27FC236}">
                    <a16:creationId xmlns:a16="http://schemas.microsoft.com/office/drawing/2014/main" id="{B3DB828D-B53F-AFC6-0072-21E9E179655C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348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原子性</a:t>
                </a:r>
              </a:p>
            </p:txBody>
          </p:sp>
          <p:sp>
            <p:nvSpPr>
              <p:cNvPr id="79" name="bomb_182401">
                <a:extLst>
                  <a:ext uri="{FF2B5EF4-FFF2-40B4-BE49-F238E27FC236}">
                    <a16:creationId xmlns:a16="http://schemas.microsoft.com/office/drawing/2014/main" id="{3626AA32-8D4F-D8E4-7509-D697A1372E1A}"/>
                  </a:ext>
                </a:extLst>
              </p:cNvPr>
              <p:cNvSpPr/>
              <p:nvPr/>
            </p:nvSpPr>
            <p:spPr>
              <a:xfrm rot="2655080">
                <a:off x="9117217" y="1237650"/>
                <a:ext cx="1612082" cy="1584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9BD6A61-0588-5E8E-587E-11D75FF6113F}"/>
              </a:ext>
            </a:extLst>
          </p:cNvPr>
          <p:cNvGrpSpPr/>
          <p:nvPr/>
        </p:nvGrpSpPr>
        <p:grpSpPr>
          <a:xfrm>
            <a:off x="3718627" y="2776225"/>
            <a:ext cx="1804391" cy="2285817"/>
            <a:chOff x="9783813" y="1058194"/>
            <a:chExt cx="1804391" cy="228581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796E90B-8FCE-EA5B-C2BF-6DBBE78B1B78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D28ED29-BFB7-B4D8-EE13-73D71F731D71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D092C57D-F58D-CC4D-981A-8C38774AD800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超时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17" name="bomb_182401">
                <a:extLst>
                  <a:ext uri="{FF2B5EF4-FFF2-40B4-BE49-F238E27FC236}">
                    <a16:creationId xmlns:a16="http://schemas.microsoft.com/office/drawing/2014/main" id="{21D62761-B962-D17C-E753-86A5E6721C2A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BFD016-8122-2E02-B0BE-396270D5E21B}"/>
              </a:ext>
            </a:extLst>
          </p:cNvPr>
          <p:cNvGrpSpPr/>
          <p:nvPr/>
        </p:nvGrpSpPr>
        <p:grpSpPr>
          <a:xfrm>
            <a:off x="5709874" y="2050498"/>
            <a:ext cx="1804391" cy="2285817"/>
            <a:chOff x="9783813" y="1058194"/>
            <a:chExt cx="1804391" cy="2285817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E1BF096-7D6D-9E4E-9EBD-74E3615F852E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E9B50D3-BD63-C988-F6D3-AECA7CD07E50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F7C39EA2-5061-DF3C-973C-25B8AD1107AA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不可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重入</a:t>
                </a:r>
              </a:p>
            </p:txBody>
          </p:sp>
          <p:sp>
            <p:nvSpPr>
              <p:cNvPr id="35" name="bomb_182401">
                <a:extLst>
                  <a:ext uri="{FF2B5EF4-FFF2-40B4-BE49-F238E27FC236}">
                    <a16:creationId xmlns:a16="http://schemas.microsoft.com/office/drawing/2014/main" id="{6274823E-30A7-D18D-031F-7829D4998308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C1FF887-137A-B543-6D64-1399A91EB803}"/>
              </a:ext>
            </a:extLst>
          </p:cNvPr>
          <p:cNvGrpSpPr/>
          <p:nvPr/>
        </p:nvGrpSpPr>
        <p:grpSpPr>
          <a:xfrm>
            <a:off x="7606422" y="3421386"/>
            <a:ext cx="1804391" cy="2285817"/>
            <a:chOff x="9783813" y="1058194"/>
            <a:chExt cx="1804391" cy="228581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9E8E3D60-C038-B171-3FF6-A1EF33A3E9E6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669A3E6-BA9A-EA97-BF14-A5EF649258FF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ADC9356C-9D1F-DA65-CEC7-079A7BFB40D6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失败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重试</a:t>
                </a:r>
              </a:p>
            </p:txBody>
          </p:sp>
          <p:sp>
            <p:nvSpPr>
              <p:cNvPr id="41" name="bomb_182401">
                <a:extLst>
                  <a:ext uri="{FF2B5EF4-FFF2-40B4-BE49-F238E27FC236}">
                    <a16:creationId xmlns:a16="http://schemas.microsoft.com/office/drawing/2014/main" id="{C9677880-5A40-899E-EB4F-9716BF2F6412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EB1F25-01AC-9F61-006E-0826753A973C}"/>
              </a:ext>
            </a:extLst>
          </p:cNvPr>
          <p:cNvGrpSpPr/>
          <p:nvPr/>
        </p:nvGrpSpPr>
        <p:grpSpPr>
          <a:xfrm>
            <a:off x="9464430" y="2527982"/>
            <a:ext cx="1804391" cy="2285817"/>
            <a:chOff x="9783813" y="1058194"/>
            <a:chExt cx="1804391" cy="2285817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10B8583-D7CD-5F72-24DB-08FC77DBA7B5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39AA6A70-7798-ACCA-F2A5-905FC3EE49ED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69E37E01-0661-1D3F-2CC8-C2DAAD5A0FCE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一致性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52" name="bomb_182401">
                <a:extLst>
                  <a:ext uri="{FF2B5EF4-FFF2-40B4-BE49-F238E27FC236}">
                    <a16:creationId xmlns:a16="http://schemas.microsoft.com/office/drawing/2014/main" id="{9D7F582A-00E2-033B-0390-26E25A04B90E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F76CDBD-CCF5-77A4-3D5D-1BB6771D7330}"/>
              </a:ext>
            </a:extLst>
          </p:cNvPr>
          <p:cNvGrpSpPr/>
          <p:nvPr/>
        </p:nvGrpSpPr>
        <p:grpSpPr>
          <a:xfrm>
            <a:off x="2240333" y="3919235"/>
            <a:ext cx="1278072" cy="1528433"/>
            <a:chOff x="2230623" y="3725399"/>
            <a:chExt cx="1278072" cy="1528433"/>
          </a:xfrm>
        </p:grpSpPr>
        <p:sp>
          <p:nvSpPr>
            <p:cNvPr id="22" name="shield-variant-with-white-and-black-borders_31837">
              <a:extLst>
                <a:ext uri="{FF2B5EF4-FFF2-40B4-BE49-F238E27FC236}">
                  <a16:creationId xmlns:a16="http://schemas.microsoft.com/office/drawing/2014/main" id="{7B9F9AE0-4F4F-E4B3-20CB-1984883A0AEF}"/>
                </a:ext>
              </a:extLst>
            </p:cNvPr>
            <p:cNvSpPr/>
            <p:nvPr/>
          </p:nvSpPr>
          <p:spPr>
            <a:xfrm>
              <a:off x="2230623" y="3725399"/>
              <a:ext cx="1278072" cy="1528433"/>
            </a:xfrm>
            <a:custGeom>
              <a:avLst/>
              <a:gdLst>
                <a:gd name="connsiteX0" fmla="*/ 262063 w 524032"/>
                <a:gd name="connsiteY0" fmla="*/ 77611 h 608475"/>
                <a:gd name="connsiteX1" fmla="*/ 454868 w 524032"/>
                <a:gd name="connsiteY1" fmla="*/ 163964 h 608475"/>
                <a:gd name="connsiteX2" fmla="*/ 262063 w 524032"/>
                <a:gd name="connsiteY2" fmla="*/ 531109 h 608475"/>
                <a:gd name="connsiteX3" fmla="*/ 69162 w 524032"/>
                <a:gd name="connsiteY3" fmla="*/ 163964 h 608475"/>
                <a:gd name="connsiteX4" fmla="*/ 262063 w 524032"/>
                <a:gd name="connsiteY4" fmla="*/ 77611 h 608475"/>
                <a:gd name="connsiteX5" fmla="*/ 262069 w 524032"/>
                <a:gd name="connsiteY5" fmla="*/ 36054 h 608475"/>
                <a:gd name="connsiteX6" fmla="*/ 32655 w 524032"/>
                <a:gd name="connsiteY6" fmla="*/ 139055 h 608475"/>
                <a:gd name="connsiteX7" fmla="*/ 142739 w 524032"/>
                <a:gd name="connsiteY7" fmla="*/ 460754 h 608475"/>
                <a:gd name="connsiteX8" fmla="*/ 262069 w 524032"/>
                <a:gd name="connsiteY8" fmla="*/ 572987 h 608475"/>
                <a:gd name="connsiteX9" fmla="*/ 381303 w 524032"/>
                <a:gd name="connsiteY9" fmla="*/ 460850 h 608475"/>
                <a:gd name="connsiteX10" fmla="*/ 491387 w 524032"/>
                <a:gd name="connsiteY10" fmla="*/ 139055 h 608475"/>
                <a:gd name="connsiteX11" fmla="*/ 262069 w 524032"/>
                <a:gd name="connsiteY11" fmla="*/ 36054 h 608475"/>
                <a:gd name="connsiteX12" fmla="*/ 271700 w 524032"/>
                <a:gd name="connsiteY12" fmla="*/ 3163 h 608475"/>
                <a:gd name="connsiteX13" fmla="*/ 510168 w 524032"/>
                <a:gd name="connsiteY13" fmla="*/ 110011 h 608475"/>
                <a:gd name="connsiteX14" fmla="*/ 523170 w 524032"/>
                <a:gd name="connsiteY14" fmla="*/ 124918 h 608475"/>
                <a:gd name="connsiteX15" fmla="*/ 475303 w 524032"/>
                <a:gd name="connsiteY15" fmla="*/ 371697 h 608475"/>
                <a:gd name="connsiteX16" fmla="*/ 361944 w 524032"/>
                <a:gd name="connsiteY16" fmla="*/ 530960 h 608475"/>
                <a:gd name="connsiteX17" fmla="*/ 298090 w 524032"/>
                <a:gd name="connsiteY17" fmla="*/ 586932 h 608475"/>
                <a:gd name="connsiteX18" fmla="*/ 278153 w 524032"/>
                <a:gd name="connsiteY18" fmla="*/ 601166 h 608475"/>
                <a:gd name="connsiteX19" fmla="*/ 262262 w 524032"/>
                <a:gd name="connsiteY19" fmla="*/ 608475 h 608475"/>
                <a:gd name="connsiteX20" fmla="*/ 261588 w 524032"/>
                <a:gd name="connsiteY20" fmla="*/ 608475 h 608475"/>
                <a:gd name="connsiteX21" fmla="*/ 244829 w 524032"/>
                <a:gd name="connsiteY21" fmla="*/ 600397 h 608475"/>
                <a:gd name="connsiteX22" fmla="*/ 222196 w 524032"/>
                <a:gd name="connsiteY22" fmla="*/ 584047 h 608475"/>
                <a:gd name="connsiteX23" fmla="*/ 151118 w 524032"/>
                <a:gd name="connsiteY23" fmla="*/ 519708 h 608475"/>
                <a:gd name="connsiteX24" fmla="*/ 872 w 524032"/>
                <a:gd name="connsiteY24" fmla="*/ 124918 h 608475"/>
                <a:gd name="connsiteX25" fmla="*/ 13874 w 524032"/>
                <a:gd name="connsiteY25" fmla="*/ 110011 h 608475"/>
                <a:gd name="connsiteX26" fmla="*/ 252245 w 524032"/>
                <a:gd name="connsiteY26" fmla="*/ 3259 h 608475"/>
                <a:gd name="connsiteX27" fmla="*/ 271700 w 524032"/>
                <a:gd name="connsiteY27" fmla="*/ 3163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4032" h="608475">
                  <a:moveTo>
                    <a:pt x="262063" y="77611"/>
                  </a:moveTo>
                  <a:cubicBezTo>
                    <a:pt x="262063" y="77611"/>
                    <a:pt x="349894" y="142905"/>
                    <a:pt x="454868" y="163964"/>
                  </a:cubicBezTo>
                  <a:cubicBezTo>
                    <a:pt x="468736" y="405907"/>
                    <a:pt x="262159" y="531205"/>
                    <a:pt x="262063" y="531109"/>
                  </a:cubicBezTo>
                  <a:cubicBezTo>
                    <a:pt x="261871" y="531205"/>
                    <a:pt x="55294" y="405907"/>
                    <a:pt x="69162" y="163964"/>
                  </a:cubicBezTo>
                  <a:cubicBezTo>
                    <a:pt x="174136" y="142905"/>
                    <a:pt x="256092" y="82131"/>
                    <a:pt x="262063" y="77611"/>
                  </a:cubicBezTo>
                  <a:close/>
                  <a:moveTo>
                    <a:pt x="262069" y="36054"/>
                  </a:moveTo>
                  <a:cubicBezTo>
                    <a:pt x="233176" y="56250"/>
                    <a:pt x="143510" y="114050"/>
                    <a:pt x="32655" y="139055"/>
                  </a:cubicBezTo>
                  <a:cubicBezTo>
                    <a:pt x="28802" y="256194"/>
                    <a:pt x="65786" y="364388"/>
                    <a:pt x="142739" y="460754"/>
                  </a:cubicBezTo>
                  <a:cubicBezTo>
                    <a:pt x="191954" y="522400"/>
                    <a:pt x="242711" y="559908"/>
                    <a:pt x="262069" y="572987"/>
                  </a:cubicBezTo>
                  <a:cubicBezTo>
                    <a:pt x="281332" y="559908"/>
                    <a:pt x="332184" y="522400"/>
                    <a:pt x="381303" y="460850"/>
                  </a:cubicBezTo>
                  <a:cubicBezTo>
                    <a:pt x="458256" y="364388"/>
                    <a:pt x="495240" y="256194"/>
                    <a:pt x="491387" y="139055"/>
                  </a:cubicBezTo>
                  <a:cubicBezTo>
                    <a:pt x="382651" y="114435"/>
                    <a:pt x="291444" y="56250"/>
                    <a:pt x="262069" y="36054"/>
                  </a:cubicBezTo>
                  <a:close/>
                  <a:moveTo>
                    <a:pt x="271700" y="3163"/>
                  </a:moveTo>
                  <a:cubicBezTo>
                    <a:pt x="272760" y="4028"/>
                    <a:pt x="382074" y="84429"/>
                    <a:pt x="510168" y="110011"/>
                  </a:cubicBezTo>
                  <a:cubicBezTo>
                    <a:pt x="517391" y="111454"/>
                    <a:pt x="522785" y="117609"/>
                    <a:pt x="523170" y="124918"/>
                  </a:cubicBezTo>
                  <a:cubicBezTo>
                    <a:pt x="528082" y="211281"/>
                    <a:pt x="511998" y="294278"/>
                    <a:pt x="475303" y="371697"/>
                  </a:cubicBezTo>
                  <a:cubicBezTo>
                    <a:pt x="448047" y="429209"/>
                    <a:pt x="409908" y="482873"/>
                    <a:pt x="361944" y="530960"/>
                  </a:cubicBezTo>
                  <a:cubicBezTo>
                    <a:pt x="336518" y="556638"/>
                    <a:pt x="313114" y="575584"/>
                    <a:pt x="298090" y="586932"/>
                  </a:cubicBezTo>
                  <a:cubicBezTo>
                    <a:pt x="289422" y="593472"/>
                    <a:pt x="282487" y="598281"/>
                    <a:pt x="278153" y="601166"/>
                  </a:cubicBezTo>
                  <a:cubicBezTo>
                    <a:pt x="270256" y="606456"/>
                    <a:pt x="267270" y="608475"/>
                    <a:pt x="262262" y="608475"/>
                  </a:cubicBezTo>
                  <a:cubicBezTo>
                    <a:pt x="262069" y="608475"/>
                    <a:pt x="261877" y="608475"/>
                    <a:pt x="261588" y="608475"/>
                  </a:cubicBezTo>
                  <a:cubicBezTo>
                    <a:pt x="256579" y="608379"/>
                    <a:pt x="253979" y="606648"/>
                    <a:pt x="244829" y="600397"/>
                  </a:cubicBezTo>
                  <a:cubicBezTo>
                    <a:pt x="239918" y="597127"/>
                    <a:pt x="232020" y="591645"/>
                    <a:pt x="222196" y="584047"/>
                  </a:cubicBezTo>
                  <a:cubicBezTo>
                    <a:pt x="205149" y="570968"/>
                    <a:pt x="178952" y="549233"/>
                    <a:pt x="151118" y="519708"/>
                  </a:cubicBezTo>
                  <a:cubicBezTo>
                    <a:pt x="76766" y="441134"/>
                    <a:pt x="-9626" y="308800"/>
                    <a:pt x="872" y="124918"/>
                  </a:cubicBezTo>
                  <a:cubicBezTo>
                    <a:pt x="1257" y="117609"/>
                    <a:pt x="6651" y="111454"/>
                    <a:pt x="13874" y="110011"/>
                  </a:cubicBezTo>
                  <a:cubicBezTo>
                    <a:pt x="145147" y="83756"/>
                    <a:pt x="247911" y="6529"/>
                    <a:pt x="252245" y="3259"/>
                  </a:cubicBezTo>
                  <a:cubicBezTo>
                    <a:pt x="257928" y="-1069"/>
                    <a:pt x="265922" y="-1069"/>
                    <a:pt x="271700" y="3163"/>
                  </a:cubicBezTo>
                  <a:close/>
                </a:path>
              </a:pathLst>
            </a:custGeom>
            <a:solidFill>
              <a:srgbClr val="4C5252"/>
            </a:solidFill>
            <a:ln w="12700">
              <a:noFill/>
            </a:ln>
            <a:effectLst>
              <a:outerShdw blurRad="63500" sx="102000" sy="102000" algn="ctr" rotWithShape="0">
                <a:schemeClr val="accent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407BBF-C92F-75D1-20DB-6697A638E024}"/>
                </a:ext>
              </a:extLst>
            </p:cNvPr>
            <p:cNvSpPr txBox="1"/>
            <p:nvPr/>
          </p:nvSpPr>
          <p:spPr>
            <a:xfrm>
              <a:off x="2400015" y="4244228"/>
              <a:ext cx="961244" cy="376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LUA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94DBB89-042E-1438-9A5E-B79BAC8927FE}"/>
              </a:ext>
            </a:extLst>
          </p:cNvPr>
          <p:cNvGrpSpPr/>
          <p:nvPr/>
        </p:nvGrpSpPr>
        <p:grpSpPr>
          <a:xfrm>
            <a:off x="4113090" y="3919235"/>
            <a:ext cx="1278072" cy="1528433"/>
            <a:chOff x="2230623" y="3725399"/>
            <a:chExt cx="1278072" cy="1528433"/>
          </a:xfrm>
        </p:grpSpPr>
        <p:sp>
          <p:nvSpPr>
            <p:cNvPr id="26" name="shield-variant-with-white-and-black-borders_31837">
              <a:extLst>
                <a:ext uri="{FF2B5EF4-FFF2-40B4-BE49-F238E27FC236}">
                  <a16:creationId xmlns:a16="http://schemas.microsoft.com/office/drawing/2014/main" id="{0C8B6701-3796-4FB3-4BC6-E2BF6264C499}"/>
                </a:ext>
              </a:extLst>
            </p:cNvPr>
            <p:cNvSpPr/>
            <p:nvPr/>
          </p:nvSpPr>
          <p:spPr>
            <a:xfrm>
              <a:off x="2230623" y="3725399"/>
              <a:ext cx="1278072" cy="1528433"/>
            </a:xfrm>
            <a:custGeom>
              <a:avLst/>
              <a:gdLst>
                <a:gd name="connsiteX0" fmla="*/ 262063 w 524032"/>
                <a:gd name="connsiteY0" fmla="*/ 77611 h 608475"/>
                <a:gd name="connsiteX1" fmla="*/ 454868 w 524032"/>
                <a:gd name="connsiteY1" fmla="*/ 163964 h 608475"/>
                <a:gd name="connsiteX2" fmla="*/ 262063 w 524032"/>
                <a:gd name="connsiteY2" fmla="*/ 531109 h 608475"/>
                <a:gd name="connsiteX3" fmla="*/ 69162 w 524032"/>
                <a:gd name="connsiteY3" fmla="*/ 163964 h 608475"/>
                <a:gd name="connsiteX4" fmla="*/ 262063 w 524032"/>
                <a:gd name="connsiteY4" fmla="*/ 77611 h 608475"/>
                <a:gd name="connsiteX5" fmla="*/ 262069 w 524032"/>
                <a:gd name="connsiteY5" fmla="*/ 36054 h 608475"/>
                <a:gd name="connsiteX6" fmla="*/ 32655 w 524032"/>
                <a:gd name="connsiteY6" fmla="*/ 139055 h 608475"/>
                <a:gd name="connsiteX7" fmla="*/ 142739 w 524032"/>
                <a:gd name="connsiteY7" fmla="*/ 460754 h 608475"/>
                <a:gd name="connsiteX8" fmla="*/ 262069 w 524032"/>
                <a:gd name="connsiteY8" fmla="*/ 572987 h 608475"/>
                <a:gd name="connsiteX9" fmla="*/ 381303 w 524032"/>
                <a:gd name="connsiteY9" fmla="*/ 460850 h 608475"/>
                <a:gd name="connsiteX10" fmla="*/ 491387 w 524032"/>
                <a:gd name="connsiteY10" fmla="*/ 139055 h 608475"/>
                <a:gd name="connsiteX11" fmla="*/ 262069 w 524032"/>
                <a:gd name="connsiteY11" fmla="*/ 36054 h 608475"/>
                <a:gd name="connsiteX12" fmla="*/ 271700 w 524032"/>
                <a:gd name="connsiteY12" fmla="*/ 3163 h 608475"/>
                <a:gd name="connsiteX13" fmla="*/ 510168 w 524032"/>
                <a:gd name="connsiteY13" fmla="*/ 110011 h 608475"/>
                <a:gd name="connsiteX14" fmla="*/ 523170 w 524032"/>
                <a:gd name="connsiteY14" fmla="*/ 124918 h 608475"/>
                <a:gd name="connsiteX15" fmla="*/ 475303 w 524032"/>
                <a:gd name="connsiteY15" fmla="*/ 371697 h 608475"/>
                <a:gd name="connsiteX16" fmla="*/ 361944 w 524032"/>
                <a:gd name="connsiteY16" fmla="*/ 530960 h 608475"/>
                <a:gd name="connsiteX17" fmla="*/ 298090 w 524032"/>
                <a:gd name="connsiteY17" fmla="*/ 586932 h 608475"/>
                <a:gd name="connsiteX18" fmla="*/ 278153 w 524032"/>
                <a:gd name="connsiteY18" fmla="*/ 601166 h 608475"/>
                <a:gd name="connsiteX19" fmla="*/ 262262 w 524032"/>
                <a:gd name="connsiteY19" fmla="*/ 608475 h 608475"/>
                <a:gd name="connsiteX20" fmla="*/ 261588 w 524032"/>
                <a:gd name="connsiteY20" fmla="*/ 608475 h 608475"/>
                <a:gd name="connsiteX21" fmla="*/ 244829 w 524032"/>
                <a:gd name="connsiteY21" fmla="*/ 600397 h 608475"/>
                <a:gd name="connsiteX22" fmla="*/ 222196 w 524032"/>
                <a:gd name="connsiteY22" fmla="*/ 584047 h 608475"/>
                <a:gd name="connsiteX23" fmla="*/ 151118 w 524032"/>
                <a:gd name="connsiteY23" fmla="*/ 519708 h 608475"/>
                <a:gd name="connsiteX24" fmla="*/ 872 w 524032"/>
                <a:gd name="connsiteY24" fmla="*/ 124918 h 608475"/>
                <a:gd name="connsiteX25" fmla="*/ 13874 w 524032"/>
                <a:gd name="connsiteY25" fmla="*/ 110011 h 608475"/>
                <a:gd name="connsiteX26" fmla="*/ 252245 w 524032"/>
                <a:gd name="connsiteY26" fmla="*/ 3259 h 608475"/>
                <a:gd name="connsiteX27" fmla="*/ 271700 w 524032"/>
                <a:gd name="connsiteY27" fmla="*/ 3163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4032" h="608475">
                  <a:moveTo>
                    <a:pt x="262063" y="77611"/>
                  </a:moveTo>
                  <a:cubicBezTo>
                    <a:pt x="262063" y="77611"/>
                    <a:pt x="349894" y="142905"/>
                    <a:pt x="454868" y="163964"/>
                  </a:cubicBezTo>
                  <a:cubicBezTo>
                    <a:pt x="468736" y="405907"/>
                    <a:pt x="262159" y="531205"/>
                    <a:pt x="262063" y="531109"/>
                  </a:cubicBezTo>
                  <a:cubicBezTo>
                    <a:pt x="261871" y="531205"/>
                    <a:pt x="55294" y="405907"/>
                    <a:pt x="69162" y="163964"/>
                  </a:cubicBezTo>
                  <a:cubicBezTo>
                    <a:pt x="174136" y="142905"/>
                    <a:pt x="256092" y="82131"/>
                    <a:pt x="262063" y="77611"/>
                  </a:cubicBezTo>
                  <a:close/>
                  <a:moveTo>
                    <a:pt x="262069" y="36054"/>
                  </a:moveTo>
                  <a:cubicBezTo>
                    <a:pt x="233176" y="56250"/>
                    <a:pt x="143510" y="114050"/>
                    <a:pt x="32655" y="139055"/>
                  </a:cubicBezTo>
                  <a:cubicBezTo>
                    <a:pt x="28802" y="256194"/>
                    <a:pt x="65786" y="364388"/>
                    <a:pt x="142739" y="460754"/>
                  </a:cubicBezTo>
                  <a:cubicBezTo>
                    <a:pt x="191954" y="522400"/>
                    <a:pt x="242711" y="559908"/>
                    <a:pt x="262069" y="572987"/>
                  </a:cubicBezTo>
                  <a:cubicBezTo>
                    <a:pt x="281332" y="559908"/>
                    <a:pt x="332184" y="522400"/>
                    <a:pt x="381303" y="460850"/>
                  </a:cubicBezTo>
                  <a:cubicBezTo>
                    <a:pt x="458256" y="364388"/>
                    <a:pt x="495240" y="256194"/>
                    <a:pt x="491387" y="139055"/>
                  </a:cubicBezTo>
                  <a:cubicBezTo>
                    <a:pt x="382651" y="114435"/>
                    <a:pt x="291444" y="56250"/>
                    <a:pt x="262069" y="36054"/>
                  </a:cubicBezTo>
                  <a:close/>
                  <a:moveTo>
                    <a:pt x="271700" y="3163"/>
                  </a:moveTo>
                  <a:cubicBezTo>
                    <a:pt x="272760" y="4028"/>
                    <a:pt x="382074" y="84429"/>
                    <a:pt x="510168" y="110011"/>
                  </a:cubicBezTo>
                  <a:cubicBezTo>
                    <a:pt x="517391" y="111454"/>
                    <a:pt x="522785" y="117609"/>
                    <a:pt x="523170" y="124918"/>
                  </a:cubicBezTo>
                  <a:cubicBezTo>
                    <a:pt x="528082" y="211281"/>
                    <a:pt x="511998" y="294278"/>
                    <a:pt x="475303" y="371697"/>
                  </a:cubicBezTo>
                  <a:cubicBezTo>
                    <a:pt x="448047" y="429209"/>
                    <a:pt x="409908" y="482873"/>
                    <a:pt x="361944" y="530960"/>
                  </a:cubicBezTo>
                  <a:cubicBezTo>
                    <a:pt x="336518" y="556638"/>
                    <a:pt x="313114" y="575584"/>
                    <a:pt x="298090" y="586932"/>
                  </a:cubicBezTo>
                  <a:cubicBezTo>
                    <a:pt x="289422" y="593472"/>
                    <a:pt x="282487" y="598281"/>
                    <a:pt x="278153" y="601166"/>
                  </a:cubicBezTo>
                  <a:cubicBezTo>
                    <a:pt x="270256" y="606456"/>
                    <a:pt x="267270" y="608475"/>
                    <a:pt x="262262" y="608475"/>
                  </a:cubicBezTo>
                  <a:cubicBezTo>
                    <a:pt x="262069" y="608475"/>
                    <a:pt x="261877" y="608475"/>
                    <a:pt x="261588" y="608475"/>
                  </a:cubicBezTo>
                  <a:cubicBezTo>
                    <a:pt x="256579" y="608379"/>
                    <a:pt x="253979" y="606648"/>
                    <a:pt x="244829" y="600397"/>
                  </a:cubicBezTo>
                  <a:cubicBezTo>
                    <a:pt x="239918" y="597127"/>
                    <a:pt x="232020" y="591645"/>
                    <a:pt x="222196" y="584047"/>
                  </a:cubicBezTo>
                  <a:cubicBezTo>
                    <a:pt x="205149" y="570968"/>
                    <a:pt x="178952" y="549233"/>
                    <a:pt x="151118" y="519708"/>
                  </a:cubicBezTo>
                  <a:cubicBezTo>
                    <a:pt x="76766" y="441134"/>
                    <a:pt x="-9626" y="308800"/>
                    <a:pt x="872" y="124918"/>
                  </a:cubicBezTo>
                  <a:cubicBezTo>
                    <a:pt x="1257" y="117609"/>
                    <a:pt x="6651" y="111454"/>
                    <a:pt x="13874" y="110011"/>
                  </a:cubicBezTo>
                  <a:cubicBezTo>
                    <a:pt x="145147" y="83756"/>
                    <a:pt x="247911" y="6529"/>
                    <a:pt x="252245" y="3259"/>
                  </a:cubicBezTo>
                  <a:cubicBezTo>
                    <a:pt x="257928" y="-1069"/>
                    <a:pt x="265922" y="-1069"/>
                    <a:pt x="271700" y="316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>
              <a:outerShdw blurRad="63500" sx="102000" sy="102000" algn="ctr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9FA2183-369E-5615-66B8-7426496B465B}"/>
                </a:ext>
              </a:extLst>
            </p:cNvPr>
            <p:cNvSpPr txBox="1"/>
            <p:nvPr/>
          </p:nvSpPr>
          <p:spPr>
            <a:xfrm>
              <a:off x="2400015" y="4132468"/>
              <a:ext cx="96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Watch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</a:rPr>
                <a:t>Dog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5629E08-3EA9-6004-3905-CE56925936FA}"/>
              </a:ext>
            </a:extLst>
          </p:cNvPr>
          <p:cNvGrpSpPr/>
          <p:nvPr/>
        </p:nvGrpSpPr>
        <p:grpSpPr>
          <a:xfrm>
            <a:off x="5985847" y="3919235"/>
            <a:ext cx="1278072" cy="1528433"/>
            <a:chOff x="2230623" y="3725399"/>
            <a:chExt cx="1278072" cy="1528433"/>
          </a:xfrm>
        </p:grpSpPr>
        <p:sp>
          <p:nvSpPr>
            <p:cNvPr id="29" name="shield-variant-with-white-and-black-borders_31837">
              <a:extLst>
                <a:ext uri="{FF2B5EF4-FFF2-40B4-BE49-F238E27FC236}">
                  <a16:creationId xmlns:a16="http://schemas.microsoft.com/office/drawing/2014/main" id="{F480291E-625B-B8D4-9E7A-DF504B6259C1}"/>
                </a:ext>
              </a:extLst>
            </p:cNvPr>
            <p:cNvSpPr/>
            <p:nvPr/>
          </p:nvSpPr>
          <p:spPr>
            <a:xfrm>
              <a:off x="2230623" y="3725399"/>
              <a:ext cx="1278072" cy="1528433"/>
            </a:xfrm>
            <a:custGeom>
              <a:avLst/>
              <a:gdLst>
                <a:gd name="connsiteX0" fmla="*/ 262063 w 524032"/>
                <a:gd name="connsiteY0" fmla="*/ 77611 h 608475"/>
                <a:gd name="connsiteX1" fmla="*/ 454868 w 524032"/>
                <a:gd name="connsiteY1" fmla="*/ 163964 h 608475"/>
                <a:gd name="connsiteX2" fmla="*/ 262063 w 524032"/>
                <a:gd name="connsiteY2" fmla="*/ 531109 h 608475"/>
                <a:gd name="connsiteX3" fmla="*/ 69162 w 524032"/>
                <a:gd name="connsiteY3" fmla="*/ 163964 h 608475"/>
                <a:gd name="connsiteX4" fmla="*/ 262063 w 524032"/>
                <a:gd name="connsiteY4" fmla="*/ 77611 h 608475"/>
                <a:gd name="connsiteX5" fmla="*/ 262069 w 524032"/>
                <a:gd name="connsiteY5" fmla="*/ 36054 h 608475"/>
                <a:gd name="connsiteX6" fmla="*/ 32655 w 524032"/>
                <a:gd name="connsiteY6" fmla="*/ 139055 h 608475"/>
                <a:gd name="connsiteX7" fmla="*/ 142739 w 524032"/>
                <a:gd name="connsiteY7" fmla="*/ 460754 h 608475"/>
                <a:gd name="connsiteX8" fmla="*/ 262069 w 524032"/>
                <a:gd name="connsiteY8" fmla="*/ 572987 h 608475"/>
                <a:gd name="connsiteX9" fmla="*/ 381303 w 524032"/>
                <a:gd name="connsiteY9" fmla="*/ 460850 h 608475"/>
                <a:gd name="connsiteX10" fmla="*/ 491387 w 524032"/>
                <a:gd name="connsiteY10" fmla="*/ 139055 h 608475"/>
                <a:gd name="connsiteX11" fmla="*/ 262069 w 524032"/>
                <a:gd name="connsiteY11" fmla="*/ 36054 h 608475"/>
                <a:gd name="connsiteX12" fmla="*/ 271700 w 524032"/>
                <a:gd name="connsiteY12" fmla="*/ 3163 h 608475"/>
                <a:gd name="connsiteX13" fmla="*/ 510168 w 524032"/>
                <a:gd name="connsiteY13" fmla="*/ 110011 h 608475"/>
                <a:gd name="connsiteX14" fmla="*/ 523170 w 524032"/>
                <a:gd name="connsiteY14" fmla="*/ 124918 h 608475"/>
                <a:gd name="connsiteX15" fmla="*/ 475303 w 524032"/>
                <a:gd name="connsiteY15" fmla="*/ 371697 h 608475"/>
                <a:gd name="connsiteX16" fmla="*/ 361944 w 524032"/>
                <a:gd name="connsiteY16" fmla="*/ 530960 h 608475"/>
                <a:gd name="connsiteX17" fmla="*/ 298090 w 524032"/>
                <a:gd name="connsiteY17" fmla="*/ 586932 h 608475"/>
                <a:gd name="connsiteX18" fmla="*/ 278153 w 524032"/>
                <a:gd name="connsiteY18" fmla="*/ 601166 h 608475"/>
                <a:gd name="connsiteX19" fmla="*/ 262262 w 524032"/>
                <a:gd name="connsiteY19" fmla="*/ 608475 h 608475"/>
                <a:gd name="connsiteX20" fmla="*/ 261588 w 524032"/>
                <a:gd name="connsiteY20" fmla="*/ 608475 h 608475"/>
                <a:gd name="connsiteX21" fmla="*/ 244829 w 524032"/>
                <a:gd name="connsiteY21" fmla="*/ 600397 h 608475"/>
                <a:gd name="connsiteX22" fmla="*/ 222196 w 524032"/>
                <a:gd name="connsiteY22" fmla="*/ 584047 h 608475"/>
                <a:gd name="connsiteX23" fmla="*/ 151118 w 524032"/>
                <a:gd name="connsiteY23" fmla="*/ 519708 h 608475"/>
                <a:gd name="connsiteX24" fmla="*/ 872 w 524032"/>
                <a:gd name="connsiteY24" fmla="*/ 124918 h 608475"/>
                <a:gd name="connsiteX25" fmla="*/ 13874 w 524032"/>
                <a:gd name="connsiteY25" fmla="*/ 110011 h 608475"/>
                <a:gd name="connsiteX26" fmla="*/ 252245 w 524032"/>
                <a:gd name="connsiteY26" fmla="*/ 3259 h 608475"/>
                <a:gd name="connsiteX27" fmla="*/ 271700 w 524032"/>
                <a:gd name="connsiteY27" fmla="*/ 3163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4032" h="608475">
                  <a:moveTo>
                    <a:pt x="262063" y="77611"/>
                  </a:moveTo>
                  <a:cubicBezTo>
                    <a:pt x="262063" y="77611"/>
                    <a:pt x="349894" y="142905"/>
                    <a:pt x="454868" y="163964"/>
                  </a:cubicBezTo>
                  <a:cubicBezTo>
                    <a:pt x="468736" y="405907"/>
                    <a:pt x="262159" y="531205"/>
                    <a:pt x="262063" y="531109"/>
                  </a:cubicBezTo>
                  <a:cubicBezTo>
                    <a:pt x="261871" y="531205"/>
                    <a:pt x="55294" y="405907"/>
                    <a:pt x="69162" y="163964"/>
                  </a:cubicBezTo>
                  <a:cubicBezTo>
                    <a:pt x="174136" y="142905"/>
                    <a:pt x="256092" y="82131"/>
                    <a:pt x="262063" y="77611"/>
                  </a:cubicBezTo>
                  <a:close/>
                  <a:moveTo>
                    <a:pt x="262069" y="36054"/>
                  </a:moveTo>
                  <a:cubicBezTo>
                    <a:pt x="233176" y="56250"/>
                    <a:pt x="143510" y="114050"/>
                    <a:pt x="32655" y="139055"/>
                  </a:cubicBezTo>
                  <a:cubicBezTo>
                    <a:pt x="28802" y="256194"/>
                    <a:pt x="65786" y="364388"/>
                    <a:pt x="142739" y="460754"/>
                  </a:cubicBezTo>
                  <a:cubicBezTo>
                    <a:pt x="191954" y="522400"/>
                    <a:pt x="242711" y="559908"/>
                    <a:pt x="262069" y="572987"/>
                  </a:cubicBezTo>
                  <a:cubicBezTo>
                    <a:pt x="281332" y="559908"/>
                    <a:pt x="332184" y="522400"/>
                    <a:pt x="381303" y="460850"/>
                  </a:cubicBezTo>
                  <a:cubicBezTo>
                    <a:pt x="458256" y="364388"/>
                    <a:pt x="495240" y="256194"/>
                    <a:pt x="491387" y="139055"/>
                  </a:cubicBezTo>
                  <a:cubicBezTo>
                    <a:pt x="382651" y="114435"/>
                    <a:pt x="291444" y="56250"/>
                    <a:pt x="262069" y="36054"/>
                  </a:cubicBezTo>
                  <a:close/>
                  <a:moveTo>
                    <a:pt x="271700" y="3163"/>
                  </a:moveTo>
                  <a:cubicBezTo>
                    <a:pt x="272760" y="4028"/>
                    <a:pt x="382074" y="84429"/>
                    <a:pt x="510168" y="110011"/>
                  </a:cubicBezTo>
                  <a:cubicBezTo>
                    <a:pt x="517391" y="111454"/>
                    <a:pt x="522785" y="117609"/>
                    <a:pt x="523170" y="124918"/>
                  </a:cubicBezTo>
                  <a:cubicBezTo>
                    <a:pt x="528082" y="211281"/>
                    <a:pt x="511998" y="294278"/>
                    <a:pt x="475303" y="371697"/>
                  </a:cubicBezTo>
                  <a:cubicBezTo>
                    <a:pt x="448047" y="429209"/>
                    <a:pt x="409908" y="482873"/>
                    <a:pt x="361944" y="530960"/>
                  </a:cubicBezTo>
                  <a:cubicBezTo>
                    <a:pt x="336518" y="556638"/>
                    <a:pt x="313114" y="575584"/>
                    <a:pt x="298090" y="586932"/>
                  </a:cubicBezTo>
                  <a:cubicBezTo>
                    <a:pt x="289422" y="593472"/>
                    <a:pt x="282487" y="598281"/>
                    <a:pt x="278153" y="601166"/>
                  </a:cubicBezTo>
                  <a:cubicBezTo>
                    <a:pt x="270256" y="606456"/>
                    <a:pt x="267270" y="608475"/>
                    <a:pt x="262262" y="608475"/>
                  </a:cubicBezTo>
                  <a:cubicBezTo>
                    <a:pt x="262069" y="608475"/>
                    <a:pt x="261877" y="608475"/>
                    <a:pt x="261588" y="608475"/>
                  </a:cubicBezTo>
                  <a:cubicBezTo>
                    <a:pt x="256579" y="608379"/>
                    <a:pt x="253979" y="606648"/>
                    <a:pt x="244829" y="600397"/>
                  </a:cubicBezTo>
                  <a:cubicBezTo>
                    <a:pt x="239918" y="597127"/>
                    <a:pt x="232020" y="591645"/>
                    <a:pt x="222196" y="584047"/>
                  </a:cubicBezTo>
                  <a:cubicBezTo>
                    <a:pt x="205149" y="570968"/>
                    <a:pt x="178952" y="549233"/>
                    <a:pt x="151118" y="519708"/>
                  </a:cubicBezTo>
                  <a:cubicBezTo>
                    <a:pt x="76766" y="441134"/>
                    <a:pt x="-9626" y="308800"/>
                    <a:pt x="872" y="124918"/>
                  </a:cubicBezTo>
                  <a:cubicBezTo>
                    <a:pt x="1257" y="117609"/>
                    <a:pt x="6651" y="111454"/>
                    <a:pt x="13874" y="110011"/>
                  </a:cubicBezTo>
                  <a:cubicBezTo>
                    <a:pt x="145147" y="83756"/>
                    <a:pt x="247911" y="6529"/>
                    <a:pt x="252245" y="3259"/>
                  </a:cubicBezTo>
                  <a:cubicBezTo>
                    <a:pt x="257928" y="-1069"/>
                    <a:pt x="265922" y="-1069"/>
                    <a:pt x="271700" y="316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>
              <a:outerShdw blurRad="63500" sx="102000" sy="102000" algn="ctr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5052A9-30DC-8B62-8B53-E1F9E5559B75}"/>
                </a:ext>
              </a:extLst>
            </p:cNvPr>
            <p:cNvSpPr txBox="1"/>
            <p:nvPr/>
          </p:nvSpPr>
          <p:spPr>
            <a:xfrm>
              <a:off x="2400015" y="4132468"/>
              <a:ext cx="9612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HASH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重入次数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8B8007C-DF07-90FD-6F13-ED4AAD07A6EB}"/>
              </a:ext>
            </a:extLst>
          </p:cNvPr>
          <p:cNvGrpSpPr/>
          <p:nvPr/>
        </p:nvGrpSpPr>
        <p:grpSpPr>
          <a:xfrm>
            <a:off x="7858604" y="3919235"/>
            <a:ext cx="1278072" cy="1528433"/>
            <a:chOff x="2230623" y="3725399"/>
            <a:chExt cx="1278072" cy="1528433"/>
          </a:xfrm>
        </p:grpSpPr>
        <p:sp>
          <p:nvSpPr>
            <p:cNvPr id="32" name="shield-variant-with-white-and-black-borders_31837">
              <a:extLst>
                <a:ext uri="{FF2B5EF4-FFF2-40B4-BE49-F238E27FC236}">
                  <a16:creationId xmlns:a16="http://schemas.microsoft.com/office/drawing/2014/main" id="{7047B248-D1A6-4909-EB0F-84A2B9A6DC86}"/>
                </a:ext>
              </a:extLst>
            </p:cNvPr>
            <p:cNvSpPr/>
            <p:nvPr/>
          </p:nvSpPr>
          <p:spPr>
            <a:xfrm>
              <a:off x="2230623" y="3725399"/>
              <a:ext cx="1278072" cy="1528433"/>
            </a:xfrm>
            <a:custGeom>
              <a:avLst/>
              <a:gdLst>
                <a:gd name="connsiteX0" fmla="*/ 262063 w 524032"/>
                <a:gd name="connsiteY0" fmla="*/ 77611 h 608475"/>
                <a:gd name="connsiteX1" fmla="*/ 454868 w 524032"/>
                <a:gd name="connsiteY1" fmla="*/ 163964 h 608475"/>
                <a:gd name="connsiteX2" fmla="*/ 262063 w 524032"/>
                <a:gd name="connsiteY2" fmla="*/ 531109 h 608475"/>
                <a:gd name="connsiteX3" fmla="*/ 69162 w 524032"/>
                <a:gd name="connsiteY3" fmla="*/ 163964 h 608475"/>
                <a:gd name="connsiteX4" fmla="*/ 262063 w 524032"/>
                <a:gd name="connsiteY4" fmla="*/ 77611 h 608475"/>
                <a:gd name="connsiteX5" fmla="*/ 262069 w 524032"/>
                <a:gd name="connsiteY5" fmla="*/ 36054 h 608475"/>
                <a:gd name="connsiteX6" fmla="*/ 32655 w 524032"/>
                <a:gd name="connsiteY6" fmla="*/ 139055 h 608475"/>
                <a:gd name="connsiteX7" fmla="*/ 142739 w 524032"/>
                <a:gd name="connsiteY7" fmla="*/ 460754 h 608475"/>
                <a:gd name="connsiteX8" fmla="*/ 262069 w 524032"/>
                <a:gd name="connsiteY8" fmla="*/ 572987 h 608475"/>
                <a:gd name="connsiteX9" fmla="*/ 381303 w 524032"/>
                <a:gd name="connsiteY9" fmla="*/ 460850 h 608475"/>
                <a:gd name="connsiteX10" fmla="*/ 491387 w 524032"/>
                <a:gd name="connsiteY10" fmla="*/ 139055 h 608475"/>
                <a:gd name="connsiteX11" fmla="*/ 262069 w 524032"/>
                <a:gd name="connsiteY11" fmla="*/ 36054 h 608475"/>
                <a:gd name="connsiteX12" fmla="*/ 271700 w 524032"/>
                <a:gd name="connsiteY12" fmla="*/ 3163 h 608475"/>
                <a:gd name="connsiteX13" fmla="*/ 510168 w 524032"/>
                <a:gd name="connsiteY13" fmla="*/ 110011 h 608475"/>
                <a:gd name="connsiteX14" fmla="*/ 523170 w 524032"/>
                <a:gd name="connsiteY14" fmla="*/ 124918 h 608475"/>
                <a:gd name="connsiteX15" fmla="*/ 475303 w 524032"/>
                <a:gd name="connsiteY15" fmla="*/ 371697 h 608475"/>
                <a:gd name="connsiteX16" fmla="*/ 361944 w 524032"/>
                <a:gd name="connsiteY16" fmla="*/ 530960 h 608475"/>
                <a:gd name="connsiteX17" fmla="*/ 298090 w 524032"/>
                <a:gd name="connsiteY17" fmla="*/ 586932 h 608475"/>
                <a:gd name="connsiteX18" fmla="*/ 278153 w 524032"/>
                <a:gd name="connsiteY18" fmla="*/ 601166 h 608475"/>
                <a:gd name="connsiteX19" fmla="*/ 262262 w 524032"/>
                <a:gd name="connsiteY19" fmla="*/ 608475 h 608475"/>
                <a:gd name="connsiteX20" fmla="*/ 261588 w 524032"/>
                <a:gd name="connsiteY20" fmla="*/ 608475 h 608475"/>
                <a:gd name="connsiteX21" fmla="*/ 244829 w 524032"/>
                <a:gd name="connsiteY21" fmla="*/ 600397 h 608475"/>
                <a:gd name="connsiteX22" fmla="*/ 222196 w 524032"/>
                <a:gd name="connsiteY22" fmla="*/ 584047 h 608475"/>
                <a:gd name="connsiteX23" fmla="*/ 151118 w 524032"/>
                <a:gd name="connsiteY23" fmla="*/ 519708 h 608475"/>
                <a:gd name="connsiteX24" fmla="*/ 872 w 524032"/>
                <a:gd name="connsiteY24" fmla="*/ 124918 h 608475"/>
                <a:gd name="connsiteX25" fmla="*/ 13874 w 524032"/>
                <a:gd name="connsiteY25" fmla="*/ 110011 h 608475"/>
                <a:gd name="connsiteX26" fmla="*/ 252245 w 524032"/>
                <a:gd name="connsiteY26" fmla="*/ 3259 h 608475"/>
                <a:gd name="connsiteX27" fmla="*/ 271700 w 524032"/>
                <a:gd name="connsiteY27" fmla="*/ 3163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4032" h="608475">
                  <a:moveTo>
                    <a:pt x="262063" y="77611"/>
                  </a:moveTo>
                  <a:cubicBezTo>
                    <a:pt x="262063" y="77611"/>
                    <a:pt x="349894" y="142905"/>
                    <a:pt x="454868" y="163964"/>
                  </a:cubicBezTo>
                  <a:cubicBezTo>
                    <a:pt x="468736" y="405907"/>
                    <a:pt x="262159" y="531205"/>
                    <a:pt x="262063" y="531109"/>
                  </a:cubicBezTo>
                  <a:cubicBezTo>
                    <a:pt x="261871" y="531205"/>
                    <a:pt x="55294" y="405907"/>
                    <a:pt x="69162" y="163964"/>
                  </a:cubicBezTo>
                  <a:cubicBezTo>
                    <a:pt x="174136" y="142905"/>
                    <a:pt x="256092" y="82131"/>
                    <a:pt x="262063" y="77611"/>
                  </a:cubicBezTo>
                  <a:close/>
                  <a:moveTo>
                    <a:pt x="262069" y="36054"/>
                  </a:moveTo>
                  <a:cubicBezTo>
                    <a:pt x="233176" y="56250"/>
                    <a:pt x="143510" y="114050"/>
                    <a:pt x="32655" y="139055"/>
                  </a:cubicBezTo>
                  <a:cubicBezTo>
                    <a:pt x="28802" y="256194"/>
                    <a:pt x="65786" y="364388"/>
                    <a:pt x="142739" y="460754"/>
                  </a:cubicBezTo>
                  <a:cubicBezTo>
                    <a:pt x="191954" y="522400"/>
                    <a:pt x="242711" y="559908"/>
                    <a:pt x="262069" y="572987"/>
                  </a:cubicBezTo>
                  <a:cubicBezTo>
                    <a:pt x="281332" y="559908"/>
                    <a:pt x="332184" y="522400"/>
                    <a:pt x="381303" y="460850"/>
                  </a:cubicBezTo>
                  <a:cubicBezTo>
                    <a:pt x="458256" y="364388"/>
                    <a:pt x="495240" y="256194"/>
                    <a:pt x="491387" y="139055"/>
                  </a:cubicBezTo>
                  <a:cubicBezTo>
                    <a:pt x="382651" y="114435"/>
                    <a:pt x="291444" y="56250"/>
                    <a:pt x="262069" y="36054"/>
                  </a:cubicBezTo>
                  <a:close/>
                  <a:moveTo>
                    <a:pt x="271700" y="3163"/>
                  </a:moveTo>
                  <a:cubicBezTo>
                    <a:pt x="272760" y="4028"/>
                    <a:pt x="382074" y="84429"/>
                    <a:pt x="510168" y="110011"/>
                  </a:cubicBezTo>
                  <a:cubicBezTo>
                    <a:pt x="517391" y="111454"/>
                    <a:pt x="522785" y="117609"/>
                    <a:pt x="523170" y="124918"/>
                  </a:cubicBezTo>
                  <a:cubicBezTo>
                    <a:pt x="528082" y="211281"/>
                    <a:pt x="511998" y="294278"/>
                    <a:pt x="475303" y="371697"/>
                  </a:cubicBezTo>
                  <a:cubicBezTo>
                    <a:pt x="448047" y="429209"/>
                    <a:pt x="409908" y="482873"/>
                    <a:pt x="361944" y="530960"/>
                  </a:cubicBezTo>
                  <a:cubicBezTo>
                    <a:pt x="336518" y="556638"/>
                    <a:pt x="313114" y="575584"/>
                    <a:pt x="298090" y="586932"/>
                  </a:cubicBezTo>
                  <a:cubicBezTo>
                    <a:pt x="289422" y="593472"/>
                    <a:pt x="282487" y="598281"/>
                    <a:pt x="278153" y="601166"/>
                  </a:cubicBezTo>
                  <a:cubicBezTo>
                    <a:pt x="270256" y="606456"/>
                    <a:pt x="267270" y="608475"/>
                    <a:pt x="262262" y="608475"/>
                  </a:cubicBezTo>
                  <a:cubicBezTo>
                    <a:pt x="262069" y="608475"/>
                    <a:pt x="261877" y="608475"/>
                    <a:pt x="261588" y="608475"/>
                  </a:cubicBezTo>
                  <a:cubicBezTo>
                    <a:pt x="256579" y="608379"/>
                    <a:pt x="253979" y="606648"/>
                    <a:pt x="244829" y="600397"/>
                  </a:cubicBezTo>
                  <a:cubicBezTo>
                    <a:pt x="239918" y="597127"/>
                    <a:pt x="232020" y="591645"/>
                    <a:pt x="222196" y="584047"/>
                  </a:cubicBezTo>
                  <a:cubicBezTo>
                    <a:pt x="205149" y="570968"/>
                    <a:pt x="178952" y="549233"/>
                    <a:pt x="151118" y="519708"/>
                  </a:cubicBezTo>
                  <a:cubicBezTo>
                    <a:pt x="76766" y="441134"/>
                    <a:pt x="-9626" y="308800"/>
                    <a:pt x="872" y="124918"/>
                  </a:cubicBezTo>
                  <a:cubicBezTo>
                    <a:pt x="1257" y="117609"/>
                    <a:pt x="6651" y="111454"/>
                    <a:pt x="13874" y="110011"/>
                  </a:cubicBezTo>
                  <a:cubicBezTo>
                    <a:pt x="145147" y="83756"/>
                    <a:pt x="247911" y="6529"/>
                    <a:pt x="252245" y="3259"/>
                  </a:cubicBezTo>
                  <a:cubicBezTo>
                    <a:pt x="257928" y="-1069"/>
                    <a:pt x="265922" y="-1069"/>
                    <a:pt x="271700" y="316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>
              <a:outerShdw blurRad="63500" sx="102000" sy="102000" algn="ctr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B0A5933-6722-26AD-44DD-5A9BBA919890}"/>
                </a:ext>
              </a:extLst>
            </p:cNvPr>
            <p:cNvSpPr txBox="1"/>
            <p:nvPr/>
          </p:nvSpPr>
          <p:spPr>
            <a:xfrm>
              <a:off x="2400015" y="4132468"/>
              <a:ext cx="961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Pub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>
                  <a:solidFill>
                    <a:schemeClr val="bg1"/>
                  </a:solidFill>
                  <a:latin typeface="+mn-lt"/>
                  <a:ea typeface="+mn-ea"/>
                </a:rPr>
                <a:t>Sub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60FA545-CCEC-B0DD-4FFF-EF82AD6BCFA1}"/>
              </a:ext>
            </a:extLst>
          </p:cNvPr>
          <p:cNvGrpSpPr/>
          <p:nvPr/>
        </p:nvGrpSpPr>
        <p:grpSpPr>
          <a:xfrm>
            <a:off x="9731360" y="3919235"/>
            <a:ext cx="1278072" cy="1528433"/>
            <a:chOff x="2230623" y="3725399"/>
            <a:chExt cx="1278072" cy="1528433"/>
          </a:xfrm>
        </p:grpSpPr>
        <p:sp>
          <p:nvSpPr>
            <p:cNvPr id="46" name="shield-variant-with-white-and-black-borders_31837">
              <a:extLst>
                <a:ext uri="{FF2B5EF4-FFF2-40B4-BE49-F238E27FC236}">
                  <a16:creationId xmlns:a16="http://schemas.microsoft.com/office/drawing/2014/main" id="{1F2178F7-88C1-4ADE-A4BD-A514E3576FFD}"/>
                </a:ext>
              </a:extLst>
            </p:cNvPr>
            <p:cNvSpPr/>
            <p:nvPr/>
          </p:nvSpPr>
          <p:spPr>
            <a:xfrm>
              <a:off x="2230623" y="3725399"/>
              <a:ext cx="1278072" cy="1528433"/>
            </a:xfrm>
            <a:custGeom>
              <a:avLst/>
              <a:gdLst>
                <a:gd name="connsiteX0" fmla="*/ 262063 w 524032"/>
                <a:gd name="connsiteY0" fmla="*/ 77611 h 608475"/>
                <a:gd name="connsiteX1" fmla="*/ 454868 w 524032"/>
                <a:gd name="connsiteY1" fmla="*/ 163964 h 608475"/>
                <a:gd name="connsiteX2" fmla="*/ 262063 w 524032"/>
                <a:gd name="connsiteY2" fmla="*/ 531109 h 608475"/>
                <a:gd name="connsiteX3" fmla="*/ 69162 w 524032"/>
                <a:gd name="connsiteY3" fmla="*/ 163964 h 608475"/>
                <a:gd name="connsiteX4" fmla="*/ 262063 w 524032"/>
                <a:gd name="connsiteY4" fmla="*/ 77611 h 608475"/>
                <a:gd name="connsiteX5" fmla="*/ 262069 w 524032"/>
                <a:gd name="connsiteY5" fmla="*/ 36054 h 608475"/>
                <a:gd name="connsiteX6" fmla="*/ 32655 w 524032"/>
                <a:gd name="connsiteY6" fmla="*/ 139055 h 608475"/>
                <a:gd name="connsiteX7" fmla="*/ 142739 w 524032"/>
                <a:gd name="connsiteY7" fmla="*/ 460754 h 608475"/>
                <a:gd name="connsiteX8" fmla="*/ 262069 w 524032"/>
                <a:gd name="connsiteY8" fmla="*/ 572987 h 608475"/>
                <a:gd name="connsiteX9" fmla="*/ 381303 w 524032"/>
                <a:gd name="connsiteY9" fmla="*/ 460850 h 608475"/>
                <a:gd name="connsiteX10" fmla="*/ 491387 w 524032"/>
                <a:gd name="connsiteY10" fmla="*/ 139055 h 608475"/>
                <a:gd name="connsiteX11" fmla="*/ 262069 w 524032"/>
                <a:gd name="connsiteY11" fmla="*/ 36054 h 608475"/>
                <a:gd name="connsiteX12" fmla="*/ 271700 w 524032"/>
                <a:gd name="connsiteY12" fmla="*/ 3163 h 608475"/>
                <a:gd name="connsiteX13" fmla="*/ 510168 w 524032"/>
                <a:gd name="connsiteY13" fmla="*/ 110011 h 608475"/>
                <a:gd name="connsiteX14" fmla="*/ 523170 w 524032"/>
                <a:gd name="connsiteY14" fmla="*/ 124918 h 608475"/>
                <a:gd name="connsiteX15" fmla="*/ 475303 w 524032"/>
                <a:gd name="connsiteY15" fmla="*/ 371697 h 608475"/>
                <a:gd name="connsiteX16" fmla="*/ 361944 w 524032"/>
                <a:gd name="connsiteY16" fmla="*/ 530960 h 608475"/>
                <a:gd name="connsiteX17" fmla="*/ 298090 w 524032"/>
                <a:gd name="connsiteY17" fmla="*/ 586932 h 608475"/>
                <a:gd name="connsiteX18" fmla="*/ 278153 w 524032"/>
                <a:gd name="connsiteY18" fmla="*/ 601166 h 608475"/>
                <a:gd name="connsiteX19" fmla="*/ 262262 w 524032"/>
                <a:gd name="connsiteY19" fmla="*/ 608475 h 608475"/>
                <a:gd name="connsiteX20" fmla="*/ 261588 w 524032"/>
                <a:gd name="connsiteY20" fmla="*/ 608475 h 608475"/>
                <a:gd name="connsiteX21" fmla="*/ 244829 w 524032"/>
                <a:gd name="connsiteY21" fmla="*/ 600397 h 608475"/>
                <a:gd name="connsiteX22" fmla="*/ 222196 w 524032"/>
                <a:gd name="connsiteY22" fmla="*/ 584047 h 608475"/>
                <a:gd name="connsiteX23" fmla="*/ 151118 w 524032"/>
                <a:gd name="connsiteY23" fmla="*/ 519708 h 608475"/>
                <a:gd name="connsiteX24" fmla="*/ 872 w 524032"/>
                <a:gd name="connsiteY24" fmla="*/ 124918 h 608475"/>
                <a:gd name="connsiteX25" fmla="*/ 13874 w 524032"/>
                <a:gd name="connsiteY25" fmla="*/ 110011 h 608475"/>
                <a:gd name="connsiteX26" fmla="*/ 252245 w 524032"/>
                <a:gd name="connsiteY26" fmla="*/ 3259 h 608475"/>
                <a:gd name="connsiteX27" fmla="*/ 271700 w 524032"/>
                <a:gd name="connsiteY27" fmla="*/ 3163 h 60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4032" h="608475">
                  <a:moveTo>
                    <a:pt x="262063" y="77611"/>
                  </a:moveTo>
                  <a:cubicBezTo>
                    <a:pt x="262063" y="77611"/>
                    <a:pt x="349894" y="142905"/>
                    <a:pt x="454868" y="163964"/>
                  </a:cubicBezTo>
                  <a:cubicBezTo>
                    <a:pt x="468736" y="405907"/>
                    <a:pt x="262159" y="531205"/>
                    <a:pt x="262063" y="531109"/>
                  </a:cubicBezTo>
                  <a:cubicBezTo>
                    <a:pt x="261871" y="531205"/>
                    <a:pt x="55294" y="405907"/>
                    <a:pt x="69162" y="163964"/>
                  </a:cubicBezTo>
                  <a:cubicBezTo>
                    <a:pt x="174136" y="142905"/>
                    <a:pt x="256092" y="82131"/>
                    <a:pt x="262063" y="77611"/>
                  </a:cubicBezTo>
                  <a:close/>
                  <a:moveTo>
                    <a:pt x="262069" y="36054"/>
                  </a:moveTo>
                  <a:cubicBezTo>
                    <a:pt x="233176" y="56250"/>
                    <a:pt x="143510" y="114050"/>
                    <a:pt x="32655" y="139055"/>
                  </a:cubicBezTo>
                  <a:cubicBezTo>
                    <a:pt x="28802" y="256194"/>
                    <a:pt x="65786" y="364388"/>
                    <a:pt x="142739" y="460754"/>
                  </a:cubicBezTo>
                  <a:cubicBezTo>
                    <a:pt x="191954" y="522400"/>
                    <a:pt x="242711" y="559908"/>
                    <a:pt x="262069" y="572987"/>
                  </a:cubicBezTo>
                  <a:cubicBezTo>
                    <a:pt x="281332" y="559908"/>
                    <a:pt x="332184" y="522400"/>
                    <a:pt x="381303" y="460850"/>
                  </a:cubicBezTo>
                  <a:cubicBezTo>
                    <a:pt x="458256" y="364388"/>
                    <a:pt x="495240" y="256194"/>
                    <a:pt x="491387" y="139055"/>
                  </a:cubicBezTo>
                  <a:cubicBezTo>
                    <a:pt x="382651" y="114435"/>
                    <a:pt x="291444" y="56250"/>
                    <a:pt x="262069" y="36054"/>
                  </a:cubicBezTo>
                  <a:close/>
                  <a:moveTo>
                    <a:pt x="271700" y="3163"/>
                  </a:moveTo>
                  <a:cubicBezTo>
                    <a:pt x="272760" y="4028"/>
                    <a:pt x="382074" y="84429"/>
                    <a:pt x="510168" y="110011"/>
                  </a:cubicBezTo>
                  <a:cubicBezTo>
                    <a:pt x="517391" y="111454"/>
                    <a:pt x="522785" y="117609"/>
                    <a:pt x="523170" y="124918"/>
                  </a:cubicBezTo>
                  <a:cubicBezTo>
                    <a:pt x="528082" y="211281"/>
                    <a:pt x="511998" y="294278"/>
                    <a:pt x="475303" y="371697"/>
                  </a:cubicBezTo>
                  <a:cubicBezTo>
                    <a:pt x="448047" y="429209"/>
                    <a:pt x="409908" y="482873"/>
                    <a:pt x="361944" y="530960"/>
                  </a:cubicBezTo>
                  <a:cubicBezTo>
                    <a:pt x="336518" y="556638"/>
                    <a:pt x="313114" y="575584"/>
                    <a:pt x="298090" y="586932"/>
                  </a:cubicBezTo>
                  <a:cubicBezTo>
                    <a:pt x="289422" y="593472"/>
                    <a:pt x="282487" y="598281"/>
                    <a:pt x="278153" y="601166"/>
                  </a:cubicBezTo>
                  <a:cubicBezTo>
                    <a:pt x="270256" y="606456"/>
                    <a:pt x="267270" y="608475"/>
                    <a:pt x="262262" y="608475"/>
                  </a:cubicBezTo>
                  <a:cubicBezTo>
                    <a:pt x="262069" y="608475"/>
                    <a:pt x="261877" y="608475"/>
                    <a:pt x="261588" y="608475"/>
                  </a:cubicBezTo>
                  <a:cubicBezTo>
                    <a:pt x="256579" y="608379"/>
                    <a:pt x="253979" y="606648"/>
                    <a:pt x="244829" y="600397"/>
                  </a:cubicBezTo>
                  <a:cubicBezTo>
                    <a:pt x="239918" y="597127"/>
                    <a:pt x="232020" y="591645"/>
                    <a:pt x="222196" y="584047"/>
                  </a:cubicBezTo>
                  <a:cubicBezTo>
                    <a:pt x="205149" y="570968"/>
                    <a:pt x="178952" y="549233"/>
                    <a:pt x="151118" y="519708"/>
                  </a:cubicBezTo>
                  <a:cubicBezTo>
                    <a:pt x="76766" y="441134"/>
                    <a:pt x="-9626" y="308800"/>
                    <a:pt x="872" y="124918"/>
                  </a:cubicBezTo>
                  <a:cubicBezTo>
                    <a:pt x="1257" y="117609"/>
                    <a:pt x="6651" y="111454"/>
                    <a:pt x="13874" y="110011"/>
                  </a:cubicBezTo>
                  <a:cubicBezTo>
                    <a:pt x="145147" y="83756"/>
                    <a:pt x="247911" y="6529"/>
                    <a:pt x="252245" y="3259"/>
                  </a:cubicBezTo>
                  <a:cubicBezTo>
                    <a:pt x="257928" y="-1069"/>
                    <a:pt x="265922" y="-1069"/>
                    <a:pt x="271700" y="316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>
              <a:outerShdw blurRad="63500" sx="102000" sy="102000" algn="ctr" rotWithShape="0">
                <a:schemeClr val="accent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A112BC2-7CEC-A743-0663-8712858A050B}"/>
                </a:ext>
              </a:extLst>
            </p:cNvPr>
            <p:cNvSpPr txBox="1"/>
            <p:nvPr/>
          </p:nvSpPr>
          <p:spPr>
            <a:xfrm>
              <a:off x="2400015" y="4223908"/>
              <a:ext cx="961244" cy="338554"/>
            </a:xfrm>
            <a:prstGeom prst="rect">
              <a:avLst/>
            </a:prstGeom>
            <a:noFill/>
          </p:spPr>
          <p:txBody>
            <a:bodyPr wrap="square" lIns="0" tIns="45720" rIns="0" bIns="45720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olidFill>
                    <a:schemeClr val="bg1"/>
                  </a:solidFill>
                  <a:latin typeface="+mn-lt"/>
                  <a:ea typeface="+mn-ea"/>
                </a:rPr>
                <a:t>RedLock</a:t>
              </a:r>
              <a:endParaRPr lang="zh-CN" altLang="en-US" sz="16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C17813E-BF10-DF5C-0720-6E777F2FA4D4}"/>
              </a:ext>
            </a:extLst>
          </p:cNvPr>
          <p:cNvGrpSpPr/>
          <p:nvPr/>
        </p:nvGrpSpPr>
        <p:grpSpPr>
          <a:xfrm rot="11291050">
            <a:off x="16832912" y="-913602"/>
            <a:ext cx="1612082" cy="2002952"/>
            <a:chOff x="9875858" y="1219418"/>
            <a:chExt cx="1612082" cy="200295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97C0E2A-6C69-A028-5AD2-F1C7EDCCB15B}"/>
                </a:ext>
              </a:extLst>
            </p:cNvPr>
            <p:cNvSpPr/>
            <p:nvPr/>
          </p:nvSpPr>
          <p:spPr>
            <a:xfrm>
              <a:off x="10159581" y="1219418"/>
              <a:ext cx="1038596" cy="2002952"/>
            </a:xfrm>
            <a:prstGeom prst="roundRect">
              <a:avLst>
                <a:gd name="adj" fmla="val 247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1DD076E-7A94-BA62-D076-C1614D2CA8E9}"/>
                </a:ext>
              </a:extLst>
            </p:cNvPr>
            <p:cNvGrpSpPr/>
            <p:nvPr/>
          </p:nvGrpSpPr>
          <p:grpSpPr>
            <a:xfrm>
              <a:off x="9875858" y="1520234"/>
              <a:ext cx="1612082" cy="1584665"/>
              <a:chOff x="9117217" y="1237650"/>
              <a:chExt cx="1612082" cy="1584665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236C5240-8CB0-BA9A-B9C2-AE5C0277FAA5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348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原子性</a:t>
                </a:r>
              </a:p>
            </p:txBody>
          </p:sp>
          <p:sp>
            <p:nvSpPr>
              <p:cNvPr id="54" name="bomb_182401">
                <a:extLst>
                  <a:ext uri="{FF2B5EF4-FFF2-40B4-BE49-F238E27FC236}">
                    <a16:creationId xmlns:a16="http://schemas.microsoft.com/office/drawing/2014/main" id="{52A29B7C-2B32-76AE-43F0-126147FBAB68}"/>
                  </a:ext>
                </a:extLst>
              </p:cNvPr>
              <p:cNvSpPr/>
              <p:nvPr/>
            </p:nvSpPr>
            <p:spPr>
              <a:xfrm rot="2655080">
                <a:off x="9117217" y="1237650"/>
                <a:ext cx="1612082" cy="1584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FC9F36E-5AB3-A941-A421-C2AE8AFD74F8}"/>
              </a:ext>
            </a:extLst>
          </p:cNvPr>
          <p:cNvGrpSpPr/>
          <p:nvPr/>
        </p:nvGrpSpPr>
        <p:grpSpPr>
          <a:xfrm rot="11323731">
            <a:off x="14811701" y="1731158"/>
            <a:ext cx="1804391" cy="2285817"/>
            <a:chOff x="9783813" y="1058194"/>
            <a:chExt cx="1804391" cy="2285817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BD28D929-165D-7CC0-B08B-96C4A8C91340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D5A14CDF-91B0-FBC0-AA40-47452CC4AC25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08ECEE83-F437-FFB8-7B76-C2AB0D8F0CC8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超时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59" name="bomb_182401">
                <a:extLst>
                  <a:ext uri="{FF2B5EF4-FFF2-40B4-BE49-F238E27FC236}">
                    <a16:creationId xmlns:a16="http://schemas.microsoft.com/office/drawing/2014/main" id="{2EF59A86-CA40-B2CA-60A5-29ABF56C5954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281C3F-0EAD-846D-F32D-C713DA54B18D}"/>
              </a:ext>
            </a:extLst>
          </p:cNvPr>
          <p:cNvGrpSpPr/>
          <p:nvPr/>
        </p:nvGrpSpPr>
        <p:grpSpPr>
          <a:xfrm rot="10470942">
            <a:off x="14805930" y="-2238085"/>
            <a:ext cx="1804391" cy="2285817"/>
            <a:chOff x="9783813" y="1058194"/>
            <a:chExt cx="1804391" cy="2285817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E918A099-591B-58B1-2295-4E0DD4EDEB28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DFA9CDA-3032-B77A-B2B9-43CD6C8D497C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E1D7605-B8DD-3FCD-9558-0626B50279DB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不可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重入</a:t>
                </a:r>
              </a:p>
            </p:txBody>
          </p:sp>
          <p:sp>
            <p:nvSpPr>
              <p:cNvPr id="64" name="bomb_182401">
                <a:extLst>
                  <a:ext uri="{FF2B5EF4-FFF2-40B4-BE49-F238E27FC236}">
                    <a16:creationId xmlns:a16="http://schemas.microsoft.com/office/drawing/2014/main" id="{A6A86573-AFB7-0917-A7A6-4657EF45216E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93765A9A-D412-14F4-8A63-B856E9396998}"/>
              </a:ext>
            </a:extLst>
          </p:cNvPr>
          <p:cNvGrpSpPr/>
          <p:nvPr/>
        </p:nvGrpSpPr>
        <p:grpSpPr>
          <a:xfrm rot="11721760">
            <a:off x="14500475" y="0"/>
            <a:ext cx="1804391" cy="2285817"/>
            <a:chOff x="9783813" y="1058194"/>
            <a:chExt cx="1804391" cy="2285817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FAC78C68-217A-462F-1C60-EC509FFC17B9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916CCF7-0E3A-8828-D0FF-766E2B235F51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AADF7B86-7D58-CC76-2B17-968A5334B409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失败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重试</a:t>
                </a:r>
              </a:p>
            </p:txBody>
          </p:sp>
          <p:sp>
            <p:nvSpPr>
              <p:cNvPr id="69" name="bomb_182401">
                <a:extLst>
                  <a:ext uri="{FF2B5EF4-FFF2-40B4-BE49-F238E27FC236}">
                    <a16:creationId xmlns:a16="http://schemas.microsoft.com/office/drawing/2014/main" id="{0E180679-6B9E-1484-E011-F506B657B657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3ED41D8-87C4-1489-78BF-F43BF322DD1C}"/>
              </a:ext>
            </a:extLst>
          </p:cNvPr>
          <p:cNvGrpSpPr/>
          <p:nvPr/>
        </p:nvGrpSpPr>
        <p:grpSpPr>
          <a:xfrm rot="9887889">
            <a:off x="16484239" y="3829726"/>
            <a:ext cx="1804391" cy="2285817"/>
            <a:chOff x="9783813" y="1058194"/>
            <a:chExt cx="1804391" cy="2285817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21471D8A-161B-E3EF-69A6-388881E53ECA}"/>
                </a:ext>
              </a:extLst>
            </p:cNvPr>
            <p:cNvSpPr/>
            <p:nvPr/>
          </p:nvSpPr>
          <p:spPr>
            <a:xfrm>
              <a:off x="10117356" y="1058194"/>
              <a:ext cx="1141883" cy="2285817"/>
            </a:xfrm>
            <a:prstGeom prst="roundRect">
              <a:avLst>
                <a:gd name="adj" fmla="val 2793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533DB4B-C82E-5411-7C45-52AE55C8E0A8}"/>
                </a:ext>
              </a:extLst>
            </p:cNvPr>
            <p:cNvGrpSpPr/>
            <p:nvPr/>
          </p:nvGrpSpPr>
          <p:grpSpPr>
            <a:xfrm>
              <a:off x="9783813" y="1388475"/>
              <a:ext cx="1804391" cy="1768665"/>
              <a:chOff x="9025172" y="1105891"/>
              <a:chExt cx="1804391" cy="1768665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7777CB30-D1D5-4E0D-627E-B1A80FB39D21}"/>
                  </a:ext>
                </a:extLst>
              </p:cNvPr>
              <p:cNvSpPr/>
              <p:nvPr/>
            </p:nvSpPr>
            <p:spPr>
              <a:xfrm>
                <a:off x="9478234" y="2168023"/>
                <a:ext cx="901928" cy="59187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一致性</a:t>
                </a:r>
                <a:endParaRPr lang="en-US" altLang="zh-CN">
                  <a:solidFill>
                    <a:srgbClr val="AD2B26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rgbClr val="AD2B26"/>
                    </a:solidFill>
                  </a:rPr>
                  <a:t>问题</a:t>
                </a:r>
              </a:p>
            </p:txBody>
          </p:sp>
          <p:sp>
            <p:nvSpPr>
              <p:cNvPr id="74" name="bomb_182401">
                <a:extLst>
                  <a:ext uri="{FF2B5EF4-FFF2-40B4-BE49-F238E27FC236}">
                    <a16:creationId xmlns:a16="http://schemas.microsoft.com/office/drawing/2014/main" id="{6BD91ED4-C89B-CEA9-4A0C-2E0E75EA4AF8}"/>
                  </a:ext>
                </a:extLst>
              </p:cNvPr>
              <p:cNvSpPr/>
              <p:nvPr/>
            </p:nvSpPr>
            <p:spPr>
              <a:xfrm rot="2655080">
                <a:off x="9025172" y="1105891"/>
                <a:ext cx="1804391" cy="1768665"/>
              </a:xfrm>
              <a:custGeom>
                <a:avLst/>
                <a:gdLst>
                  <a:gd name="connsiteX0" fmla="*/ 23211 w 607119"/>
                  <a:gd name="connsiteY0" fmla="*/ 104153 h 596794"/>
                  <a:gd name="connsiteX1" fmla="*/ 37553 w 607119"/>
                  <a:gd name="connsiteY1" fmla="*/ 104153 h 596794"/>
                  <a:gd name="connsiteX2" fmla="*/ 78085 w 607119"/>
                  <a:gd name="connsiteY2" fmla="*/ 144588 h 596794"/>
                  <a:gd name="connsiteX3" fmla="*/ 78085 w 607119"/>
                  <a:gd name="connsiteY3" fmla="*/ 158896 h 596794"/>
                  <a:gd name="connsiteX4" fmla="*/ 70870 w 607119"/>
                  <a:gd name="connsiteY4" fmla="*/ 161828 h 596794"/>
                  <a:gd name="connsiteX5" fmla="*/ 63743 w 607119"/>
                  <a:gd name="connsiteY5" fmla="*/ 158896 h 596794"/>
                  <a:gd name="connsiteX6" fmla="*/ 23211 w 607119"/>
                  <a:gd name="connsiteY6" fmla="*/ 118461 h 596794"/>
                  <a:gd name="connsiteX7" fmla="*/ 23211 w 607119"/>
                  <a:gd name="connsiteY7" fmla="*/ 104153 h 596794"/>
                  <a:gd name="connsiteX8" fmla="*/ 84034 w 607119"/>
                  <a:gd name="connsiteY8" fmla="*/ 3035 h 596794"/>
                  <a:gd name="connsiteX9" fmla="*/ 98275 w 607119"/>
                  <a:gd name="connsiteY9" fmla="*/ 3035 h 596794"/>
                  <a:gd name="connsiteX10" fmla="*/ 148918 w 607119"/>
                  <a:gd name="connsiteY10" fmla="*/ 53622 h 596794"/>
                  <a:gd name="connsiteX11" fmla="*/ 148918 w 607119"/>
                  <a:gd name="connsiteY11" fmla="*/ 67936 h 596794"/>
                  <a:gd name="connsiteX12" fmla="*/ 141798 w 607119"/>
                  <a:gd name="connsiteY12" fmla="*/ 70870 h 596794"/>
                  <a:gd name="connsiteX13" fmla="*/ 134588 w 607119"/>
                  <a:gd name="connsiteY13" fmla="*/ 67936 h 596794"/>
                  <a:gd name="connsiteX14" fmla="*/ 84034 w 607119"/>
                  <a:gd name="connsiteY14" fmla="*/ 17348 h 596794"/>
                  <a:gd name="connsiteX15" fmla="*/ 84034 w 607119"/>
                  <a:gd name="connsiteY15" fmla="*/ 3035 h 596794"/>
                  <a:gd name="connsiteX16" fmla="*/ 2937 w 607119"/>
                  <a:gd name="connsiteY16" fmla="*/ 3032 h 596794"/>
                  <a:gd name="connsiteX17" fmla="*/ 17269 w 607119"/>
                  <a:gd name="connsiteY17" fmla="*/ 3032 h 596794"/>
                  <a:gd name="connsiteX18" fmla="*/ 118574 w 607119"/>
                  <a:gd name="connsiteY18" fmla="*/ 104156 h 596794"/>
                  <a:gd name="connsiteX19" fmla="*/ 118574 w 607119"/>
                  <a:gd name="connsiteY19" fmla="*/ 118463 h 596794"/>
                  <a:gd name="connsiteX20" fmla="*/ 111452 w 607119"/>
                  <a:gd name="connsiteY20" fmla="*/ 121395 h 596794"/>
                  <a:gd name="connsiteX21" fmla="*/ 104242 w 607119"/>
                  <a:gd name="connsiteY21" fmla="*/ 118463 h 596794"/>
                  <a:gd name="connsiteX22" fmla="*/ 2937 w 607119"/>
                  <a:gd name="connsiteY22" fmla="*/ 17339 h 596794"/>
                  <a:gd name="connsiteX23" fmla="*/ 2937 w 607119"/>
                  <a:gd name="connsiteY23" fmla="*/ 3032 h 596794"/>
                  <a:gd name="connsiteX24" fmla="*/ 261150 w 607119"/>
                  <a:gd name="connsiteY24" fmla="*/ 239 h 596794"/>
                  <a:gd name="connsiteX25" fmla="*/ 270139 w 607119"/>
                  <a:gd name="connsiteY25" fmla="*/ 2639 h 596794"/>
                  <a:gd name="connsiteX26" fmla="*/ 391621 w 607119"/>
                  <a:gd name="connsiteY26" fmla="*/ 113915 h 596794"/>
                  <a:gd name="connsiteX27" fmla="*/ 394469 w 607119"/>
                  <a:gd name="connsiteY27" fmla="*/ 124581 h 596794"/>
                  <a:gd name="connsiteX28" fmla="*/ 384323 w 607119"/>
                  <a:gd name="connsiteY28" fmla="*/ 154889 h 596794"/>
                  <a:gd name="connsiteX29" fmla="*/ 371507 w 607119"/>
                  <a:gd name="connsiteY29" fmla="*/ 161288 h 596794"/>
                  <a:gd name="connsiteX30" fmla="*/ 365100 w 607119"/>
                  <a:gd name="connsiteY30" fmla="*/ 148489 h 596794"/>
                  <a:gd name="connsiteX31" fmla="*/ 373109 w 607119"/>
                  <a:gd name="connsiteY31" fmla="*/ 124403 h 596794"/>
                  <a:gd name="connsiteX32" fmla="*/ 267113 w 607119"/>
                  <a:gd name="connsiteY32" fmla="*/ 27347 h 596794"/>
                  <a:gd name="connsiteX33" fmla="*/ 225907 w 607119"/>
                  <a:gd name="connsiteY33" fmla="*/ 126358 h 596794"/>
                  <a:gd name="connsiteX34" fmla="*/ 247800 w 607119"/>
                  <a:gd name="connsiteY34" fmla="*/ 148223 h 596794"/>
                  <a:gd name="connsiteX35" fmla="*/ 474211 w 607119"/>
                  <a:gd name="connsiteY35" fmla="*/ 204750 h 596794"/>
                  <a:gd name="connsiteX36" fmla="*/ 479106 w 607119"/>
                  <a:gd name="connsiteY36" fmla="*/ 207594 h 596794"/>
                  <a:gd name="connsiteX37" fmla="*/ 554131 w 607119"/>
                  <a:gd name="connsiteY37" fmla="*/ 286251 h 596794"/>
                  <a:gd name="connsiteX38" fmla="*/ 606996 w 607119"/>
                  <a:gd name="connsiteY38" fmla="*/ 421436 h 596794"/>
                  <a:gd name="connsiteX39" fmla="*/ 606996 w 607119"/>
                  <a:gd name="connsiteY39" fmla="*/ 421525 h 596794"/>
                  <a:gd name="connsiteX40" fmla="*/ 606996 w 607119"/>
                  <a:gd name="connsiteY40" fmla="*/ 421881 h 596794"/>
                  <a:gd name="connsiteX41" fmla="*/ 553953 w 607119"/>
                  <a:gd name="connsiteY41" fmla="*/ 543467 h 596794"/>
                  <a:gd name="connsiteX42" fmla="*/ 426953 w 607119"/>
                  <a:gd name="connsiteY42" fmla="*/ 596794 h 596794"/>
                  <a:gd name="connsiteX43" fmla="*/ 299953 w 607119"/>
                  <a:gd name="connsiteY43" fmla="*/ 543467 h 596794"/>
                  <a:gd name="connsiteX44" fmla="*/ 221190 w 607119"/>
                  <a:gd name="connsiteY44" fmla="*/ 464809 h 596794"/>
                  <a:gd name="connsiteX45" fmla="*/ 219143 w 607119"/>
                  <a:gd name="connsiteY45" fmla="*/ 461876 h 596794"/>
                  <a:gd name="connsiteX46" fmla="*/ 218876 w 607119"/>
                  <a:gd name="connsiteY46" fmla="*/ 460987 h 596794"/>
                  <a:gd name="connsiteX47" fmla="*/ 218520 w 607119"/>
                  <a:gd name="connsiteY47" fmla="*/ 460099 h 596794"/>
                  <a:gd name="connsiteX48" fmla="*/ 161917 w 607119"/>
                  <a:gd name="connsiteY48" fmla="*/ 233991 h 596794"/>
                  <a:gd name="connsiteX49" fmla="*/ 139935 w 607119"/>
                  <a:gd name="connsiteY49" fmla="*/ 212126 h 596794"/>
                  <a:gd name="connsiteX50" fmla="*/ 28153 w 607119"/>
                  <a:gd name="connsiteY50" fmla="*/ 256566 h 596794"/>
                  <a:gd name="connsiteX51" fmla="*/ 134417 w 607119"/>
                  <a:gd name="connsiteY51" fmla="*/ 362598 h 596794"/>
                  <a:gd name="connsiteX52" fmla="*/ 158891 w 607119"/>
                  <a:gd name="connsiteY52" fmla="*/ 354510 h 596794"/>
                  <a:gd name="connsiteX53" fmla="*/ 171618 w 607119"/>
                  <a:gd name="connsiteY53" fmla="*/ 360910 h 596794"/>
                  <a:gd name="connsiteX54" fmla="*/ 165210 w 607119"/>
                  <a:gd name="connsiteY54" fmla="*/ 373619 h 596794"/>
                  <a:gd name="connsiteX55" fmla="*/ 134862 w 607119"/>
                  <a:gd name="connsiteY55" fmla="*/ 383752 h 596794"/>
                  <a:gd name="connsiteX56" fmla="*/ 124538 w 607119"/>
                  <a:gd name="connsiteY56" fmla="*/ 381352 h 596794"/>
                  <a:gd name="connsiteX57" fmla="*/ 2967 w 607119"/>
                  <a:gd name="connsiteY57" fmla="*/ 259943 h 596794"/>
                  <a:gd name="connsiteX58" fmla="*/ 208 w 607119"/>
                  <a:gd name="connsiteY58" fmla="*/ 250789 h 596794"/>
                  <a:gd name="connsiteX59" fmla="*/ 6438 w 607119"/>
                  <a:gd name="connsiteY59" fmla="*/ 243412 h 596794"/>
                  <a:gd name="connsiteX60" fmla="*/ 136731 w 607119"/>
                  <a:gd name="connsiteY60" fmla="*/ 191595 h 596794"/>
                  <a:gd name="connsiteX61" fmla="*/ 178204 w 607119"/>
                  <a:gd name="connsiteY61" fmla="*/ 150178 h 596794"/>
                  <a:gd name="connsiteX62" fmla="*/ 192533 w 607119"/>
                  <a:gd name="connsiteY62" fmla="*/ 150178 h 596794"/>
                  <a:gd name="connsiteX63" fmla="*/ 192533 w 607119"/>
                  <a:gd name="connsiteY63" fmla="*/ 164487 h 596794"/>
                  <a:gd name="connsiteX64" fmla="*/ 156755 w 607119"/>
                  <a:gd name="connsiteY64" fmla="*/ 200217 h 596794"/>
                  <a:gd name="connsiteX65" fmla="*/ 178204 w 607119"/>
                  <a:gd name="connsiteY65" fmla="*/ 221725 h 596794"/>
                  <a:gd name="connsiteX66" fmla="*/ 180874 w 607119"/>
                  <a:gd name="connsiteY66" fmla="*/ 226347 h 596794"/>
                  <a:gd name="connsiteX67" fmla="*/ 233828 w 607119"/>
                  <a:gd name="connsiteY67" fmla="*/ 437879 h 596794"/>
                  <a:gd name="connsiteX68" fmla="*/ 428822 w 607119"/>
                  <a:gd name="connsiteY68" fmla="*/ 243145 h 596794"/>
                  <a:gd name="connsiteX69" fmla="*/ 443151 w 607119"/>
                  <a:gd name="connsiteY69" fmla="*/ 243145 h 596794"/>
                  <a:gd name="connsiteX70" fmla="*/ 443151 w 607119"/>
                  <a:gd name="connsiteY70" fmla="*/ 257455 h 596794"/>
                  <a:gd name="connsiteX71" fmla="*/ 242638 w 607119"/>
                  <a:gd name="connsiteY71" fmla="*/ 457699 h 596794"/>
                  <a:gd name="connsiteX72" fmla="*/ 314193 w 607119"/>
                  <a:gd name="connsiteY72" fmla="*/ 529157 h 596794"/>
                  <a:gd name="connsiteX73" fmla="*/ 426953 w 607119"/>
                  <a:gd name="connsiteY73" fmla="*/ 576530 h 596794"/>
                  <a:gd name="connsiteX74" fmla="*/ 539714 w 607119"/>
                  <a:gd name="connsiteY74" fmla="*/ 529157 h 596794"/>
                  <a:gd name="connsiteX75" fmla="*/ 585904 w 607119"/>
                  <a:gd name="connsiteY75" fmla="*/ 433079 h 596794"/>
                  <a:gd name="connsiteX76" fmla="*/ 493257 w 607119"/>
                  <a:gd name="connsiteY76" fmla="*/ 479119 h 596794"/>
                  <a:gd name="connsiteX77" fmla="*/ 452585 w 607119"/>
                  <a:gd name="connsiteY77" fmla="*/ 547466 h 596794"/>
                  <a:gd name="connsiteX78" fmla="*/ 442884 w 607119"/>
                  <a:gd name="connsiteY78" fmla="*/ 554666 h 596794"/>
                  <a:gd name="connsiteX79" fmla="*/ 440036 w 607119"/>
                  <a:gd name="connsiteY79" fmla="*/ 554310 h 596794"/>
                  <a:gd name="connsiteX80" fmla="*/ 433183 w 607119"/>
                  <a:gd name="connsiteY80" fmla="*/ 541778 h 596794"/>
                  <a:gd name="connsiteX81" fmla="*/ 478928 w 607119"/>
                  <a:gd name="connsiteY81" fmla="*/ 464809 h 596794"/>
                  <a:gd name="connsiteX82" fmla="*/ 586972 w 607119"/>
                  <a:gd name="connsiteY82" fmla="*/ 412726 h 596794"/>
                  <a:gd name="connsiteX83" fmla="*/ 539714 w 607119"/>
                  <a:gd name="connsiteY83" fmla="*/ 300383 h 596794"/>
                  <a:gd name="connsiteX84" fmla="*/ 466468 w 607119"/>
                  <a:gd name="connsiteY84" fmla="*/ 223681 h 596794"/>
                  <a:gd name="connsiteX85" fmla="*/ 245753 w 607119"/>
                  <a:gd name="connsiteY85" fmla="*/ 168487 h 596794"/>
                  <a:gd name="connsiteX86" fmla="*/ 206861 w 607119"/>
                  <a:gd name="connsiteY86" fmla="*/ 207416 h 596794"/>
                  <a:gd name="connsiteX87" fmla="*/ 199652 w 607119"/>
                  <a:gd name="connsiteY87" fmla="*/ 210349 h 596794"/>
                  <a:gd name="connsiteX88" fmla="*/ 192533 w 607119"/>
                  <a:gd name="connsiteY88" fmla="*/ 207416 h 596794"/>
                  <a:gd name="connsiteX89" fmla="*/ 192533 w 607119"/>
                  <a:gd name="connsiteY89" fmla="*/ 193106 h 596794"/>
                  <a:gd name="connsiteX90" fmla="*/ 228310 w 607119"/>
                  <a:gd name="connsiteY90" fmla="*/ 157377 h 596794"/>
                  <a:gd name="connsiteX91" fmla="*/ 206861 w 607119"/>
                  <a:gd name="connsiteY91" fmla="*/ 135868 h 596794"/>
                  <a:gd name="connsiteX92" fmla="*/ 204636 w 607119"/>
                  <a:gd name="connsiteY92" fmla="*/ 124847 h 596794"/>
                  <a:gd name="connsiteX93" fmla="*/ 253941 w 607119"/>
                  <a:gd name="connsiteY93" fmla="*/ 6283 h 596794"/>
                  <a:gd name="connsiteX94" fmla="*/ 261150 w 607119"/>
                  <a:gd name="connsiteY94" fmla="*/ 239 h 5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07119" h="596794">
                    <a:moveTo>
                      <a:pt x="23211" y="104153"/>
                    </a:moveTo>
                    <a:cubicBezTo>
                      <a:pt x="27130" y="100154"/>
                      <a:pt x="33544" y="100154"/>
                      <a:pt x="37553" y="104153"/>
                    </a:cubicBezTo>
                    <a:lnTo>
                      <a:pt x="78085" y="144588"/>
                    </a:lnTo>
                    <a:cubicBezTo>
                      <a:pt x="82005" y="148498"/>
                      <a:pt x="82005" y="154897"/>
                      <a:pt x="78085" y="158896"/>
                    </a:cubicBezTo>
                    <a:cubicBezTo>
                      <a:pt x="76126" y="160851"/>
                      <a:pt x="73542" y="161828"/>
                      <a:pt x="70870" y="161828"/>
                    </a:cubicBezTo>
                    <a:cubicBezTo>
                      <a:pt x="68286" y="161828"/>
                      <a:pt x="65703" y="160851"/>
                      <a:pt x="63743" y="158896"/>
                    </a:cubicBezTo>
                    <a:lnTo>
                      <a:pt x="23211" y="118461"/>
                    </a:lnTo>
                    <a:cubicBezTo>
                      <a:pt x="19202" y="114462"/>
                      <a:pt x="19202" y="108063"/>
                      <a:pt x="23211" y="104153"/>
                    </a:cubicBezTo>
                    <a:close/>
                    <a:moveTo>
                      <a:pt x="84034" y="3035"/>
                    </a:moveTo>
                    <a:cubicBezTo>
                      <a:pt x="87950" y="-966"/>
                      <a:pt x="94359" y="-966"/>
                      <a:pt x="98275" y="3035"/>
                    </a:cubicBezTo>
                    <a:lnTo>
                      <a:pt x="148918" y="53622"/>
                    </a:lnTo>
                    <a:cubicBezTo>
                      <a:pt x="152923" y="57534"/>
                      <a:pt x="152923" y="63935"/>
                      <a:pt x="148918" y="67936"/>
                    </a:cubicBezTo>
                    <a:cubicBezTo>
                      <a:pt x="146960" y="69892"/>
                      <a:pt x="144379" y="70870"/>
                      <a:pt x="141798" y="70870"/>
                    </a:cubicBezTo>
                    <a:cubicBezTo>
                      <a:pt x="139216" y="70870"/>
                      <a:pt x="136635" y="69892"/>
                      <a:pt x="134588" y="67936"/>
                    </a:cubicBezTo>
                    <a:lnTo>
                      <a:pt x="84034" y="17348"/>
                    </a:lnTo>
                    <a:cubicBezTo>
                      <a:pt x="80029" y="13348"/>
                      <a:pt x="80029" y="6946"/>
                      <a:pt x="84034" y="3035"/>
                    </a:cubicBezTo>
                    <a:close/>
                    <a:moveTo>
                      <a:pt x="2937" y="3032"/>
                    </a:moveTo>
                    <a:cubicBezTo>
                      <a:pt x="6943" y="-966"/>
                      <a:pt x="13352" y="-966"/>
                      <a:pt x="17269" y="3032"/>
                    </a:cubicBezTo>
                    <a:lnTo>
                      <a:pt x="118574" y="104156"/>
                    </a:lnTo>
                    <a:cubicBezTo>
                      <a:pt x="122580" y="108066"/>
                      <a:pt x="122580" y="114464"/>
                      <a:pt x="118574" y="118463"/>
                    </a:cubicBezTo>
                    <a:cubicBezTo>
                      <a:pt x="116616" y="120418"/>
                      <a:pt x="114034" y="121395"/>
                      <a:pt x="111452" y="121395"/>
                    </a:cubicBezTo>
                    <a:cubicBezTo>
                      <a:pt x="108782" y="121395"/>
                      <a:pt x="106200" y="120418"/>
                      <a:pt x="104242" y="118463"/>
                    </a:cubicBezTo>
                    <a:lnTo>
                      <a:pt x="2937" y="17339"/>
                    </a:lnTo>
                    <a:cubicBezTo>
                      <a:pt x="-980" y="13340"/>
                      <a:pt x="-980" y="6942"/>
                      <a:pt x="2937" y="3032"/>
                    </a:cubicBezTo>
                    <a:close/>
                    <a:moveTo>
                      <a:pt x="261150" y="239"/>
                    </a:moveTo>
                    <a:cubicBezTo>
                      <a:pt x="264354" y="-472"/>
                      <a:pt x="267736" y="417"/>
                      <a:pt x="270139" y="2639"/>
                    </a:cubicBezTo>
                    <a:lnTo>
                      <a:pt x="391621" y="113915"/>
                    </a:lnTo>
                    <a:cubicBezTo>
                      <a:pt x="394558" y="116582"/>
                      <a:pt x="395715" y="120759"/>
                      <a:pt x="394469" y="124581"/>
                    </a:cubicBezTo>
                    <a:lnTo>
                      <a:pt x="384323" y="154889"/>
                    </a:lnTo>
                    <a:cubicBezTo>
                      <a:pt x="382543" y="160221"/>
                      <a:pt x="376847" y="163065"/>
                      <a:pt x="371507" y="161288"/>
                    </a:cubicBezTo>
                    <a:cubicBezTo>
                      <a:pt x="366168" y="159510"/>
                      <a:pt x="363320" y="153822"/>
                      <a:pt x="365100" y="148489"/>
                    </a:cubicBezTo>
                    <a:lnTo>
                      <a:pt x="373109" y="124403"/>
                    </a:lnTo>
                    <a:lnTo>
                      <a:pt x="267113" y="27347"/>
                    </a:lnTo>
                    <a:lnTo>
                      <a:pt x="225907" y="126358"/>
                    </a:lnTo>
                    <a:lnTo>
                      <a:pt x="247800" y="148223"/>
                    </a:lnTo>
                    <a:lnTo>
                      <a:pt x="474211" y="204750"/>
                    </a:lnTo>
                    <a:cubicBezTo>
                      <a:pt x="476080" y="205194"/>
                      <a:pt x="477771" y="206172"/>
                      <a:pt x="479106" y="207594"/>
                    </a:cubicBezTo>
                    <a:lnTo>
                      <a:pt x="554131" y="286251"/>
                    </a:lnTo>
                    <a:cubicBezTo>
                      <a:pt x="591332" y="323314"/>
                      <a:pt x="608776" y="372642"/>
                      <a:pt x="606996" y="421436"/>
                    </a:cubicBezTo>
                    <a:cubicBezTo>
                      <a:pt x="606996" y="421436"/>
                      <a:pt x="606996" y="421436"/>
                      <a:pt x="606996" y="421525"/>
                    </a:cubicBezTo>
                    <a:cubicBezTo>
                      <a:pt x="606996" y="421703"/>
                      <a:pt x="606996" y="421792"/>
                      <a:pt x="606996" y="421881"/>
                    </a:cubicBezTo>
                    <a:cubicBezTo>
                      <a:pt x="605216" y="466053"/>
                      <a:pt x="587684" y="509782"/>
                      <a:pt x="553953" y="543467"/>
                    </a:cubicBezTo>
                    <a:cubicBezTo>
                      <a:pt x="519600" y="577863"/>
                      <a:pt x="474478" y="596794"/>
                      <a:pt x="426953" y="596794"/>
                    </a:cubicBezTo>
                    <a:cubicBezTo>
                      <a:pt x="379428" y="596794"/>
                      <a:pt x="334306" y="577863"/>
                      <a:pt x="299953" y="543467"/>
                    </a:cubicBezTo>
                    <a:lnTo>
                      <a:pt x="221190" y="464809"/>
                    </a:lnTo>
                    <a:cubicBezTo>
                      <a:pt x="220300" y="463920"/>
                      <a:pt x="219677" y="462943"/>
                      <a:pt x="219143" y="461876"/>
                    </a:cubicBezTo>
                    <a:cubicBezTo>
                      <a:pt x="219054" y="461521"/>
                      <a:pt x="218965" y="461254"/>
                      <a:pt x="218876" y="460987"/>
                    </a:cubicBezTo>
                    <a:cubicBezTo>
                      <a:pt x="218698" y="460721"/>
                      <a:pt x="218520" y="460454"/>
                      <a:pt x="218520" y="460099"/>
                    </a:cubicBezTo>
                    <a:lnTo>
                      <a:pt x="161917" y="233991"/>
                    </a:lnTo>
                    <a:lnTo>
                      <a:pt x="139935" y="212126"/>
                    </a:lnTo>
                    <a:lnTo>
                      <a:pt x="28153" y="256566"/>
                    </a:lnTo>
                    <a:lnTo>
                      <a:pt x="134417" y="362598"/>
                    </a:lnTo>
                    <a:lnTo>
                      <a:pt x="158891" y="354510"/>
                    </a:lnTo>
                    <a:cubicBezTo>
                      <a:pt x="164142" y="352733"/>
                      <a:pt x="169927" y="355577"/>
                      <a:pt x="171618" y="360910"/>
                    </a:cubicBezTo>
                    <a:cubicBezTo>
                      <a:pt x="173398" y="366154"/>
                      <a:pt x="170550" y="371931"/>
                      <a:pt x="165210" y="373619"/>
                    </a:cubicBezTo>
                    <a:lnTo>
                      <a:pt x="134862" y="383752"/>
                    </a:lnTo>
                    <a:cubicBezTo>
                      <a:pt x="131213" y="384996"/>
                      <a:pt x="127208" y="384018"/>
                      <a:pt x="124538" y="381352"/>
                    </a:cubicBezTo>
                    <a:lnTo>
                      <a:pt x="2967" y="259943"/>
                    </a:lnTo>
                    <a:cubicBezTo>
                      <a:pt x="564" y="257544"/>
                      <a:pt x="-415" y="254166"/>
                      <a:pt x="208" y="250789"/>
                    </a:cubicBezTo>
                    <a:cubicBezTo>
                      <a:pt x="920" y="247411"/>
                      <a:pt x="3234" y="244656"/>
                      <a:pt x="6438" y="243412"/>
                    </a:cubicBezTo>
                    <a:lnTo>
                      <a:pt x="136731" y="191595"/>
                    </a:lnTo>
                    <a:lnTo>
                      <a:pt x="178204" y="150178"/>
                    </a:lnTo>
                    <a:cubicBezTo>
                      <a:pt x="182120" y="146267"/>
                      <a:pt x="188528" y="146267"/>
                      <a:pt x="192533" y="150178"/>
                    </a:cubicBezTo>
                    <a:cubicBezTo>
                      <a:pt x="196448" y="154089"/>
                      <a:pt x="196448" y="160488"/>
                      <a:pt x="192533" y="164487"/>
                    </a:cubicBezTo>
                    <a:lnTo>
                      <a:pt x="156755" y="200217"/>
                    </a:lnTo>
                    <a:lnTo>
                      <a:pt x="178204" y="221725"/>
                    </a:lnTo>
                    <a:cubicBezTo>
                      <a:pt x="179450" y="222970"/>
                      <a:pt x="180429" y="224570"/>
                      <a:pt x="180874" y="226347"/>
                    </a:cubicBezTo>
                    <a:lnTo>
                      <a:pt x="233828" y="437879"/>
                    </a:lnTo>
                    <a:lnTo>
                      <a:pt x="428822" y="243145"/>
                    </a:lnTo>
                    <a:cubicBezTo>
                      <a:pt x="432738" y="239235"/>
                      <a:pt x="439146" y="239235"/>
                      <a:pt x="443151" y="243145"/>
                    </a:cubicBezTo>
                    <a:cubicBezTo>
                      <a:pt x="447067" y="247056"/>
                      <a:pt x="447067" y="253455"/>
                      <a:pt x="443151" y="257455"/>
                    </a:cubicBezTo>
                    <a:lnTo>
                      <a:pt x="242638" y="457699"/>
                    </a:lnTo>
                    <a:lnTo>
                      <a:pt x="314193" y="529157"/>
                    </a:lnTo>
                    <a:cubicBezTo>
                      <a:pt x="344808" y="559732"/>
                      <a:pt x="384857" y="576530"/>
                      <a:pt x="426953" y="576530"/>
                    </a:cubicBezTo>
                    <a:cubicBezTo>
                      <a:pt x="469049" y="576530"/>
                      <a:pt x="509098" y="559732"/>
                      <a:pt x="539714" y="529157"/>
                    </a:cubicBezTo>
                    <a:cubicBezTo>
                      <a:pt x="566591" y="502316"/>
                      <a:pt x="581899" y="468187"/>
                      <a:pt x="585904" y="433079"/>
                    </a:cubicBezTo>
                    <a:cubicBezTo>
                      <a:pt x="551105" y="437079"/>
                      <a:pt x="519956" y="452455"/>
                      <a:pt x="493257" y="479119"/>
                    </a:cubicBezTo>
                    <a:cubicBezTo>
                      <a:pt x="474211" y="498139"/>
                      <a:pt x="460149" y="521780"/>
                      <a:pt x="452585" y="547466"/>
                    </a:cubicBezTo>
                    <a:cubicBezTo>
                      <a:pt x="451339" y="551822"/>
                      <a:pt x="447245" y="554666"/>
                      <a:pt x="442884" y="554666"/>
                    </a:cubicBezTo>
                    <a:cubicBezTo>
                      <a:pt x="441994" y="554666"/>
                      <a:pt x="441015" y="554577"/>
                      <a:pt x="440036" y="554310"/>
                    </a:cubicBezTo>
                    <a:cubicBezTo>
                      <a:pt x="434696" y="552710"/>
                      <a:pt x="431581" y="547111"/>
                      <a:pt x="433183" y="541778"/>
                    </a:cubicBezTo>
                    <a:cubicBezTo>
                      <a:pt x="441727" y="512804"/>
                      <a:pt x="457479" y="486229"/>
                      <a:pt x="478928" y="464809"/>
                    </a:cubicBezTo>
                    <a:cubicBezTo>
                      <a:pt x="509810" y="433968"/>
                      <a:pt x="546210" y="416548"/>
                      <a:pt x="586972" y="412726"/>
                    </a:cubicBezTo>
                    <a:cubicBezTo>
                      <a:pt x="586438" y="371931"/>
                      <a:pt x="570774" y="331402"/>
                      <a:pt x="539714" y="300383"/>
                    </a:cubicBezTo>
                    <a:lnTo>
                      <a:pt x="466468" y="223681"/>
                    </a:lnTo>
                    <a:lnTo>
                      <a:pt x="245753" y="168487"/>
                    </a:lnTo>
                    <a:lnTo>
                      <a:pt x="206861" y="207416"/>
                    </a:lnTo>
                    <a:cubicBezTo>
                      <a:pt x="204814" y="209371"/>
                      <a:pt x="202233" y="210349"/>
                      <a:pt x="199652" y="210349"/>
                    </a:cubicBezTo>
                    <a:cubicBezTo>
                      <a:pt x="197071" y="210349"/>
                      <a:pt x="194491" y="209371"/>
                      <a:pt x="192533" y="207416"/>
                    </a:cubicBezTo>
                    <a:cubicBezTo>
                      <a:pt x="188528" y="203416"/>
                      <a:pt x="188528" y="197017"/>
                      <a:pt x="192533" y="193106"/>
                    </a:cubicBezTo>
                    <a:lnTo>
                      <a:pt x="228310" y="157377"/>
                    </a:lnTo>
                    <a:lnTo>
                      <a:pt x="206861" y="135868"/>
                    </a:lnTo>
                    <a:cubicBezTo>
                      <a:pt x="203924" y="133024"/>
                      <a:pt x="203034" y="128669"/>
                      <a:pt x="204636" y="124847"/>
                    </a:cubicBezTo>
                    <a:lnTo>
                      <a:pt x="253941" y="6283"/>
                    </a:lnTo>
                    <a:cubicBezTo>
                      <a:pt x="255187" y="3172"/>
                      <a:pt x="257857" y="950"/>
                      <a:pt x="261150" y="23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914C18-7B1C-4B44-E390-A0D35A699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87"/>
          <a:stretch/>
        </p:blipFill>
        <p:spPr bwMode="auto">
          <a:xfrm>
            <a:off x="3262891" y="1685329"/>
            <a:ext cx="1670146" cy="15798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D01072CE-3B5D-77D3-7ED7-EE4DA299B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/>
          <a:stretch/>
        </p:blipFill>
        <p:spPr bwMode="auto">
          <a:xfrm>
            <a:off x="5183685" y="1685329"/>
            <a:ext cx="3699047" cy="15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7710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22222E-6 L 0.00117 -0.21042 " pathEditMode="relative" rAng="0" ptsTypes="AA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-7.40741E-7 L 2.29167E-6 -0.09514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7.40741E-7 L -0.00118 -0.3044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15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16667E-7 4.81481E-6 L -0.00013 -0.17362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86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nodeType="click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5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nodeType="with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9" dur="7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0" dur="7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1.213412 -0.35186 E" pathEditMode="relative" ptsTypes="">
                                          <p:cBhvr>
                                            <p:cTn id="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1.213412 0.35186 L 0 0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7626586">
                                          <p:cBhvr>
                                            <p:cTn id="6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7626586" to="0">
                                          <p:cBhvr>
                                            <p:cTn id="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09865 -0.152387 E" pathEditMode="relative" ptsTypes="">
                                          <p:cBhvr>
                                            <p:cTn id="7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09865 0.152387 L 0 0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10276269">
                                          <p:cBhvr>
                                            <p:cTn id="8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10276269" to="0">
                                          <p:cBhvr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746068 -0.62534 E" pathEditMode="relative" ptsTypes="">
                                          <p:cBhvr>
                                            <p:cTn id="9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746068 0.62534 L 0 0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10470942">
                                          <p:cBhvr>
                                            <p:cTn id="10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10470942" to="0">
                                          <p:cBhvr>
                                            <p:cTn id="10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565457 -0.49889 E" pathEditMode="relative" ptsTypes="">
                                          <p:cBhvr>
                                            <p:cTn id="1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565457 0.49889 L 0 0 E" pathEditMode="relative" ptsTypes="">
                                          <p:cBhvr>
                                            <p:cTn id="11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9878240">
                                          <p:cBhvr>
                                            <p:cTn id="1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9878240" to="0">
                                          <p:cBhvr>
                                            <p:cTn id="1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575772 0.189814 E" pathEditMode="relative" ptsTypes="">
                                          <p:cBhvr>
                                            <p:cTn id="1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575772 -0.189814 L 0 0 E" pathEditMode="relative" ptsTypes="">
                                          <p:cBhvr>
                                            <p:cTn id="1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5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9887889">
                                          <p:cBhvr>
                                            <p:cTn id="13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9887889" to="0">
                                          <p:cBhvr>
                                            <p:cTn id="14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2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76" grpId="0" animBg="1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75E-6 2.22222E-6 L 0.00117 -0.21042 " pathEditMode="relative" rAng="0" ptsTypes="AA">
                                          <p:cBhvr>
                                            <p:cTn id="1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2" y="-105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-7.40741E-7 L 2.29167E-6 -0.09514 " pathEditMode="relative" rAng="0" ptsTypes="AA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7.40741E-7 L -0.00118 -0.3044 " pathEditMode="relative" rAng="0" ptsTypes="AA">
                                          <p:cBhvr>
                                            <p:cTn id="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65" y="-15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accel="50000" decel="5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16667E-7 4.81481E-6 L -0.00013 -0.17362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" y="-868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2" dur="500"/>
                                            <p:tgtEl>
                                              <p:spTgt spid="12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1.213412 -0.35186 E" pathEditMode="relative" ptsTypes="">
                                          <p:cBhvr>
                                            <p:cTn id="58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1.213412 0.35186 L 0 0 E" pathEditMode="relative" ptsTypes="">
                                          <p:cBhvr>
                                            <p:cTn id="60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500" fill="hold"/>
                                            <p:tgtEl>
                                              <p:spTgt spid="121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64" dur="50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5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7626586">
                                          <p:cBhvr>
                                            <p:cTn id="66" dur="500" fill="hold"/>
                                            <p:tgtEl>
                                              <p:spTgt spid="1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7626586" to="0">
                                          <p:cBhvr>
                                            <p:cTn id="6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9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2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909865 -0.152387 E" pathEditMode="relative" ptsTypes="">
                                          <p:cBhvr>
                                            <p:cTn id="7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909865 0.152387 L 0 0 E" pathEditMode="relative" ptsTypes="">
                                          <p:cBhvr>
                                            <p:cTn id="7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0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1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82" dur="500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10276269">
                                          <p:cBhvr>
                                            <p:cTn id="8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5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10276269" to="0">
                                          <p:cBhvr>
                                            <p:cTn id="8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87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0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746068 -0.62534 E" pathEditMode="relative" ptsTypes="">
                                          <p:cBhvr>
                                            <p:cTn id="9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5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746068 0.62534 L 0 0 E" pathEditMode="relative" ptsTypes="">
                                          <p:cBhvr>
                                            <p:cTn id="9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7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98" dur="50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00" dur="500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10470942">
                                          <p:cBhvr>
                                            <p:cTn id="10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3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10470942" to="0">
                                          <p:cBhvr>
                                            <p:cTn id="10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5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565457 -0.49889 E" pathEditMode="relative" ptsTypes="">
                                          <p:cBhvr>
                                            <p:cTn id="1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3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565457 0.49889 L 0 0 E" pathEditMode="relative" ptsTypes="">
                                          <p:cBhvr>
                                            <p:cTn id="114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50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500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-9878240">
                                          <p:cBhvr>
                                            <p:cTn id="120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1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9878240" to="0">
                                          <p:cBhvr>
                                            <p:cTn id="12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3" presetID="10" presetClass="exit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2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0 0 L 0.575772 0.189814 E" pathEditMode="relative" ptsTypes="">
                                          <p:cBhvr>
                                            <p:cTn id="130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1" presetID="63" presetClass="pat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0.575772 -0.189814 L 0 0 E" pathEditMode="relative" ptsTypes="">
                                          <p:cBhvr>
                                            <p:cTn id="132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3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34" dur="50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5" presetID="6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Scale>
                                          <p:cBhvr>
                                            <p:cTn id="136" dur="500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50000" y="150000"/>
                                          <p:from x="100000" y="10000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7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0" to="9887889">
                                          <p:cBhvr>
                                            <p:cTn id="13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39" presetID="8" presetClass="emph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21600000" from="-9887889" to="0">
                                          <p:cBhvr>
                                            <p:cTn id="14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42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1" grpId="0" animBg="1"/>
          <p:bldP spid="76" grpId="0" animBg="1"/>
          <p:bldP spid="77" grpId="0" animBg="1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9DF36C-E237-CAFC-9D75-02CA0C500977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17765A-6DA3-1A89-A020-34F78527696B}"/>
              </a:ext>
            </a:extLst>
          </p:cNvPr>
          <p:cNvSpPr/>
          <p:nvPr/>
        </p:nvSpPr>
        <p:spPr>
          <a:xfrm>
            <a:off x="587482" y="851472"/>
            <a:ext cx="1556728" cy="569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4871D9F-2A2F-8F0B-B866-904FFA0B7B9F}"/>
              </a:ext>
            </a:extLst>
          </p:cNvPr>
          <p:cNvSpPr/>
          <p:nvPr/>
        </p:nvSpPr>
        <p:spPr>
          <a:xfrm>
            <a:off x="597315" y="875494"/>
            <a:ext cx="1872706" cy="568941"/>
          </a:xfrm>
          <a:prstGeom prst="roundRect">
            <a:avLst>
              <a:gd name="adj" fmla="val 5000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09AF2EFA-A71F-D3A3-D7CB-FCDD29CB65F8}"/>
              </a:ext>
            </a:extLst>
          </p:cNvPr>
          <p:cNvSpPr/>
          <p:nvPr/>
        </p:nvSpPr>
        <p:spPr>
          <a:xfrm>
            <a:off x="324329" y="829791"/>
            <a:ext cx="657321" cy="6573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914C18-7B1C-4B44-E390-A0D35A699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287"/>
          <a:stretch/>
        </p:blipFill>
        <p:spPr bwMode="auto">
          <a:xfrm>
            <a:off x="372408" y="875495"/>
            <a:ext cx="598264" cy="565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D01072CE-3B5D-77D3-7ED7-EE4DA299B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7"/>
          <a:stretch/>
        </p:blipFill>
        <p:spPr bwMode="auto">
          <a:xfrm>
            <a:off x="1049281" y="875494"/>
            <a:ext cx="1325040" cy="5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组合 1034">
            <a:extLst>
              <a:ext uri="{FF2B5EF4-FFF2-40B4-BE49-F238E27FC236}">
                <a16:creationId xmlns:a16="http://schemas.microsoft.com/office/drawing/2014/main" id="{87DAFA78-4FEA-4853-6EBA-6B52FD3C7B97}"/>
              </a:ext>
            </a:extLst>
          </p:cNvPr>
          <p:cNvGrpSpPr/>
          <p:nvPr/>
        </p:nvGrpSpPr>
        <p:grpSpPr>
          <a:xfrm>
            <a:off x="750597" y="1868676"/>
            <a:ext cx="2184758" cy="1429068"/>
            <a:chOff x="2822443" y="1367158"/>
            <a:chExt cx="2184758" cy="1429068"/>
          </a:xfrm>
        </p:grpSpPr>
        <p:sp>
          <p:nvSpPr>
            <p:cNvPr id="12" name="iconfont-10517-5127350">
              <a:extLst>
                <a:ext uri="{FF2B5EF4-FFF2-40B4-BE49-F238E27FC236}">
                  <a16:creationId xmlns:a16="http://schemas.microsoft.com/office/drawing/2014/main" id="{9813693E-7EA0-ADAC-8AF4-0F821336E319}"/>
                </a:ext>
              </a:extLst>
            </p:cNvPr>
            <p:cNvSpPr/>
            <p:nvPr/>
          </p:nvSpPr>
          <p:spPr>
            <a:xfrm>
              <a:off x="3686201" y="1367158"/>
              <a:ext cx="457243" cy="391202"/>
            </a:xfrm>
            <a:custGeom>
              <a:avLst/>
              <a:gdLst>
                <a:gd name="T0" fmla="*/ 3200 w 8534"/>
                <a:gd name="T1" fmla="*/ 3200 h 8534"/>
                <a:gd name="T2" fmla="*/ 5334 w 8534"/>
                <a:gd name="T3" fmla="*/ 3200 h 8534"/>
                <a:gd name="T4" fmla="*/ 5334 w 8534"/>
                <a:gd name="T5" fmla="*/ 5334 h 8534"/>
                <a:gd name="T6" fmla="*/ 3200 w 8534"/>
                <a:gd name="T7" fmla="*/ 5334 h 8534"/>
                <a:gd name="T8" fmla="*/ 3200 w 8534"/>
                <a:gd name="T9" fmla="*/ 3200 h 8534"/>
                <a:gd name="T10" fmla="*/ 6400 w 8534"/>
                <a:gd name="T11" fmla="*/ 3200 h 8534"/>
                <a:gd name="T12" fmla="*/ 8534 w 8534"/>
                <a:gd name="T13" fmla="*/ 3200 h 8534"/>
                <a:gd name="T14" fmla="*/ 8534 w 8534"/>
                <a:gd name="T15" fmla="*/ 5334 h 8534"/>
                <a:gd name="T16" fmla="*/ 6400 w 8534"/>
                <a:gd name="T17" fmla="*/ 5334 h 8534"/>
                <a:gd name="T18" fmla="*/ 6400 w 8534"/>
                <a:gd name="T19" fmla="*/ 3200 h 8534"/>
                <a:gd name="T20" fmla="*/ 6400 w 8534"/>
                <a:gd name="T21" fmla="*/ 0 h 8534"/>
                <a:gd name="T22" fmla="*/ 8534 w 8534"/>
                <a:gd name="T23" fmla="*/ 0 h 8534"/>
                <a:gd name="T24" fmla="*/ 8534 w 8534"/>
                <a:gd name="T25" fmla="*/ 2134 h 8534"/>
                <a:gd name="T26" fmla="*/ 6400 w 8534"/>
                <a:gd name="T27" fmla="*/ 2134 h 8534"/>
                <a:gd name="T28" fmla="*/ 6400 w 8534"/>
                <a:gd name="T29" fmla="*/ 0 h 8534"/>
                <a:gd name="T30" fmla="*/ 3200 w 8534"/>
                <a:gd name="T31" fmla="*/ 0 h 8534"/>
                <a:gd name="T32" fmla="*/ 5334 w 8534"/>
                <a:gd name="T33" fmla="*/ 0 h 8534"/>
                <a:gd name="T34" fmla="*/ 5334 w 8534"/>
                <a:gd name="T35" fmla="*/ 2134 h 8534"/>
                <a:gd name="T36" fmla="*/ 3200 w 8534"/>
                <a:gd name="T37" fmla="*/ 2134 h 8534"/>
                <a:gd name="T38" fmla="*/ 3200 w 8534"/>
                <a:gd name="T39" fmla="*/ 0 h 8534"/>
                <a:gd name="T40" fmla="*/ 0 w 8534"/>
                <a:gd name="T41" fmla="*/ 0 h 8534"/>
                <a:gd name="T42" fmla="*/ 2134 w 8534"/>
                <a:gd name="T43" fmla="*/ 0 h 8534"/>
                <a:gd name="T44" fmla="*/ 2134 w 8534"/>
                <a:gd name="T45" fmla="*/ 2134 h 8534"/>
                <a:gd name="T46" fmla="*/ 0 w 8534"/>
                <a:gd name="T47" fmla="*/ 2134 h 8534"/>
                <a:gd name="T48" fmla="*/ 0 w 8534"/>
                <a:gd name="T49" fmla="*/ 0 h 8534"/>
                <a:gd name="T50" fmla="*/ 0 w 8534"/>
                <a:gd name="T51" fmla="*/ 3200 h 8534"/>
                <a:gd name="T52" fmla="*/ 2134 w 8534"/>
                <a:gd name="T53" fmla="*/ 3200 h 8534"/>
                <a:gd name="T54" fmla="*/ 2134 w 8534"/>
                <a:gd name="T55" fmla="*/ 5334 h 8534"/>
                <a:gd name="T56" fmla="*/ 0 w 8534"/>
                <a:gd name="T57" fmla="*/ 5334 h 8534"/>
                <a:gd name="T58" fmla="*/ 0 w 8534"/>
                <a:gd name="T59" fmla="*/ 3200 h 8534"/>
                <a:gd name="T60" fmla="*/ 3200 w 8534"/>
                <a:gd name="T61" fmla="*/ 6400 h 8534"/>
                <a:gd name="T62" fmla="*/ 5334 w 8534"/>
                <a:gd name="T63" fmla="*/ 6400 h 8534"/>
                <a:gd name="T64" fmla="*/ 5334 w 8534"/>
                <a:gd name="T65" fmla="*/ 8534 h 8534"/>
                <a:gd name="T66" fmla="*/ 3200 w 8534"/>
                <a:gd name="T67" fmla="*/ 8534 h 8534"/>
                <a:gd name="T68" fmla="*/ 3200 w 8534"/>
                <a:gd name="T69" fmla="*/ 6400 h 8534"/>
                <a:gd name="T70" fmla="*/ 6400 w 8534"/>
                <a:gd name="T71" fmla="*/ 6400 h 8534"/>
                <a:gd name="T72" fmla="*/ 8534 w 8534"/>
                <a:gd name="T73" fmla="*/ 6400 h 8534"/>
                <a:gd name="T74" fmla="*/ 8534 w 8534"/>
                <a:gd name="T75" fmla="*/ 8534 h 8534"/>
                <a:gd name="T76" fmla="*/ 6400 w 8534"/>
                <a:gd name="T77" fmla="*/ 8534 h 8534"/>
                <a:gd name="T78" fmla="*/ 6400 w 8534"/>
                <a:gd name="T79" fmla="*/ 6400 h 8534"/>
                <a:gd name="T80" fmla="*/ 0 w 8534"/>
                <a:gd name="T81" fmla="*/ 6400 h 8534"/>
                <a:gd name="T82" fmla="*/ 2134 w 8534"/>
                <a:gd name="T83" fmla="*/ 6400 h 8534"/>
                <a:gd name="T84" fmla="*/ 2134 w 8534"/>
                <a:gd name="T85" fmla="*/ 8534 h 8534"/>
                <a:gd name="T86" fmla="*/ 0 w 8534"/>
                <a:gd name="T87" fmla="*/ 8534 h 8534"/>
                <a:gd name="T88" fmla="*/ 0 w 8534"/>
                <a:gd name="T89" fmla="*/ 6400 h 8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34" h="8534">
                  <a:moveTo>
                    <a:pt x="3200" y="3200"/>
                  </a:moveTo>
                  <a:lnTo>
                    <a:pt x="5334" y="3200"/>
                  </a:lnTo>
                  <a:lnTo>
                    <a:pt x="5334" y="5334"/>
                  </a:lnTo>
                  <a:lnTo>
                    <a:pt x="3200" y="5334"/>
                  </a:lnTo>
                  <a:lnTo>
                    <a:pt x="3200" y="3200"/>
                  </a:lnTo>
                  <a:close/>
                  <a:moveTo>
                    <a:pt x="6400" y="3200"/>
                  </a:moveTo>
                  <a:lnTo>
                    <a:pt x="8534" y="3200"/>
                  </a:lnTo>
                  <a:lnTo>
                    <a:pt x="8534" y="5334"/>
                  </a:lnTo>
                  <a:lnTo>
                    <a:pt x="6400" y="5334"/>
                  </a:lnTo>
                  <a:lnTo>
                    <a:pt x="6400" y="3200"/>
                  </a:lnTo>
                  <a:close/>
                  <a:moveTo>
                    <a:pt x="6400" y="0"/>
                  </a:moveTo>
                  <a:lnTo>
                    <a:pt x="8534" y="0"/>
                  </a:lnTo>
                  <a:lnTo>
                    <a:pt x="8534" y="2134"/>
                  </a:lnTo>
                  <a:lnTo>
                    <a:pt x="6400" y="2134"/>
                  </a:lnTo>
                  <a:lnTo>
                    <a:pt x="6400" y="0"/>
                  </a:lnTo>
                  <a:close/>
                  <a:moveTo>
                    <a:pt x="3200" y="0"/>
                  </a:moveTo>
                  <a:lnTo>
                    <a:pt x="5334" y="0"/>
                  </a:lnTo>
                  <a:lnTo>
                    <a:pt x="5334" y="2134"/>
                  </a:lnTo>
                  <a:lnTo>
                    <a:pt x="3200" y="2134"/>
                  </a:lnTo>
                  <a:lnTo>
                    <a:pt x="3200" y="0"/>
                  </a:lnTo>
                  <a:close/>
                  <a:moveTo>
                    <a:pt x="0" y="0"/>
                  </a:moveTo>
                  <a:lnTo>
                    <a:pt x="2134" y="0"/>
                  </a:lnTo>
                  <a:lnTo>
                    <a:pt x="2134" y="2134"/>
                  </a:lnTo>
                  <a:lnTo>
                    <a:pt x="0" y="2134"/>
                  </a:lnTo>
                  <a:lnTo>
                    <a:pt x="0" y="0"/>
                  </a:lnTo>
                  <a:close/>
                  <a:moveTo>
                    <a:pt x="0" y="3200"/>
                  </a:moveTo>
                  <a:lnTo>
                    <a:pt x="2134" y="3200"/>
                  </a:lnTo>
                  <a:lnTo>
                    <a:pt x="2134" y="5334"/>
                  </a:lnTo>
                  <a:lnTo>
                    <a:pt x="0" y="5334"/>
                  </a:lnTo>
                  <a:lnTo>
                    <a:pt x="0" y="3200"/>
                  </a:lnTo>
                  <a:close/>
                  <a:moveTo>
                    <a:pt x="3200" y="6400"/>
                  </a:moveTo>
                  <a:lnTo>
                    <a:pt x="5334" y="6400"/>
                  </a:lnTo>
                  <a:lnTo>
                    <a:pt x="5334" y="8534"/>
                  </a:lnTo>
                  <a:lnTo>
                    <a:pt x="3200" y="8534"/>
                  </a:lnTo>
                  <a:lnTo>
                    <a:pt x="3200" y="6400"/>
                  </a:lnTo>
                  <a:close/>
                  <a:moveTo>
                    <a:pt x="6400" y="6400"/>
                  </a:moveTo>
                  <a:lnTo>
                    <a:pt x="8534" y="6400"/>
                  </a:lnTo>
                  <a:lnTo>
                    <a:pt x="8534" y="8534"/>
                  </a:lnTo>
                  <a:lnTo>
                    <a:pt x="6400" y="8534"/>
                  </a:lnTo>
                  <a:lnTo>
                    <a:pt x="6400" y="6400"/>
                  </a:lnTo>
                  <a:close/>
                  <a:moveTo>
                    <a:pt x="0" y="6400"/>
                  </a:moveTo>
                  <a:lnTo>
                    <a:pt x="2134" y="6400"/>
                  </a:lnTo>
                  <a:lnTo>
                    <a:pt x="2134" y="8534"/>
                  </a:lnTo>
                  <a:lnTo>
                    <a:pt x="0" y="8534"/>
                  </a:lnTo>
                  <a:lnTo>
                    <a:pt x="0" y="64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8E1AC23-37EF-B574-DD5F-E89E52080E19}"/>
                </a:ext>
              </a:extLst>
            </p:cNvPr>
            <p:cNvSpPr txBox="1"/>
            <p:nvPr/>
          </p:nvSpPr>
          <p:spPr>
            <a:xfrm>
              <a:off x="2822443" y="1880376"/>
              <a:ext cx="2184758" cy="30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0">
                  <a:solidFill>
                    <a:srgbClr val="1E2022"/>
                  </a:solidFill>
                  <a:effectLst/>
                  <a:latin typeface="Open Sans" panose="020B0606030504020204" pitchFamily="34" charset="0"/>
                </a:rPr>
                <a:t>扩展 </a:t>
              </a:r>
              <a:r>
                <a:rPr lang="en-US" altLang="zh-CN" sz="1400" b="1" i="0">
                  <a:solidFill>
                    <a:srgbClr val="1E2022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400" b="1" i="0">
                  <a:solidFill>
                    <a:srgbClr val="1E2022"/>
                  </a:solidFill>
                  <a:effectLst/>
                  <a:latin typeface="Open Sans" panose="020B0606030504020204" pitchFamily="34" charset="0"/>
                </a:rPr>
                <a:t>应用程序</a:t>
              </a:r>
            </a:p>
          </p:txBody>
        </p:sp>
        <p:sp>
          <p:nvSpPr>
            <p:cNvPr id="1032" name="文本框 1031">
              <a:extLst>
                <a:ext uri="{FF2B5EF4-FFF2-40B4-BE49-F238E27FC236}">
                  <a16:creationId xmlns:a16="http://schemas.microsoft.com/office/drawing/2014/main" id="{950CD22C-D276-AB90-DF85-7B30814A137C}"/>
                </a:ext>
              </a:extLst>
            </p:cNvPr>
            <p:cNvSpPr txBox="1"/>
            <p:nvPr/>
          </p:nvSpPr>
          <p:spPr>
            <a:xfrm>
              <a:off x="2889571" y="2149895"/>
              <a:ext cx="2050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的对象、集合、锁、同步器和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上分布式应用程序所需的服务。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269378E5-AE17-7C17-A220-FD9768D3AA77}"/>
              </a:ext>
            </a:extLst>
          </p:cNvPr>
          <p:cNvGrpSpPr/>
          <p:nvPr/>
        </p:nvGrpSpPr>
        <p:grpSpPr>
          <a:xfrm>
            <a:off x="5089840" y="1832286"/>
            <a:ext cx="2302807" cy="1403195"/>
            <a:chOff x="5835223" y="1367166"/>
            <a:chExt cx="2302807" cy="1403195"/>
          </a:xfrm>
        </p:grpSpPr>
        <p:sp>
          <p:nvSpPr>
            <p:cNvPr id="20" name="layers_327655">
              <a:extLst>
                <a:ext uri="{FF2B5EF4-FFF2-40B4-BE49-F238E27FC236}">
                  <a16:creationId xmlns:a16="http://schemas.microsoft.com/office/drawing/2014/main" id="{0CE2D87D-86E5-6A2C-D5A5-A69EE0AA021E}"/>
                </a:ext>
              </a:extLst>
            </p:cNvPr>
            <p:cNvSpPr/>
            <p:nvPr/>
          </p:nvSpPr>
          <p:spPr>
            <a:xfrm>
              <a:off x="6741950" y="1367166"/>
              <a:ext cx="457243" cy="391202"/>
            </a:xfrm>
            <a:custGeom>
              <a:avLst/>
              <a:gdLst>
                <a:gd name="connsiteX0" fmla="*/ 347180 w 456558"/>
                <a:gd name="connsiteY0" fmla="*/ 414572 h 606722"/>
                <a:gd name="connsiteX1" fmla="*/ 445700 w 456558"/>
                <a:gd name="connsiteY1" fmla="*/ 464076 h 606722"/>
                <a:gd name="connsiteX2" fmla="*/ 456558 w 456558"/>
                <a:gd name="connsiteY2" fmla="*/ 481673 h 606722"/>
                <a:gd name="connsiteX3" fmla="*/ 445700 w 456558"/>
                <a:gd name="connsiteY3" fmla="*/ 499271 h 606722"/>
                <a:gd name="connsiteX4" fmla="*/ 235933 w 456558"/>
                <a:gd name="connsiteY4" fmla="*/ 604589 h 606722"/>
                <a:gd name="connsiteX5" fmla="*/ 227122 w 456558"/>
                <a:gd name="connsiteY5" fmla="*/ 606722 h 606722"/>
                <a:gd name="connsiteX6" fmla="*/ 218133 w 456558"/>
                <a:gd name="connsiteY6" fmla="*/ 604589 h 606722"/>
                <a:gd name="connsiteX7" fmla="*/ 10858 w 456558"/>
                <a:gd name="connsiteY7" fmla="*/ 499271 h 606722"/>
                <a:gd name="connsiteX8" fmla="*/ 0 w 456558"/>
                <a:gd name="connsiteY8" fmla="*/ 481673 h 606722"/>
                <a:gd name="connsiteX9" fmla="*/ 10858 w 456558"/>
                <a:gd name="connsiteY9" fmla="*/ 464076 h 606722"/>
                <a:gd name="connsiteX10" fmla="*/ 108221 w 456558"/>
                <a:gd name="connsiteY10" fmla="*/ 414661 h 606722"/>
                <a:gd name="connsiteX11" fmla="*/ 200245 w 456558"/>
                <a:gd name="connsiteY11" fmla="*/ 461410 h 606722"/>
                <a:gd name="connsiteX12" fmla="*/ 227122 w 456558"/>
                <a:gd name="connsiteY12" fmla="*/ 467809 h 606722"/>
                <a:gd name="connsiteX13" fmla="*/ 253732 w 456558"/>
                <a:gd name="connsiteY13" fmla="*/ 461499 h 606722"/>
                <a:gd name="connsiteX14" fmla="*/ 347180 w 456558"/>
                <a:gd name="connsiteY14" fmla="*/ 236253 h 606722"/>
                <a:gd name="connsiteX15" fmla="*/ 445700 w 456558"/>
                <a:gd name="connsiteY15" fmla="*/ 285757 h 606722"/>
                <a:gd name="connsiteX16" fmla="*/ 456558 w 456558"/>
                <a:gd name="connsiteY16" fmla="*/ 303354 h 606722"/>
                <a:gd name="connsiteX17" fmla="*/ 445700 w 456558"/>
                <a:gd name="connsiteY17" fmla="*/ 321041 h 606722"/>
                <a:gd name="connsiteX18" fmla="*/ 235933 w 456558"/>
                <a:gd name="connsiteY18" fmla="*/ 426270 h 606722"/>
                <a:gd name="connsiteX19" fmla="*/ 227122 w 456558"/>
                <a:gd name="connsiteY19" fmla="*/ 428403 h 606722"/>
                <a:gd name="connsiteX20" fmla="*/ 218133 w 456558"/>
                <a:gd name="connsiteY20" fmla="*/ 426270 h 606722"/>
                <a:gd name="connsiteX21" fmla="*/ 10858 w 456558"/>
                <a:gd name="connsiteY21" fmla="*/ 320952 h 606722"/>
                <a:gd name="connsiteX22" fmla="*/ 0 w 456558"/>
                <a:gd name="connsiteY22" fmla="*/ 303354 h 606722"/>
                <a:gd name="connsiteX23" fmla="*/ 10858 w 456558"/>
                <a:gd name="connsiteY23" fmla="*/ 285846 h 606722"/>
                <a:gd name="connsiteX24" fmla="*/ 108221 w 456558"/>
                <a:gd name="connsiteY24" fmla="*/ 236342 h 606722"/>
                <a:gd name="connsiteX25" fmla="*/ 200245 w 456558"/>
                <a:gd name="connsiteY25" fmla="*/ 283091 h 606722"/>
                <a:gd name="connsiteX26" fmla="*/ 227122 w 456558"/>
                <a:gd name="connsiteY26" fmla="*/ 289490 h 606722"/>
                <a:gd name="connsiteX27" fmla="*/ 253732 w 456558"/>
                <a:gd name="connsiteY27" fmla="*/ 283180 h 606722"/>
                <a:gd name="connsiteX28" fmla="*/ 129911 w 456558"/>
                <a:gd name="connsiteY28" fmla="*/ 203080 h 606722"/>
                <a:gd name="connsiteX29" fmla="*/ 129982 w 456558"/>
                <a:gd name="connsiteY29" fmla="*/ 203116 h 606722"/>
                <a:gd name="connsiteX30" fmla="*/ 129982 w 456558"/>
                <a:gd name="connsiteY30" fmla="*/ 227503 h 606722"/>
                <a:gd name="connsiteX31" fmla="*/ 129911 w 456558"/>
                <a:gd name="connsiteY31" fmla="*/ 227503 h 606722"/>
                <a:gd name="connsiteX32" fmla="*/ 226410 w 456558"/>
                <a:gd name="connsiteY32" fmla="*/ 0 h 606722"/>
                <a:gd name="connsiteX33" fmla="*/ 227033 w 456558"/>
                <a:gd name="connsiteY33" fmla="*/ 0 h 606722"/>
                <a:gd name="connsiteX34" fmla="*/ 228457 w 456558"/>
                <a:gd name="connsiteY34" fmla="*/ 89 h 606722"/>
                <a:gd name="connsiteX35" fmla="*/ 229347 w 456558"/>
                <a:gd name="connsiteY35" fmla="*/ 89 h 606722"/>
                <a:gd name="connsiteX36" fmla="*/ 230148 w 456558"/>
                <a:gd name="connsiteY36" fmla="*/ 267 h 606722"/>
                <a:gd name="connsiteX37" fmla="*/ 235933 w 456558"/>
                <a:gd name="connsiteY37" fmla="*/ 2133 h 606722"/>
                <a:gd name="connsiteX38" fmla="*/ 445700 w 456558"/>
                <a:gd name="connsiteY38" fmla="*/ 107445 h 606722"/>
                <a:gd name="connsiteX39" fmla="*/ 456558 w 456558"/>
                <a:gd name="connsiteY39" fmla="*/ 125042 h 606722"/>
                <a:gd name="connsiteX40" fmla="*/ 445700 w 456558"/>
                <a:gd name="connsiteY40" fmla="*/ 142639 h 606722"/>
                <a:gd name="connsiteX41" fmla="*/ 235933 w 456558"/>
                <a:gd name="connsiteY41" fmla="*/ 247951 h 606722"/>
                <a:gd name="connsiteX42" fmla="*/ 227122 w 456558"/>
                <a:gd name="connsiteY42" fmla="*/ 250084 h 606722"/>
                <a:gd name="connsiteX43" fmla="*/ 224808 w 456558"/>
                <a:gd name="connsiteY43" fmla="*/ 249906 h 606722"/>
                <a:gd name="connsiteX44" fmla="*/ 218133 w 456558"/>
                <a:gd name="connsiteY44" fmla="*/ 247862 h 606722"/>
                <a:gd name="connsiteX45" fmla="*/ 154665 w 456558"/>
                <a:gd name="connsiteY45" fmla="*/ 215663 h 606722"/>
                <a:gd name="connsiteX46" fmla="*/ 151741 w 456558"/>
                <a:gd name="connsiteY46" fmla="*/ 214180 h 606722"/>
                <a:gd name="connsiteX47" fmla="*/ 129982 w 456558"/>
                <a:gd name="connsiteY47" fmla="*/ 203116 h 606722"/>
                <a:gd name="connsiteX48" fmla="*/ 129982 w 456558"/>
                <a:gd name="connsiteY48" fmla="*/ 178742 h 606722"/>
                <a:gd name="connsiteX49" fmla="*/ 129911 w 456558"/>
                <a:gd name="connsiteY49" fmla="*/ 178742 h 606722"/>
                <a:gd name="connsiteX50" fmla="*/ 129911 w 456558"/>
                <a:gd name="connsiteY50" fmla="*/ 203080 h 606722"/>
                <a:gd name="connsiteX51" fmla="*/ 108221 w 456558"/>
                <a:gd name="connsiteY51" fmla="*/ 192051 h 606722"/>
                <a:gd name="connsiteX52" fmla="*/ 10858 w 456558"/>
                <a:gd name="connsiteY52" fmla="*/ 142639 h 606722"/>
                <a:gd name="connsiteX53" fmla="*/ 0 w 456558"/>
                <a:gd name="connsiteY53" fmla="*/ 125042 h 606722"/>
                <a:gd name="connsiteX54" fmla="*/ 10858 w 456558"/>
                <a:gd name="connsiteY54" fmla="*/ 107445 h 606722"/>
                <a:gd name="connsiteX55" fmla="*/ 218133 w 456558"/>
                <a:gd name="connsiteY55" fmla="*/ 2133 h 606722"/>
                <a:gd name="connsiteX56" fmla="*/ 226410 w 456558"/>
                <a:gd name="connsiteY5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56558" h="606722">
                  <a:moveTo>
                    <a:pt x="347180" y="414572"/>
                  </a:moveTo>
                  <a:lnTo>
                    <a:pt x="445700" y="464076"/>
                  </a:lnTo>
                  <a:cubicBezTo>
                    <a:pt x="452375" y="467364"/>
                    <a:pt x="456558" y="474208"/>
                    <a:pt x="456558" y="481673"/>
                  </a:cubicBezTo>
                  <a:cubicBezTo>
                    <a:pt x="456558" y="489139"/>
                    <a:pt x="452375" y="495894"/>
                    <a:pt x="445700" y="499271"/>
                  </a:cubicBezTo>
                  <a:lnTo>
                    <a:pt x="235933" y="604589"/>
                  </a:lnTo>
                  <a:cubicBezTo>
                    <a:pt x="233174" y="606011"/>
                    <a:pt x="230148" y="606722"/>
                    <a:pt x="227122" y="606722"/>
                  </a:cubicBezTo>
                  <a:cubicBezTo>
                    <a:pt x="224007" y="606722"/>
                    <a:pt x="220981" y="606011"/>
                    <a:pt x="218133" y="604589"/>
                  </a:cubicBezTo>
                  <a:lnTo>
                    <a:pt x="10858" y="499271"/>
                  </a:lnTo>
                  <a:cubicBezTo>
                    <a:pt x="4183" y="495894"/>
                    <a:pt x="0" y="489050"/>
                    <a:pt x="0" y="481673"/>
                  </a:cubicBezTo>
                  <a:cubicBezTo>
                    <a:pt x="0" y="474208"/>
                    <a:pt x="4183" y="467453"/>
                    <a:pt x="10858" y="464076"/>
                  </a:cubicBezTo>
                  <a:lnTo>
                    <a:pt x="108221" y="414661"/>
                  </a:lnTo>
                  <a:lnTo>
                    <a:pt x="200245" y="461410"/>
                  </a:lnTo>
                  <a:cubicBezTo>
                    <a:pt x="208522" y="465587"/>
                    <a:pt x="217777" y="467809"/>
                    <a:pt x="227122" y="467809"/>
                  </a:cubicBezTo>
                  <a:cubicBezTo>
                    <a:pt x="236289" y="467809"/>
                    <a:pt x="245456" y="465587"/>
                    <a:pt x="253732" y="461499"/>
                  </a:cubicBezTo>
                  <a:close/>
                  <a:moveTo>
                    <a:pt x="347180" y="236253"/>
                  </a:moveTo>
                  <a:lnTo>
                    <a:pt x="445700" y="285757"/>
                  </a:lnTo>
                  <a:cubicBezTo>
                    <a:pt x="452375" y="289134"/>
                    <a:pt x="456558" y="295889"/>
                    <a:pt x="456558" y="303354"/>
                  </a:cubicBezTo>
                  <a:cubicBezTo>
                    <a:pt x="456558" y="310820"/>
                    <a:pt x="452375" y="317663"/>
                    <a:pt x="445700" y="321041"/>
                  </a:cubicBezTo>
                  <a:lnTo>
                    <a:pt x="235933" y="426270"/>
                  </a:lnTo>
                  <a:cubicBezTo>
                    <a:pt x="233174" y="427692"/>
                    <a:pt x="230148" y="428403"/>
                    <a:pt x="227122" y="428403"/>
                  </a:cubicBezTo>
                  <a:cubicBezTo>
                    <a:pt x="224007" y="428403"/>
                    <a:pt x="220981" y="427692"/>
                    <a:pt x="218133" y="426270"/>
                  </a:cubicBezTo>
                  <a:lnTo>
                    <a:pt x="10858" y="320952"/>
                  </a:lnTo>
                  <a:cubicBezTo>
                    <a:pt x="4183" y="317575"/>
                    <a:pt x="0" y="310820"/>
                    <a:pt x="0" y="303354"/>
                  </a:cubicBezTo>
                  <a:cubicBezTo>
                    <a:pt x="0" y="295978"/>
                    <a:pt x="4183" y="289134"/>
                    <a:pt x="10858" y="285846"/>
                  </a:cubicBezTo>
                  <a:lnTo>
                    <a:pt x="108221" y="236342"/>
                  </a:lnTo>
                  <a:lnTo>
                    <a:pt x="200245" y="283091"/>
                  </a:lnTo>
                  <a:cubicBezTo>
                    <a:pt x="208522" y="287268"/>
                    <a:pt x="217777" y="289490"/>
                    <a:pt x="227122" y="289490"/>
                  </a:cubicBezTo>
                  <a:cubicBezTo>
                    <a:pt x="236289" y="289490"/>
                    <a:pt x="245456" y="287357"/>
                    <a:pt x="253732" y="283180"/>
                  </a:cubicBezTo>
                  <a:close/>
                  <a:moveTo>
                    <a:pt x="129911" y="203080"/>
                  </a:moveTo>
                  <a:lnTo>
                    <a:pt x="129982" y="203116"/>
                  </a:lnTo>
                  <a:lnTo>
                    <a:pt x="129982" y="227503"/>
                  </a:lnTo>
                  <a:lnTo>
                    <a:pt x="129911" y="227503"/>
                  </a:lnTo>
                  <a:close/>
                  <a:moveTo>
                    <a:pt x="226410" y="0"/>
                  </a:moveTo>
                  <a:cubicBezTo>
                    <a:pt x="226588" y="0"/>
                    <a:pt x="226855" y="0"/>
                    <a:pt x="227033" y="0"/>
                  </a:cubicBezTo>
                  <a:cubicBezTo>
                    <a:pt x="227567" y="0"/>
                    <a:pt x="228012" y="89"/>
                    <a:pt x="228457" y="89"/>
                  </a:cubicBezTo>
                  <a:cubicBezTo>
                    <a:pt x="228724" y="89"/>
                    <a:pt x="229080" y="89"/>
                    <a:pt x="229347" y="89"/>
                  </a:cubicBezTo>
                  <a:cubicBezTo>
                    <a:pt x="229614" y="178"/>
                    <a:pt x="229881" y="267"/>
                    <a:pt x="230148" y="267"/>
                  </a:cubicBezTo>
                  <a:cubicBezTo>
                    <a:pt x="232106" y="622"/>
                    <a:pt x="234153" y="1155"/>
                    <a:pt x="235933" y="2133"/>
                  </a:cubicBezTo>
                  <a:lnTo>
                    <a:pt x="445700" y="107445"/>
                  </a:lnTo>
                  <a:cubicBezTo>
                    <a:pt x="452375" y="110734"/>
                    <a:pt x="456558" y="117577"/>
                    <a:pt x="456558" y="125042"/>
                  </a:cubicBezTo>
                  <a:cubicBezTo>
                    <a:pt x="456558" y="132507"/>
                    <a:pt x="452375" y="139261"/>
                    <a:pt x="445700" y="142639"/>
                  </a:cubicBezTo>
                  <a:lnTo>
                    <a:pt x="235933" y="247951"/>
                  </a:lnTo>
                  <a:cubicBezTo>
                    <a:pt x="233174" y="249373"/>
                    <a:pt x="230148" y="250084"/>
                    <a:pt x="227122" y="250084"/>
                  </a:cubicBezTo>
                  <a:cubicBezTo>
                    <a:pt x="226321" y="250084"/>
                    <a:pt x="225520" y="249995"/>
                    <a:pt x="224808" y="249906"/>
                  </a:cubicBezTo>
                  <a:cubicBezTo>
                    <a:pt x="222494" y="249640"/>
                    <a:pt x="220269" y="249018"/>
                    <a:pt x="218133" y="247862"/>
                  </a:cubicBezTo>
                  <a:lnTo>
                    <a:pt x="154665" y="215663"/>
                  </a:lnTo>
                  <a:lnTo>
                    <a:pt x="151741" y="214180"/>
                  </a:lnTo>
                  <a:lnTo>
                    <a:pt x="129982" y="203116"/>
                  </a:lnTo>
                  <a:lnTo>
                    <a:pt x="129982" y="178742"/>
                  </a:lnTo>
                  <a:lnTo>
                    <a:pt x="129911" y="178742"/>
                  </a:lnTo>
                  <a:lnTo>
                    <a:pt x="129911" y="203080"/>
                  </a:lnTo>
                  <a:lnTo>
                    <a:pt x="108221" y="192051"/>
                  </a:lnTo>
                  <a:lnTo>
                    <a:pt x="10858" y="142639"/>
                  </a:lnTo>
                  <a:cubicBezTo>
                    <a:pt x="4183" y="139261"/>
                    <a:pt x="0" y="132418"/>
                    <a:pt x="0" y="125042"/>
                  </a:cubicBezTo>
                  <a:cubicBezTo>
                    <a:pt x="0" y="117577"/>
                    <a:pt x="4183" y="110823"/>
                    <a:pt x="10858" y="107445"/>
                  </a:cubicBezTo>
                  <a:lnTo>
                    <a:pt x="218133" y="2133"/>
                  </a:lnTo>
                  <a:cubicBezTo>
                    <a:pt x="220714" y="800"/>
                    <a:pt x="223562" y="178"/>
                    <a:pt x="2264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1C334584-4AFC-877B-DA6B-95BC13F3DCA7}"/>
                </a:ext>
              </a:extLst>
            </p:cNvPr>
            <p:cNvSpPr txBox="1"/>
            <p:nvPr/>
          </p:nvSpPr>
          <p:spPr>
            <a:xfrm>
              <a:off x="5835223" y="1874635"/>
              <a:ext cx="2302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i="0">
                  <a:solidFill>
                    <a:srgbClr val="1E2022"/>
                  </a:solidFill>
                  <a:effectLst/>
                  <a:latin typeface="Open Sans" panose="020B0606030504020204" pitchFamily="34" charset="0"/>
                </a:rPr>
                <a:t>缓存</a:t>
              </a:r>
            </a:p>
          </p:txBody>
        </p:sp>
        <p:sp>
          <p:nvSpPr>
            <p:cNvPr id="1033" name="文本框 1032">
              <a:extLst>
                <a:ext uri="{FF2B5EF4-FFF2-40B4-BE49-F238E27FC236}">
                  <a16:creationId xmlns:a16="http://schemas.microsoft.com/office/drawing/2014/main" id="{71EF8E74-385C-E817-6628-927E76DEEB24}"/>
                </a:ext>
              </a:extLst>
            </p:cNvPr>
            <p:cNvSpPr txBox="1"/>
            <p:nvPr/>
          </p:nvSpPr>
          <p:spPr>
            <a:xfrm>
              <a:off x="5835224" y="2124030"/>
              <a:ext cx="230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缓存实现，如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JCache API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、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Spring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缓存和应用程序级缓存。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280809C7-F910-408B-73F7-58ACED15781C}"/>
              </a:ext>
            </a:extLst>
          </p:cNvPr>
          <p:cNvGrpSpPr/>
          <p:nvPr/>
        </p:nvGrpSpPr>
        <p:grpSpPr>
          <a:xfrm>
            <a:off x="9172327" y="1758405"/>
            <a:ext cx="2184759" cy="1484217"/>
            <a:chOff x="9172816" y="1286144"/>
            <a:chExt cx="2184759" cy="1484217"/>
          </a:xfrm>
        </p:grpSpPr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F80EA9FB-EE18-BB6F-659F-4A1C75F7D414}"/>
                </a:ext>
              </a:extLst>
            </p:cNvPr>
            <p:cNvGrpSpPr/>
            <p:nvPr/>
          </p:nvGrpSpPr>
          <p:grpSpPr>
            <a:xfrm>
              <a:off x="9172817" y="1286144"/>
              <a:ext cx="2184758" cy="853436"/>
              <a:chOff x="5010532" y="4890804"/>
              <a:chExt cx="2184758" cy="853436"/>
            </a:xfrm>
          </p:grpSpPr>
          <p:sp>
            <p:nvSpPr>
              <p:cNvPr id="78" name="download-to-disk_53046">
                <a:extLst>
                  <a:ext uri="{FF2B5EF4-FFF2-40B4-BE49-F238E27FC236}">
                    <a16:creationId xmlns:a16="http://schemas.microsoft.com/office/drawing/2014/main" id="{25DD0033-70DF-AA5E-095A-8407FA030922}"/>
                  </a:ext>
                </a:extLst>
              </p:cNvPr>
              <p:cNvSpPr/>
              <p:nvPr/>
            </p:nvSpPr>
            <p:spPr>
              <a:xfrm>
                <a:off x="5915398" y="4890804"/>
                <a:ext cx="375026" cy="391203"/>
              </a:xfrm>
              <a:custGeom>
                <a:avLst/>
                <a:gdLst>
                  <a:gd name="connsiteX0" fmla="*/ 392470 w 548575"/>
                  <a:gd name="connsiteY0" fmla="*/ 543074 h 606792"/>
                  <a:gd name="connsiteX1" fmla="*/ 384362 w 548575"/>
                  <a:gd name="connsiteY1" fmla="*/ 551170 h 606792"/>
                  <a:gd name="connsiteX2" fmla="*/ 392470 w 548575"/>
                  <a:gd name="connsiteY2" fmla="*/ 559219 h 606792"/>
                  <a:gd name="connsiteX3" fmla="*/ 482708 w 548575"/>
                  <a:gd name="connsiteY3" fmla="*/ 559219 h 606792"/>
                  <a:gd name="connsiteX4" fmla="*/ 490767 w 548575"/>
                  <a:gd name="connsiteY4" fmla="*/ 551170 h 606792"/>
                  <a:gd name="connsiteX5" fmla="*/ 482708 w 548575"/>
                  <a:gd name="connsiteY5" fmla="*/ 543074 h 606792"/>
                  <a:gd name="connsiteX6" fmla="*/ 25042 w 548575"/>
                  <a:gd name="connsiteY6" fmla="*/ 412667 h 606792"/>
                  <a:gd name="connsiteX7" fmla="*/ 197122 w 548575"/>
                  <a:gd name="connsiteY7" fmla="*/ 412667 h 606792"/>
                  <a:gd name="connsiteX8" fmla="*/ 248598 w 548575"/>
                  <a:gd name="connsiteY8" fmla="*/ 460048 h 606792"/>
                  <a:gd name="connsiteX9" fmla="*/ 274263 w 548575"/>
                  <a:gd name="connsiteY9" fmla="*/ 470013 h 606792"/>
                  <a:gd name="connsiteX10" fmla="*/ 299929 w 548575"/>
                  <a:gd name="connsiteY10" fmla="*/ 460048 h 606792"/>
                  <a:gd name="connsiteX11" fmla="*/ 351453 w 548575"/>
                  <a:gd name="connsiteY11" fmla="*/ 412667 h 606792"/>
                  <a:gd name="connsiteX12" fmla="*/ 523485 w 548575"/>
                  <a:gd name="connsiteY12" fmla="*/ 412667 h 606792"/>
                  <a:gd name="connsiteX13" fmla="*/ 548575 w 548575"/>
                  <a:gd name="connsiteY13" fmla="*/ 437723 h 606792"/>
                  <a:gd name="connsiteX14" fmla="*/ 548575 w 548575"/>
                  <a:gd name="connsiteY14" fmla="*/ 581736 h 606792"/>
                  <a:gd name="connsiteX15" fmla="*/ 523485 w 548575"/>
                  <a:gd name="connsiteY15" fmla="*/ 606792 h 606792"/>
                  <a:gd name="connsiteX16" fmla="*/ 25042 w 548575"/>
                  <a:gd name="connsiteY16" fmla="*/ 606792 h 606792"/>
                  <a:gd name="connsiteX17" fmla="*/ 0 w 548575"/>
                  <a:gd name="connsiteY17" fmla="*/ 581736 h 606792"/>
                  <a:gd name="connsiteX18" fmla="*/ 0 w 548575"/>
                  <a:gd name="connsiteY18" fmla="*/ 437723 h 606792"/>
                  <a:gd name="connsiteX19" fmla="*/ 25042 w 548575"/>
                  <a:gd name="connsiteY19" fmla="*/ 412667 h 606792"/>
                  <a:gd name="connsiteX20" fmla="*/ 181491 w 548575"/>
                  <a:gd name="connsiteY20" fmla="*/ 0 h 606792"/>
                  <a:gd name="connsiteX21" fmla="*/ 365911 w 548575"/>
                  <a:gd name="connsiteY21" fmla="*/ 0 h 606792"/>
                  <a:gd name="connsiteX22" fmla="*/ 386349 w 548575"/>
                  <a:gd name="connsiteY22" fmla="*/ 20407 h 606792"/>
                  <a:gd name="connsiteX23" fmla="*/ 386349 w 548575"/>
                  <a:gd name="connsiteY23" fmla="*/ 303367 h 606792"/>
                  <a:gd name="connsiteX24" fmla="*/ 424010 w 548575"/>
                  <a:gd name="connsiteY24" fmla="*/ 303367 h 606792"/>
                  <a:gd name="connsiteX25" fmla="*/ 429911 w 548575"/>
                  <a:gd name="connsiteY25" fmla="*/ 318552 h 606792"/>
                  <a:gd name="connsiteX26" fmla="*/ 327530 w 548575"/>
                  <a:gd name="connsiteY26" fmla="*/ 412681 h 606792"/>
                  <a:gd name="connsiteX27" fmla="*/ 288957 w 548575"/>
                  <a:gd name="connsiteY27" fmla="*/ 448177 h 606792"/>
                  <a:gd name="connsiteX28" fmla="*/ 274229 w 548575"/>
                  <a:gd name="connsiteY28" fmla="*/ 453877 h 606792"/>
                  <a:gd name="connsiteX29" fmla="*/ 259548 w 548575"/>
                  <a:gd name="connsiteY29" fmla="*/ 448177 h 606792"/>
                  <a:gd name="connsiteX30" fmla="*/ 220927 w 548575"/>
                  <a:gd name="connsiteY30" fmla="*/ 412681 h 606792"/>
                  <a:gd name="connsiteX31" fmla="*/ 118546 w 548575"/>
                  <a:gd name="connsiteY31" fmla="*/ 318552 h 606792"/>
                  <a:gd name="connsiteX32" fmla="*/ 124495 w 548575"/>
                  <a:gd name="connsiteY32" fmla="*/ 303367 h 606792"/>
                  <a:gd name="connsiteX33" fmla="*/ 162108 w 548575"/>
                  <a:gd name="connsiteY33" fmla="*/ 303367 h 606792"/>
                  <a:gd name="connsiteX34" fmla="*/ 162108 w 548575"/>
                  <a:gd name="connsiteY34" fmla="*/ 19353 h 606792"/>
                  <a:gd name="connsiteX35" fmla="*/ 181491 w 548575"/>
                  <a:gd name="connsiteY35" fmla="*/ 0 h 606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48575" h="606792">
                    <a:moveTo>
                      <a:pt x="392470" y="543074"/>
                    </a:moveTo>
                    <a:cubicBezTo>
                      <a:pt x="388008" y="543074"/>
                      <a:pt x="384362" y="546715"/>
                      <a:pt x="384362" y="551170"/>
                    </a:cubicBezTo>
                    <a:cubicBezTo>
                      <a:pt x="384362" y="555626"/>
                      <a:pt x="388008" y="559219"/>
                      <a:pt x="392470" y="559219"/>
                    </a:cubicBezTo>
                    <a:lnTo>
                      <a:pt x="482708" y="559219"/>
                    </a:lnTo>
                    <a:cubicBezTo>
                      <a:pt x="487169" y="559219"/>
                      <a:pt x="490767" y="555626"/>
                      <a:pt x="490767" y="551170"/>
                    </a:cubicBezTo>
                    <a:cubicBezTo>
                      <a:pt x="490767" y="546715"/>
                      <a:pt x="487169" y="543074"/>
                      <a:pt x="482708" y="543074"/>
                    </a:cubicBezTo>
                    <a:close/>
                    <a:moveTo>
                      <a:pt x="25042" y="412667"/>
                    </a:moveTo>
                    <a:lnTo>
                      <a:pt x="197122" y="412667"/>
                    </a:lnTo>
                    <a:lnTo>
                      <a:pt x="248598" y="460048"/>
                    </a:lnTo>
                    <a:cubicBezTo>
                      <a:pt x="255650" y="466468"/>
                      <a:pt x="264765" y="470013"/>
                      <a:pt x="274263" y="470013"/>
                    </a:cubicBezTo>
                    <a:cubicBezTo>
                      <a:pt x="283810" y="470013"/>
                      <a:pt x="292925" y="466468"/>
                      <a:pt x="299929" y="460048"/>
                    </a:cubicBezTo>
                    <a:lnTo>
                      <a:pt x="351453" y="412667"/>
                    </a:lnTo>
                    <a:lnTo>
                      <a:pt x="523485" y="412667"/>
                    </a:lnTo>
                    <a:cubicBezTo>
                      <a:pt x="537349" y="412667"/>
                      <a:pt x="548575" y="423878"/>
                      <a:pt x="548575" y="437723"/>
                    </a:cubicBezTo>
                    <a:lnTo>
                      <a:pt x="548575" y="581736"/>
                    </a:lnTo>
                    <a:cubicBezTo>
                      <a:pt x="548575" y="595581"/>
                      <a:pt x="537349" y="606792"/>
                      <a:pt x="523485" y="606792"/>
                    </a:cubicBezTo>
                    <a:lnTo>
                      <a:pt x="25042" y="606792"/>
                    </a:lnTo>
                    <a:cubicBezTo>
                      <a:pt x="11226" y="606792"/>
                      <a:pt x="0" y="595581"/>
                      <a:pt x="0" y="581736"/>
                    </a:cubicBezTo>
                    <a:lnTo>
                      <a:pt x="0" y="437723"/>
                    </a:lnTo>
                    <a:cubicBezTo>
                      <a:pt x="0" y="423878"/>
                      <a:pt x="11226" y="412667"/>
                      <a:pt x="25042" y="412667"/>
                    </a:cubicBezTo>
                    <a:close/>
                    <a:moveTo>
                      <a:pt x="181491" y="0"/>
                    </a:moveTo>
                    <a:lnTo>
                      <a:pt x="365911" y="0"/>
                    </a:lnTo>
                    <a:cubicBezTo>
                      <a:pt x="377185" y="0"/>
                      <a:pt x="386349" y="9149"/>
                      <a:pt x="386349" y="20407"/>
                    </a:cubicBezTo>
                    <a:lnTo>
                      <a:pt x="386349" y="303367"/>
                    </a:lnTo>
                    <a:lnTo>
                      <a:pt x="424010" y="303367"/>
                    </a:lnTo>
                    <a:cubicBezTo>
                      <a:pt x="431974" y="303367"/>
                      <a:pt x="435812" y="313187"/>
                      <a:pt x="429911" y="318552"/>
                    </a:cubicBezTo>
                    <a:lnTo>
                      <a:pt x="327530" y="412681"/>
                    </a:lnTo>
                    <a:lnTo>
                      <a:pt x="288957" y="448177"/>
                    </a:lnTo>
                    <a:cubicBezTo>
                      <a:pt x="284783" y="451961"/>
                      <a:pt x="279506" y="453877"/>
                      <a:pt x="274229" y="453877"/>
                    </a:cubicBezTo>
                    <a:cubicBezTo>
                      <a:pt x="268951" y="453877"/>
                      <a:pt x="263674" y="451961"/>
                      <a:pt x="259548" y="448177"/>
                    </a:cubicBezTo>
                    <a:lnTo>
                      <a:pt x="220927" y="412681"/>
                    </a:lnTo>
                    <a:lnTo>
                      <a:pt x="118546" y="318552"/>
                    </a:lnTo>
                    <a:cubicBezTo>
                      <a:pt x="112693" y="313187"/>
                      <a:pt x="116531" y="303367"/>
                      <a:pt x="124495" y="303367"/>
                    </a:cubicBezTo>
                    <a:lnTo>
                      <a:pt x="162108" y="303367"/>
                    </a:lnTo>
                    <a:lnTo>
                      <a:pt x="162108" y="19353"/>
                    </a:lnTo>
                    <a:cubicBezTo>
                      <a:pt x="162108" y="8670"/>
                      <a:pt x="170792" y="0"/>
                      <a:pt x="181491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AB22C2A4-AFD6-AAE1-8205-84416569F856}"/>
                  </a:ext>
                </a:extLst>
              </p:cNvPr>
              <p:cNvSpPr txBox="1"/>
              <p:nvPr/>
            </p:nvSpPr>
            <p:spPr>
              <a:xfrm>
                <a:off x="5010532" y="5437788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数据源缓存</a:t>
                </a:r>
              </a:p>
            </p:txBody>
          </p:sp>
        </p:grpSp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55D6CEF1-A174-3B50-8CC5-6E274BB19396}"/>
                </a:ext>
              </a:extLst>
            </p:cNvPr>
            <p:cNvSpPr txBox="1"/>
            <p:nvPr/>
          </p:nvSpPr>
          <p:spPr>
            <a:xfrm>
              <a:off x="9172816" y="2124030"/>
              <a:ext cx="21847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缓存，用于数据库、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Web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服务或任何其他数据源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8" name="组合 1047">
            <a:extLst>
              <a:ext uri="{FF2B5EF4-FFF2-40B4-BE49-F238E27FC236}">
                <a16:creationId xmlns:a16="http://schemas.microsoft.com/office/drawing/2014/main" id="{FF2C650B-7E92-6FA6-0BC1-B36A47508C4D}"/>
              </a:ext>
            </a:extLst>
          </p:cNvPr>
          <p:cNvGrpSpPr/>
          <p:nvPr/>
        </p:nvGrpSpPr>
        <p:grpSpPr>
          <a:xfrm>
            <a:off x="657355" y="3426862"/>
            <a:ext cx="2420855" cy="1466000"/>
            <a:chOff x="2704394" y="3256180"/>
            <a:chExt cx="2420855" cy="1466000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28E77361-55E2-7DAE-02AB-FDC0FC6813CE}"/>
                </a:ext>
              </a:extLst>
            </p:cNvPr>
            <p:cNvGrpSpPr/>
            <p:nvPr/>
          </p:nvGrpSpPr>
          <p:grpSpPr>
            <a:xfrm>
              <a:off x="2704394" y="3256180"/>
              <a:ext cx="2420855" cy="828098"/>
              <a:chOff x="2456262" y="5046585"/>
              <a:chExt cx="2420855" cy="828098"/>
            </a:xfrm>
          </p:grpSpPr>
          <p:sp>
            <p:nvSpPr>
              <p:cNvPr id="81" name="computer-network_76863">
                <a:extLst>
                  <a:ext uri="{FF2B5EF4-FFF2-40B4-BE49-F238E27FC236}">
                    <a16:creationId xmlns:a16="http://schemas.microsoft.com/office/drawing/2014/main" id="{AFF9D1BC-B347-16E0-C5C9-FCED2A7A580B}"/>
                  </a:ext>
                </a:extLst>
              </p:cNvPr>
              <p:cNvSpPr/>
              <p:nvPr/>
            </p:nvSpPr>
            <p:spPr>
              <a:xfrm>
                <a:off x="3409279" y="5046585"/>
                <a:ext cx="514823" cy="391203"/>
              </a:xfrm>
              <a:custGeom>
                <a:avLst/>
                <a:gdLst>
                  <a:gd name="T0" fmla="*/ 43882 w 269348"/>
                  <a:gd name="T1" fmla="*/ 43882 w 269348"/>
                  <a:gd name="T2" fmla="*/ 43882 w 269348"/>
                  <a:gd name="T3" fmla="*/ 43882 w 269348"/>
                  <a:gd name="T4" fmla="*/ 43882 w 269348"/>
                  <a:gd name="T5" fmla="*/ 43882 w 269348"/>
                  <a:gd name="T6" fmla="*/ 43882 w 269348"/>
                  <a:gd name="T7" fmla="*/ 43882 w 269348"/>
                  <a:gd name="T8" fmla="*/ 43882 w 269348"/>
                  <a:gd name="T9" fmla="*/ 43882 w 269348"/>
                  <a:gd name="T10" fmla="*/ 43882 w 269348"/>
                  <a:gd name="T11" fmla="*/ 43882 w 269348"/>
                  <a:gd name="T12" fmla="*/ 43882 w 269348"/>
                  <a:gd name="T13" fmla="*/ 43882 w 269348"/>
                  <a:gd name="T14" fmla="*/ 43882 w 269348"/>
                  <a:gd name="T15" fmla="*/ 43882 w 269348"/>
                  <a:gd name="T16" fmla="*/ 43882 w 269348"/>
                  <a:gd name="T17" fmla="*/ 43882 w 269348"/>
                  <a:gd name="T18" fmla="*/ 43882 w 269348"/>
                  <a:gd name="T19" fmla="*/ 43882 w 269348"/>
                  <a:gd name="T20" fmla="*/ 43882 w 269348"/>
                  <a:gd name="T21" fmla="*/ 43882 w 269348"/>
                  <a:gd name="T22" fmla="*/ 43882 w 269348"/>
                  <a:gd name="T23" fmla="*/ 43882 w 269348"/>
                  <a:gd name="T24" fmla="*/ 43882 w 269348"/>
                  <a:gd name="T25" fmla="*/ 43882 w 269348"/>
                  <a:gd name="T26" fmla="*/ 43882 w 269348"/>
                  <a:gd name="T27" fmla="*/ 43882 w 269348"/>
                  <a:gd name="T28" fmla="*/ 43882 w 269348"/>
                  <a:gd name="T29" fmla="*/ 43882 w 269348"/>
                  <a:gd name="T30" fmla="*/ 43882 w 269348"/>
                  <a:gd name="T31" fmla="*/ 43882 w 269348"/>
                  <a:gd name="T32" fmla="*/ 43882 w 269348"/>
                  <a:gd name="T33" fmla="*/ 43882 w 269348"/>
                  <a:gd name="T34" fmla="*/ 43882 w 269348"/>
                  <a:gd name="T35" fmla="*/ 43882 w 269348"/>
                  <a:gd name="T36" fmla="*/ 43882 w 269348"/>
                  <a:gd name="T37" fmla="*/ 43882 w 269348"/>
                  <a:gd name="T38" fmla="*/ 43882 w 269348"/>
                  <a:gd name="T39" fmla="*/ 43882 w 269348"/>
                  <a:gd name="T40" fmla="*/ 43882 w 269348"/>
                  <a:gd name="T41" fmla="*/ 43882 w 269348"/>
                  <a:gd name="T42" fmla="*/ 43882 w 269348"/>
                  <a:gd name="T43" fmla="*/ 43882 w 269348"/>
                  <a:gd name="T44" fmla="*/ 43882 w 269348"/>
                  <a:gd name="T45" fmla="*/ 43882 w 269348"/>
                  <a:gd name="T46" fmla="*/ 43882 w 269348"/>
                  <a:gd name="T47" fmla="*/ 43882 w 269348"/>
                  <a:gd name="T48" fmla="*/ 43882 w 269348"/>
                  <a:gd name="T49" fmla="*/ 43882 w 269348"/>
                  <a:gd name="T50" fmla="*/ 43882 w 269348"/>
                  <a:gd name="T51" fmla="*/ 43882 w 269348"/>
                  <a:gd name="T52" fmla="*/ 43882 w 269348"/>
                  <a:gd name="T53" fmla="*/ 43882 w 269348"/>
                  <a:gd name="T54" fmla="*/ 43882 w 269348"/>
                  <a:gd name="T55" fmla="*/ 43882 w 269348"/>
                  <a:gd name="T56" fmla="*/ 43882 w 269348"/>
                  <a:gd name="T57" fmla="*/ 43882 w 269348"/>
                  <a:gd name="T58" fmla="*/ 43882 w 269348"/>
                  <a:gd name="T59" fmla="*/ 43882 w 269348"/>
                  <a:gd name="T60" fmla="*/ 43882 w 269348"/>
                  <a:gd name="T61" fmla="*/ 43882 w 269348"/>
                  <a:gd name="T62" fmla="*/ 43882 w 269348"/>
                  <a:gd name="T63" fmla="*/ 43882 w 269348"/>
                  <a:gd name="T64" fmla="*/ 43882 w 269348"/>
                  <a:gd name="T65" fmla="*/ 43882 w 269348"/>
                  <a:gd name="T66" fmla="*/ 43882 w 269348"/>
                  <a:gd name="T67" fmla="*/ 43882 w 269348"/>
                  <a:gd name="T68" fmla="*/ 43882 w 269348"/>
                  <a:gd name="T69" fmla="*/ 43882 w 269348"/>
                  <a:gd name="T70" fmla="*/ 43882 w 269348"/>
                  <a:gd name="T71" fmla="*/ 43882 w 269348"/>
                  <a:gd name="T72" fmla="*/ 43882 w 269348"/>
                  <a:gd name="T73" fmla="*/ 43882 w 269348"/>
                  <a:gd name="T74" fmla="*/ 43882 w 269348"/>
                  <a:gd name="T75" fmla="*/ 43882 w 269348"/>
                  <a:gd name="T76" fmla="*/ 43882 w 269348"/>
                  <a:gd name="T77" fmla="*/ 43882 w 269348"/>
                  <a:gd name="T78" fmla="*/ 43882 w 269348"/>
                  <a:gd name="T79" fmla="*/ 43882 w 269348"/>
                  <a:gd name="T80" fmla="*/ 43882 w 269348"/>
                  <a:gd name="T81" fmla="*/ 43882 w 269348"/>
                  <a:gd name="T82" fmla="*/ 43882 w 269348"/>
                  <a:gd name="T83" fmla="*/ 43882 w 269348"/>
                  <a:gd name="T84" fmla="*/ 43882 w 269348"/>
                  <a:gd name="T85" fmla="*/ 43882 w 269348"/>
                  <a:gd name="T86" fmla="*/ 43882 w 269348"/>
                  <a:gd name="T87" fmla="*/ 43882 w 269348"/>
                  <a:gd name="T88" fmla="*/ 43882 w 269348"/>
                  <a:gd name="T89" fmla="*/ 43882 w 269348"/>
                  <a:gd name="T90" fmla="*/ 43882 w 269348"/>
                  <a:gd name="T91" fmla="*/ 43882 w 269348"/>
                  <a:gd name="T92" fmla="*/ 43882 w 269348"/>
                  <a:gd name="T93" fmla="*/ 43882 w 269348"/>
                  <a:gd name="T94" fmla="*/ 43882 w 269348"/>
                  <a:gd name="T95" fmla="*/ 43882 w 269348"/>
                  <a:gd name="T96" fmla="*/ 43882 w 269348"/>
                  <a:gd name="T97" fmla="*/ 43882 w 269348"/>
                  <a:gd name="T98" fmla="*/ 43882 w 269348"/>
                  <a:gd name="T99" fmla="*/ 43882 w 269348"/>
                  <a:gd name="T100" fmla="*/ 43882 w 269348"/>
                  <a:gd name="T101" fmla="*/ 43882 w 269348"/>
                  <a:gd name="T102" fmla="*/ 43882 w 269348"/>
                  <a:gd name="T103" fmla="*/ 43882 w 269348"/>
                  <a:gd name="T104" fmla="*/ 43882 w 269348"/>
                  <a:gd name="T105" fmla="*/ 43882 w 269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91" h="2200">
                    <a:moveTo>
                      <a:pt x="2737" y="1688"/>
                    </a:moveTo>
                    <a:lnTo>
                      <a:pt x="2545" y="1688"/>
                    </a:lnTo>
                    <a:lnTo>
                      <a:pt x="2545" y="1601"/>
                    </a:lnTo>
                    <a:cubicBezTo>
                      <a:pt x="2545" y="1430"/>
                      <a:pt x="2406" y="1291"/>
                      <a:pt x="2235" y="1291"/>
                    </a:cubicBezTo>
                    <a:lnTo>
                      <a:pt x="1512" y="1291"/>
                    </a:lnTo>
                    <a:lnTo>
                      <a:pt x="1512" y="937"/>
                    </a:lnTo>
                    <a:lnTo>
                      <a:pt x="1979" y="937"/>
                    </a:lnTo>
                    <a:cubicBezTo>
                      <a:pt x="2126" y="937"/>
                      <a:pt x="2246" y="817"/>
                      <a:pt x="2246" y="670"/>
                    </a:cubicBezTo>
                    <a:lnTo>
                      <a:pt x="2246" y="267"/>
                    </a:lnTo>
                    <a:cubicBezTo>
                      <a:pt x="2246" y="120"/>
                      <a:pt x="2126" y="0"/>
                      <a:pt x="1979" y="0"/>
                    </a:cubicBezTo>
                    <a:lnTo>
                      <a:pt x="912" y="0"/>
                    </a:lnTo>
                    <a:cubicBezTo>
                      <a:pt x="765" y="0"/>
                      <a:pt x="645" y="120"/>
                      <a:pt x="645" y="267"/>
                    </a:cubicBezTo>
                    <a:lnTo>
                      <a:pt x="645" y="670"/>
                    </a:lnTo>
                    <a:cubicBezTo>
                      <a:pt x="645" y="817"/>
                      <a:pt x="765" y="937"/>
                      <a:pt x="912" y="937"/>
                    </a:cubicBezTo>
                    <a:lnTo>
                      <a:pt x="1379" y="937"/>
                    </a:lnTo>
                    <a:lnTo>
                      <a:pt x="1379" y="1291"/>
                    </a:lnTo>
                    <a:lnTo>
                      <a:pt x="655" y="1291"/>
                    </a:lnTo>
                    <a:cubicBezTo>
                      <a:pt x="485" y="1291"/>
                      <a:pt x="346" y="1430"/>
                      <a:pt x="346" y="1601"/>
                    </a:cubicBezTo>
                    <a:lnTo>
                      <a:pt x="346" y="1688"/>
                    </a:lnTo>
                    <a:lnTo>
                      <a:pt x="153" y="1688"/>
                    </a:lnTo>
                    <a:cubicBezTo>
                      <a:pt x="69" y="1688"/>
                      <a:pt x="0" y="1757"/>
                      <a:pt x="0" y="1841"/>
                    </a:cubicBezTo>
                    <a:lnTo>
                      <a:pt x="0" y="2047"/>
                    </a:lnTo>
                    <a:cubicBezTo>
                      <a:pt x="0" y="2131"/>
                      <a:pt x="69" y="2200"/>
                      <a:pt x="153" y="2200"/>
                    </a:cubicBezTo>
                    <a:lnTo>
                      <a:pt x="672" y="2200"/>
                    </a:lnTo>
                    <a:cubicBezTo>
                      <a:pt x="757" y="2200"/>
                      <a:pt x="825" y="2131"/>
                      <a:pt x="825" y="2047"/>
                    </a:cubicBezTo>
                    <a:lnTo>
                      <a:pt x="825" y="1841"/>
                    </a:lnTo>
                    <a:cubicBezTo>
                      <a:pt x="825" y="1757"/>
                      <a:pt x="757" y="1688"/>
                      <a:pt x="672" y="1688"/>
                    </a:cubicBezTo>
                    <a:lnTo>
                      <a:pt x="479" y="1688"/>
                    </a:lnTo>
                    <a:lnTo>
                      <a:pt x="479" y="1601"/>
                    </a:lnTo>
                    <a:cubicBezTo>
                      <a:pt x="479" y="1503"/>
                      <a:pt x="558" y="1424"/>
                      <a:pt x="655" y="1424"/>
                    </a:cubicBezTo>
                    <a:lnTo>
                      <a:pt x="1379" y="1424"/>
                    </a:lnTo>
                    <a:lnTo>
                      <a:pt x="1379" y="1688"/>
                    </a:lnTo>
                    <a:lnTo>
                      <a:pt x="1186" y="1688"/>
                    </a:lnTo>
                    <a:cubicBezTo>
                      <a:pt x="1101" y="1688"/>
                      <a:pt x="1033" y="1757"/>
                      <a:pt x="1033" y="1841"/>
                    </a:cubicBezTo>
                    <a:lnTo>
                      <a:pt x="1033" y="2047"/>
                    </a:lnTo>
                    <a:cubicBezTo>
                      <a:pt x="1033" y="2131"/>
                      <a:pt x="1101" y="2200"/>
                      <a:pt x="1186" y="2200"/>
                    </a:cubicBezTo>
                    <a:lnTo>
                      <a:pt x="1705" y="2200"/>
                    </a:lnTo>
                    <a:cubicBezTo>
                      <a:pt x="1789" y="2200"/>
                      <a:pt x="1858" y="2131"/>
                      <a:pt x="1858" y="2047"/>
                    </a:cubicBezTo>
                    <a:lnTo>
                      <a:pt x="1858" y="1841"/>
                    </a:lnTo>
                    <a:cubicBezTo>
                      <a:pt x="1858" y="1757"/>
                      <a:pt x="1789" y="1688"/>
                      <a:pt x="1705" y="1688"/>
                    </a:cubicBezTo>
                    <a:lnTo>
                      <a:pt x="1512" y="1688"/>
                    </a:lnTo>
                    <a:lnTo>
                      <a:pt x="1512" y="1424"/>
                    </a:lnTo>
                    <a:lnTo>
                      <a:pt x="2235" y="1424"/>
                    </a:lnTo>
                    <a:cubicBezTo>
                      <a:pt x="2332" y="1424"/>
                      <a:pt x="2411" y="1503"/>
                      <a:pt x="2411" y="1601"/>
                    </a:cubicBezTo>
                    <a:lnTo>
                      <a:pt x="2411" y="1688"/>
                    </a:lnTo>
                    <a:lnTo>
                      <a:pt x="2219" y="1688"/>
                    </a:lnTo>
                    <a:cubicBezTo>
                      <a:pt x="2134" y="1688"/>
                      <a:pt x="2065" y="1757"/>
                      <a:pt x="2065" y="1841"/>
                    </a:cubicBezTo>
                    <a:lnTo>
                      <a:pt x="2065" y="2047"/>
                    </a:lnTo>
                    <a:cubicBezTo>
                      <a:pt x="2065" y="2131"/>
                      <a:pt x="2134" y="2200"/>
                      <a:pt x="2219" y="2200"/>
                    </a:cubicBezTo>
                    <a:lnTo>
                      <a:pt x="2737" y="2200"/>
                    </a:lnTo>
                    <a:cubicBezTo>
                      <a:pt x="2822" y="2200"/>
                      <a:pt x="2891" y="2131"/>
                      <a:pt x="2891" y="2047"/>
                    </a:cubicBezTo>
                    <a:lnTo>
                      <a:pt x="2891" y="1841"/>
                    </a:lnTo>
                    <a:cubicBezTo>
                      <a:pt x="2891" y="1757"/>
                      <a:pt x="2822" y="1688"/>
                      <a:pt x="2737" y="168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CDDAA7D-B33A-1DDF-FB39-E9BBC80B5819}"/>
                  </a:ext>
                </a:extLst>
              </p:cNvPr>
              <p:cNvSpPr txBox="1"/>
              <p:nvPr/>
            </p:nvSpPr>
            <p:spPr>
              <a:xfrm>
                <a:off x="2456262" y="5566906"/>
                <a:ext cx="24208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+mn-ea"/>
                    <a:cs typeface="Alibaba PuHuiTi Medium" panose="00020600040101010101" pitchFamily="18" charset="-122"/>
                  </a:rPr>
                  <a:t>分布式 </a:t>
                </a:r>
                <a:r>
                  <a:rPr lang="en-US" altLang="zh-CN" sz="1400" b="1" i="0">
                    <a:solidFill>
                      <a:srgbClr val="1E2022"/>
                    </a:solidFill>
                    <a:effectLst/>
                    <a:latin typeface="+mn-ea"/>
                    <a:cs typeface="Alibaba PuHuiTi Medium" panose="00020600040101010101" pitchFamily="18" charset="-122"/>
                  </a:rPr>
                  <a:t>Java </a:t>
                </a:r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+mn-ea"/>
                    <a:cs typeface="Alibaba PuHuiTi Medium" panose="00020600040101010101" pitchFamily="18" charset="-122"/>
                  </a:rPr>
                  <a:t>任务调度和执行</a:t>
                </a:r>
              </a:p>
            </p:txBody>
          </p:sp>
        </p:grp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AAD091F6-2B68-79C4-D2A1-41798D21F560}"/>
                </a:ext>
              </a:extLst>
            </p:cNvPr>
            <p:cNvSpPr txBox="1"/>
            <p:nvPr/>
          </p:nvSpPr>
          <p:spPr>
            <a:xfrm>
              <a:off x="2704394" y="4075849"/>
              <a:ext cx="2302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ExecutorService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和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ScheduledExecutorService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的实现</a:t>
              </a:r>
              <a:r>
                <a:rPr lang="zh-CN" altLang="en-US" sz="1200">
                  <a:solidFill>
                    <a:srgbClr val="677788"/>
                  </a:solidFill>
                  <a:latin typeface="Open Sans" panose="020B0606030504020204" pitchFamily="34" charset="0"/>
                </a:rPr>
                <a:t>任务调度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运行。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7" name="组合 1046">
            <a:extLst>
              <a:ext uri="{FF2B5EF4-FFF2-40B4-BE49-F238E27FC236}">
                <a16:creationId xmlns:a16="http://schemas.microsoft.com/office/drawing/2014/main" id="{5EED7C7F-08EA-7D2C-FB84-D2D2DB8D237E}"/>
              </a:ext>
            </a:extLst>
          </p:cNvPr>
          <p:cNvGrpSpPr/>
          <p:nvPr/>
        </p:nvGrpSpPr>
        <p:grpSpPr>
          <a:xfrm>
            <a:off x="5073784" y="3343611"/>
            <a:ext cx="2302807" cy="1363578"/>
            <a:chOff x="5781545" y="3161994"/>
            <a:chExt cx="2302807" cy="136357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5F0DDE1-E5DD-FDC6-85DA-FB3CAAAEC649}"/>
                </a:ext>
              </a:extLst>
            </p:cNvPr>
            <p:cNvGrpSpPr/>
            <p:nvPr/>
          </p:nvGrpSpPr>
          <p:grpSpPr>
            <a:xfrm>
              <a:off x="5824514" y="3161994"/>
              <a:ext cx="2184758" cy="922284"/>
              <a:chOff x="5424148" y="2604860"/>
              <a:chExt cx="2184758" cy="922284"/>
            </a:xfrm>
          </p:grpSpPr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03A89F2-220C-216D-F213-E77FC2FE38C3}"/>
                  </a:ext>
                </a:extLst>
              </p:cNvPr>
              <p:cNvSpPr txBox="1"/>
              <p:nvPr/>
            </p:nvSpPr>
            <p:spPr>
              <a:xfrm>
                <a:off x="5424148" y="3220692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分布式数据处理</a:t>
                </a:r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40765640-16A3-8F2D-DFA1-D61A018F5406}"/>
                  </a:ext>
                </a:extLst>
              </p:cNvPr>
              <p:cNvSpPr/>
              <p:nvPr/>
            </p:nvSpPr>
            <p:spPr>
              <a:xfrm rot="3582958" flipV="1">
                <a:off x="6210718" y="2620729"/>
                <a:ext cx="611619" cy="579881"/>
              </a:xfrm>
              <a:custGeom>
                <a:avLst/>
                <a:gdLst>
                  <a:gd name="connsiteX0" fmla="*/ 232596 w 611619"/>
                  <a:gd name="connsiteY0" fmla="*/ 134926 h 579881"/>
                  <a:gd name="connsiteX1" fmla="*/ 262610 w 611619"/>
                  <a:gd name="connsiteY1" fmla="*/ 186323 h 579881"/>
                  <a:gd name="connsiteX2" fmla="*/ 295201 w 611619"/>
                  <a:gd name="connsiteY2" fmla="*/ 167290 h 579881"/>
                  <a:gd name="connsiteX3" fmla="*/ 265186 w 611619"/>
                  <a:gd name="connsiteY3" fmla="*/ 115894 h 579881"/>
                  <a:gd name="connsiteX4" fmla="*/ 296864 w 611619"/>
                  <a:gd name="connsiteY4" fmla="*/ 283974 h 579881"/>
                  <a:gd name="connsiteX5" fmla="*/ 310708 w 611619"/>
                  <a:gd name="connsiteY5" fmla="*/ 231264 h 579881"/>
                  <a:gd name="connsiteX6" fmla="*/ 363418 w 611619"/>
                  <a:gd name="connsiteY6" fmla="*/ 245108 h 579881"/>
                  <a:gd name="connsiteX7" fmla="*/ 349574 w 611619"/>
                  <a:gd name="connsiteY7" fmla="*/ 297818 h 579881"/>
                  <a:gd name="connsiteX8" fmla="*/ 296864 w 611619"/>
                  <a:gd name="connsiteY8" fmla="*/ 283974 h 579881"/>
                  <a:gd name="connsiteX9" fmla="*/ 159021 w 611619"/>
                  <a:gd name="connsiteY9" fmla="*/ 89542 h 579881"/>
                  <a:gd name="connsiteX10" fmla="*/ 240432 w 611619"/>
                  <a:gd name="connsiteY10" fmla="*/ 110925 h 579881"/>
                  <a:gd name="connsiteX11" fmla="*/ 261815 w 611619"/>
                  <a:gd name="connsiteY11" fmla="*/ 29513 h 579881"/>
                  <a:gd name="connsiteX12" fmla="*/ 180403 w 611619"/>
                  <a:gd name="connsiteY12" fmla="*/ 8131 h 579881"/>
                  <a:gd name="connsiteX13" fmla="*/ 159021 w 611619"/>
                  <a:gd name="connsiteY13" fmla="*/ 89542 h 579881"/>
                  <a:gd name="connsiteX14" fmla="*/ 296012 w 611619"/>
                  <a:gd name="connsiteY14" fmla="*/ 435350 h 579881"/>
                  <a:gd name="connsiteX15" fmla="*/ 332876 w 611619"/>
                  <a:gd name="connsiteY15" fmla="*/ 443437 h 579881"/>
                  <a:gd name="connsiteX16" fmla="*/ 345630 w 611619"/>
                  <a:gd name="connsiteY16" fmla="*/ 385301 h 579881"/>
                  <a:gd name="connsiteX17" fmla="*/ 308766 w 611619"/>
                  <a:gd name="connsiteY17" fmla="*/ 377214 h 579881"/>
                  <a:gd name="connsiteX18" fmla="*/ 238210 w 611619"/>
                  <a:gd name="connsiteY18" fmla="*/ 550368 h 579881"/>
                  <a:gd name="connsiteX19" fmla="*/ 319621 w 611619"/>
                  <a:gd name="connsiteY19" fmla="*/ 571750 h 579881"/>
                  <a:gd name="connsiteX20" fmla="*/ 341003 w 611619"/>
                  <a:gd name="connsiteY20" fmla="*/ 490338 h 579881"/>
                  <a:gd name="connsiteX21" fmla="*/ 259592 w 611619"/>
                  <a:gd name="connsiteY21" fmla="*/ 468956 h 579881"/>
                  <a:gd name="connsiteX22" fmla="*/ 238210 w 611619"/>
                  <a:gd name="connsiteY22" fmla="*/ 550368 h 579881"/>
                  <a:gd name="connsiteX23" fmla="*/ 8131 w 611619"/>
                  <a:gd name="connsiteY23" fmla="*/ 307672 h 579881"/>
                  <a:gd name="connsiteX24" fmla="*/ 89542 w 611619"/>
                  <a:gd name="connsiteY24" fmla="*/ 329054 h 579881"/>
                  <a:gd name="connsiteX25" fmla="*/ 107189 w 611619"/>
                  <a:gd name="connsiteY25" fmla="*/ 313332 h 579881"/>
                  <a:gd name="connsiteX26" fmla="*/ 116271 w 611619"/>
                  <a:gd name="connsiteY26" fmla="*/ 294486 h 579881"/>
                  <a:gd name="connsiteX27" fmla="*/ 240463 w 611619"/>
                  <a:gd name="connsiteY27" fmla="*/ 294486 h 579881"/>
                  <a:gd name="connsiteX28" fmla="*/ 246852 w 611619"/>
                  <a:gd name="connsiteY28" fmla="*/ 313180 h 579881"/>
                  <a:gd name="connsiteX29" fmla="*/ 378780 w 611619"/>
                  <a:gd name="connsiteY29" fmla="*/ 347830 h 579881"/>
                  <a:gd name="connsiteX30" fmla="*/ 407378 w 611619"/>
                  <a:gd name="connsiteY30" fmla="*/ 322352 h 579881"/>
                  <a:gd name="connsiteX31" fmla="*/ 411247 w 611619"/>
                  <a:gd name="connsiteY31" fmla="*/ 314321 h 579881"/>
                  <a:gd name="connsiteX32" fmla="*/ 494181 w 611619"/>
                  <a:gd name="connsiteY32" fmla="*/ 363040 h 579881"/>
                  <a:gd name="connsiteX33" fmla="*/ 493051 w 611619"/>
                  <a:gd name="connsiteY33" fmla="*/ 380492 h 579881"/>
                  <a:gd name="connsiteX34" fmla="*/ 500695 w 611619"/>
                  <a:gd name="connsiteY34" fmla="*/ 402857 h 579881"/>
                  <a:gd name="connsiteX35" fmla="*/ 582106 w 611619"/>
                  <a:gd name="connsiteY35" fmla="*/ 424239 h 579881"/>
                  <a:gd name="connsiteX36" fmla="*/ 603488 w 611619"/>
                  <a:gd name="connsiteY36" fmla="*/ 342828 h 579881"/>
                  <a:gd name="connsiteX37" fmla="*/ 522077 w 611619"/>
                  <a:gd name="connsiteY37" fmla="*/ 321446 h 579881"/>
                  <a:gd name="connsiteX38" fmla="*/ 512464 w 611619"/>
                  <a:gd name="connsiteY38" fmla="*/ 330009 h 579881"/>
                  <a:gd name="connsiteX39" fmla="*/ 424135 w 611619"/>
                  <a:gd name="connsiteY39" fmla="*/ 278121 h 579881"/>
                  <a:gd name="connsiteX40" fmla="*/ 425817 w 611619"/>
                  <a:gd name="connsiteY40" fmla="*/ 252144 h 579881"/>
                  <a:gd name="connsiteX41" fmla="*/ 413430 w 611619"/>
                  <a:gd name="connsiteY41" fmla="*/ 215902 h 579881"/>
                  <a:gd name="connsiteX42" fmla="*/ 281502 w 611619"/>
                  <a:gd name="connsiteY42" fmla="*/ 181252 h 579881"/>
                  <a:gd name="connsiteX43" fmla="*/ 236854 w 611619"/>
                  <a:gd name="connsiteY43" fmla="*/ 240040 h 579881"/>
                  <a:gd name="connsiteX44" fmla="*/ 235773 w 611619"/>
                  <a:gd name="connsiteY44" fmla="*/ 256745 h 579881"/>
                  <a:gd name="connsiteX45" fmla="*/ 112169 w 611619"/>
                  <a:gd name="connsiteY45" fmla="*/ 256745 h 579881"/>
                  <a:gd name="connsiteX46" fmla="*/ 110925 w 611619"/>
                  <a:gd name="connsiteY46" fmla="*/ 247643 h 579881"/>
                  <a:gd name="connsiteX47" fmla="*/ 29513 w 611619"/>
                  <a:gd name="connsiteY47" fmla="*/ 226261 h 579881"/>
                  <a:gd name="connsiteX48" fmla="*/ 8131 w 611619"/>
                  <a:gd name="connsiteY48" fmla="*/ 307672 h 57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1619" h="579881">
                    <a:moveTo>
                      <a:pt x="232596" y="134926"/>
                    </a:moveTo>
                    <a:lnTo>
                      <a:pt x="262610" y="186323"/>
                    </a:lnTo>
                    <a:lnTo>
                      <a:pt x="295201" y="167290"/>
                    </a:lnTo>
                    <a:lnTo>
                      <a:pt x="265186" y="115894"/>
                    </a:lnTo>
                    <a:close/>
                    <a:moveTo>
                      <a:pt x="296864" y="283974"/>
                    </a:moveTo>
                    <a:cubicBezTo>
                      <a:pt x="286131" y="265595"/>
                      <a:pt x="292329" y="241996"/>
                      <a:pt x="310708" y="231264"/>
                    </a:cubicBezTo>
                    <a:cubicBezTo>
                      <a:pt x="329087" y="220531"/>
                      <a:pt x="352686" y="226729"/>
                      <a:pt x="363418" y="245108"/>
                    </a:cubicBezTo>
                    <a:cubicBezTo>
                      <a:pt x="374151" y="263486"/>
                      <a:pt x="367953" y="287085"/>
                      <a:pt x="349574" y="297818"/>
                    </a:cubicBezTo>
                    <a:cubicBezTo>
                      <a:pt x="331196" y="308551"/>
                      <a:pt x="307597" y="302353"/>
                      <a:pt x="296864" y="283974"/>
                    </a:cubicBezTo>
                    <a:close/>
                    <a:moveTo>
                      <a:pt x="159021" y="89542"/>
                    </a:moveTo>
                    <a:cubicBezTo>
                      <a:pt x="175597" y="117928"/>
                      <a:pt x="212047" y="127501"/>
                      <a:pt x="240432" y="110925"/>
                    </a:cubicBezTo>
                    <a:cubicBezTo>
                      <a:pt x="268818" y="94348"/>
                      <a:pt x="278391" y="57898"/>
                      <a:pt x="261815" y="29513"/>
                    </a:cubicBezTo>
                    <a:cubicBezTo>
                      <a:pt x="245238" y="1128"/>
                      <a:pt x="208788" y="-8445"/>
                      <a:pt x="180403" y="8131"/>
                    </a:cubicBezTo>
                    <a:cubicBezTo>
                      <a:pt x="152018" y="24707"/>
                      <a:pt x="142445" y="61157"/>
                      <a:pt x="159021" y="89542"/>
                    </a:cubicBezTo>
                    <a:close/>
                    <a:moveTo>
                      <a:pt x="296012" y="435350"/>
                    </a:moveTo>
                    <a:lnTo>
                      <a:pt x="332876" y="443437"/>
                    </a:lnTo>
                    <a:lnTo>
                      <a:pt x="345630" y="385301"/>
                    </a:lnTo>
                    <a:lnTo>
                      <a:pt x="308766" y="377214"/>
                    </a:lnTo>
                    <a:close/>
                    <a:moveTo>
                      <a:pt x="238210" y="550368"/>
                    </a:moveTo>
                    <a:cubicBezTo>
                      <a:pt x="254786" y="578753"/>
                      <a:pt x="291236" y="588326"/>
                      <a:pt x="319621" y="571750"/>
                    </a:cubicBezTo>
                    <a:cubicBezTo>
                      <a:pt x="348006" y="555173"/>
                      <a:pt x="357580" y="518724"/>
                      <a:pt x="341003" y="490338"/>
                    </a:cubicBezTo>
                    <a:cubicBezTo>
                      <a:pt x="324427" y="461953"/>
                      <a:pt x="287977" y="452380"/>
                      <a:pt x="259592" y="468956"/>
                    </a:cubicBezTo>
                    <a:cubicBezTo>
                      <a:pt x="231206" y="485533"/>
                      <a:pt x="221633" y="521982"/>
                      <a:pt x="238210" y="550368"/>
                    </a:cubicBezTo>
                    <a:close/>
                    <a:moveTo>
                      <a:pt x="8131" y="307672"/>
                    </a:moveTo>
                    <a:cubicBezTo>
                      <a:pt x="24707" y="336057"/>
                      <a:pt x="61157" y="345631"/>
                      <a:pt x="89542" y="329054"/>
                    </a:cubicBezTo>
                    <a:cubicBezTo>
                      <a:pt x="96639" y="324910"/>
                      <a:pt x="102559" y="319524"/>
                      <a:pt x="107189" y="313332"/>
                    </a:cubicBezTo>
                    <a:lnTo>
                      <a:pt x="116271" y="294486"/>
                    </a:lnTo>
                    <a:lnTo>
                      <a:pt x="240463" y="294486"/>
                    </a:lnTo>
                    <a:lnTo>
                      <a:pt x="246852" y="313180"/>
                    </a:lnTo>
                    <a:cubicBezTo>
                      <a:pt x="273715" y="359179"/>
                      <a:pt x="332781" y="374692"/>
                      <a:pt x="378780" y="347830"/>
                    </a:cubicBezTo>
                    <a:cubicBezTo>
                      <a:pt x="390280" y="341114"/>
                      <a:pt x="399874" y="332386"/>
                      <a:pt x="407378" y="322352"/>
                    </a:cubicBezTo>
                    <a:lnTo>
                      <a:pt x="411247" y="314321"/>
                    </a:lnTo>
                    <a:lnTo>
                      <a:pt x="494181" y="363040"/>
                    </a:lnTo>
                    <a:lnTo>
                      <a:pt x="493051" y="380492"/>
                    </a:lnTo>
                    <a:cubicBezTo>
                      <a:pt x="494041" y="388160"/>
                      <a:pt x="496550" y="395760"/>
                      <a:pt x="500695" y="402857"/>
                    </a:cubicBezTo>
                    <a:cubicBezTo>
                      <a:pt x="517271" y="431242"/>
                      <a:pt x="553721" y="440816"/>
                      <a:pt x="582106" y="424239"/>
                    </a:cubicBezTo>
                    <a:cubicBezTo>
                      <a:pt x="610491" y="407663"/>
                      <a:pt x="620065" y="371213"/>
                      <a:pt x="603488" y="342828"/>
                    </a:cubicBezTo>
                    <a:cubicBezTo>
                      <a:pt x="586912" y="314442"/>
                      <a:pt x="550462" y="304869"/>
                      <a:pt x="522077" y="321446"/>
                    </a:cubicBezTo>
                    <a:lnTo>
                      <a:pt x="512464" y="330009"/>
                    </a:lnTo>
                    <a:lnTo>
                      <a:pt x="424135" y="278121"/>
                    </a:lnTo>
                    <a:lnTo>
                      <a:pt x="425817" y="252144"/>
                    </a:lnTo>
                    <a:cubicBezTo>
                      <a:pt x="424213" y="239718"/>
                      <a:pt x="420146" y="227401"/>
                      <a:pt x="413430" y="215902"/>
                    </a:cubicBezTo>
                    <a:cubicBezTo>
                      <a:pt x="386568" y="169903"/>
                      <a:pt x="327501" y="154389"/>
                      <a:pt x="281502" y="181252"/>
                    </a:cubicBezTo>
                    <a:cubicBezTo>
                      <a:pt x="258503" y="194683"/>
                      <a:pt x="243125" y="216165"/>
                      <a:pt x="236854" y="240040"/>
                    </a:cubicBezTo>
                    <a:lnTo>
                      <a:pt x="235773" y="256745"/>
                    </a:lnTo>
                    <a:lnTo>
                      <a:pt x="112169" y="256745"/>
                    </a:lnTo>
                    <a:lnTo>
                      <a:pt x="110925" y="247643"/>
                    </a:lnTo>
                    <a:cubicBezTo>
                      <a:pt x="94348" y="219258"/>
                      <a:pt x="57898" y="209684"/>
                      <a:pt x="29513" y="226261"/>
                    </a:cubicBezTo>
                    <a:cubicBezTo>
                      <a:pt x="1128" y="242837"/>
                      <a:pt x="-8445" y="279287"/>
                      <a:pt x="8131" y="307672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5E952EA0-20DE-9AE2-9CEB-6EDA83233EF5}"/>
                </a:ext>
              </a:extLst>
            </p:cNvPr>
            <p:cNvSpPr txBox="1"/>
            <p:nvPr/>
          </p:nvSpPr>
          <p:spPr>
            <a:xfrm>
              <a:off x="5781545" y="4063907"/>
              <a:ext cx="2302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MapReduce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编程模型处理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存储的大量数据。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12839BD8-6B9E-753B-D00D-0F7469A8DB7C}"/>
              </a:ext>
            </a:extLst>
          </p:cNvPr>
          <p:cNvGrpSpPr/>
          <p:nvPr/>
        </p:nvGrpSpPr>
        <p:grpSpPr>
          <a:xfrm>
            <a:off x="9113790" y="3331466"/>
            <a:ext cx="2302807" cy="1516840"/>
            <a:chOff x="9113791" y="3026568"/>
            <a:chExt cx="2302807" cy="1516840"/>
          </a:xfrm>
        </p:grpSpPr>
        <p:grpSp>
          <p:nvGrpSpPr>
            <p:cNvPr id="1027" name="组合 1026">
              <a:extLst>
                <a:ext uri="{FF2B5EF4-FFF2-40B4-BE49-F238E27FC236}">
                  <a16:creationId xmlns:a16="http://schemas.microsoft.com/office/drawing/2014/main" id="{717DF7D2-C2E2-8E58-22EE-1FBC35A50CFF}"/>
                </a:ext>
              </a:extLst>
            </p:cNvPr>
            <p:cNvGrpSpPr/>
            <p:nvPr/>
          </p:nvGrpSpPr>
          <p:grpSpPr>
            <a:xfrm>
              <a:off x="9172817" y="3026568"/>
              <a:ext cx="2184758" cy="905936"/>
              <a:chOff x="8559704" y="2774434"/>
              <a:chExt cx="2184758" cy="905936"/>
            </a:xfrm>
          </p:grpSpPr>
          <p:sp>
            <p:nvSpPr>
              <p:cNvPr id="97" name="leaf_31714">
                <a:extLst>
                  <a:ext uri="{FF2B5EF4-FFF2-40B4-BE49-F238E27FC236}">
                    <a16:creationId xmlns:a16="http://schemas.microsoft.com/office/drawing/2014/main" id="{A88A6631-15DF-116C-9963-D5D03EC68A77}"/>
                  </a:ext>
                </a:extLst>
              </p:cNvPr>
              <p:cNvSpPr/>
              <p:nvPr/>
            </p:nvSpPr>
            <p:spPr>
              <a:xfrm rot="2141360">
                <a:off x="9406192" y="2774434"/>
                <a:ext cx="491781" cy="505466"/>
              </a:xfrm>
              <a:custGeom>
                <a:avLst/>
                <a:gdLst>
                  <a:gd name="T0" fmla="*/ 372171 w 604011"/>
                  <a:gd name="T1" fmla="*/ 372171 w 604011"/>
                  <a:gd name="T2" fmla="*/ 372171 w 604011"/>
                  <a:gd name="T3" fmla="*/ 372171 w 604011"/>
                  <a:gd name="T4" fmla="*/ 372171 w 604011"/>
                  <a:gd name="T5" fmla="*/ 372171 w 604011"/>
                  <a:gd name="T6" fmla="*/ 372171 w 604011"/>
                  <a:gd name="T7" fmla="*/ 372171 w 604011"/>
                  <a:gd name="T8" fmla="*/ 372171 w 604011"/>
                  <a:gd name="T9" fmla="*/ 372171 w 604011"/>
                  <a:gd name="T10" fmla="*/ 372171 w 604011"/>
                  <a:gd name="T11" fmla="*/ 372171 w 604011"/>
                  <a:gd name="T12" fmla="*/ 372171 w 604011"/>
                  <a:gd name="T13" fmla="*/ 372171 w 604011"/>
                  <a:gd name="T14" fmla="*/ 372171 w 604011"/>
                  <a:gd name="T15" fmla="*/ 372171 w 604011"/>
                  <a:gd name="T16" fmla="*/ 372171 w 604011"/>
                  <a:gd name="T17" fmla="*/ 372171 w 604011"/>
                  <a:gd name="T18" fmla="*/ 372171 w 604011"/>
                  <a:gd name="T19" fmla="*/ 372171 w 604011"/>
                  <a:gd name="T20" fmla="*/ 372171 w 604011"/>
                  <a:gd name="T21" fmla="*/ 372171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42" h="7352">
                    <a:moveTo>
                      <a:pt x="6104" y="0"/>
                    </a:moveTo>
                    <a:cubicBezTo>
                      <a:pt x="6104" y="0"/>
                      <a:pt x="5499" y="587"/>
                      <a:pt x="4845" y="823"/>
                    </a:cubicBezTo>
                    <a:cubicBezTo>
                      <a:pt x="0" y="2576"/>
                      <a:pt x="2044" y="5990"/>
                      <a:pt x="2110" y="6002"/>
                    </a:cubicBezTo>
                    <a:cubicBezTo>
                      <a:pt x="2110" y="6002"/>
                      <a:pt x="2382" y="5529"/>
                      <a:pt x="2749" y="5259"/>
                    </a:cubicBezTo>
                    <a:cubicBezTo>
                      <a:pt x="5077" y="3547"/>
                      <a:pt x="5551" y="1576"/>
                      <a:pt x="5551" y="1576"/>
                    </a:cubicBezTo>
                    <a:cubicBezTo>
                      <a:pt x="5551" y="1576"/>
                      <a:pt x="5028" y="3947"/>
                      <a:pt x="2957" y="5423"/>
                    </a:cubicBezTo>
                    <a:cubicBezTo>
                      <a:pt x="2499" y="5749"/>
                      <a:pt x="2189" y="6550"/>
                      <a:pt x="2058" y="7352"/>
                    </a:cubicBezTo>
                    <a:cubicBezTo>
                      <a:pt x="2058" y="7352"/>
                      <a:pt x="2382" y="7221"/>
                      <a:pt x="2522" y="7185"/>
                    </a:cubicBezTo>
                    <a:cubicBezTo>
                      <a:pt x="2576" y="6830"/>
                      <a:pt x="2690" y="6491"/>
                      <a:pt x="2882" y="6187"/>
                    </a:cubicBezTo>
                    <a:cubicBezTo>
                      <a:pt x="5777" y="6532"/>
                      <a:pt x="6726" y="4199"/>
                      <a:pt x="6850" y="3385"/>
                    </a:cubicBezTo>
                    <a:cubicBezTo>
                      <a:pt x="7142" y="1464"/>
                      <a:pt x="6104" y="0"/>
                      <a:pt x="6104" y="0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5CBED0C3-0E67-8F1F-0260-B74299E0DA26}"/>
                  </a:ext>
                </a:extLst>
              </p:cNvPr>
              <p:cNvSpPr txBox="1"/>
              <p:nvPr/>
            </p:nvSpPr>
            <p:spPr>
              <a:xfrm>
                <a:off x="8559704" y="3373918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简易 </a:t>
                </a:r>
                <a:r>
                  <a:rPr lang="en-US" altLang="zh-CN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Redis Java </a:t>
                </a:r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客户端</a:t>
                </a:r>
              </a:p>
            </p:txBody>
          </p:sp>
        </p:grp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F36FEE48-BEE3-A8C4-F117-796026D9E823}"/>
                </a:ext>
              </a:extLst>
            </p:cNvPr>
            <p:cNvSpPr txBox="1"/>
            <p:nvPr/>
          </p:nvSpPr>
          <p:spPr>
            <a:xfrm>
              <a:off x="9113791" y="3897077"/>
              <a:ext cx="2302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Redisson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是最先进和最简单的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客户端。它的学习曲线为零。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5" name="组合 1044">
            <a:extLst>
              <a:ext uri="{FF2B5EF4-FFF2-40B4-BE49-F238E27FC236}">
                <a16:creationId xmlns:a16="http://schemas.microsoft.com/office/drawing/2014/main" id="{E4C2EE03-03C8-DB20-B922-FA3B18A6EE2C}"/>
              </a:ext>
            </a:extLst>
          </p:cNvPr>
          <p:cNvGrpSpPr/>
          <p:nvPr/>
        </p:nvGrpSpPr>
        <p:grpSpPr>
          <a:xfrm>
            <a:off x="750596" y="5115230"/>
            <a:ext cx="2302807" cy="1507431"/>
            <a:chOff x="2822442" y="5159075"/>
            <a:chExt cx="2302807" cy="1507431"/>
          </a:xfrm>
        </p:grpSpPr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B5A4D151-4C07-5469-CA2E-333493803F2F}"/>
                </a:ext>
              </a:extLst>
            </p:cNvPr>
            <p:cNvGrpSpPr/>
            <p:nvPr/>
          </p:nvGrpSpPr>
          <p:grpSpPr>
            <a:xfrm>
              <a:off x="2822443" y="5159075"/>
              <a:ext cx="2184758" cy="845100"/>
              <a:chOff x="9248208" y="3991488"/>
              <a:chExt cx="2184758" cy="845100"/>
            </a:xfrm>
          </p:grpSpPr>
          <p:sp>
            <p:nvSpPr>
              <p:cNvPr id="99" name="cloud_607">
                <a:extLst>
                  <a:ext uri="{FF2B5EF4-FFF2-40B4-BE49-F238E27FC236}">
                    <a16:creationId xmlns:a16="http://schemas.microsoft.com/office/drawing/2014/main" id="{926586A8-C4CD-903A-46AF-35F2E62E95CF}"/>
                  </a:ext>
                </a:extLst>
              </p:cNvPr>
              <p:cNvSpPr/>
              <p:nvPr/>
            </p:nvSpPr>
            <p:spPr>
              <a:xfrm>
                <a:off x="10034415" y="3991488"/>
                <a:ext cx="514823" cy="419167"/>
              </a:xfrm>
              <a:custGeom>
                <a:avLst/>
                <a:gdLst>
                  <a:gd name="T0" fmla="*/ 10000 w 10000"/>
                  <a:gd name="T1" fmla="*/ 5332 h 7331"/>
                  <a:gd name="T2" fmla="*/ 9414 w 10000"/>
                  <a:gd name="T3" fmla="*/ 6746 h 7331"/>
                  <a:gd name="T4" fmla="*/ 8000 w 10000"/>
                  <a:gd name="T5" fmla="*/ 7331 h 7331"/>
                  <a:gd name="T6" fmla="*/ 2334 w 10000"/>
                  <a:gd name="T7" fmla="*/ 7331 h 7331"/>
                  <a:gd name="T8" fmla="*/ 685 w 10000"/>
                  <a:gd name="T9" fmla="*/ 6646 h 7331"/>
                  <a:gd name="T10" fmla="*/ 0 w 10000"/>
                  <a:gd name="T11" fmla="*/ 4999 h 7331"/>
                  <a:gd name="T12" fmla="*/ 370 w 10000"/>
                  <a:gd name="T13" fmla="*/ 3741 h 7331"/>
                  <a:gd name="T14" fmla="*/ 1344 w 10000"/>
                  <a:gd name="T15" fmla="*/ 2890 h 7331"/>
                  <a:gd name="T16" fmla="*/ 1333 w 10000"/>
                  <a:gd name="T17" fmla="*/ 2666 h 7331"/>
                  <a:gd name="T18" fmla="*/ 2114 w 10000"/>
                  <a:gd name="T19" fmla="*/ 781 h 7331"/>
                  <a:gd name="T20" fmla="*/ 3999 w 10000"/>
                  <a:gd name="T21" fmla="*/ 0 h 7331"/>
                  <a:gd name="T22" fmla="*/ 5490 w 10000"/>
                  <a:gd name="T23" fmla="*/ 457 h 7331"/>
                  <a:gd name="T24" fmla="*/ 6468 w 10000"/>
                  <a:gd name="T25" fmla="*/ 1656 h 7331"/>
                  <a:gd name="T26" fmla="*/ 7331 w 10000"/>
                  <a:gd name="T27" fmla="*/ 1333 h 7331"/>
                  <a:gd name="T28" fmla="*/ 8274 w 10000"/>
                  <a:gd name="T29" fmla="*/ 1725 h 7331"/>
                  <a:gd name="T30" fmla="*/ 8665 w 10000"/>
                  <a:gd name="T31" fmla="*/ 2667 h 7331"/>
                  <a:gd name="T32" fmla="*/ 8451 w 10000"/>
                  <a:gd name="T33" fmla="*/ 3386 h 7331"/>
                  <a:gd name="T34" fmla="*/ 9561 w 10000"/>
                  <a:gd name="T35" fmla="*/ 4087 h 7331"/>
                  <a:gd name="T36" fmla="*/ 10000 w 10000"/>
                  <a:gd name="T37" fmla="*/ 5332 h 7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000" h="7331">
                    <a:moveTo>
                      <a:pt x="10000" y="5332"/>
                    </a:moveTo>
                    <a:cubicBezTo>
                      <a:pt x="10000" y="5885"/>
                      <a:pt x="9805" y="6355"/>
                      <a:pt x="9414" y="6746"/>
                    </a:cubicBezTo>
                    <a:cubicBezTo>
                      <a:pt x="9023" y="7137"/>
                      <a:pt x="8551" y="7331"/>
                      <a:pt x="8000" y="7331"/>
                    </a:cubicBezTo>
                    <a:lnTo>
                      <a:pt x="2334" y="7331"/>
                    </a:lnTo>
                    <a:cubicBezTo>
                      <a:pt x="1692" y="7331"/>
                      <a:pt x="1142" y="7103"/>
                      <a:pt x="685" y="6646"/>
                    </a:cubicBezTo>
                    <a:cubicBezTo>
                      <a:pt x="229" y="6190"/>
                      <a:pt x="0" y="5641"/>
                      <a:pt x="0" y="4999"/>
                    </a:cubicBezTo>
                    <a:cubicBezTo>
                      <a:pt x="0" y="4541"/>
                      <a:pt x="123" y="4121"/>
                      <a:pt x="370" y="3741"/>
                    </a:cubicBezTo>
                    <a:cubicBezTo>
                      <a:pt x="616" y="3361"/>
                      <a:pt x="941" y="3077"/>
                      <a:pt x="1344" y="2890"/>
                    </a:cubicBezTo>
                    <a:cubicBezTo>
                      <a:pt x="1338" y="2792"/>
                      <a:pt x="1333" y="2717"/>
                      <a:pt x="1333" y="2666"/>
                    </a:cubicBezTo>
                    <a:cubicBezTo>
                      <a:pt x="1333" y="1930"/>
                      <a:pt x="1594" y="1301"/>
                      <a:pt x="2114" y="781"/>
                    </a:cubicBezTo>
                    <a:cubicBezTo>
                      <a:pt x="2634" y="261"/>
                      <a:pt x="3263" y="0"/>
                      <a:pt x="3999" y="0"/>
                    </a:cubicBezTo>
                    <a:cubicBezTo>
                      <a:pt x="4548" y="0"/>
                      <a:pt x="5045" y="154"/>
                      <a:pt x="5490" y="457"/>
                    </a:cubicBezTo>
                    <a:cubicBezTo>
                      <a:pt x="5936" y="762"/>
                      <a:pt x="6261" y="1162"/>
                      <a:pt x="6468" y="1656"/>
                    </a:cubicBezTo>
                    <a:cubicBezTo>
                      <a:pt x="6711" y="1440"/>
                      <a:pt x="6999" y="1333"/>
                      <a:pt x="7331" y="1333"/>
                    </a:cubicBezTo>
                    <a:cubicBezTo>
                      <a:pt x="7699" y="1333"/>
                      <a:pt x="8014" y="1463"/>
                      <a:pt x="8274" y="1725"/>
                    </a:cubicBezTo>
                    <a:cubicBezTo>
                      <a:pt x="8534" y="1986"/>
                      <a:pt x="8665" y="2300"/>
                      <a:pt x="8665" y="2667"/>
                    </a:cubicBezTo>
                    <a:cubicBezTo>
                      <a:pt x="8665" y="2929"/>
                      <a:pt x="8594" y="3167"/>
                      <a:pt x="8451" y="3386"/>
                    </a:cubicBezTo>
                    <a:cubicBezTo>
                      <a:pt x="8899" y="3490"/>
                      <a:pt x="9269" y="3724"/>
                      <a:pt x="9561" y="4087"/>
                    </a:cubicBezTo>
                    <a:cubicBezTo>
                      <a:pt x="9854" y="4447"/>
                      <a:pt x="10000" y="4864"/>
                      <a:pt x="10000" y="5332"/>
                    </a:cubicBez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3D4851D-DB91-C738-6905-53DEB1AB8733}"/>
                  </a:ext>
                </a:extLst>
              </p:cNvPr>
              <p:cNvSpPr txBox="1"/>
              <p:nvPr/>
            </p:nvSpPr>
            <p:spPr>
              <a:xfrm>
                <a:off x="9248208" y="4530136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Web </a:t>
                </a:r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会话集群</a:t>
                </a:r>
              </a:p>
            </p:txBody>
          </p:sp>
        </p:grp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0BD4286C-032E-8BDD-1F8D-DE17340FFB2A}"/>
                </a:ext>
              </a:extLst>
            </p:cNvPr>
            <p:cNvSpPr txBox="1"/>
            <p:nvPr/>
          </p:nvSpPr>
          <p:spPr>
            <a:xfrm>
              <a:off x="2822442" y="6020175"/>
              <a:ext cx="2302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使用基于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Tomcat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会话管理器和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Spring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会话实现的用户会话的负载</a:t>
              </a:r>
              <a:r>
                <a:rPr lang="zh-CN" altLang="en-US" sz="1200">
                  <a:solidFill>
                    <a:srgbClr val="677788"/>
                  </a:solidFill>
                  <a:latin typeface="Open Sans" panose="020B0606030504020204" pitchFamily="34" charset="0"/>
                </a:rPr>
                <a:t>均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衡。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4" name="组合 1043">
            <a:extLst>
              <a:ext uri="{FF2B5EF4-FFF2-40B4-BE49-F238E27FC236}">
                <a16:creationId xmlns:a16="http://schemas.microsoft.com/office/drawing/2014/main" id="{F81D97BC-A30E-6FA9-73D9-F34A35921A9C}"/>
              </a:ext>
            </a:extLst>
          </p:cNvPr>
          <p:cNvGrpSpPr/>
          <p:nvPr/>
        </p:nvGrpSpPr>
        <p:grpSpPr>
          <a:xfrm>
            <a:off x="5089840" y="5012278"/>
            <a:ext cx="2302807" cy="1576994"/>
            <a:chOff x="5767254" y="5089512"/>
            <a:chExt cx="2302807" cy="1576994"/>
          </a:xfrm>
        </p:grpSpPr>
        <p:grpSp>
          <p:nvGrpSpPr>
            <p:cNvPr id="1029" name="组合 1028">
              <a:extLst>
                <a:ext uri="{FF2B5EF4-FFF2-40B4-BE49-F238E27FC236}">
                  <a16:creationId xmlns:a16="http://schemas.microsoft.com/office/drawing/2014/main" id="{81F6E70F-C58A-8501-119A-EAF360743122}"/>
                </a:ext>
              </a:extLst>
            </p:cNvPr>
            <p:cNvGrpSpPr/>
            <p:nvPr/>
          </p:nvGrpSpPr>
          <p:grpSpPr>
            <a:xfrm>
              <a:off x="5824514" y="5089512"/>
              <a:ext cx="2184758" cy="914663"/>
              <a:chOff x="7086189" y="4049316"/>
              <a:chExt cx="2184758" cy="914663"/>
            </a:xfrm>
          </p:grpSpPr>
          <p:sp>
            <p:nvSpPr>
              <p:cNvPr id="102" name="iconfont-11253-5327658">
                <a:extLst>
                  <a:ext uri="{FF2B5EF4-FFF2-40B4-BE49-F238E27FC236}">
                    <a16:creationId xmlns:a16="http://schemas.microsoft.com/office/drawing/2014/main" id="{FEFA4098-5DFB-21C0-1A25-4D7F4B67EB4A}"/>
                  </a:ext>
                </a:extLst>
              </p:cNvPr>
              <p:cNvSpPr/>
              <p:nvPr/>
            </p:nvSpPr>
            <p:spPr>
              <a:xfrm>
                <a:off x="7873725" y="4049316"/>
                <a:ext cx="609685" cy="502250"/>
              </a:xfrm>
              <a:custGeom>
                <a:avLst/>
                <a:gdLst>
                  <a:gd name="T0" fmla="*/ 10000 w 10000"/>
                  <a:gd name="T1" fmla="*/ 4708 h 8238"/>
                  <a:gd name="T2" fmla="*/ 10000 w 10000"/>
                  <a:gd name="T3" fmla="*/ 6619 h 8238"/>
                  <a:gd name="T4" fmla="*/ 9913 w 10000"/>
                  <a:gd name="T5" fmla="*/ 6927 h 8238"/>
                  <a:gd name="T6" fmla="*/ 9673 w 10000"/>
                  <a:gd name="T7" fmla="*/ 7143 h 8238"/>
                  <a:gd name="T8" fmla="*/ 7614 w 10000"/>
                  <a:gd name="T9" fmla="*/ 8173 h 8238"/>
                  <a:gd name="T10" fmla="*/ 7353 w 10000"/>
                  <a:gd name="T11" fmla="*/ 8238 h 8238"/>
                  <a:gd name="T12" fmla="*/ 7091 w 10000"/>
                  <a:gd name="T13" fmla="*/ 8173 h 8238"/>
                  <a:gd name="T14" fmla="*/ 5032 w 10000"/>
                  <a:gd name="T15" fmla="*/ 7143 h 8238"/>
                  <a:gd name="T16" fmla="*/ 5000 w 10000"/>
                  <a:gd name="T17" fmla="*/ 7125 h 8238"/>
                  <a:gd name="T18" fmla="*/ 4967 w 10000"/>
                  <a:gd name="T19" fmla="*/ 7143 h 8238"/>
                  <a:gd name="T20" fmla="*/ 2909 w 10000"/>
                  <a:gd name="T21" fmla="*/ 8173 h 8238"/>
                  <a:gd name="T22" fmla="*/ 2647 w 10000"/>
                  <a:gd name="T23" fmla="*/ 8238 h 8238"/>
                  <a:gd name="T24" fmla="*/ 2386 w 10000"/>
                  <a:gd name="T25" fmla="*/ 8173 h 8238"/>
                  <a:gd name="T26" fmla="*/ 327 w 10000"/>
                  <a:gd name="T27" fmla="*/ 7143 h 8238"/>
                  <a:gd name="T28" fmla="*/ 87 w 10000"/>
                  <a:gd name="T29" fmla="*/ 6927 h 8238"/>
                  <a:gd name="T30" fmla="*/ 0 w 10000"/>
                  <a:gd name="T31" fmla="*/ 6619 h 8238"/>
                  <a:gd name="T32" fmla="*/ 0 w 10000"/>
                  <a:gd name="T33" fmla="*/ 4708 h 8238"/>
                  <a:gd name="T34" fmla="*/ 100 w 10000"/>
                  <a:gd name="T35" fmla="*/ 4387 h 8238"/>
                  <a:gd name="T36" fmla="*/ 359 w 10000"/>
                  <a:gd name="T37" fmla="*/ 4165 h 8238"/>
                  <a:gd name="T38" fmla="*/ 2352 w 10000"/>
                  <a:gd name="T39" fmla="*/ 3311 h 8238"/>
                  <a:gd name="T40" fmla="*/ 2352 w 10000"/>
                  <a:gd name="T41" fmla="*/ 1472 h 8238"/>
                  <a:gd name="T42" fmla="*/ 2452 w 10000"/>
                  <a:gd name="T43" fmla="*/ 1150 h 8238"/>
                  <a:gd name="T44" fmla="*/ 2711 w 10000"/>
                  <a:gd name="T45" fmla="*/ 929 h 8238"/>
                  <a:gd name="T46" fmla="*/ 4770 w 10000"/>
                  <a:gd name="T47" fmla="*/ 47 h 8238"/>
                  <a:gd name="T48" fmla="*/ 5001 w 10000"/>
                  <a:gd name="T49" fmla="*/ 0 h 8238"/>
                  <a:gd name="T50" fmla="*/ 5232 w 10000"/>
                  <a:gd name="T51" fmla="*/ 47 h 8238"/>
                  <a:gd name="T52" fmla="*/ 7291 w 10000"/>
                  <a:gd name="T53" fmla="*/ 929 h 8238"/>
                  <a:gd name="T54" fmla="*/ 7550 w 10000"/>
                  <a:gd name="T55" fmla="*/ 1150 h 8238"/>
                  <a:gd name="T56" fmla="*/ 7650 w 10000"/>
                  <a:gd name="T57" fmla="*/ 1472 h 8238"/>
                  <a:gd name="T58" fmla="*/ 7650 w 10000"/>
                  <a:gd name="T59" fmla="*/ 3310 h 8238"/>
                  <a:gd name="T60" fmla="*/ 9644 w 10000"/>
                  <a:gd name="T61" fmla="*/ 4164 h 8238"/>
                  <a:gd name="T62" fmla="*/ 9905 w 10000"/>
                  <a:gd name="T63" fmla="*/ 4385 h 8238"/>
                  <a:gd name="T64" fmla="*/ 10000 w 10000"/>
                  <a:gd name="T65" fmla="*/ 4708 h 8238"/>
                  <a:gd name="T66" fmla="*/ 2647 w 10000"/>
                  <a:gd name="T67" fmla="*/ 5415 h 8238"/>
                  <a:gd name="T68" fmla="*/ 4504 w 10000"/>
                  <a:gd name="T69" fmla="*/ 4620 h 8238"/>
                  <a:gd name="T70" fmla="*/ 2647 w 10000"/>
                  <a:gd name="T71" fmla="*/ 3827 h 8238"/>
                  <a:gd name="T72" fmla="*/ 791 w 10000"/>
                  <a:gd name="T73" fmla="*/ 4620 h 8238"/>
                  <a:gd name="T74" fmla="*/ 2647 w 10000"/>
                  <a:gd name="T75" fmla="*/ 5415 h 8238"/>
                  <a:gd name="T76" fmla="*/ 2941 w 10000"/>
                  <a:gd name="T77" fmla="*/ 7500 h 8238"/>
                  <a:gd name="T78" fmla="*/ 4706 w 10000"/>
                  <a:gd name="T79" fmla="*/ 6618 h 8238"/>
                  <a:gd name="T80" fmla="*/ 4706 w 10000"/>
                  <a:gd name="T81" fmla="*/ 5177 h 8238"/>
                  <a:gd name="T82" fmla="*/ 2941 w 10000"/>
                  <a:gd name="T83" fmla="*/ 5930 h 8238"/>
                  <a:gd name="T84" fmla="*/ 2941 w 10000"/>
                  <a:gd name="T85" fmla="*/ 7500 h 8238"/>
                  <a:gd name="T86" fmla="*/ 5000 w 10000"/>
                  <a:gd name="T87" fmla="*/ 2327 h 8238"/>
                  <a:gd name="T88" fmla="*/ 7028 w 10000"/>
                  <a:gd name="T89" fmla="*/ 1457 h 8238"/>
                  <a:gd name="T90" fmla="*/ 5000 w 10000"/>
                  <a:gd name="T91" fmla="*/ 588 h 8238"/>
                  <a:gd name="T92" fmla="*/ 2973 w 10000"/>
                  <a:gd name="T93" fmla="*/ 1457 h 8238"/>
                  <a:gd name="T94" fmla="*/ 5000 w 10000"/>
                  <a:gd name="T95" fmla="*/ 2327 h 8238"/>
                  <a:gd name="T96" fmla="*/ 5294 w 10000"/>
                  <a:gd name="T97" fmla="*/ 4069 h 8238"/>
                  <a:gd name="T98" fmla="*/ 7059 w 10000"/>
                  <a:gd name="T99" fmla="*/ 3312 h 8238"/>
                  <a:gd name="T100" fmla="*/ 7059 w 10000"/>
                  <a:gd name="T101" fmla="*/ 2089 h 8238"/>
                  <a:gd name="T102" fmla="*/ 5294 w 10000"/>
                  <a:gd name="T103" fmla="*/ 2844 h 8238"/>
                  <a:gd name="T104" fmla="*/ 5294 w 10000"/>
                  <a:gd name="T105" fmla="*/ 4069 h 8238"/>
                  <a:gd name="T106" fmla="*/ 7353 w 10000"/>
                  <a:gd name="T107" fmla="*/ 5415 h 8238"/>
                  <a:gd name="T108" fmla="*/ 9209 w 10000"/>
                  <a:gd name="T109" fmla="*/ 4620 h 8238"/>
                  <a:gd name="T110" fmla="*/ 7353 w 10000"/>
                  <a:gd name="T111" fmla="*/ 3827 h 8238"/>
                  <a:gd name="T112" fmla="*/ 5496 w 10000"/>
                  <a:gd name="T113" fmla="*/ 4620 h 8238"/>
                  <a:gd name="T114" fmla="*/ 7353 w 10000"/>
                  <a:gd name="T115" fmla="*/ 5415 h 8238"/>
                  <a:gd name="T116" fmla="*/ 7648 w 10000"/>
                  <a:gd name="T117" fmla="*/ 7500 h 8238"/>
                  <a:gd name="T118" fmla="*/ 9413 w 10000"/>
                  <a:gd name="T119" fmla="*/ 6618 h 8238"/>
                  <a:gd name="T120" fmla="*/ 9413 w 10000"/>
                  <a:gd name="T121" fmla="*/ 5177 h 8238"/>
                  <a:gd name="T122" fmla="*/ 7648 w 10000"/>
                  <a:gd name="T123" fmla="*/ 5930 h 8238"/>
                  <a:gd name="T124" fmla="*/ 7648 w 10000"/>
                  <a:gd name="T125" fmla="*/ 7500 h 8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000" h="8238">
                    <a:moveTo>
                      <a:pt x="10000" y="4708"/>
                    </a:moveTo>
                    <a:lnTo>
                      <a:pt x="10000" y="6619"/>
                    </a:lnTo>
                    <a:cubicBezTo>
                      <a:pt x="10000" y="6730"/>
                      <a:pt x="9970" y="6833"/>
                      <a:pt x="9913" y="6927"/>
                    </a:cubicBezTo>
                    <a:cubicBezTo>
                      <a:pt x="9854" y="7022"/>
                      <a:pt x="9775" y="7094"/>
                      <a:pt x="9673" y="7143"/>
                    </a:cubicBezTo>
                    <a:lnTo>
                      <a:pt x="7614" y="8173"/>
                    </a:lnTo>
                    <a:cubicBezTo>
                      <a:pt x="7536" y="8215"/>
                      <a:pt x="7450" y="8238"/>
                      <a:pt x="7353" y="8238"/>
                    </a:cubicBezTo>
                    <a:cubicBezTo>
                      <a:pt x="7255" y="8238"/>
                      <a:pt x="7168" y="8217"/>
                      <a:pt x="7091" y="8173"/>
                    </a:cubicBezTo>
                    <a:lnTo>
                      <a:pt x="5032" y="7143"/>
                    </a:lnTo>
                    <a:cubicBezTo>
                      <a:pt x="5020" y="7137"/>
                      <a:pt x="5010" y="7130"/>
                      <a:pt x="5000" y="7125"/>
                    </a:cubicBezTo>
                    <a:cubicBezTo>
                      <a:pt x="4994" y="7132"/>
                      <a:pt x="4982" y="7138"/>
                      <a:pt x="4967" y="7143"/>
                    </a:cubicBezTo>
                    <a:lnTo>
                      <a:pt x="2909" y="8173"/>
                    </a:lnTo>
                    <a:cubicBezTo>
                      <a:pt x="2831" y="8215"/>
                      <a:pt x="2745" y="8238"/>
                      <a:pt x="2647" y="8238"/>
                    </a:cubicBezTo>
                    <a:cubicBezTo>
                      <a:pt x="2549" y="8238"/>
                      <a:pt x="2462" y="8217"/>
                      <a:pt x="2386" y="8173"/>
                    </a:cubicBezTo>
                    <a:lnTo>
                      <a:pt x="327" y="7143"/>
                    </a:lnTo>
                    <a:cubicBezTo>
                      <a:pt x="226" y="7094"/>
                      <a:pt x="146" y="7022"/>
                      <a:pt x="87" y="6927"/>
                    </a:cubicBezTo>
                    <a:cubicBezTo>
                      <a:pt x="29" y="6832"/>
                      <a:pt x="0" y="6729"/>
                      <a:pt x="0" y="6619"/>
                    </a:cubicBezTo>
                    <a:lnTo>
                      <a:pt x="0" y="4708"/>
                    </a:lnTo>
                    <a:cubicBezTo>
                      <a:pt x="0" y="4592"/>
                      <a:pt x="32" y="4484"/>
                      <a:pt x="100" y="4387"/>
                    </a:cubicBezTo>
                    <a:cubicBezTo>
                      <a:pt x="166" y="4288"/>
                      <a:pt x="252" y="4214"/>
                      <a:pt x="359" y="4165"/>
                    </a:cubicBezTo>
                    <a:lnTo>
                      <a:pt x="2352" y="3311"/>
                    </a:lnTo>
                    <a:lnTo>
                      <a:pt x="2352" y="1472"/>
                    </a:lnTo>
                    <a:cubicBezTo>
                      <a:pt x="2352" y="1355"/>
                      <a:pt x="2385" y="1248"/>
                      <a:pt x="2452" y="1150"/>
                    </a:cubicBezTo>
                    <a:cubicBezTo>
                      <a:pt x="2519" y="1052"/>
                      <a:pt x="2605" y="978"/>
                      <a:pt x="2711" y="929"/>
                    </a:cubicBezTo>
                    <a:lnTo>
                      <a:pt x="4770" y="47"/>
                    </a:lnTo>
                    <a:cubicBezTo>
                      <a:pt x="4840" y="17"/>
                      <a:pt x="4917" y="0"/>
                      <a:pt x="5001" y="0"/>
                    </a:cubicBezTo>
                    <a:cubicBezTo>
                      <a:pt x="5084" y="0"/>
                      <a:pt x="5161" y="17"/>
                      <a:pt x="5232" y="47"/>
                    </a:cubicBezTo>
                    <a:lnTo>
                      <a:pt x="7291" y="929"/>
                    </a:lnTo>
                    <a:cubicBezTo>
                      <a:pt x="7399" y="978"/>
                      <a:pt x="7486" y="1053"/>
                      <a:pt x="7550" y="1150"/>
                    </a:cubicBezTo>
                    <a:cubicBezTo>
                      <a:pt x="7616" y="1249"/>
                      <a:pt x="7650" y="1357"/>
                      <a:pt x="7650" y="1472"/>
                    </a:cubicBezTo>
                    <a:lnTo>
                      <a:pt x="7650" y="3310"/>
                    </a:lnTo>
                    <a:lnTo>
                      <a:pt x="9644" y="4164"/>
                    </a:lnTo>
                    <a:cubicBezTo>
                      <a:pt x="9755" y="4213"/>
                      <a:pt x="9841" y="4288"/>
                      <a:pt x="9905" y="4385"/>
                    </a:cubicBezTo>
                    <a:cubicBezTo>
                      <a:pt x="9969" y="4483"/>
                      <a:pt x="10000" y="4590"/>
                      <a:pt x="10000" y="4708"/>
                    </a:cubicBezTo>
                    <a:close/>
                    <a:moveTo>
                      <a:pt x="2647" y="5415"/>
                    </a:moveTo>
                    <a:lnTo>
                      <a:pt x="4504" y="4620"/>
                    </a:lnTo>
                    <a:lnTo>
                      <a:pt x="2647" y="3827"/>
                    </a:lnTo>
                    <a:lnTo>
                      <a:pt x="791" y="4620"/>
                    </a:lnTo>
                    <a:lnTo>
                      <a:pt x="2647" y="5415"/>
                    </a:lnTo>
                    <a:close/>
                    <a:moveTo>
                      <a:pt x="2941" y="7500"/>
                    </a:moveTo>
                    <a:lnTo>
                      <a:pt x="4706" y="6618"/>
                    </a:lnTo>
                    <a:lnTo>
                      <a:pt x="4706" y="5177"/>
                    </a:lnTo>
                    <a:lnTo>
                      <a:pt x="2941" y="5930"/>
                    </a:lnTo>
                    <a:lnTo>
                      <a:pt x="2941" y="7500"/>
                    </a:lnTo>
                    <a:close/>
                    <a:moveTo>
                      <a:pt x="5000" y="2327"/>
                    </a:moveTo>
                    <a:lnTo>
                      <a:pt x="7028" y="1457"/>
                    </a:lnTo>
                    <a:lnTo>
                      <a:pt x="5000" y="588"/>
                    </a:lnTo>
                    <a:lnTo>
                      <a:pt x="2973" y="1457"/>
                    </a:lnTo>
                    <a:lnTo>
                      <a:pt x="5000" y="2327"/>
                    </a:lnTo>
                    <a:close/>
                    <a:moveTo>
                      <a:pt x="5294" y="4069"/>
                    </a:moveTo>
                    <a:lnTo>
                      <a:pt x="7059" y="3312"/>
                    </a:lnTo>
                    <a:lnTo>
                      <a:pt x="7059" y="2089"/>
                    </a:lnTo>
                    <a:lnTo>
                      <a:pt x="5294" y="2844"/>
                    </a:lnTo>
                    <a:lnTo>
                      <a:pt x="5294" y="4069"/>
                    </a:lnTo>
                    <a:close/>
                    <a:moveTo>
                      <a:pt x="7353" y="5415"/>
                    </a:moveTo>
                    <a:lnTo>
                      <a:pt x="9209" y="4620"/>
                    </a:lnTo>
                    <a:lnTo>
                      <a:pt x="7353" y="3827"/>
                    </a:lnTo>
                    <a:lnTo>
                      <a:pt x="5496" y="4620"/>
                    </a:lnTo>
                    <a:lnTo>
                      <a:pt x="7353" y="5415"/>
                    </a:lnTo>
                    <a:close/>
                    <a:moveTo>
                      <a:pt x="7648" y="7500"/>
                    </a:moveTo>
                    <a:lnTo>
                      <a:pt x="9413" y="6618"/>
                    </a:lnTo>
                    <a:lnTo>
                      <a:pt x="9413" y="5177"/>
                    </a:lnTo>
                    <a:lnTo>
                      <a:pt x="7648" y="5930"/>
                    </a:lnTo>
                    <a:lnTo>
                      <a:pt x="7648" y="7500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9B587CF-B082-CC7D-7E86-0185C4CD5852}"/>
                  </a:ext>
                </a:extLst>
              </p:cNvPr>
              <p:cNvSpPr txBox="1"/>
              <p:nvPr/>
            </p:nvSpPr>
            <p:spPr>
              <a:xfrm>
                <a:off x="7086189" y="4657527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微服务</a:t>
                </a:r>
              </a:p>
            </p:txBody>
          </p:sp>
        </p:grpSp>
        <p:sp>
          <p:nvSpPr>
            <p:cNvPr id="1041" name="文本框 1040">
              <a:extLst>
                <a:ext uri="{FF2B5EF4-FFF2-40B4-BE49-F238E27FC236}">
                  <a16:creationId xmlns:a16="http://schemas.microsoft.com/office/drawing/2014/main" id="{7389F470-B78B-8C4B-BDD3-A6CEBC3EF90F}"/>
                </a:ext>
              </a:extLst>
            </p:cNvPr>
            <p:cNvSpPr txBox="1"/>
            <p:nvPr/>
          </p:nvSpPr>
          <p:spPr>
            <a:xfrm>
              <a:off x="5767254" y="6020175"/>
              <a:ext cx="2302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使用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RPC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、消息传递和缓存的基于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的可靠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微服务通信。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43" name="组合 1042">
            <a:extLst>
              <a:ext uri="{FF2B5EF4-FFF2-40B4-BE49-F238E27FC236}">
                <a16:creationId xmlns:a16="http://schemas.microsoft.com/office/drawing/2014/main" id="{84D06930-85FB-1642-F49E-42BA4E380684}"/>
              </a:ext>
            </a:extLst>
          </p:cNvPr>
          <p:cNvGrpSpPr/>
          <p:nvPr/>
        </p:nvGrpSpPr>
        <p:grpSpPr>
          <a:xfrm>
            <a:off x="9113791" y="5006014"/>
            <a:ext cx="2302807" cy="1582835"/>
            <a:chOff x="9113791" y="5083671"/>
            <a:chExt cx="2302807" cy="1582835"/>
          </a:xfrm>
        </p:grpSpPr>
        <p:grpSp>
          <p:nvGrpSpPr>
            <p:cNvPr id="1030" name="组合 1029">
              <a:extLst>
                <a:ext uri="{FF2B5EF4-FFF2-40B4-BE49-F238E27FC236}">
                  <a16:creationId xmlns:a16="http://schemas.microsoft.com/office/drawing/2014/main" id="{980508EA-0B33-B157-27EA-6967A03ECA06}"/>
                </a:ext>
              </a:extLst>
            </p:cNvPr>
            <p:cNvGrpSpPr/>
            <p:nvPr/>
          </p:nvGrpSpPr>
          <p:grpSpPr>
            <a:xfrm>
              <a:off x="9172816" y="5083671"/>
              <a:ext cx="2184758" cy="916205"/>
              <a:chOff x="9476829" y="5256197"/>
              <a:chExt cx="2184758" cy="916205"/>
            </a:xfrm>
          </p:grpSpPr>
          <p:sp>
            <p:nvSpPr>
              <p:cNvPr id="101" name="directional-arrows-left-and-right_20796">
                <a:extLst>
                  <a:ext uri="{FF2B5EF4-FFF2-40B4-BE49-F238E27FC236}">
                    <a16:creationId xmlns:a16="http://schemas.microsoft.com/office/drawing/2014/main" id="{7909CA60-8EB8-9165-D8AA-A9F2677571CD}"/>
                  </a:ext>
                </a:extLst>
              </p:cNvPr>
              <p:cNvSpPr/>
              <p:nvPr/>
            </p:nvSpPr>
            <p:spPr>
              <a:xfrm>
                <a:off x="10291827" y="5256197"/>
                <a:ext cx="500170" cy="511553"/>
              </a:xfrm>
              <a:custGeom>
                <a:avLst/>
                <a:gdLst>
                  <a:gd name="T0" fmla="*/ 1709 w 2386"/>
                  <a:gd name="T1" fmla="*/ 1355 h 2444"/>
                  <a:gd name="T2" fmla="*/ 1709 w 2386"/>
                  <a:gd name="T3" fmla="*/ 959 h 2444"/>
                  <a:gd name="T4" fmla="*/ 1002 w 2386"/>
                  <a:gd name="T5" fmla="*/ 959 h 2444"/>
                  <a:gd name="T6" fmla="*/ 1002 w 2386"/>
                  <a:gd name="T7" fmla="*/ 396 h 2444"/>
                  <a:gd name="T8" fmla="*/ 1709 w 2386"/>
                  <a:gd name="T9" fmla="*/ 396 h 2444"/>
                  <a:gd name="T10" fmla="*/ 1709 w 2386"/>
                  <a:gd name="T11" fmla="*/ 0 h 2444"/>
                  <a:gd name="T12" fmla="*/ 2386 w 2386"/>
                  <a:gd name="T13" fmla="*/ 678 h 2444"/>
                  <a:gd name="T14" fmla="*/ 1709 w 2386"/>
                  <a:gd name="T15" fmla="*/ 1355 h 2444"/>
                  <a:gd name="T16" fmla="*/ 0 w 2386"/>
                  <a:gd name="T17" fmla="*/ 1766 h 2444"/>
                  <a:gd name="T18" fmla="*/ 677 w 2386"/>
                  <a:gd name="T19" fmla="*/ 2444 h 2444"/>
                  <a:gd name="T20" fmla="*/ 677 w 2386"/>
                  <a:gd name="T21" fmla="*/ 2048 h 2444"/>
                  <a:gd name="T22" fmla="*/ 1384 w 2386"/>
                  <a:gd name="T23" fmla="*/ 2048 h 2444"/>
                  <a:gd name="T24" fmla="*/ 1384 w 2386"/>
                  <a:gd name="T25" fmla="*/ 1484 h 2444"/>
                  <a:gd name="T26" fmla="*/ 677 w 2386"/>
                  <a:gd name="T27" fmla="*/ 1484 h 2444"/>
                  <a:gd name="T28" fmla="*/ 677 w 2386"/>
                  <a:gd name="T29" fmla="*/ 1088 h 2444"/>
                  <a:gd name="T30" fmla="*/ 0 w 2386"/>
                  <a:gd name="T31" fmla="*/ 1766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86" h="2444">
                    <a:moveTo>
                      <a:pt x="1709" y="1355"/>
                    </a:moveTo>
                    <a:lnTo>
                      <a:pt x="1709" y="959"/>
                    </a:lnTo>
                    <a:lnTo>
                      <a:pt x="1002" y="959"/>
                    </a:lnTo>
                    <a:lnTo>
                      <a:pt x="1002" y="396"/>
                    </a:lnTo>
                    <a:lnTo>
                      <a:pt x="1709" y="396"/>
                    </a:lnTo>
                    <a:lnTo>
                      <a:pt x="1709" y="0"/>
                    </a:lnTo>
                    <a:lnTo>
                      <a:pt x="2386" y="678"/>
                    </a:lnTo>
                    <a:lnTo>
                      <a:pt x="1709" y="1355"/>
                    </a:lnTo>
                    <a:close/>
                    <a:moveTo>
                      <a:pt x="0" y="1766"/>
                    </a:moveTo>
                    <a:lnTo>
                      <a:pt x="677" y="2444"/>
                    </a:lnTo>
                    <a:lnTo>
                      <a:pt x="677" y="2048"/>
                    </a:lnTo>
                    <a:lnTo>
                      <a:pt x="1384" y="2048"/>
                    </a:lnTo>
                    <a:lnTo>
                      <a:pt x="1384" y="1484"/>
                    </a:lnTo>
                    <a:lnTo>
                      <a:pt x="677" y="1484"/>
                    </a:lnTo>
                    <a:lnTo>
                      <a:pt x="677" y="1088"/>
                    </a:lnTo>
                    <a:lnTo>
                      <a:pt x="0" y="1766"/>
                    </a:lnTo>
                    <a:close/>
                  </a:path>
                </a:pathLst>
              </a:cu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文本框 1023">
                <a:extLst>
                  <a:ext uri="{FF2B5EF4-FFF2-40B4-BE49-F238E27FC236}">
                    <a16:creationId xmlns:a16="http://schemas.microsoft.com/office/drawing/2014/main" id="{6283E669-A9B1-EC1A-F50D-08627A8C05F2}"/>
                  </a:ext>
                </a:extLst>
              </p:cNvPr>
              <p:cNvSpPr txBox="1"/>
              <p:nvPr/>
            </p:nvSpPr>
            <p:spPr>
              <a:xfrm>
                <a:off x="9476829" y="5865950"/>
                <a:ext cx="2184758" cy="30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i="0">
                    <a:solidFill>
                      <a:srgbClr val="1E2022"/>
                    </a:solidFill>
                    <a:effectLst/>
                    <a:latin typeface="Open Sans" panose="020B0606030504020204" pitchFamily="34" charset="0"/>
                  </a:rPr>
                  <a:t>消息队列</a:t>
                </a:r>
              </a:p>
            </p:txBody>
          </p:sp>
        </p:grpSp>
        <p:sp>
          <p:nvSpPr>
            <p:cNvPr id="1042" name="文本框 1041">
              <a:extLst>
                <a:ext uri="{FF2B5EF4-FFF2-40B4-BE49-F238E27FC236}">
                  <a16:creationId xmlns:a16="http://schemas.microsoft.com/office/drawing/2014/main" id="{155C0F26-2335-069C-E4FE-9322227EF4B7}"/>
                </a:ext>
              </a:extLst>
            </p:cNvPr>
            <p:cNvSpPr txBox="1"/>
            <p:nvPr/>
          </p:nvSpPr>
          <p:spPr>
            <a:xfrm>
              <a:off x="9113791" y="6020175"/>
              <a:ext cx="2302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用于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Pub/Sub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和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Stream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消息传递的基于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Redis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的 </a:t>
              </a:r>
              <a:r>
                <a:rPr lang="en-US" altLang="zh-CN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Java </a:t>
              </a:r>
              <a:r>
                <a:rPr lang="zh-CN" altLang="en-US" sz="1200" b="0" i="0">
                  <a:solidFill>
                    <a:srgbClr val="677788"/>
                  </a:solidFill>
                  <a:effectLst/>
                  <a:latin typeface="Open Sans" panose="020B0606030504020204" pitchFamily="34" charset="0"/>
                </a:rPr>
                <a:t>消息代理。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E6C6E00-3A44-A491-7851-88A4E414B6B7}"/>
              </a:ext>
            </a:extLst>
          </p:cNvPr>
          <p:cNvSpPr txBox="1"/>
          <p:nvPr/>
        </p:nvSpPr>
        <p:spPr>
          <a:xfrm>
            <a:off x="2687622" y="960380"/>
            <a:ext cx="420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4C5252"/>
                </a:solidFill>
                <a:latin typeface="+mn-lt"/>
                <a:ea typeface="+mn-ea"/>
                <a:hlinkClick r:id="rId4"/>
              </a:rPr>
              <a:t>https://redisson.org</a:t>
            </a:r>
            <a:endParaRPr lang="zh-CN" altLang="en-US" dirty="0">
              <a:solidFill>
                <a:srgbClr val="4C5252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308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9DF36C-E237-CAFC-9D75-02CA0C500977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入门</a:t>
            </a:r>
            <a:endParaRPr lang="en-US" altLang="zh-CN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37D29845-F025-1685-6118-E4105B3A9E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462157"/>
            <a:ext cx="10903051" cy="38612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引入依赖：</a:t>
            </a: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solidFill>
                <a:srgbClr val="49504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49504F"/>
                </a:solidFill>
              </a:rPr>
              <a:t>配置</a:t>
            </a:r>
            <a:r>
              <a:rPr lang="en-US" altLang="zh-CN">
                <a:solidFill>
                  <a:srgbClr val="49504F"/>
                </a:solidFill>
              </a:rPr>
              <a:t>Redisson</a:t>
            </a:r>
            <a:r>
              <a:rPr lang="zh-CN" altLang="en-US">
                <a:solidFill>
                  <a:srgbClr val="49504F"/>
                </a:solidFill>
              </a:rPr>
              <a:t>客户端：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B7EFB4-0848-36C1-3CED-B163B83E9D0F}"/>
              </a:ext>
            </a:extLst>
          </p:cNvPr>
          <p:cNvGrpSpPr/>
          <p:nvPr/>
        </p:nvGrpSpPr>
        <p:grpSpPr>
          <a:xfrm>
            <a:off x="1328120" y="1902323"/>
            <a:ext cx="9901023" cy="1381183"/>
            <a:chOff x="1859972" y="2480205"/>
            <a:chExt cx="8960427" cy="138118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275E040-8C39-BD15-BD1B-76C1C20500AF}"/>
                </a:ext>
              </a:extLst>
            </p:cNvPr>
            <p:cNvSpPr/>
            <p:nvPr/>
          </p:nvSpPr>
          <p:spPr>
            <a:xfrm>
              <a:off x="1859972" y="2480206"/>
              <a:ext cx="8960427" cy="1381182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3B796D-100E-4A4C-6480-9BC5FB21D819}"/>
                </a:ext>
              </a:extLst>
            </p:cNvPr>
            <p:cNvSpPr txBox="1"/>
            <p:nvPr/>
          </p:nvSpPr>
          <p:spPr>
            <a:xfrm>
              <a:off x="1859973" y="2845725"/>
              <a:ext cx="8056533" cy="1015663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&gt;org.redisson&lt;/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groupId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&gt;redisson&lt;/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artifactId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&lt;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&gt;3.13.6&lt;/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version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&lt;/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dependency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7C07BDC-504C-1706-0809-41D14B89E46A}"/>
                </a:ext>
              </a:extLst>
            </p:cNvPr>
            <p:cNvSpPr/>
            <p:nvPr/>
          </p:nvSpPr>
          <p:spPr>
            <a:xfrm>
              <a:off x="1859972" y="2480205"/>
              <a:ext cx="8960427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7626754-0B44-CDA9-C635-3356E3DFBD72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38E4A04-5909-4CF3-B642-0304D0352800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3EE67AD-145F-FD0A-97B4-29E7DE7DA1C4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8BB9008-BA5A-EFB7-6E2F-A5AD5E848C80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E3EF68A-844B-80DC-BBC1-A039E09760A3}"/>
              </a:ext>
            </a:extLst>
          </p:cNvPr>
          <p:cNvGrpSpPr/>
          <p:nvPr/>
        </p:nvGrpSpPr>
        <p:grpSpPr>
          <a:xfrm>
            <a:off x="1211892" y="3796442"/>
            <a:ext cx="9901024" cy="2673845"/>
            <a:chOff x="1859972" y="2480205"/>
            <a:chExt cx="9901024" cy="267384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0DF99AE-1DD1-A973-2D7B-8CC973DF273E}"/>
                </a:ext>
              </a:extLst>
            </p:cNvPr>
            <p:cNvSpPr/>
            <p:nvPr/>
          </p:nvSpPr>
          <p:spPr>
            <a:xfrm>
              <a:off x="1859972" y="2480206"/>
              <a:ext cx="9901023" cy="2673844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D4EE4A-9E50-9482-6117-AE8AED1FDC80}"/>
                </a:ext>
              </a:extLst>
            </p:cNvPr>
            <p:cNvSpPr txBox="1"/>
            <p:nvPr/>
          </p:nvSpPr>
          <p:spPr>
            <a:xfrm>
              <a:off x="1859972" y="2845725"/>
              <a:ext cx="9901023" cy="2308324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@Configuration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class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RedisConfig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@Bean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public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RedissonClient redissonClient()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配置类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 config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new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地址，这里添加了单点的地址，也可以使用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config.useClusterServers()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添加集群地址</a:t>
              </a:r>
              <a:r>
                <a:rPr kumimoji="0" lang="en-US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config.useSingleServer().setAddress(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"redis://192.168.150.101:6379"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.setPassowrd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123321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</a:t>
              </a:r>
              <a:r>
                <a:rPr lang="en-US" altLang="zh-CN" sz="1200">
                  <a:solidFill>
                    <a:srgbClr val="000000"/>
                  </a:solidFill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创建客户端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Redisson.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(config);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835D0FD-B20B-CEB5-B73F-2851CFE6D2B8}"/>
                </a:ext>
              </a:extLst>
            </p:cNvPr>
            <p:cNvSpPr/>
            <p:nvPr/>
          </p:nvSpPr>
          <p:spPr>
            <a:xfrm>
              <a:off x="1859972" y="2480205"/>
              <a:ext cx="9901024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C718014-BAEE-FC02-9BE3-599E8B0121FC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DBEDD596-9588-8506-DF9C-9FAAA6683F36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01756C2-FFF0-8118-71DC-E30EC9E23522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F5391D0A-D80C-B969-BEBD-0D71EACD5285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1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9DF36C-E237-CAFC-9D75-02CA0C500977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Redisson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入门</a:t>
            </a:r>
            <a:endParaRPr lang="en-US" altLang="zh-CN" sz="2000">
              <a:solidFill>
                <a:srgbClr val="AD2B26"/>
              </a:solidFill>
              <a:latin typeface="Alibaba PuHuiTi Medium" panose="00020600040101010101" pitchFamily="18" charset="-122"/>
              <a:ea typeface="Alibaba PuHuiTi Medium" panose="00020600040101010101" pitchFamily="18" charset="-122"/>
              <a:cs typeface="Alibaba PuHuiTi Medium" panose="00020600040101010101" pitchFamily="18" charset="-122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E71044ED-795C-42CB-7677-693C8A849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rgbClr val="49504F"/>
                </a:solidFill>
              </a:rPr>
              <a:t>使用</a:t>
            </a:r>
            <a:r>
              <a:rPr lang="en-US" altLang="zh-CN">
                <a:solidFill>
                  <a:srgbClr val="49504F"/>
                </a:solidFill>
              </a:rPr>
              <a:t>Redisson</a:t>
            </a:r>
            <a:r>
              <a:rPr lang="zh-CN" altLang="en-US">
                <a:solidFill>
                  <a:srgbClr val="49504F"/>
                </a:solidFill>
              </a:rPr>
              <a:t>的分布式锁</a:t>
            </a:r>
            <a:endParaRPr lang="en-US" altLang="zh-CN">
              <a:solidFill>
                <a:srgbClr val="49504F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34C9482-CFF2-78A7-061B-B9E708FEFB5D}"/>
              </a:ext>
            </a:extLst>
          </p:cNvPr>
          <p:cNvGrpSpPr/>
          <p:nvPr/>
        </p:nvGrpSpPr>
        <p:grpSpPr>
          <a:xfrm>
            <a:off x="1145488" y="2125052"/>
            <a:ext cx="9901024" cy="4151172"/>
            <a:chOff x="1859972" y="2480205"/>
            <a:chExt cx="9901024" cy="415117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B8E8941-FF5E-465B-FCA2-5AAE0C01DF9B}"/>
                </a:ext>
              </a:extLst>
            </p:cNvPr>
            <p:cNvSpPr/>
            <p:nvPr/>
          </p:nvSpPr>
          <p:spPr>
            <a:xfrm>
              <a:off x="1859972" y="2480206"/>
              <a:ext cx="9901023" cy="4151171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CA51F07-C56E-29BA-01FC-D4DF772DB751}"/>
                </a:ext>
              </a:extLst>
            </p:cNvPr>
            <p:cNvSpPr txBox="1"/>
            <p:nvPr/>
          </p:nvSpPr>
          <p:spPr>
            <a:xfrm>
              <a:off x="1859972" y="2845725"/>
              <a:ext cx="9399049" cy="3785652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RedissonClient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testRedisson()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InterruptedException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获取锁对象，指定锁名称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RLock lock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.getLock(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"anyLock"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尝试获取锁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，参数：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waitTime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、</a:t>
              </a:r>
              <a:r>
                <a:rPr lang="en-US" altLang="zh-CN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leaseTime</a:t>
              </a:r>
              <a:r>
                <a:rPr lang="zh-CN" altLang="en-US" sz="12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、时间单位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isLock = lock.tryLock(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TimeUnit.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SECONDS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(!isLock)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获取锁失败处理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..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else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获取锁成功处理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finally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释放锁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lock.unlock();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A66B039-010A-6E9F-BB3F-BDC6CA0790B2}"/>
                </a:ext>
              </a:extLst>
            </p:cNvPr>
            <p:cNvSpPr/>
            <p:nvPr/>
          </p:nvSpPr>
          <p:spPr>
            <a:xfrm>
              <a:off x="1859972" y="2480205"/>
              <a:ext cx="9901024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2D94593-79F2-9E84-2B39-0618A3516FD3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C9E06A9-5838-4A1C-F263-268E7ABB0F38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AE48AAB-79EF-162B-0679-ED0DF77A922F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9E9928F-1B90-45A4-F8AA-5F0EBAACA2FE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130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610491"/>
            <a:ext cx="3644033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集群下锁失效问题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247758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简单分布式锁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3D93CB-8C2C-F857-AF9A-67C1E591B215}"/>
              </a:ext>
            </a:extLst>
          </p:cNvPr>
          <p:cNvSpPr txBox="1">
            <a:spLocks/>
          </p:cNvSpPr>
          <p:nvPr/>
        </p:nvSpPr>
        <p:spPr>
          <a:xfrm>
            <a:off x="4958428" y="2885025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C5252"/>
                </a:solidFill>
              </a:rPr>
              <a:t>Redisson</a:t>
            </a:r>
            <a:endParaRPr lang="zh-CN" altLang="en-US">
              <a:solidFill>
                <a:srgbClr val="4C5252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BC2EE9E-586B-BE19-3BCF-8448C95DC4E7}"/>
              </a:ext>
            </a:extLst>
          </p:cNvPr>
          <p:cNvSpPr txBox="1">
            <a:spLocks/>
          </p:cNvSpPr>
          <p:nvPr/>
        </p:nvSpPr>
        <p:spPr>
          <a:xfrm>
            <a:off x="4958428" y="352229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基于注解的分布式锁</a:t>
            </a:r>
          </a:p>
        </p:txBody>
      </p:sp>
    </p:spTree>
    <p:extLst>
      <p:ext uri="{BB962C8B-B14F-4D97-AF65-F5344CB8AC3E}">
        <p14:creationId xmlns:p14="http://schemas.microsoft.com/office/powerpoint/2010/main" val="277347934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基于注解的分布式锁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6B4730-53DA-24E7-8C7A-62C3C5FC60B4}"/>
              </a:ext>
            </a:extLst>
          </p:cNvPr>
          <p:cNvGrpSpPr/>
          <p:nvPr/>
        </p:nvGrpSpPr>
        <p:grpSpPr>
          <a:xfrm>
            <a:off x="814917" y="1557893"/>
            <a:ext cx="6338238" cy="4993378"/>
            <a:chOff x="1859973" y="2480205"/>
            <a:chExt cx="6338238" cy="499337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21E9DA6-B8CF-7F02-7AC2-5A5F8FC13758}"/>
                </a:ext>
              </a:extLst>
            </p:cNvPr>
            <p:cNvSpPr/>
            <p:nvPr/>
          </p:nvSpPr>
          <p:spPr>
            <a:xfrm>
              <a:off x="1859973" y="2480206"/>
              <a:ext cx="6260801" cy="4993377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E290DD-4400-F0A6-6D01-E50AF3FB4522}"/>
                </a:ext>
              </a:extLst>
            </p:cNvPr>
            <p:cNvSpPr txBox="1"/>
            <p:nvPr/>
          </p:nvSpPr>
          <p:spPr>
            <a:xfrm>
              <a:off x="1859973" y="2845725"/>
              <a:ext cx="6338238" cy="452431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RedissonClient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testRedisson()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InterruptedException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获取锁对象，指定锁名称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RLock lock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.getLock(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"anyLock"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尝试获取锁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isLock = lock.tryLock(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TimeUnit.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SECONDS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(!isLock)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获取锁失败处理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..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else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获取锁成功处理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finally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释放锁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lock.unlock();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94F87F5-0DF7-B0F6-9C2C-429F500E7BF0}"/>
                </a:ext>
              </a:extLst>
            </p:cNvPr>
            <p:cNvSpPr/>
            <p:nvPr/>
          </p:nvSpPr>
          <p:spPr>
            <a:xfrm>
              <a:off x="1859973" y="2480205"/>
              <a:ext cx="6260802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2753A8B-E51F-3D58-E28D-93C91EB83CF2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1B556F-38B6-48CE-13DB-458E28F2AA4A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56454C8-79F1-EF75-C2AC-AC892D17D96A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61F1565-09FE-F791-4E3F-907B0B0204EC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F6E53335-E053-FABE-0A02-1358AC23B455}"/>
              </a:ext>
            </a:extLst>
          </p:cNvPr>
          <p:cNvSpPr/>
          <p:nvPr/>
        </p:nvSpPr>
        <p:spPr>
          <a:xfrm>
            <a:off x="9069601" y="1098909"/>
            <a:ext cx="835341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4343016-0552-31E6-07D2-D624C9DB65B7}"/>
              </a:ext>
            </a:extLst>
          </p:cNvPr>
          <p:cNvSpPr/>
          <p:nvPr/>
        </p:nvSpPr>
        <p:spPr>
          <a:xfrm>
            <a:off x="9070586" y="5896616"/>
            <a:ext cx="835341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EB6BFA-1881-B71B-FD02-531B7A72CEBC}"/>
              </a:ext>
            </a:extLst>
          </p:cNvPr>
          <p:cNvSpPr/>
          <p:nvPr/>
        </p:nvSpPr>
        <p:spPr bwMode="auto">
          <a:xfrm>
            <a:off x="9025658" y="1927690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锁对象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CCB763-2DE6-FCFE-5635-E03B7D5D4470}"/>
              </a:ext>
            </a:extLst>
          </p:cNvPr>
          <p:cNvSpPr/>
          <p:nvPr/>
        </p:nvSpPr>
        <p:spPr bwMode="auto">
          <a:xfrm>
            <a:off x="9025658" y="2673203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尝试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获取锁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4" name="流程图: 决策 12">
            <a:extLst>
              <a:ext uri="{FF2B5EF4-FFF2-40B4-BE49-F238E27FC236}">
                <a16:creationId xmlns:a16="http://schemas.microsoft.com/office/drawing/2014/main" id="{9A630563-5FAD-DC0D-4BF6-1347038D328D}"/>
              </a:ext>
            </a:extLst>
          </p:cNvPr>
          <p:cNvSpPr/>
          <p:nvPr/>
        </p:nvSpPr>
        <p:spPr>
          <a:xfrm>
            <a:off x="8905552" y="3437182"/>
            <a:ext cx="1163438" cy="613957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成功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55292C-C808-DB74-6647-0EF2A14A96F4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>
            <a:off x="9487272" y="1565051"/>
            <a:ext cx="0" cy="36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E10919-A0B7-6C2D-F5F6-615C73A5785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487272" y="2321026"/>
            <a:ext cx="0" cy="3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CD7B626-7D5F-1F09-3FBE-85260B569BD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487271" y="3066539"/>
            <a:ext cx="1" cy="3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DB29C87-1C6B-60F0-54BA-F40D59B735A4}"/>
              </a:ext>
            </a:extLst>
          </p:cNvPr>
          <p:cNvSpPr/>
          <p:nvPr/>
        </p:nvSpPr>
        <p:spPr bwMode="auto">
          <a:xfrm>
            <a:off x="7777541" y="4309378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执行业务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E53A55-560B-10B9-6641-AB9105CDFC82}"/>
              </a:ext>
            </a:extLst>
          </p:cNvPr>
          <p:cNvSpPr/>
          <p:nvPr/>
        </p:nvSpPr>
        <p:spPr bwMode="auto">
          <a:xfrm>
            <a:off x="10248383" y="4309378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或重试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73B324B-25BE-38B8-2D5A-0A4C3A298D93}"/>
              </a:ext>
            </a:extLst>
          </p:cNvPr>
          <p:cNvSpPr/>
          <p:nvPr/>
        </p:nvSpPr>
        <p:spPr bwMode="auto">
          <a:xfrm>
            <a:off x="9025658" y="5135685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4427C062-2CC2-183F-7331-6FA645265B8B}"/>
              </a:ext>
            </a:extLst>
          </p:cNvPr>
          <p:cNvCxnSpPr>
            <a:stCxn id="24" idx="1"/>
            <a:endCxn id="67" idx="0"/>
          </p:cNvCxnSpPr>
          <p:nvPr/>
        </p:nvCxnSpPr>
        <p:spPr>
          <a:xfrm rot="10800000" flipV="1">
            <a:off x="8239156" y="3744160"/>
            <a:ext cx="666397" cy="565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76BE59D-7758-46D2-FC2D-625EF24B70B3}"/>
              </a:ext>
            </a:extLst>
          </p:cNvPr>
          <p:cNvCxnSpPr>
            <a:cxnSpLocks/>
            <a:stCxn id="24" idx="3"/>
            <a:endCxn id="68" idx="0"/>
          </p:cNvCxnSpPr>
          <p:nvPr/>
        </p:nvCxnSpPr>
        <p:spPr>
          <a:xfrm>
            <a:off x="10068990" y="3744161"/>
            <a:ext cx="641007" cy="565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9FDE77E-A200-42D7-9761-0423DDFA22A7}"/>
              </a:ext>
            </a:extLst>
          </p:cNvPr>
          <p:cNvCxnSpPr>
            <a:cxnSpLocks/>
            <a:stCxn id="67" idx="2"/>
            <a:endCxn id="69" idx="1"/>
          </p:cNvCxnSpPr>
          <p:nvPr/>
        </p:nvCxnSpPr>
        <p:spPr>
          <a:xfrm rot="16200000" flipH="1">
            <a:off x="8317587" y="4624281"/>
            <a:ext cx="629639" cy="786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66CB9EC-2136-D8F9-C129-E152A8A2F11A}"/>
              </a:ext>
            </a:extLst>
          </p:cNvPr>
          <p:cNvCxnSpPr>
            <a:cxnSpLocks/>
            <a:stCxn id="69" idx="2"/>
            <a:endCxn id="21" idx="0"/>
          </p:cNvCxnSpPr>
          <p:nvPr/>
        </p:nvCxnSpPr>
        <p:spPr>
          <a:xfrm>
            <a:off x="9487272" y="5529021"/>
            <a:ext cx="985" cy="3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7E3C3F56-5817-DBB6-2953-5A7048DF56E6}"/>
              </a:ext>
            </a:extLst>
          </p:cNvPr>
          <p:cNvCxnSpPr>
            <a:cxnSpLocks/>
          </p:cNvCxnSpPr>
          <p:nvPr/>
        </p:nvCxnSpPr>
        <p:spPr>
          <a:xfrm rot="5400000">
            <a:off x="10014622" y="4636977"/>
            <a:ext cx="629639" cy="7611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AB059DF-38F9-5355-34D0-DE5ADD3DCE85}"/>
              </a:ext>
            </a:extLst>
          </p:cNvPr>
          <p:cNvSpPr txBox="1"/>
          <p:nvPr/>
        </p:nvSpPr>
        <p:spPr>
          <a:xfrm>
            <a:off x="8603387" y="34928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3E615D-415D-916C-5E07-83FBF43FC9D3}"/>
              </a:ext>
            </a:extLst>
          </p:cNvPr>
          <p:cNvSpPr txBox="1"/>
          <p:nvPr/>
        </p:nvSpPr>
        <p:spPr>
          <a:xfrm>
            <a:off x="10097488" y="34934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40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67" grpId="0" animBg="1"/>
      <p:bldP spid="68" grpId="0" animBg="1"/>
      <p:bldP spid="69" grpId="0" animBg="1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基于注解的分布式锁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66B4730-53DA-24E7-8C7A-62C3C5FC60B4}"/>
              </a:ext>
            </a:extLst>
          </p:cNvPr>
          <p:cNvGrpSpPr/>
          <p:nvPr/>
        </p:nvGrpSpPr>
        <p:grpSpPr>
          <a:xfrm>
            <a:off x="814917" y="1557893"/>
            <a:ext cx="6338238" cy="4993378"/>
            <a:chOff x="1859973" y="2480205"/>
            <a:chExt cx="6338238" cy="499337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21E9DA6-B8CF-7F02-7AC2-5A5F8FC13758}"/>
                </a:ext>
              </a:extLst>
            </p:cNvPr>
            <p:cNvSpPr/>
            <p:nvPr/>
          </p:nvSpPr>
          <p:spPr>
            <a:xfrm>
              <a:off x="1859973" y="2480206"/>
              <a:ext cx="6260801" cy="4993377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AE290DD-4400-F0A6-6D01-E50AF3FB4522}"/>
                </a:ext>
              </a:extLst>
            </p:cNvPr>
            <p:cNvSpPr txBox="1"/>
            <p:nvPr/>
          </p:nvSpPr>
          <p:spPr>
            <a:xfrm>
              <a:off x="1859973" y="2845725"/>
              <a:ext cx="6338238" cy="4524315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@Autowired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private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RedissonClient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  <a:t>@Test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808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void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testRedisson()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throws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InterruptedException 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1.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获取锁对象，指定锁名称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RLock lock =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redissonClient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.getLock(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"anyLock"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try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2.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尝试获取锁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boolean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isLock = lock.tryLock(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10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TimeUnit.</a:t>
              </a:r>
              <a:r>
                <a:rPr kumimoji="0" lang="zh-CN" altLang="zh-CN" sz="1200" b="1" i="1" u="none" strike="noStrike" cap="none" normalizeH="0" baseline="0">
                  <a:ln>
                    <a:noFill/>
                  </a:ln>
                  <a:solidFill>
                    <a:srgbClr val="660E7A"/>
                  </a:solidFill>
                  <a:effectLst/>
                  <a:latin typeface="Source Code Pro" panose="020B0509030403020204" pitchFamily="49" charset="0"/>
                </a:rPr>
                <a:t>SECONDS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(!isLock) 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获取锁失败处理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..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else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endPara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获取锁成功处理</a:t>
              </a:r>
              <a:endParaRPr kumimoji="0" lang="en-US" altLang="zh-CN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 </a:t>
              </a: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finally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{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// 4.</a:t>
              </a: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释放锁</a:t>
              </a:r>
              <a:b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2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lock.unlock();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}</a:t>
              </a:r>
              <a:b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}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94F87F5-0DF7-B0F6-9C2C-429F500E7BF0}"/>
                </a:ext>
              </a:extLst>
            </p:cNvPr>
            <p:cNvSpPr/>
            <p:nvPr/>
          </p:nvSpPr>
          <p:spPr>
            <a:xfrm>
              <a:off x="1859973" y="2480205"/>
              <a:ext cx="6260802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2753A8B-E51F-3D58-E28D-93C91EB83CF2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1B556F-38B6-48CE-13DB-458E28F2AA4A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56454C8-79F1-EF75-C2AC-AC892D17D96A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61F1565-09FE-F791-4E3F-907B0B0204EC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EF39A11-E624-8D49-853F-8270F63A0DF1}"/>
              </a:ext>
            </a:extLst>
          </p:cNvPr>
          <p:cNvSpPr/>
          <p:nvPr/>
        </p:nvSpPr>
        <p:spPr>
          <a:xfrm>
            <a:off x="1967696" y="4051139"/>
            <a:ext cx="2106593" cy="455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727919-4518-1DFA-5D7E-33DC65DA490B}"/>
              </a:ext>
            </a:extLst>
          </p:cNvPr>
          <p:cNvSpPr/>
          <p:nvPr/>
        </p:nvSpPr>
        <p:spPr>
          <a:xfrm>
            <a:off x="1967695" y="4794421"/>
            <a:ext cx="2106593" cy="455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6E53335-E053-FABE-0A02-1358AC23B455}"/>
              </a:ext>
            </a:extLst>
          </p:cNvPr>
          <p:cNvSpPr/>
          <p:nvPr/>
        </p:nvSpPr>
        <p:spPr>
          <a:xfrm>
            <a:off x="9069601" y="1098909"/>
            <a:ext cx="835341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4343016-0552-31E6-07D2-D624C9DB65B7}"/>
              </a:ext>
            </a:extLst>
          </p:cNvPr>
          <p:cNvSpPr/>
          <p:nvPr/>
        </p:nvSpPr>
        <p:spPr>
          <a:xfrm>
            <a:off x="9070586" y="5896616"/>
            <a:ext cx="835341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EB6BFA-1881-B71B-FD02-531B7A72CEBC}"/>
              </a:ext>
            </a:extLst>
          </p:cNvPr>
          <p:cNvSpPr/>
          <p:nvPr/>
        </p:nvSpPr>
        <p:spPr bwMode="auto">
          <a:xfrm>
            <a:off x="9025658" y="1927690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锁对象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CCB763-2DE6-FCFE-5635-E03B7D5D4470}"/>
              </a:ext>
            </a:extLst>
          </p:cNvPr>
          <p:cNvSpPr/>
          <p:nvPr/>
        </p:nvSpPr>
        <p:spPr bwMode="auto">
          <a:xfrm>
            <a:off x="9025658" y="2673203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尝试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获取锁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4" name="流程图: 决策 12">
            <a:extLst>
              <a:ext uri="{FF2B5EF4-FFF2-40B4-BE49-F238E27FC236}">
                <a16:creationId xmlns:a16="http://schemas.microsoft.com/office/drawing/2014/main" id="{9A630563-5FAD-DC0D-4BF6-1347038D328D}"/>
              </a:ext>
            </a:extLst>
          </p:cNvPr>
          <p:cNvSpPr/>
          <p:nvPr/>
        </p:nvSpPr>
        <p:spPr>
          <a:xfrm>
            <a:off x="8905552" y="3437182"/>
            <a:ext cx="1163438" cy="613957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成功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B55292C-C808-DB74-6647-0EF2A14A96F4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>
            <a:off x="9487272" y="1565051"/>
            <a:ext cx="0" cy="362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2E10919-A0B7-6C2D-F5F6-615C73A5785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487272" y="2321026"/>
            <a:ext cx="0" cy="35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CD7B626-7D5F-1F09-3FBE-85260B569BD4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487271" y="3066539"/>
            <a:ext cx="1" cy="37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DB29C87-1C6B-60F0-54BA-F40D59B735A4}"/>
              </a:ext>
            </a:extLst>
          </p:cNvPr>
          <p:cNvSpPr/>
          <p:nvPr/>
        </p:nvSpPr>
        <p:spPr bwMode="auto">
          <a:xfrm>
            <a:off x="7777541" y="4309378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执行业务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E53A55-560B-10B9-6641-AB9105CDFC82}"/>
              </a:ext>
            </a:extLst>
          </p:cNvPr>
          <p:cNvSpPr/>
          <p:nvPr/>
        </p:nvSpPr>
        <p:spPr bwMode="auto">
          <a:xfrm>
            <a:off x="10248383" y="4309378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或重试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73B324B-25BE-38B8-2D5A-0A4C3A298D93}"/>
              </a:ext>
            </a:extLst>
          </p:cNvPr>
          <p:cNvSpPr/>
          <p:nvPr/>
        </p:nvSpPr>
        <p:spPr bwMode="auto">
          <a:xfrm>
            <a:off x="9025658" y="5135685"/>
            <a:ext cx="923227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释放锁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4427C062-2CC2-183F-7331-6FA645265B8B}"/>
              </a:ext>
            </a:extLst>
          </p:cNvPr>
          <p:cNvCxnSpPr>
            <a:stCxn id="24" idx="1"/>
            <a:endCxn id="67" idx="0"/>
          </p:cNvCxnSpPr>
          <p:nvPr/>
        </p:nvCxnSpPr>
        <p:spPr>
          <a:xfrm rot="10800000" flipV="1">
            <a:off x="8239156" y="3744160"/>
            <a:ext cx="666397" cy="565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76BE59D-7758-46D2-FC2D-625EF24B70B3}"/>
              </a:ext>
            </a:extLst>
          </p:cNvPr>
          <p:cNvCxnSpPr>
            <a:cxnSpLocks/>
            <a:stCxn id="24" idx="3"/>
            <a:endCxn id="68" idx="0"/>
          </p:cNvCxnSpPr>
          <p:nvPr/>
        </p:nvCxnSpPr>
        <p:spPr>
          <a:xfrm>
            <a:off x="10068990" y="3744161"/>
            <a:ext cx="641007" cy="565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9FDE77E-A200-42D7-9761-0423DDFA22A7}"/>
              </a:ext>
            </a:extLst>
          </p:cNvPr>
          <p:cNvCxnSpPr>
            <a:cxnSpLocks/>
            <a:stCxn id="67" idx="2"/>
            <a:endCxn id="69" idx="1"/>
          </p:cNvCxnSpPr>
          <p:nvPr/>
        </p:nvCxnSpPr>
        <p:spPr>
          <a:xfrm rot="16200000" flipH="1">
            <a:off x="8317587" y="4624281"/>
            <a:ext cx="629639" cy="786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66CB9EC-2136-D8F9-C129-E152A8A2F11A}"/>
              </a:ext>
            </a:extLst>
          </p:cNvPr>
          <p:cNvCxnSpPr>
            <a:cxnSpLocks/>
            <a:stCxn id="69" idx="2"/>
            <a:endCxn id="21" idx="0"/>
          </p:cNvCxnSpPr>
          <p:nvPr/>
        </p:nvCxnSpPr>
        <p:spPr>
          <a:xfrm>
            <a:off x="9487272" y="5529021"/>
            <a:ext cx="985" cy="36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A0E30505-A4C0-12A8-09E8-35A5AAE69D71}"/>
              </a:ext>
            </a:extLst>
          </p:cNvPr>
          <p:cNvSpPr/>
          <p:nvPr/>
        </p:nvSpPr>
        <p:spPr>
          <a:xfrm>
            <a:off x="6087674" y="5189778"/>
            <a:ext cx="1180617" cy="33924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JoinPoint</a:t>
            </a:r>
            <a:endParaRPr lang="zh-CN" altLang="en-US" sz="14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B704151-626C-D023-432A-5F2E7379754C}"/>
              </a:ext>
            </a:extLst>
          </p:cNvPr>
          <p:cNvSpPr/>
          <p:nvPr/>
        </p:nvSpPr>
        <p:spPr>
          <a:xfrm>
            <a:off x="7558268" y="4151085"/>
            <a:ext cx="3818815" cy="66978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A54B5AF-F67B-55A3-87A5-58B04F5F84F6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677983" y="4702712"/>
            <a:ext cx="1099558" cy="48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41A73E76-6E88-3114-3620-7CEEB0394E22}"/>
              </a:ext>
            </a:extLst>
          </p:cNvPr>
          <p:cNvCxnSpPr>
            <a:cxnSpLocks/>
          </p:cNvCxnSpPr>
          <p:nvPr/>
        </p:nvCxnSpPr>
        <p:spPr>
          <a:xfrm rot="5400000">
            <a:off x="9594476" y="5014165"/>
            <a:ext cx="1426973" cy="80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1B6049A-02ED-9B4F-B3A6-DF88FBC4EAF9}"/>
              </a:ext>
            </a:extLst>
          </p:cNvPr>
          <p:cNvSpPr txBox="1"/>
          <p:nvPr/>
        </p:nvSpPr>
        <p:spPr>
          <a:xfrm>
            <a:off x="8603387" y="34928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9E02E-1325-3488-C82D-C70E88F7E2F2}"/>
              </a:ext>
            </a:extLst>
          </p:cNvPr>
          <p:cNvSpPr txBox="1"/>
          <p:nvPr/>
        </p:nvSpPr>
        <p:spPr>
          <a:xfrm>
            <a:off x="10097488" y="34934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F51884-F324-AEB2-61C6-E97B41C307A7}"/>
              </a:ext>
            </a:extLst>
          </p:cNvPr>
          <p:cNvSpPr/>
          <p:nvPr/>
        </p:nvSpPr>
        <p:spPr>
          <a:xfrm>
            <a:off x="4515946" y="3565320"/>
            <a:ext cx="2162037" cy="265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3DF825-9EDA-1AA0-DC46-3A6B6C992387}"/>
              </a:ext>
            </a:extLst>
          </p:cNvPr>
          <p:cNvSpPr/>
          <p:nvPr/>
        </p:nvSpPr>
        <p:spPr>
          <a:xfrm>
            <a:off x="4615545" y="3024507"/>
            <a:ext cx="1002935" cy="265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86" grpId="0" animBg="1"/>
      <p:bldP spid="87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2D1CF1-FBC2-F695-1832-B6CC013EF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78878"/>
            <a:ext cx="6298881" cy="4016906"/>
          </a:xfrm>
        </p:spPr>
        <p:txBody>
          <a:bodyPr/>
          <a:lstStyle/>
          <a:p>
            <a:r>
              <a:rPr lang="zh-CN" altLang="en-US"/>
              <a:t>理解分布式锁原理和使用场景</a:t>
            </a:r>
            <a:endParaRPr lang="en-US" altLang="zh-CN"/>
          </a:p>
          <a:p>
            <a:r>
              <a:rPr lang="zh-CN" altLang="en-US"/>
              <a:t>掌握</a:t>
            </a:r>
            <a:r>
              <a:rPr lang="en-US" altLang="zh-CN"/>
              <a:t>Redisson</a:t>
            </a:r>
            <a:r>
              <a:rPr lang="zh-CN" altLang="en-US"/>
              <a:t>分布式锁的使用</a:t>
            </a:r>
            <a:endParaRPr lang="en-US" altLang="zh-CN"/>
          </a:p>
          <a:p>
            <a:r>
              <a:rPr lang="zh-CN" altLang="en-US"/>
              <a:t>能利用</a:t>
            </a:r>
            <a:r>
              <a:rPr lang="en-US" altLang="zh-CN"/>
              <a:t>MQ</a:t>
            </a:r>
            <a:r>
              <a:rPr lang="zh-CN" altLang="en-US"/>
              <a:t>解决高并发写问题</a:t>
            </a:r>
            <a:endParaRPr lang="en-US" altLang="zh-CN"/>
          </a:p>
          <a:p>
            <a:r>
              <a:rPr lang="zh-CN" altLang="en-US"/>
              <a:t>掌握</a:t>
            </a:r>
            <a:r>
              <a:rPr lang="en-US" altLang="zh-CN"/>
              <a:t>Redis</a:t>
            </a:r>
            <a:r>
              <a:rPr lang="zh-CN" altLang="en-US"/>
              <a:t>的</a:t>
            </a:r>
            <a:r>
              <a:rPr lang="en-US" altLang="zh-CN"/>
              <a:t>Lua</a:t>
            </a:r>
            <a:r>
              <a:rPr lang="zh-CN" altLang="en-US"/>
              <a:t>脚本用法</a:t>
            </a:r>
          </a:p>
        </p:txBody>
      </p:sp>
    </p:spTree>
    <p:extLst>
      <p:ext uri="{BB962C8B-B14F-4D97-AF65-F5344CB8AC3E}">
        <p14:creationId xmlns:p14="http://schemas.microsoft.com/office/powerpoint/2010/main" val="31585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FE5801-6774-C9D8-A90C-FFC7ACCD7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实现基于注解的</a:t>
            </a:r>
            <a:r>
              <a:rPr lang="en-US" altLang="zh-CN"/>
              <a:t>AOP</a:t>
            </a:r>
            <a:r>
              <a:rPr lang="zh-CN" altLang="en-US"/>
              <a:t>切面编程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DB337-0E96-82D1-CCF4-3F3D384E4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步骤：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自定义注解，用于标记切入点，填写锁所需参数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自定义</a:t>
            </a:r>
            <a:r>
              <a:rPr lang="en-US" altLang="zh-CN"/>
              <a:t>Aspect</a:t>
            </a:r>
            <a:r>
              <a:rPr lang="zh-CN" altLang="en-US"/>
              <a:t>通知，实现基于</a:t>
            </a:r>
            <a:r>
              <a:rPr lang="en-US" altLang="zh-CN"/>
              <a:t>AOP</a:t>
            </a:r>
            <a:r>
              <a:rPr lang="zh-CN" altLang="en-US"/>
              <a:t>的分布式锁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9947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标题 1">
            <a:extLst>
              <a:ext uri="{FF2B5EF4-FFF2-40B4-BE49-F238E27FC236}">
                <a16:creationId xmlns:a16="http://schemas.microsoft.com/office/drawing/2014/main" id="{A8FDB83D-4550-69D4-55B9-5DB3E36AA5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分布式锁失败策略</a:t>
            </a:r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FAE992C0-4063-1952-8DAA-CFB55209E7F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77381" y="2609000"/>
            <a:ext cx="1424989" cy="635000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是否重试</a:t>
            </a:r>
          </a:p>
        </p:txBody>
      </p:sp>
      <p:cxnSp>
        <p:nvCxnSpPr>
          <p:cNvPr id="29" name="PA-ElbowConnector 28">
            <a:extLst>
              <a:ext uri="{FF2B5EF4-FFF2-40B4-BE49-F238E27FC236}">
                <a16:creationId xmlns:a16="http://schemas.microsoft.com/office/drawing/2014/main" id="{AA256081-0490-7176-8719-92835250894F}"/>
              </a:ext>
            </a:extLst>
          </p:cNvPr>
          <p:cNvCxnSpPr>
            <a:cxnSpLocks/>
            <a:stCxn id="19" idx="3"/>
            <a:endCxn id="30" idx="1"/>
          </p:cNvCxnSpPr>
          <p:nvPr>
            <p:custDataLst>
              <p:tags r:id="rId3"/>
            </p:custDataLst>
          </p:nvPr>
        </p:nvCxnSpPr>
        <p:spPr>
          <a:xfrm flipV="1">
            <a:off x="2902370" y="1894527"/>
            <a:ext cx="1105517" cy="1031973"/>
          </a:xfrm>
          <a:prstGeom prst="bentConnector3">
            <a:avLst>
              <a:gd name="adj1" fmla="val 50000"/>
            </a:avLst>
          </a:prstGeom>
          <a:ln>
            <a:solidFill>
              <a:srgbClr val="B600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8F5CA310-329A-56C6-CCB1-0DB37262E3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007887" y="1635932"/>
            <a:ext cx="1160614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不重试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FAST</a:t>
            </a:r>
            <a:endParaRPr lang="zh-CN" altLang="en-US" sz="1400">
              <a:solidFill>
                <a:srgbClr val="4C5252"/>
              </a:solidFill>
            </a:endParaRPr>
          </a:p>
        </p:txBody>
      </p:sp>
      <p:cxnSp>
        <p:nvCxnSpPr>
          <p:cNvPr id="32" name="PA-连接符: 肘形 31">
            <a:extLst>
              <a:ext uri="{FF2B5EF4-FFF2-40B4-BE49-F238E27FC236}">
                <a16:creationId xmlns:a16="http://schemas.microsoft.com/office/drawing/2014/main" id="{ABD9F4E7-4426-626D-91EA-E5E9DB21D752}"/>
              </a:ext>
            </a:extLst>
          </p:cNvPr>
          <p:cNvCxnSpPr>
            <a:cxnSpLocks/>
            <a:stCxn id="19" idx="3"/>
            <a:endCxn id="33" idx="1"/>
          </p:cNvCxnSpPr>
          <p:nvPr>
            <p:custDataLst>
              <p:tags r:id="rId5"/>
            </p:custDataLst>
          </p:nvPr>
        </p:nvCxnSpPr>
        <p:spPr>
          <a:xfrm>
            <a:off x="2902370" y="2926500"/>
            <a:ext cx="1105516" cy="0"/>
          </a:xfrm>
          <a:prstGeom prst="straightConnector1">
            <a:avLst/>
          </a:prstGeom>
          <a:ln>
            <a:solidFill>
              <a:srgbClr val="B600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PA-圆角矩形 32">
            <a:extLst>
              <a:ext uri="{FF2B5EF4-FFF2-40B4-BE49-F238E27FC236}">
                <a16:creationId xmlns:a16="http://schemas.microsoft.com/office/drawing/2014/main" id="{99554863-4F4D-0557-4036-5B8C552815D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007886" y="2667905"/>
            <a:ext cx="1160613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有限重试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100">
                <a:solidFill>
                  <a:srgbClr val="4C5252"/>
                </a:solidFill>
              </a:rPr>
              <a:t>RETRY_TIMEOUT</a:t>
            </a:r>
            <a:endParaRPr lang="zh-CN" altLang="en-US" sz="1100">
              <a:solidFill>
                <a:srgbClr val="4C5252"/>
              </a:solidFill>
            </a:endParaRPr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32DFDE3E-E839-BE11-311E-6B097E9AA05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477382" y="5395529"/>
            <a:ext cx="1424989" cy="635000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失败处理</a:t>
            </a:r>
          </a:p>
        </p:txBody>
      </p:sp>
      <p:cxnSp>
        <p:nvCxnSpPr>
          <p:cNvPr id="36" name="PA-ElbowConnector 35">
            <a:extLst>
              <a:ext uri="{FF2B5EF4-FFF2-40B4-BE49-F238E27FC236}">
                <a16:creationId xmlns:a16="http://schemas.microsoft.com/office/drawing/2014/main" id="{66307B35-00E9-8951-C645-13AE53BD48A4}"/>
              </a:ext>
            </a:extLst>
          </p:cNvPr>
          <p:cNvCxnSpPr>
            <a:cxnSpLocks/>
            <a:stCxn id="35" idx="3"/>
            <a:endCxn id="37" idx="1"/>
          </p:cNvCxnSpPr>
          <p:nvPr>
            <p:custDataLst>
              <p:tags r:id="rId8"/>
            </p:custDataLst>
          </p:nvPr>
        </p:nvCxnSpPr>
        <p:spPr>
          <a:xfrm flipV="1">
            <a:off x="2902371" y="5161457"/>
            <a:ext cx="1105517" cy="55157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306230BD-D57B-0B72-F715-2C180B9A90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007888" y="4902862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直接结束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SKIP</a:t>
            </a:r>
            <a:endParaRPr lang="zh-CN" altLang="en-US" sz="1400">
              <a:solidFill>
                <a:srgbClr val="4C5252"/>
              </a:solidFill>
            </a:endParaRPr>
          </a:p>
        </p:txBody>
      </p:sp>
      <p:cxnSp>
        <p:nvCxnSpPr>
          <p:cNvPr id="38" name="PA-ElbowConnector 37">
            <a:extLst>
              <a:ext uri="{FF2B5EF4-FFF2-40B4-BE49-F238E27FC236}">
                <a16:creationId xmlns:a16="http://schemas.microsoft.com/office/drawing/2014/main" id="{8DE229DC-0DBD-3601-6B0A-1D18C9E1835C}"/>
              </a:ext>
            </a:extLst>
          </p:cNvPr>
          <p:cNvCxnSpPr>
            <a:cxnSpLocks/>
            <a:stCxn id="35" idx="3"/>
            <a:endCxn id="39" idx="1"/>
          </p:cNvCxnSpPr>
          <p:nvPr>
            <p:custDataLst>
              <p:tags r:id="rId10"/>
            </p:custDataLst>
          </p:nvPr>
        </p:nvCxnSpPr>
        <p:spPr>
          <a:xfrm>
            <a:off x="2902371" y="5713029"/>
            <a:ext cx="1105516" cy="55157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A9B7E88C-0772-9201-C94D-E7FBA6E22A6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007887" y="6006006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抛出异常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FAIL</a:t>
            </a:r>
            <a:endParaRPr lang="zh-CN" altLang="en-US" sz="1400">
              <a:solidFill>
                <a:srgbClr val="4C5252"/>
              </a:solidFill>
            </a:endParaRPr>
          </a:p>
        </p:txBody>
      </p:sp>
      <p:cxnSp>
        <p:nvCxnSpPr>
          <p:cNvPr id="44" name="PA-ElbowConnector 43">
            <a:extLst>
              <a:ext uri="{FF2B5EF4-FFF2-40B4-BE49-F238E27FC236}">
                <a16:creationId xmlns:a16="http://schemas.microsoft.com/office/drawing/2014/main" id="{910A181E-DBB0-7724-FCCD-277DEA8925E2}"/>
              </a:ext>
            </a:extLst>
          </p:cNvPr>
          <p:cNvCxnSpPr>
            <a:cxnSpLocks/>
            <a:stCxn id="19" idx="3"/>
            <a:endCxn id="45" idx="1"/>
          </p:cNvCxnSpPr>
          <p:nvPr>
            <p:custDataLst>
              <p:tags r:id="rId12"/>
            </p:custDataLst>
          </p:nvPr>
        </p:nvCxnSpPr>
        <p:spPr>
          <a:xfrm>
            <a:off x="2902370" y="2926500"/>
            <a:ext cx="1105517" cy="1031973"/>
          </a:xfrm>
          <a:prstGeom prst="bentConnector3">
            <a:avLst>
              <a:gd name="adj1" fmla="val 50000"/>
            </a:avLst>
          </a:prstGeom>
          <a:ln>
            <a:solidFill>
              <a:srgbClr val="B6000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8B0D5F57-FE65-E8D5-4908-76E1AFEF6FF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007887" y="3699878"/>
            <a:ext cx="1160613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无限重试</a:t>
            </a:r>
            <a:br>
              <a:rPr lang="en-US" altLang="zh-CN" sz="1400">
                <a:solidFill>
                  <a:srgbClr val="4C5252"/>
                </a:solidFill>
              </a:rPr>
            </a:br>
            <a:r>
              <a:rPr lang="en-US" altLang="zh-CN" sz="1200">
                <a:solidFill>
                  <a:srgbClr val="4C5252"/>
                </a:solidFill>
              </a:rPr>
              <a:t>KEEP_TRYING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5F2D38CC-FF7C-21AC-3271-A93C7E2828D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034536" y="1635932"/>
            <a:ext cx="2504155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快速结束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SKIP_FAST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63" name="PA-圆角矩形 62">
            <a:extLst>
              <a:ext uri="{FF2B5EF4-FFF2-40B4-BE49-F238E27FC236}">
                <a16:creationId xmlns:a16="http://schemas.microsoft.com/office/drawing/2014/main" id="{4FF9A822-64A1-E6C4-4EF9-B1C7AB62FE5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034536" y="2663802"/>
            <a:ext cx="2504155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快速失败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FAIL_FAST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64" name="PA-圆角矩形 63">
            <a:extLst>
              <a:ext uri="{FF2B5EF4-FFF2-40B4-BE49-F238E27FC236}">
                <a16:creationId xmlns:a16="http://schemas.microsoft.com/office/drawing/2014/main" id="{95992FE4-B689-A587-BEDC-EE675713AA3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034536" y="4719542"/>
            <a:ext cx="2504155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重试超时后结束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SKIP_AFTER_RETRY_TIMEOUT</a:t>
            </a:r>
            <a:endParaRPr lang="zh-CN" altLang="en-US" sz="1200">
              <a:solidFill>
                <a:srgbClr val="4C5252"/>
              </a:solidFill>
            </a:endParaRPr>
          </a:p>
        </p:txBody>
      </p:sp>
      <p:sp>
        <p:nvSpPr>
          <p:cNvPr id="65" name="PA-圆角矩形 64">
            <a:extLst>
              <a:ext uri="{FF2B5EF4-FFF2-40B4-BE49-F238E27FC236}">
                <a16:creationId xmlns:a16="http://schemas.microsoft.com/office/drawing/2014/main" id="{F2E79A88-0EE5-5B8E-E89E-2C37DF0AC32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034536" y="5747411"/>
            <a:ext cx="2504155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重试超时后失败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FAIL_AFTER_RETRY_TIMEOUT</a:t>
            </a:r>
            <a:endParaRPr lang="zh-CN" altLang="en-US" sz="1200">
              <a:solidFill>
                <a:srgbClr val="4C5252"/>
              </a:solidFill>
            </a:endParaRPr>
          </a:p>
        </p:txBody>
      </p:sp>
      <p:cxnSp>
        <p:nvCxnSpPr>
          <p:cNvPr id="69" name="PA-StraightArrowConnector 68">
            <a:extLst>
              <a:ext uri="{FF2B5EF4-FFF2-40B4-BE49-F238E27FC236}">
                <a16:creationId xmlns:a16="http://schemas.microsoft.com/office/drawing/2014/main" id="{931D3CB8-32F0-70D6-B60D-E920835B2C1F}"/>
              </a:ext>
            </a:extLst>
          </p:cNvPr>
          <p:cNvCxnSpPr>
            <a:cxnSpLocks/>
            <a:stCxn id="30" idx="3"/>
            <a:endCxn id="57" idx="1"/>
          </p:cNvCxnSpPr>
          <p:nvPr>
            <p:custDataLst>
              <p:tags r:id="rId18"/>
            </p:custDataLst>
          </p:nvPr>
        </p:nvCxnSpPr>
        <p:spPr>
          <a:xfrm>
            <a:off x="5168501" y="1894527"/>
            <a:ext cx="2866035" cy="0"/>
          </a:xfrm>
          <a:prstGeom prst="straightConnector1">
            <a:avLst/>
          </a:prstGeom>
          <a:ln w="9525">
            <a:solidFill>
              <a:srgbClr val="B60004">
                <a:alpha val="3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PA-StraightArrowConnector 69">
            <a:extLst>
              <a:ext uri="{FF2B5EF4-FFF2-40B4-BE49-F238E27FC236}">
                <a16:creationId xmlns:a16="http://schemas.microsoft.com/office/drawing/2014/main" id="{24C1FA03-ADE9-2E75-1EB2-292A3133DF1A}"/>
              </a:ext>
            </a:extLst>
          </p:cNvPr>
          <p:cNvCxnSpPr>
            <a:cxnSpLocks/>
            <a:stCxn id="37" idx="3"/>
            <a:endCxn id="57" idx="1"/>
          </p:cNvCxnSpPr>
          <p:nvPr>
            <p:custDataLst>
              <p:tags r:id="rId19"/>
            </p:custDataLst>
          </p:nvPr>
        </p:nvCxnSpPr>
        <p:spPr>
          <a:xfrm flipV="1">
            <a:off x="5168502" y="1894527"/>
            <a:ext cx="2866034" cy="3266930"/>
          </a:xfrm>
          <a:prstGeom prst="straightConnector1">
            <a:avLst/>
          </a:prstGeom>
          <a:ln w="9525">
            <a:solidFill>
              <a:srgbClr val="0070C0">
                <a:alpha val="4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PA-StraightArrowConnector 75">
            <a:extLst>
              <a:ext uri="{FF2B5EF4-FFF2-40B4-BE49-F238E27FC236}">
                <a16:creationId xmlns:a16="http://schemas.microsoft.com/office/drawing/2014/main" id="{8344017A-C33E-2489-020D-27288083B0F6}"/>
              </a:ext>
            </a:extLst>
          </p:cNvPr>
          <p:cNvCxnSpPr>
            <a:cxnSpLocks/>
            <a:stCxn id="30" idx="3"/>
            <a:endCxn id="63" idx="1"/>
          </p:cNvCxnSpPr>
          <p:nvPr>
            <p:custDataLst>
              <p:tags r:id="rId20"/>
            </p:custDataLst>
          </p:nvPr>
        </p:nvCxnSpPr>
        <p:spPr>
          <a:xfrm>
            <a:off x="5168501" y="1894527"/>
            <a:ext cx="2866035" cy="1027870"/>
          </a:xfrm>
          <a:prstGeom prst="straightConnector1">
            <a:avLst/>
          </a:prstGeom>
          <a:ln w="9525">
            <a:solidFill>
              <a:srgbClr val="B60004">
                <a:alpha val="3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PA-StraightArrowConnector 76">
            <a:extLst>
              <a:ext uri="{FF2B5EF4-FFF2-40B4-BE49-F238E27FC236}">
                <a16:creationId xmlns:a16="http://schemas.microsoft.com/office/drawing/2014/main" id="{DD003E5F-1EA7-2A87-9B44-D51ACAAF4CCC}"/>
              </a:ext>
            </a:extLst>
          </p:cNvPr>
          <p:cNvCxnSpPr>
            <a:cxnSpLocks/>
            <a:stCxn id="39" idx="3"/>
            <a:endCxn id="63" idx="1"/>
          </p:cNvCxnSpPr>
          <p:nvPr>
            <p:custDataLst>
              <p:tags r:id="rId21"/>
            </p:custDataLst>
          </p:nvPr>
        </p:nvCxnSpPr>
        <p:spPr>
          <a:xfrm flipV="1">
            <a:off x="5168501" y="2922397"/>
            <a:ext cx="2866035" cy="3342204"/>
          </a:xfrm>
          <a:prstGeom prst="straightConnector1">
            <a:avLst/>
          </a:prstGeom>
          <a:ln w="9525">
            <a:solidFill>
              <a:srgbClr val="0070C0">
                <a:alpha val="4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PA-StraightArrowConnector 81">
            <a:extLst>
              <a:ext uri="{FF2B5EF4-FFF2-40B4-BE49-F238E27FC236}">
                <a16:creationId xmlns:a16="http://schemas.microsoft.com/office/drawing/2014/main" id="{1588A29D-71F5-7597-439B-CFAD9E9DEACE}"/>
              </a:ext>
            </a:extLst>
          </p:cNvPr>
          <p:cNvCxnSpPr>
            <a:cxnSpLocks/>
            <a:stCxn id="33" idx="3"/>
            <a:endCxn id="64" idx="1"/>
          </p:cNvCxnSpPr>
          <p:nvPr>
            <p:custDataLst>
              <p:tags r:id="rId22"/>
            </p:custDataLst>
          </p:nvPr>
        </p:nvCxnSpPr>
        <p:spPr>
          <a:xfrm>
            <a:off x="5168499" y="2926500"/>
            <a:ext cx="2866037" cy="2051637"/>
          </a:xfrm>
          <a:prstGeom prst="straightConnector1">
            <a:avLst/>
          </a:prstGeom>
          <a:ln w="9525">
            <a:solidFill>
              <a:srgbClr val="B60004">
                <a:alpha val="3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PA-StraightArrowConnector 82">
            <a:extLst>
              <a:ext uri="{FF2B5EF4-FFF2-40B4-BE49-F238E27FC236}">
                <a16:creationId xmlns:a16="http://schemas.microsoft.com/office/drawing/2014/main" id="{4F0CDCEA-58A8-F327-B43F-17C7AC122692}"/>
              </a:ext>
            </a:extLst>
          </p:cNvPr>
          <p:cNvCxnSpPr>
            <a:cxnSpLocks/>
            <a:stCxn id="37" idx="3"/>
            <a:endCxn id="64" idx="1"/>
          </p:cNvCxnSpPr>
          <p:nvPr>
            <p:custDataLst>
              <p:tags r:id="rId23"/>
            </p:custDataLst>
          </p:nvPr>
        </p:nvCxnSpPr>
        <p:spPr>
          <a:xfrm flipV="1">
            <a:off x="5168502" y="4978137"/>
            <a:ext cx="2866034" cy="183320"/>
          </a:xfrm>
          <a:prstGeom prst="straightConnector1">
            <a:avLst/>
          </a:prstGeom>
          <a:ln w="9525">
            <a:solidFill>
              <a:srgbClr val="0070C0">
                <a:alpha val="4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PA-StraightArrowConnector 89">
            <a:extLst>
              <a:ext uri="{FF2B5EF4-FFF2-40B4-BE49-F238E27FC236}">
                <a16:creationId xmlns:a16="http://schemas.microsoft.com/office/drawing/2014/main" id="{DE4C2A31-8FF6-0151-328D-F0F9C7C99AE7}"/>
              </a:ext>
            </a:extLst>
          </p:cNvPr>
          <p:cNvCxnSpPr>
            <a:cxnSpLocks/>
            <a:stCxn id="33" idx="3"/>
            <a:endCxn id="65" idx="1"/>
          </p:cNvCxnSpPr>
          <p:nvPr>
            <p:custDataLst>
              <p:tags r:id="rId24"/>
            </p:custDataLst>
          </p:nvPr>
        </p:nvCxnSpPr>
        <p:spPr>
          <a:xfrm>
            <a:off x="5168499" y="2926500"/>
            <a:ext cx="2866037" cy="3079506"/>
          </a:xfrm>
          <a:prstGeom prst="straightConnector1">
            <a:avLst/>
          </a:prstGeom>
          <a:ln w="9525">
            <a:solidFill>
              <a:srgbClr val="B60004">
                <a:alpha val="3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PA-StraightArrowConnector 90">
            <a:extLst>
              <a:ext uri="{FF2B5EF4-FFF2-40B4-BE49-F238E27FC236}">
                <a16:creationId xmlns:a16="http://schemas.microsoft.com/office/drawing/2014/main" id="{3ADD24B3-C672-B13B-3BE4-1A424AE4167E}"/>
              </a:ext>
            </a:extLst>
          </p:cNvPr>
          <p:cNvCxnSpPr>
            <a:cxnSpLocks/>
            <a:stCxn id="39" idx="3"/>
            <a:endCxn id="65" idx="1"/>
          </p:cNvCxnSpPr>
          <p:nvPr>
            <p:custDataLst>
              <p:tags r:id="rId25"/>
            </p:custDataLst>
          </p:nvPr>
        </p:nvCxnSpPr>
        <p:spPr>
          <a:xfrm flipV="1">
            <a:off x="5168501" y="6006006"/>
            <a:ext cx="2866035" cy="258595"/>
          </a:xfrm>
          <a:prstGeom prst="straightConnector1">
            <a:avLst/>
          </a:prstGeom>
          <a:ln w="9525">
            <a:solidFill>
              <a:srgbClr val="0070C0">
                <a:alpha val="40000"/>
              </a:srgb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PA-圆角矩形 96">
            <a:extLst>
              <a:ext uri="{FF2B5EF4-FFF2-40B4-BE49-F238E27FC236}">
                <a16:creationId xmlns:a16="http://schemas.microsoft.com/office/drawing/2014/main" id="{026BDC54-C2C9-749C-5927-32CFF17AFD6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34536" y="3691672"/>
            <a:ext cx="2504155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无限重试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200">
                <a:solidFill>
                  <a:srgbClr val="4C5252"/>
                </a:solidFill>
              </a:rPr>
              <a:t>KEEP_TRYING</a:t>
            </a:r>
            <a:endParaRPr lang="zh-CN" altLang="en-US" sz="1200">
              <a:solidFill>
                <a:srgbClr val="4C5252"/>
              </a:solidFill>
            </a:endParaRPr>
          </a:p>
        </p:txBody>
      </p:sp>
      <p:sp>
        <p:nvSpPr>
          <p:cNvPr id="114" name="PA-圆角矩形 29">
            <a:extLst>
              <a:ext uri="{FF2B5EF4-FFF2-40B4-BE49-F238E27FC236}">
                <a16:creationId xmlns:a16="http://schemas.microsoft.com/office/drawing/2014/main" id="{41839593-6E21-9F3C-882E-7DE5DD07F0D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34535" y="1646913"/>
            <a:ext cx="1160614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不重试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FAST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15" name="PA-圆角矩形 36">
            <a:extLst>
              <a:ext uri="{FF2B5EF4-FFF2-40B4-BE49-F238E27FC236}">
                <a16:creationId xmlns:a16="http://schemas.microsoft.com/office/drawing/2014/main" id="{70E9FD2F-9283-11D1-893E-7FFE6A4E897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9378077" y="1624951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直接结束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SKIP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16" name="PA-圆角矩形 38">
            <a:extLst>
              <a:ext uri="{FF2B5EF4-FFF2-40B4-BE49-F238E27FC236}">
                <a16:creationId xmlns:a16="http://schemas.microsoft.com/office/drawing/2014/main" id="{D125D79D-7221-C63D-144D-D1C12BB5654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083165" y="2663801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抛出异常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FAIL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17" name="PA-圆角矩形 29">
            <a:extLst>
              <a:ext uri="{FF2B5EF4-FFF2-40B4-BE49-F238E27FC236}">
                <a16:creationId xmlns:a16="http://schemas.microsoft.com/office/drawing/2014/main" id="{487A62A3-A5AB-DBCD-D308-692768EC870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7463" y="2674782"/>
            <a:ext cx="1160614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不重试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FAST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18" name="PA-圆角矩形 32">
            <a:extLst>
              <a:ext uri="{FF2B5EF4-FFF2-40B4-BE49-F238E27FC236}">
                <a16:creationId xmlns:a16="http://schemas.microsoft.com/office/drawing/2014/main" id="{80F0B7AB-CA9A-375A-B629-1937FECB4F2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325525" y="4719647"/>
            <a:ext cx="1160613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有限重试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100">
                <a:solidFill>
                  <a:srgbClr val="4C5252"/>
                </a:solidFill>
              </a:rPr>
              <a:t>RETRY_TIMEOUT</a:t>
            </a:r>
            <a:endParaRPr lang="zh-CN" altLang="en-US" sz="1100">
              <a:solidFill>
                <a:srgbClr val="4C5252"/>
              </a:solidFill>
            </a:endParaRPr>
          </a:p>
        </p:txBody>
      </p:sp>
      <p:sp>
        <p:nvSpPr>
          <p:cNvPr id="119" name="PA-圆角矩形 36">
            <a:extLst>
              <a:ext uri="{FF2B5EF4-FFF2-40B4-BE49-F238E27FC236}">
                <a16:creationId xmlns:a16="http://schemas.microsoft.com/office/drawing/2014/main" id="{329BC71D-33EF-ACD8-3991-394F070D207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083165" y="4719542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直接结束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SKIP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23" name="PA-圆角矩形 38">
            <a:extLst>
              <a:ext uri="{FF2B5EF4-FFF2-40B4-BE49-F238E27FC236}">
                <a16:creationId xmlns:a16="http://schemas.microsoft.com/office/drawing/2014/main" id="{A3BB3531-7D73-4263-0791-F2FE4A2B2FF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083165" y="5755724"/>
            <a:ext cx="1160614" cy="51719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抛出异常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400">
                <a:solidFill>
                  <a:srgbClr val="4C5252"/>
                </a:solidFill>
              </a:rPr>
              <a:t>FAIL</a:t>
            </a:r>
            <a:endParaRPr lang="zh-CN" altLang="en-US" sz="1400">
              <a:solidFill>
                <a:srgbClr val="4C5252"/>
              </a:solidFill>
            </a:endParaRPr>
          </a:p>
        </p:txBody>
      </p:sp>
      <p:sp>
        <p:nvSpPr>
          <p:cNvPr id="124" name="PA-圆角矩形 32">
            <a:extLst>
              <a:ext uri="{FF2B5EF4-FFF2-40B4-BE49-F238E27FC236}">
                <a16:creationId xmlns:a16="http://schemas.microsoft.com/office/drawing/2014/main" id="{2818C108-951E-5B60-B2B7-01555F85D91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437507" y="5755724"/>
            <a:ext cx="1160613" cy="517190"/>
          </a:xfrm>
          <a:prstGeom prst="roundRect">
            <a:avLst/>
          </a:prstGeom>
          <a:noFill/>
          <a:ln w="19050"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rgbClr val="4C5252"/>
                </a:solidFill>
              </a:rPr>
              <a:t>有限重试</a:t>
            </a:r>
            <a:endParaRPr lang="en-US" altLang="zh-CN" sz="1400">
              <a:solidFill>
                <a:srgbClr val="4C5252"/>
              </a:solidFill>
            </a:endParaRPr>
          </a:p>
          <a:p>
            <a:pPr algn="ctr"/>
            <a:r>
              <a:rPr lang="en-US" altLang="zh-CN" sz="1100">
                <a:solidFill>
                  <a:srgbClr val="4C5252"/>
                </a:solidFill>
              </a:rPr>
              <a:t>RETRY_TIMEOUT</a:t>
            </a:r>
            <a:endParaRPr lang="zh-CN" altLang="en-US" sz="1100">
              <a:solidFill>
                <a:srgbClr val="4C5252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565C15D-42A7-5411-49A8-7B99FFC6714B}"/>
              </a:ext>
            </a:extLst>
          </p:cNvPr>
          <p:cNvSpPr txBox="1"/>
          <p:nvPr/>
        </p:nvSpPr>
        <p:spPr>
          <a:xfrm>
            <a:off x="3504424" y="1301479"/>
            <a:ext cx="4007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boolean isLock = lock.tryLock(0, 10, SECONDS)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68F0F46-1367-C18D-98C1-671E26F3112B}"/>
              </a:ext>
            </a:extLst>
          </p:cNvPr>
          <p:cNvSpPr txBox="1"/>
          <p:nvPr/>
        </p:nvSpPr>
        <p:spPr>
          <a:xfrm>
            <a:off x="3504424" y="2338859"/>
            <a:ext cx="4007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boolean isLock = lock.tryLock(5, 10, SECONDS)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C9600D28-AC23-7C1A-124C-33157143FC69}"/>
              </a:ext>
            </a:extLst>
          </p:cNvPr>
          <p:cNvSpPr txBox="1"/>
          <p:nvPr/>
        </p:nvSpPr>
        <p:spPr>
          <a:xfrm>
            <a:off x="3533892" y="3385753"/>
            <a:ext cx="2053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lock.lock(10, SECONDS)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25FC3A68-5467-FC9D-1879-83031BC8E853}"/>
              </a:ext>
            </a:extLst>
          </p:cNvPr>
          <p:cNvSpPr txBox="1"/>
          <p:nvPr/>
        </p:nvSpPr>
        <p:spPr>
          <a:xfrm>
            <a:off x="3533892" y="4556599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if(!isLock) return;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153F6CBD-59CF-2AF9-E780-85F9231A5162}"/>
              </a:ext>
            </a:extLst>
          </p:cNvPr>
          <p:cNvSpPr txBox="1"/>
          <p:nvPr/>
        </p:nvSpPr>
        <p:spPr>
          <a:xfrm>
            <a:off x="3533892" y="5727445"/>
            <a:ext cx="2988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</a:rPr>
              <a:t>if(!isLock) throw new Exeception;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743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3828 0.11828 L -2.08333E-6 2.59259E-6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4401 -0.00046 L -2.08333E-6 -3.7037E-7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1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3828 -0.12291 L -2.08333E-6 -3.33333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3828 0.06041 L -2.08333E-6 3.7037E-6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3032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3828 -0.07547 L -2.08333E-6 4.07407E-6 " pathEditMode="relative" rAng="0" ptsTypes="AA">
                                      <p:cBhvr>
                                        <p:cTn id="8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55 -0.00209 L 0.02305 -0.0020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284 0.47801 L -0.03867 0.00162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2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752 -0.15 L 0.02305 -0.0020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738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62 0.48518 L 0.02305 -0.00209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75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75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651 -0.30139 L 1.25E-6 4.07407E-6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506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62 0.02615 L 1.875E-6 4.07407E-6 " pathEditMode="relative" rAng="0" ptsTypes="AA">
                                      <p:cBhvr>
                                        <p:cTn id="19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4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7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75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6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9" dur="7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75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7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5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862 0.03727 L 0.02305 -0.00208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-1968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328 -0.45023 L -3.33333E-6 -1.85185E-6 " pathEditMode="relative" rAng="0" ptsTypes="AA">
                                      <p:cBhvr>
                                        <p:cTn id="2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4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50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7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0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55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542 0.00116 L 1.25E-6 4.07407E-6 " pathEditMode="relative" rAng="0" ptsTypes="AA">
                                      <p:cBhvr>
                                        <p:cTn id="25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0" grpId="0" animBg="1"/>
      <p:bldP spid="30" grpId="1" animBg="1"/>
      <p:bldP spid="33" grpId="0" animBg="1"/>
      <p:bldP spid="33" grpId="1" animBg="1"/>
      <p:bldP spid="35" grpId="0" animBg="1"/>
      <p:bldP spid="37" grpId="0" animBg="1"/>
      <p:bldP spid="37" grpId="1" animBg="1"/>
      <p:bldP spid="39" grpId="0" animBg="1"/>
      <p:bldP spid="39" grpId="1" animBg="1"/>
      <p:bldP spid="45" grpId="0" animBg="1"/>
      <p:bldP spid="45" grpId="1" animBg="1"/>
      <p:bldP spid="57" grpId="0" animBg="1"/>
      <p:bldP spid="63" grpId="0" animBg="1"/>
      <p:bldP spid="64" grpId="0" animBg="1"/>
      <p:bldP spid="65" grpId="0" animBg="1"/>
      <p:bldP spid="97" grpId="0" animBg="1"/>
      <p:bldP spid="97" grpId="1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19" grpId="0" animBg="1"/>
      <p:bldP spid="119" grpId="1" animBg="1"/>
      <p:bldP spid="119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77" grpId="0"/>
      <p:bldP spid="180" grpId="0"/>
      <p:bldP spid="181" grpId="0"/>
      <p:bldP spid="182" grpId="0"/>
      <p:bldP spid="1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异步领券</a:t>
            </a:r>
            <a:endParaRPr kumimoji="1"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93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B60004"/>
                </a:solidFill>
              </a:rPr>
              <a:t>思路分析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83562865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1F5BDE-C46D-8FF7-F88F-050E1293845E}"/>
              </a:ext>
            </a:extLst>
          </p:cNvPr>
          <p:cNvSpPr/>
          <p:nvPr/>
        </p:nvSpPr>
        <p:spPr bwMode="auto">
          <a:xfrm>
            <a:off x="2138226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971296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305CDF-E378-2E34-5DBD-67F496B6832C}"/>
              </a:ext>
            </a:extLst>
          </p:cNvPr>
          <p:cNvSpPr/>
          <p:nvPr/>
        </p:nvSpPr>
        <p:spPr bwMode="auto">
          <a:xfrm>
            <a:off x="3380326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发放时间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796BE0-708E-0721-1ED2-78CAB4F31CBB}"/>
              </a:ext>
            </a:extLst>
          </p:cNvPr>
          <p:cNvSpPr/>
          <p:nvPr/>
        </p:nvSpPr>
        <p:spPr bwMode="auto">
          <a:xfrm>
            <a:off x="4622427" y="3517700"/>
            <a:ext cx="814950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43B32-852D-DC1A-44AB-EB2ED00C08F0}"/>
              </a:ext>
            </a:extLst>
          </p:cNvPr>
          <p:cNvSpPr/>
          <p:nvPr/>
        </p:nvSpPr>
        <p:spPr bwMode="auto">
          <a:xfrm>
            <a:off x="5864527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领取数量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DBBF18-564A-F709-F24E-8E235EA47968}"/>
              </a:ext>
            </a:extLst>
          </p:cNvPr>
          <p:cNvSpPr/>
          <p:nvPr/>
        </p:nvSpPr>
        <p:spPr bwMode="auto">
          <a:xfrm>
            <a:off x="7106628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限领数量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8348729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9590828" y="3517700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5871721" y="146418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62" name="!!c1">
            <a:extLst>
              <a:ext uri="{FF2B5EF4-FFF2-40B4-BE49-F238E27FC236}">
                <a16:creationId xmlns:a16="http://schemas.microsoft.com/office/drawing/2014/main" id="{798EB23E-D27B-CCD8-0830-CAF2B07D7A38}"/>
              </a:ext>
            </a:extLst>
          </p:cNvPr>
          <p:cNvCxnSpPr>
            <a:cxnSpLocks/>
          </p:cNvCxnSpPr>
          <p:nvPr/>
        </p:nvCxnSpPr>
        <p:spPr>
          <a:xfrm flipV="1">
            <a:off x="2545702" y="2244162"/>
            <a:ext cx="3550298" cy="1273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!!c2">
            <a:extLst>
              <a:ext uri="{FF2B5EF4-FFF2-40B4-BE49-F238E27FC236}">
                <a16:creationId xmlns:a16="http://schemas.microsoft.com/office/drawing/2014/main" id="{A1E6429C-FFDD-E91E-C0C0-94DB20254030}"/>
              </a:ext>
            </a:extLst>
          </p:cNvPr>
          <p:cNvCxnSpPr>
            <a:cxnSpLocks/>
          </p:cNvCxnSpPr>
          <p:nvPr/>
        </p:nvCxnSpPr>
        <p:spPr>
          <a:xfrm flipV="1">
            <a:off x="6272003" y="2244162"/>
            <a:ext cx="0" cy="1273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!!c3">
            <a:extLst>
              <a:ext uri="{FF2B5EF4-FFF2-40B4-BE49-F238E27FC236}">
                <a16:creationId xmlns:a16="http://schemas.microsoft.com/office/drawing/2014/main" id="{845E3E37-F99C-387C-1F49-DBD54EDBFA09}"/>
              </a:ext>
            </a:extLst>
          </p:cNvPr>
          <p:cNvCxnSpPr>
            <a:cxnSpLocks/>
          </p:cNvCxnSpPr>
          <p:nvPr/>
        </p:nvCxnSpPr>
        <p:spPr>
          <a:xfrm flipH="1" flipV="1">
            <a:off x="6399792" y="2244162"/>
            <a:ext cx="2356413" cy="1273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!!c4">
            <a:extLst>
              <a:ext uri="{FF2B5EF4-FFF2-40B4-BE49-F238E27FC236}">
                <a16:creationId xmlns:a16="http://schemas.microsoft.com/office/drawing/2014/main" id="{37F68B37-FB1B-DABB-DE6F-67AFAB560B38}"/>
              </a:ext>
            </a:extLst>
          </p:cNvPr>
          <p:cNvCxnSpPr>
            <a:cxnSpLocks/>
          </p:cNvCxnSpPr>
          <p:nvPr/>
        </p:nvCxnSpPr>
        <p:spPr>
          <a:xfrm flipH="1" flipV="1">
            <a:off x="6492773" y="2228625"/>
            <a:ext cx="3505531" cy="128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!!d1">
            <a:extLst>
              <a:ext uri="{FF2B5EF4-FFF2-40B4-BE49-F238E27FC236}">
                <a16:creationId xmlns:a16="http://schemas.microsoft.com/office/drawing/2014/main" id="{6FB1B038-BBA8-E0BF-CB90-F1B0B8654B1E}"/>
              </a:ext>
            </a:extLst>
          </p:cNvPr>
          <p:cNvCxnSpPr>
            <a:cxnSpLocks/>
          </p:cNvCxnSpPr>
          <p:nvPr/>
        </p:nvCxnSpPr>
        <p:spPr>
          <a:xfrm>
            <a:off x="2953177" y="3714368"/>
            <a:ext cx="42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!!d2">
            <a:extLst>
              <a:ext uri="{FF2B5EF4-FFF2-40B4-BE49-F238E27FC236}">
                <a16:creationId xmlns:a16="http://schemas.microsoft.com/office/drawing/2014/main" id="{F78D4924-0C38-CA4C-02F8-E649859ABE77}"/>
              </a:ext>
            </a:extLst>
          </p:cNvPr>
          <p:cNvCxnSpPr>
            <a:cxnSpLocks/>
          </p:cNvCxnSpPr>
          <p:nvPr/>
        </p:nvCxnSpPr>
        <p:spPr>
          <a:xfrm>
            <a:off x="4195277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!!d3">
            <a:extLst>
              <a:ext uri="{FF2B5EF4-FFF2-40B4-BE49-F238E27FC236}">
                <a16:creationId xmlns:a16="http://schemas.microsoft.com/office/drawing/2014/main" id="{D05B3541-34F2-609B-1641-8E7D368C347F}"/>
              </a:ext>
            </a:extLst>
          </p:cNvPr>
          <p:cNvCxnSpPr>
            <a:cxnSpLocks/>
          </p:cNvCxnSpPr>
          <p:nvPr/>
        </p:nvCxnSpPr>
        <p:spPr>
          <a:xfrm>
            <a:off x="5437377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!!d4">
            <a:extLst>
              <a:ext uri="{FF2B5EF4-FFF2-40B4-BE49-F238E27FC236}">
                <a16:creationId xmlns:a16="http://schemas.microsoft.com/office/drawing/2014/main" id="{489C8FF2-D0B6-F1E3-C2B3-C1AE87D9F320}"/>
              </a:ext>
            </a:extLst>
          </p:cNvPr>
          <p:cNvCxnSpPr>
            <a:cxnSpLocks/>
          </p:cNvCxnSpPr>
          <p:nvPr/>
        </p:nvCxnSpPr>
        <p:spPr>
          <a:xfrm>
            <a:off x="6679478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!!d5">
            <a:extLst>
              <a:ext uri="{FF2B5EF4-FFF2-40B4-BE49-F238E27FC236}">
                <a16:creationId xmlns:a16="http://schemas.microsoft.com/office/drawing/2014/main" id="{D59500E3-6FF1-2B9D-63AC-83B39F5AAE8A}"/>
              </a:ext>
            </a:extLst>
          </p:cNvPr>
          <p:cNvCxnSpPr>
            <a:cxnSpLocks/>
          </p:cNvCxnSpPr>
          <p:nvPr/>
        </p:nvCxnSpPr>
        <p:spPr>
          <a:xfrm>
            <a:off x="7921579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!!d6">
            <a:extLst>
              <a:ext uri="{FF2B5EF4-FFF2-40B4-BE49-F238E27FC236}">
                <a16:creationId xmlns:a16="http://schemas.microsoft.com/office/drawing/2014/main" id="{F26EBD0E-A9B1-DD71-1EE6-236B6A35A376}"/>
              </a:ext>
            </a:extLst>
          </p:cNvPr>
          <p:cNvCxnSpPr>
            <a:cxnSpLocks/>
          </p:cNvCxnSpPr>
          <p:nvPr/>
        </p:nvCxnSpPr>
        <p:spPr>
          <a:xfrm>
            <a:off x="9163680" y="3714368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0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633683" y="3714368"/>
            <a:ext cx="504543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026EEF0-667D-E031-5F68-92F2B90F55DC}"/>
              </a:ext>
            </a:extLst>
          </p:cNvPr>
          <p:cNvSpPr/>
          <p:nvPr/>
        </p:nvSpPr>
        <p:spPr>
          <a:xfrm>
            <a:off x="10867738" y="3484663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74" name="!!d7">
            <a:extLst>
              <a:ext uri="{FF2B5EF4-FFF2-40B4-BE49-F238E27FC236}">
                <a16:creationId xmlns:a16="http://schemas.microsoft.com/office/drawing/2014/main" id="{5FFB89B1-505E-185A-AA89-49F04CFA0185}"/>
              </a:ext>
            </a:extLst>
          </p:cNvPr>
          <p:cNvCxnSpPr>
            <a:cxnSpLocks/>
          </p:cNvCxnSpPr>
          <p:nvPr/>
        </p:nvCxnSpPr>
        <p:spPr>
          <a:xfrm>
            <a:off x="10418818" y="3714368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7EC0A022-C0D9-521F-5CD6-E8919F64A216}"/>
              </a:ext>
            </a:extLst>
          </p:cNvPr>
          <p:cNvSpPr/>
          <p:nvPr/>
        </p:nvSpPr>
        <p:spPr>
          <a:xfrm>
            <a:off x="-324091" y="-243068"/>
            <a:ext cx="12836324" cy="7268901"/>
          </a:xfrm>
          <a:prstGeom prst="rect">
            <a:avLst/>
          </a:prstGeom>
          <a:solidFill>
            <a:srgbClr val="4C5252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B6077D7A-B15F-84EF-84D7-884012B1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117" y="3427978"/>
            <a:ext cx="7398248" cy="3383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AD095D97-6891-34EF-AC14-2A012ECE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58" y="38767"/>
            <a:ext cx="7398248" cy="3257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64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45" grpId="0" animBg="1"/>
      <p:bldP spid="73" grpId="0" animBg="1"/>
      <p:bldP spid="86" grpId="0" animBg="1"/>
      <p:bldP spid="8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1F5BDE-C46D-8FF7-F88F-050E1293845E}"/>
              </a:ext>
            </a:extLst>
          </p:cNvPr>
          <p:cNvSpPr/>
          <p:nvPr/>
        </p:nvSpPr>
        <p:spPr bwMode="auto">
          <a:xfrm>
            <a:off x="8174558" y="1668959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1091041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305CDF-E378-2E34-5DBD-67F496B6832C}"/>
              </a:ext>
            </a:extLst>
          </p:cNvPr>
          <p:cNvSpPr/>
          <p:nvPr/>
        </p:nvSpPr>
        <p:spPr bwMode="auto">
          <a:xfrm>
            <a:off x="8174558" y="2336232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发放时间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796BE0-708E-0721-1ED2-78CAB4F31CBB}"/>
              </a:ext>
            </a:extLst>
          </p:cNvPr>
          <p:cNvSpPr/>
          <p:nvPr/>
        </p:nvSpPr>
        <p:spPr bwMode="auto">
          <a:xfrm>
            <a:off x="8174559" y="3003505"/>
            <a:ext cx="814950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43B32-852D-DC1A-44AB-EB2ED00C08F0}"/>
              </a:ext>
            </a:extLst>
          </p:cNvPr>
          <p:cNvSpPr/>
          <p:nvPr/>
        </p:nvSpPr>
        <p:spPr bwMode="auto">
          <a:xfrm>
            <a:off x="8174559" y="3670778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领取数量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DBBF18-564A-F709-F24E-8E235EA47968}"/>
              </a:ext>
            </a:extLst>
          </p:cNvPr>
          <p:cNvSpPr/>
          <p:nvPr/>
        </p:nvSpPr>
        <p:spPr bwMode="auto">
          <a:xfrm>
            <a:off x="8174560" y="4338051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限领数量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8174560" y="5005324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8174560" y="5672595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10491944" y="351284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764314" y="3714368"/>
            <a:ext cx="504543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!!d1">
            <a:extLst>
              <a:ext uri="{FF2B5EF4-FFF2-40B4-BE49-F238E27FC236}">
                <a16:creationId xmlns:a16="http://schemas.microsoft.com/office/drawing/2014/main" id="{BCA939AF-6D7E-2025-69E7-E4F8E376BC0F}"/>
              </a:ext>
            </a:extLst>
          </p:cNvPr>
          <p:cNvCxnSpPr>
            <a:cxnSpLocks/>
          </p:cNvCxnSpPr>
          <p:nvPr/>
        </p:nvCxnSpPr>
        <p:spPr>
          <a:xfrm>
            <a:off x="8582034" y="206229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!!d2">
            <a:extLst>
              <a:ext uri="{FF2B5EF4-FFF2-40B4-BE49-F238E27FC236}">
                <a16:creationId xmlns:a16="http://schemas.microsoft.com/office/drawing/2014/main" id="{CDCD2ED1-FA87-3B29-DCDC-14404FC55849}"/>
              </a:ext>
            </a:extLst>
          </p:cNvPr>
          <p:cNvCxnSpPr>
            <a:cxnSpLocks/>
          </p:cNvCxnSpPr>
          <p:nvPr/>
        </p:nvCxnSpPr>
        <p:spPr>
          <a:xfrm>
            <a:off x="8582034" y="2729568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!!d3">
            <a:extLst>
              <a:ext uri="{FF2B5EF4-FFF2-40B4-BE49-F238E27FC236}">
                <a16:creationId xmlns:a16="http://schemas.microsoft.com/office/drawing/2014/main" id="{A6ADAD22-9819-0D52-B325-8AEEC6505A39}"/>
              </a:ext>
            </a:extLst>
          </p:cNvPr>
          <p:cNvCxnSpPr>
            <a:cxnSpLocks/>
          </p:cNvCxnSpPr>
          <p:nvPr/>
        </p:nvCxnSpPr>
        <p:spPr>
          <a:xfrm>
            <a:off x="8582033" y="3417101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!!d4">
            <a:extLst>
              <a:ext uri="{FF2B5EF4-FFF2-40B4-BE49-F238E27FC236}">
                <a16:creationId xmlns:a16="http://schemas.microsoft.com/office/drawing/2014/main" id="{69A2100D-06D9-F495-333B-C65169BC83B1}"/>
              </a:ext>
            </a:extLst>
          </p:cNvPr>
          <p:cNvCxnSpPr>
            <a:cxnSpLocks/>
          </p:cNvCxnSpPr>
          <p:nvPr/>
        </p:nvCxnSpPr>
        <p:spPr>
          <a:xfrm>
            <a:off x="8582035" y="406411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!!d5">
            <a:extLst>
              <a:ext uri="{FF2B5EF4-FFF2-40B4-BE49-F238E27FC236}">
                <a16:creationId xmlns:a16="http://schemas.microsoft.com/office/drawing/2014/main" id="{D9B2F50D-763C-398B-7E55-07021319A0DE}"/>
              </a:ext>
            </a:extLst>
          </p:cNvPr>
          <p:cNvCxnSpPr>
            <a:cxnSpLocks/>
          </p:cNvCxnSpPr>
          <p:nvPr/>
        </p:nvCxnSpPr>
        <p:spPr>
          <a:xfrm>
            <a:off x="8582036" y="4731387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!!d6">
            <a:extLst>
              <a:ext uri="{FF2B5EF4-FFF2-40B4-BE49-F238E27FC236}">
                <a16:creationId xmlns:a16="http://schemas.microsoft.com/office/drawing/2014/main" id="{5DB0D71E-067F-57FC-BC33-15D3E73D9D58}"/>
              </a:ext>
            </a:extLst>
          </p:cNvPr>
          <p:cNvCxnSpPr>
            <a:cxnSpLocks/>
          </p:cNvCxnSpPr>
          <p:nvPr/>
        </p:nvCxnSpPr>
        <p:spPr>
          <a:xfrm>
            <a:off x="8582036" y="5398660"/>
            <a:ext cx="0" cy="2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!!c1">
            <a:extLst>
              <a:ext uri="{FF2B5EF4-FFF2-40B4-BE49-F238E27FC236}">
                <a16:creationId xmlns:a16="http://schemas.microsoft.com/office/drawing/2014/main" id="{3980AA90-7E74-40B9-6C30-177AFC83584B}"/>
              </a:ext>
            </a:extLst>
          </p:cNvPr>
          <p:cNvCxnSpPr>
            <a:cxnSpLocks/>
          </p:cNvCxnSpPr>
          <p:nvPr/>
        </p:nvCxnSpPr>
        <p:spPr>
          <a:xfrm>
            <a:off x="8989509" y="1865627"/>
            <a:ext cx="1438177" cy="18405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!!c2">
            <a:extLst>
              <a:ext uri="{FF2B5EF4-FFF2-40B4-BE49-F238E27FC236}">
                <a16:creationId xmlns:a16="http://schemas.microsoft.com/office/drawing/2014/main" id="{48D540ED-4E1B-2F0E-7073-62028D527317}"/>
              </a:ext>
            </a:extLst>
          </p:cNvPr>
          <p:cNvCxnSpPr>
            <a:cxnSpLocks/>
          </p:cNvCxnSpPr>
          <p:nvPr/>
        </p:nvCxnSpPr>
        <p:spPr>
          <a:xfrm>
            <a:off x="8989510" y="3867446"/>
            <a:ext cx="14381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!!c3">
            <a:extLst>
              <a:ext uri="{FF2B5EF4-FFF2-40B4-BE49-F238E27FC236}">
                <a16:creationId xmlns:a16="http://schemas.microsoft.com/office/drawing/2014/main" id="{8E60E37A-ADE8-7608-35BB-2EEEA5FC6D9E}"/>
              </a:ext>
            </a:extLst>
          </p:cNvPr>
          <p:cNvCxnSpPr>
            <a:cxnSpLocks/>
          </p:cNvCxnSpPr>
          <p:nvPr/>
        </p:nvCxnSpPr>
        <p:spPr>
          <a:xfrm flipV="1">
            <a:off x="8989511" y="3950805"/>
            <a:ext cx="1438175" cy="12511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!!c4">
            <a:extLst>
              <a:ext uri="{FF2B5EF4-FFF2-40B4-BE49-F238E27FC236}">
                <a16:creationId xmlns:a16="http://schemas.microsoft.com/office/drawing/2014/main" id="{41539933-9CFA-C6EB-9E1B-C54C4214335A}"/>
              </a:ext>
            </a:extLst>
          </p:cNvPr>
          <p:cNvCxnSpPr>
            <a:cxnSpLocks/>
          </p:cNvCxnSpPr>
          <p:nvPr/>
        </p:nvCxnSpPr>
        <p:spPr>
          <a:xfrm flipV="1">
            <a:off x="8989511" y="4064114"/>
            <a:ext cx="1438175" cy="1805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5DDF2CD-42AC-4BA3-9C0C-6C9EC6872DB9}"/>
              </a:ext>
            </a:extLst>
          </p:cNvPr>
          <p:cNvSpPr/>
          <p:nvPr/>
        </p:nvSpPr>
        <p:spPr bwMode="auto">
          <a:xfrm>
            <a:off x="2277621" y="3512844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消息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7" name="直接箭头连接符 22">
            <a:extLst>
              <a:ext uri="{FF2B5EF4-FFF2-40B4-BE49-F238E27FC236}">
                <a16:creationId xmlns:a16="http://schemas.microsoft.com/office/drawing/2014/main" id="{55ED75F0-5B61-DA73-D37B-425A087C17CB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2553579" y="1408406"/>
            <a:ext cx="2235956" cy="197292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流程图: 直接访问存储器 57">
            <a:extLst>
              <a:ext uri="{FF2B5EF4-FFF2-40B4-BE49-F238E27FC236}">
                <a16:creationId xmlns:a16="http://schemas.microsoft.com/office/drawing/2014/main" id="{806774CF-AF2B-DC84-C6E6-720B78FD5CBB}"/>
              </a:ext>
            </a:extLst>
          </p:cNvPr>
          <p:cNvSpPr/>
          <p:nvPr/>
        </p:nvSpPr>
        <p:spPr>
          <a:xfrm>
            <a:off x="4658018" y="1002232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59" name="直接箭头连接符 22">
            <a:extLst>
              <a:ext uri="{FF2B5EF4-FFF2-40B4-BE49-F238E27FC236}">
                <a16:creationId xmlns:a16="http://schemas.microsoft.com/office/drawing/2014/main" id="{31DF51F4-837A-B65D-4546-319992087A3D}"/>
              </a:ext>
            </a:extLst>
          </p:cNvPr>
          <p:cNvCxnSpPr>
            <a:cxnSpLocks/>
            <a:stCxn id="58" idx="4"/>
            <a:endCxn id="95" idx="0"/>
          </p:cNvCxnSpPr>
          <p:nvPr/>
        </p:nvCxnSpPr>
        <p:spPr>
          <a:xfrm>
            <a:off x="5978818" y="1276888"/>
            <a:ext cx="2615369" cy="32290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805444-296F-6EE2-C007-46AF750494A0}"/>
              </a:ext>
            </a:extLst>
          </p:cNvPr>
          <p:cNvSpPr/>
          <p:nvPr/>
        </p:nvSpPr>
        <p:spPr>
          <a:xfrm>
            <a:off x="3566424" y="3476441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1" name="!!d7">
            <a:extLst>
              <a:ext uri="{FF2B5EF4-FFF2-40B4-BE49-F238E27FC236}">
                <a16:creationId xmlns:a16="http://schemas.microsoft.com/office/drawing/2014/main" id="{49DD7BCF-14A1-A841-2912-591B7412DBE4}"/>
              </a:ext>
            </a:extLst>
          </p:cNvPr>
          <p:cNvCxnSpPr>
            <a:cxnSpLocks/>
          </p:cNvCxnSpPr>
          <p:nvPr/>
        </p:nvCxnSpPr>
        <p:spPr>
          <a:xfrm>
            <a:off x="3117504" y="3706146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3F9D063-6B73-2D73-A292-A2A6CC98DD29}"/>
              </a:ext>
            </a:extLst>
          </p:cNvPr>
          <p:cNvSpPr/>
          <p:nvPr/>
        </p:nvSpPr>
        <p:spPr bwMode="auto">
          <a:xfrm>
            <a:off x="8174557" y="1668959"/>
            <a:ext cx="814951" cy="393336"/>
          </a:xfrm>
          <a:prstGeom prst="rect">
            <a:avLst/>
          </a:prstGeom>
          <a:solidFill>
            <a:srgbClr val="B60004">
              <a:alpha val="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20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200" dirty="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A477968-7700-FAB7-6C05-F122026F76DC}"/>
              </a:ext>
            </a:extLst>
          </p:cNvPr>
          <p:cNvSpPr/>
          <p:nvPr/>
        </p:nvSpPr>
        <p:spPr bwMode="auto">
          <a:xfrm>
            <a:off x="8174557" y="2336232"/>
            <a:ext cx="814951" cy="393336"/>
          </a:xfrm>
          <a:prstGeom prst="rect">
            <a:avLst/>
          </a:prstGeom>
          <a:solidFill>
            <a:srgbClr val="B60004">
              <a:alpha val="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发放时间</a:t>
            </a:r>
            <a:endParaRPr lang="zh-CN" altLang="en-US" sz="1200" dirty="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457574A-3485-2432-2C47-BD62E04D4BC8}"/>
              </a:ext>
            </a:extLst>
          </p:cNvPr>
          <p:cNvSpPr/>
          <p:nvPr/>
        </p:nvSpPr>
        <p:spPr bwMode="auto">
          <a:xfrm>
            <a:off x="8174558" y="3003505"/>
            <a:ext cx="814950" cy="393336"/>
          </a:xfrm>
          <a:prstGeom prst="rect">
            <a:avLst/>
          </a:prstGeom>
          <a:solidFill>
            <a:srgbClr val="B60004">
              <a:alpha val="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</a:t>
            </a:r>
            <a:endParaRPr lang="zh-CN" altLang="en-US" sz="1200" dirty="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1D4B0D9-2EF0-4BDF-F0B9-CDE4CBF0E364}"/>
              </a:ext>
            </a:extLst>
          </p:cNvPr>
          <p:cNvSpPr/>
          <p:nvPr/>
        </p:nvSpPr>
        <p:spPr bwMode="auto">
          <a:xfrm>
            <a:off x="8174558" y="3670778"/>
            <a:ext cx="814951" cy="393336"/>
          </a:xfrm>
          <a:prstGeom prst="rect">
            <a:avLst/>
          </a:prstGeom>
          <a:solidFill>
            <a:srgbClr val="B60004">
              <a:alpha val="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统计已经</a:t>
            </a:r>
            <a:endParaRPr lang="en-US" altLang="zh-CN" sz="120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领取数量</a:t>
            </a:r>
            <a:endParaRPr lang="zh-CN" altLang="en-US" sz="1200" dirty="0">
              <a:solidFill>
                <a:schemeClr val="bg1">
                  <a:alpha val="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8" name="!!y1">
            <a:extLst>
              <a:ext uri="{FF2B5EF4-FFF2-40B4-BE49-F238E27FC236}">
                <a16:creationId xmlns:a16="http://schemas.microsoft.com/office/drawing/2014/main" id="{5A15DB94-C3BC-D213-4592-14DA02E30A55}"/>
              </a:ext>
            </a:extLst>
          </p:cNvPr>
          <p:cNvCxnSpPr>
            <a:cxnSpLocks/>
          </p:cNvCxnSpPr>
          <p:nvPr/>
        </p:nvCxnSpPr>
        <p:spPr>
          <a:xfrm>
            <a:off x="8582033" y="2062295"/>
            <a:ext cx="0" cy="273937"/>
          </a:xfrm>
          <a:prstGeom prst="straightConnector1">
            <a:avLst/>
          </a:prstGeom>
          <a:ln>
            <a:solidFill>
              <a:schemeClr val="accent1">
                <a:alpha val="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!!y2">
            <a:extLst>
              <a:ext uri="{FF2B5EF4-FFF2-40B4-BE49-F238E27FC236}">
                <a16:creationId xmlns:a16="http://schemas.microsoft.com/office/drawing/2014/main" id="{DB5EB222-A96B-ED9D-0167-3D672209111E}"/>
              </a:ext>
            </a:extLst>
          </p:cNvPr>
          <p:cNvCxnSpPr>
            <a:cxnSpLocks/>
          </p:cNvCxnSpPr>
          <p:nvPr/>
        </p:nvCxnSpPr>
        <p:spPr>
          <a:xfrm>
            <a:off x="8582033" y="2729568"/>
            <a:ext cx="0" cy="273937"/>
          </a:xfrm>
          <a:prstGeom prst="straightConnector1">
            <a:avLst/>
          </a:prstGeom>
          <a:ln>
            <a:solidFill>
              <a:schemeClr val="accent1">
                <a:alpha val="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!!y3">
            <a:extLst>
              <a:ext uri="{FF2B5EF4-FFF2-40B4-BE49-F238E27FC236}">
                <a16:creationId xmlns:a16="http://schemas.microsoft.com/office/drawing/2014/main" id="{AED63DA0-C397-7DF4-FB39-F6DF0BCA33D0}"/>
              </a:ext>
            </a:extLst>
          </p:cNvPr>
          <p:cNvCxnSpPr>
            <a:cxnSpLocks/>
          </p:cNvCxnSpPr>
          <p:nvPr/>
        </p:nvCxnSpPr>
        <p:spPr>
          <a:xfrm>
            <a:off x="8582032" y="3417101"/>
            <a:ext cx="1" cy="273937"/>
          </a:xfrm>
          <a:prstGeom prst="straightConnector1">
            <a:avLst/>
          </a:prstGeom>
          <a:ln>
            <a:solidFill>
              <a:schemeClr val="accent1">
                <a:alpha val="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11AEB21E-FB49-A13C-BDCD-67B865EFA8D8}"/>
              </a:ext>
            </a:extLst>
          </p:cNvPr>
          <p:cNvSpPr/>
          <p:nvPr/>
        </p:nvSpPr>
        <p:spPr>
          <a:xfrm>
            <a:off x="7759605" y="1599793"/>
            <a:ext cx="1669164" cy="4558960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E588D07-815B-924F-29B3-1FDA74B82FEE}"/>
              </a:ext>
            </a:extLst>
          </p:cNvPr>
          <p:cNvSpPr/>
          <p:nvPr/>
        </p:nvSpPr>
        <p:spPr bwMode="auto">
          <a:xfrm>
            <a:off x="8188950" y="4338049"/>
            <a:ext cx="814951" cy="393336"/>
          </a:xfrm>
          <a:prstGeom prst="rect">
            <a:avLst/>
          </a:prstGeom>
          <a:solidFill>
            <a:srgbClr val="B60004">
              <a:alpha val="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>
                  <a:alpha val="0"/>
                </a:schemeClr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alpha val="0"/>
                  </a:schemeClr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>
                  <a:alpha val="0"/>
                </a:schemeClr>
              </a:solidFill>
              <a:ea typeface="Alibaba PuHuiTi R" pitchFamily="18" charset="-122"/>
            </a:endParaRPr>
          </a:p>
        </p:txBody>
      </p:sp>
      <p:cxnSp>
        <p:nvCxnSpPr>
          <p:cNvPr id="100" name="!!y4">
            <a:extLst>
              <a:ext uri="{FF2B5EF4-FFF2-40B4-BE49-F238E27FC236}">
                <a16:creationId xmlns:a16="http://schemas.microsoft.com/office/drawing/2014/main" id="{B979B84E-413A-1A71-0793-089F5DA43E69}"/>
              </a:ext>
            </a:extLst>
          </p:cNvPr>
          <p:cNvCxnSpPr>
            <a:cxnSpLocks/>
          </p:cNvCxnSpPr>
          <p:nvPr/>
        </p:nvCxnSpPr>
        <p:spPr>
          <a:xfrm>
            <a:off x="8582032" y="4064114"/>
            <a:ext cx="1" cy="273937"/>
          </a:xfrm>
          <a:prstGeom prst="straightConnector1">
            <a:avLst/>
          </a:prstGeom>
          <a:ln>
            <a:solidFill>
              <a:schemeClr val="accent1">
                <a:alpha val="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8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4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4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55" grpId="0" animBg="1"/>
      <p:bldP spid="58" grpId="0" animBg="1"/>
      <p:bldP spid="80" grpId="0" animBg="1"/>
      <p:bldP spid="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1091041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8186711" y="3252726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8186711" y="3919997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10491944" y="351284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753428" y="3714367"/>
            <a:ext cx="1007207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!!d6">
            <a:extLst>
              <a:ext uri="{FF2B5EF4-FFF2-40B4-BE49-F238E27FC236}">
                <a16:creationId xmlns:a16="http://schemas.microsoft.com/office/drawing/2014/main" id="{5DB0D71E-067F-57FC-BC33-15D3E73D9D58}"/>
              </a:ext>
            </a:extLst>
          </p:cNvPr>
          <p:cNvCxnSpPr>
            <a:cxnSpLocks/>
          </p:cNvCxnSpPr>
          <p:nvPr/>
        </p:nvCxnSpPr>
        <p:spPr>
          <a:xfrm>
            <a:off x="8594187" y="3646062"/>
            <a:ext cx="0" cy="2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5DDF2CD-42AC-4BA3-9C0C-6C9EC6872DB9}"/>
              </a:ext>
            </a:extLst>
          </p:cNvPr>
          <p:cNvSpPr/>
          <p:nvPr/>
        </p:nvSpPr>
        <p:spPr bwMode="auto">
          <a:xfrm>
            <a:off x="5140564" y="3512844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消息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7" name="直接箭头连接符 22">
            <a:extLst>
              <a:ext uri="{FF2B5EF4-FFF2-40B4-BE49-F238E27FC236}">
                <a16:creationId xmlns:a16="http://schemas.microsoft.com/office/drawing/2014/main" id="{55ED75F0-5B61-DA73-D37B-425A087C17CB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4871719" y="1953209"/>
            <a:ext cx="2235956" cy="883314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流程图: 直接访问存储器 57">
            <a:extLst>
              <a:ext uri="{FF2B5EF4-FFF2-40B4-BE49-F238E27FC236}">
                <a16:creationId xmlns:a16="http://schemas.microsoft.com/office/drawing/2014/main" id="{806774CF-AF2B-DC84-C6E6-720B78FD5CBB}"/>
              </a:ext>
            </a:extLst>
          </p:cNvPr>
          <p:cNvSpPr/>
          <p:nvPr/>
        </p:nvSpPr>
        <p:spPr>
          <a:xfrm>
            <a:off x="6431354" y="1002232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59" name="直接箭头连接符 22">
            <a:extLst>
              <a:ext uri="{FF2B5EF4-FFF2-40B4-BE49-F238E27FC236}">
                <a16:creationId xmlns:a16="http://schemas.microsoft.com/office/drawing/2014/main" id="{31DF51F4-837A-B65D-4546-319992087A3D}"/>
              </a:ext>
            </a:extLst>
          </p:cNvPr>
          <p:cNvCxnSpPr>
            <a:cxnSpLocks/>
            <a:stCxn id="58" idx="4"/>
            <a:endCxn id="41" idx="0"/>
          </p:cNvCxnSpPr>
          <p:nvPr/>
        </p:nvCxnSpPr>
        <p:spPr>
          <a:xfrm>
            <a:off x="7752154" y="1276888"/>
            <a:ext cx="842033" cy="1590720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805444-296F-6EE2-C007-46AF750494A0}"/>
              </a:ext>
            </a:extLst>
          </p:cNvPr>
          <p:cNvSpPr/>
          <p:nvPr/>
        </p:nvSpPr>
        <p:spPr>
          <a:xfrm>
            <a:off x="6429367" y="3476441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1" name="!!d7">
            <a:extLst>
              <a:ext uri="{FF2B5EF4-FFF2-40B4-BE49-F238E27FC236}">
                <a16:creationId xmlns:a16="http://schemas.microsoft.com/office/drawing/2014/main" id="{49DD7BCF-14A1-A841-2912-591B7412DBE4}"/>
              </a:ext>
            </a:extLst>
          </p:cNvPr>
          <p:cNvCxnSpPr>
            <a:cxnSpLocks/>
          </p:cNvCxnSpPr>
          <p:nvPr/>
        </p:nvCxnSpPr>
        <p:spPr>
          <a:xfrm>
            <a:off x="5980447" y="3706146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943493-3289-4C28-B949-B090B53B25B7}"/>
              </a:ext>
            </a:extLst>
          </p:cNvPr>
          <p:cNvSpPr/>
          <p:nvPr/>
        </p:nvSpPr>
        <p:spPr bwMode="auto">
          <a:xfrm>
            <a:off x="3198628" y="22003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F6E840-0F4D-FF9C-1085-C107E298FD31}"/>
              </a:ext>
            </a:extLst>
          </p:cNvPr>
          <p:cNvSpPr/>
          <p:nvPr/>
        </p:nvSpPr>
        <p:spPr bwMode="auto">
          <a:xfrm>
            <a:off x="3198628" y="28676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发放时间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55F5E1-9056-1119-C7FD-D915FB89828E}"/>
              </a:ext>
            </a:extLst>
          </p:cNvPr>
          <p:cNvSpPr/>
          <p:nvPr/>
        </p:nvSpPr>
        <p:spPr bwMode="auto">
          <a:xfrm>
            <a:off x="3198629" y="35348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CC21BE-894F-A79F-AB1B-D1FDC21BCAE0}"/>
              </a:ext>
            </a:extLst>
          </p:cNvPr>
          <p:cNvSpPr/>
          <p:nvPr/>
        </p:nvSpPr>
        <p:spPr bwMode="auto">
          <a:xfrm>
            <a:off x="3198629" y="42021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统计已经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领取数量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9" name="!!y1">
            <a:extLst>
              <a:ext uri="{FF2B5EF4-FFF2-40B4-BE49-F238E27FC236}">
                <a16:creationId xmlns:a16="http://schemas.microsoft.com/office/drawing/2014/main" id="{32791DB4-2205-3F99-16A1-198AD088F4B0}"/>
              </a:ext>
            </a:extLst>
          </p:cNvPr>
          <p:cNvCxnSpPr>
            <a:cxnSpLocks/>
          </p:cNvCxnSpPr>
          <p:nvPr/>
        </p:nvCxnSpPr>
        <p:spPr>
          <a:xfrm>
            <a:off x="3606104" y="25936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!!y2">
            <a:extLst>
              <a:ext uri="{FF2B5EF4-FFF2-40B4-BE49-F238E27FC236}">
                <a16:creationId xmlns:a16="http://schemas.microsoft.com/office/drawing/2014/main" id="{D5829166-87D7-285E-C8E8-FBADEC1D3DAF}"/>
              </a:ext>
            </a:extLst>
          </p:cNvPr>
          <p:cNvCxnSpPr>
            <a:cxnSpLocks/>
          </p:cNvCxnSpPr>
          <p:nvPr/>
        </p:nvCxnSpPr>
        <p:spPr>
          <a:xfrm>
            <a:off x="3606104" y="32609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!!y3">
            <a:extLst>
              <a:ext uri="{FF2B5EF4-FFF2-40B4-BE49-F238E27FC236}">
                <a16:creationId xmlns:a16="http://schemas.microsoft.com/office/drawing/2014/main" id="{4BC6FA8D-CBD4-1040-1E20-6410B0D5A178}"/>
              </a:ext>
            </a:extLst>
          </p:cNvPr>
          <p:cNvCxnSpPr>
            <a:cxnSpLocks/>
          </p:cNvCxnSpPr>
          <p:nvPr/>
        </p:nvCxnSpPr>
        <p:spPr>
          <a:xfrm>
            <a:off x="3606103" y="39484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75987CE-BD2C-BED0-C57A-2A3553EC085C}"/>
              </a:ext>
            </a:extLst>
          </p:cNvPr>
          <p:cNvSpPr/>
          <p:nvPr/>
        </p:nvSpPr>
        <p:spPr>
          <a:xfrm>
            <a:off x="2771521" y="20000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467A192-1D70-DB67-4010-270592ACFE8C}"/>
              </a:ext>
            </a:extLst>
          </p:cNvPr>
          <p:cNvSpPr/>
          <p:nvPr/>
        </p:nvSpPr>
        <p:spPr>
          <a:xfrm>
            <a:off x="7759605" y="2867608"/>
            <a:ext cx="1669164" cy="1913113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274BBF-4128-BB1B-E5C7-8C22AAE1D102}"/>
              </a:ext>
            </a:extLst>
          </p:cNvPr>
          <p:cNvSpPr/>
          <p:nvPr/>
        </p:nvSpPr>
        <p:spPr bwMode="auto">
          <a:xfrm>
            <a:off x="3191434" y="48730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44" name="!!y4">
            <a:extLst>
              <a:ext uri="{FF2B5EF4-FFF2-40B4-BE49-F238E27FC236}">
                <a16:creationId xmlns:a16="http://schemas.microsoft.com/office/drawing/2014/main" id="{9B50D227-D9F3-698C-10D4-5AF70D6C1714}"/>
              </a:ext>
            </a:extLst>
          </p:cNvPr>
          <p:cNvCxnSpPr>
            <a:cxnSpLocks/>
          </p:cNvCxnSpPr>
          <p:nvPr/>
        </p:nvCxnSpPr>
        <p:spPr>
          <a:xfrm>
            <a:off x="3598909" y="45990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3639AF-1BD8-1D77-FA59-6E690D03D4DB}"/>
              </a:ext>
            </a:extLst>
          </p:cNvPr>
          <p:cNvCxnSpPr>
            <a:cxnSpLocks/>
          </p:cNvCxnSpPr>
          <p:nvPr/>
        </p:nvCxnSpPr>
        <p:spPr>
          <a:xfrm flipV="1">
            <a:off x="4440685" y="3709512"/>
            <a:ext cx="699879" cy="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!!c3">
            <a:extLst>
              <a:ext uri="{FF2B5EF4-FFF2-40B4-BE49-F238E27FC236}">
                <a16:creationId xmlns:a16="http://schemas.microsoft.com/office/drawing/2014/main" id="{21A7487E-57A8-BF03-E2C5-E5B00BE272BB}"/>
              </a:ext>
            </a:extLst>
          </p:cNvPr>
          <p:cNvCxnSpPr>
            <a:cxnSpLocks/>
          </p:cNvCxnSpPr>
          <p:nvPr/>
        </p:nvCxnSpPr>
        <p:spPr>
          <a:xfrm>
            <a:off x="9014791" y="3429000"/>
            <a:ext cx="1412895" cy="521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!!c4">
            <a:extLst>
              <a:ext uri="{FF2B5EF4-FFF2-40B4-BE49-F238E27FC236}">
                <a16:creationId xmlns:a16="http://schemas.microsoft.com/office/drawing/2014/main" id="{73E6CA79-43F7-9F78-0487-C183CDA873CF}"/>
              </a:ext>
            </a:extLst>
          </p:cNvPr>
          <p:cNvCxnSpPr>
            <a:cxnSpLocks/>
          </p:cNvCxnSpPr>
          <p:nvPr/>
        </p:nvCxnSpPr>
        <p:spPr>
          <a:xfrm flipV="1">
            <a:off x="9024730" y="4064114"/>
            <a:ext cx="1402956" cy="208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6" name="幻灯片缩放定位 65">
                <a:extLst>
                  <a:ext uri="{FF2B5EF4-FFF2-40B4-BE49-F238E27FC236}">
                    <a16:creationId xmlns:a16="http://schemas.microsoft.com/office/drawing/2014/main" id="{1BFC8C98-7D26-4405-C713-0FBA4E15F4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221227"/>
                  </p:ext>
                </p:extLst>
              </p:nvPr>
            </p:nvGraphicFramePr>
            <p:xfrm>
              <a:off x="3246922" y="1074232"/>
              <a:ext cx="718362" cy="697439"/>
            </p:xfrm>
            <a:graphic>
              <a:graphicData uri="http://schemas.microsoft.com/office/powerpoint/2016/slidezoom">
                <pslz:sldZm>
                  <pslz:sldZmObj sldId="1070" cId="406798548">
                    <pslz:zmPr id="{407CFBE6-FAF5-4C0F-BA87-102E852807C3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18362" cy="69743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6" name="幻灯片缩放定位 6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BFC8C98-7D26-4405-C713-0FBA4E15F4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46922" y="1074232"/>
                <a:ext cx="718362" cy="69743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0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graphicFrame>
        <p:nvGraphicFramePr>
          <p:cNvPr id="83" name="表格 17">
            <a:extLst>
              <a:ext uri="{FF2B5EF4-FFF2-40B4-BE49-F238E27FC236}">
                <a16:creationId xmlns:a16="http://schemas.microsoft.com/office/drawing/2014/main" id="{4F6F2365-5289-9504-FC6A-F94E8C23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7714"/>
              </p:ext>
            </p:extLst>
          </p:nvPr>
        </p:nvGraphicFramePr>
        <p:xfrm>
          <a:off x="5521122" y="1413636"/>
          <a:ext cx="5180308" cy="2526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204957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53342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20230327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20230501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couponId:20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20230827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1045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20230901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49495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09939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3340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2E45863E-204E-0C76-E993-A0A5A390FA6A}"/>
              </a:ext>
            </a:extLst>
          </p:cNvPr>
          <p:cNvSpPr/>
          <p:nvPr/>
        </p:nvSpPr>
        <p:spPr bwMode="auto">
          <a:xfrm>
            <a:off x="2562018" y="22003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76B2A59-6255-1C04-C089-9BCA42246BC7}"/>
              </a:ext>
            </a:extLst>
          </p:cNvPr>
          <p:cNvSpPr/>
          <p:nvPr/>
        </p:nvSpPr>
        <p:spPr bwMode="auto">
          <a:xfrm>
            <a:off x="2562018" y="28676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发放时间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8B4D138-4497-FDC5-DA0D-C2B1682C14E6}"/>
              </a:ext>
            </a:extLst>
          </p:cNvPr>
          <p:cNvSpPr/>
          <p:nvPr/>
        </p:nvSpPr>
        <p:spPr bwMode="auto">
          <a:xfrm>
            <a:off x="2562019" y="35348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库存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23C21C-4847-7219-D43E-3F865CFE048D}"/>
              </a:ext>
            </a:extLst>
          </p:cNvPr>
          <p:cNvSpPr/>
          <p:nvPr/>
        </p:nvSpPr>
        <p:spPr bwMode="auto">
          <a:xfrm>
            <a:off x="2562019" y="42021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统计已经</a:t>
            </a:r>
            <a:endParaRPr lang="en-US" altLang="zh-CN" sz="120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领取数量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99" name="!!y1">
            <a:extLst>
              <a:ext uri="{FF2B5EF4-FFF2-40B4-BE49-F238E27FC236}">
                <a16:creationId xmlns:a16="http://schemas.microsoft.com/office/drawing/2014/main" id="{9069AA5C-BC30-E0A1-BEB5-4D8A2B96A5A0}"/>
              </a:ext>
            </a:extLst>
          </p:cNvPr>
          <p:cNvCxnSpPr>
            <a:cxnSpLocks/>
          </p:cNvCxnSpPr>
          <p:nvPr/>
        </p:nvCxnSpPr>
        <p:spPr>
          <a:xfrm>
            <a:off x="2969494" y="25936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!!y2">
            <a:extLst>
              <a:ext uri="{FF2B5EF4-FFF2-40B4-BE49-F238E27FC236}">
                <a16:creationId xmlns:a16="http://schemas.microsoft.com/office/drawing/2014/main" id="{3D25A6E5-D4F2-B58E-FFBE-4A09FB60869A}"/>
              </a:ext>
            </a:extLst>
          </p:cNvPr>
          <p:cNvCxnSpPr>
            <a:cxnSpLocks/>
          </p:cNvCxnSpPr>
          <p:nvPr/>
        </p:nvCxnSpPr>
        <p:spPr>
          <a:xfrm>
            <a:off x="2969494" y="32609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!!y3">
            <a:extLst>
              <a:ext uri="{FF2B5EF4-FFF2-40B4-BE49-F238E27FC236}">
                <a16:creationId xmlns:a16="http://schemas.microsoft.com/office/drawing/2014/main" id="{AF205564-7D77-4F5D-413F-025F76B47B76}"/>
              </a:ext>
            </a:extLst>
          </p:cNvPr>
          <p:cNvCxnSpPr>
            <a:cxnSpLocks/>
          </p:cNvCxnSpPr>
          <p:nvPr/>
        </p:nvCxnSpPr>
        <p:spPr>
          <a:xfrm>
            <a:off x="2969493" y="39484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EB9D0E93-F576-78D3-13A6-F7FA70D860A6}"/>
              </a:ext>
            </a:extLst>
          </p:cNvPr>
          <p:cNvSpPr/>
          <p:nvPr/>
        </p:nvSpPr>
        <p:spPr>
          <a:xfrm>
            <a:off x="2134911" y="20000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F0B09F7-C509-6E41-CD65-9B3F84692A57}"/>
              </a:ext>
            </a:extLst>
          </p:cNvPr>
          <p:cNvSpPr/>
          <p:nvPr/>
        </p:nvSpPr>
        <p:spPr bwMode="auto">
          <a:xfrm>
            <a:off x="2554824" y="48730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04" name="!!y4">
            <a:extLst>
              <a:ext uri="{FF2B5EF4-FFF2-40B4-BE49-F238E27FC236}">
                <a16:creationId xmlns:a16="http://schemas.microsoft.com/office/drawing/2014/main" id="{9B6FC850-7348-5D4B-64A1-D5E4E611159F}"/>
              </a:ext>
            </a:extLst>
          </p:cNvPr>
          <p:cNvCxnSpPr>
            <a:cxnSpLocks/>
          </p:cNvCxnSpPr>
          <p:nvPr/>
        </p:nvCxnSpPr>
        <p:spPr>
          <a:xfrm>
            <a:off x="2962299" y="45990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5" name="表格 17">
            <a:extLst>
              <a:ext uri="{FF2B5EF4-FFF2-40B4-BE49-F238E27FC236}">
                <a16:creationId xmlns:a16="http://schemas.microsoft.com/office/drawing/2014/main" id="{50EF44E0-EAF3-64D4-87F1-DF86EF9C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4283"/>
              </p:ext>
            </p:extLst>
          </p:nvPr>
        </p:nvGraphicFramePr>
        <p:xfrm>
          <a:off x="5521122" y="4595491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70790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field(userId)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value(count)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uid:110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uid:120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uid:130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uid:140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sp>
        <p:nvSpPr>
          <p:cNvPr id="106" name="动作按钮: 后退或前一项 10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D9FA32-0FC6-54B4-D39E-89394E027944}"/>
              </a:ext>
            </a:extLst>
          </p:cNvPr>
          <p:cNvSpPr/>
          <p:nvPr/>
        </p:nvSpPr>
        <p:spPr>
          <a:xfrm>
            <a:off x="11694039" y="6201736"/>
            <a:ext cx="358102" cy="316704"/>
          </a:xfrm>
          <a:prstGeom prst="actionButtonBackPrevious">
            <a:avLst/>
          </a:prstGeom>
          <a:solidFill>
            <a:schemeClr val="bg1">
              <a:lumMod val="9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8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2065500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思路分析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1625846-A84C-BD8F-F4A7-5969D35AE893}"/>
              </a:ext>
            </a:extLst>
          </p:cNvPr>
          <p:cNvSpPr txBox="1">
            <a:spLocks/>
          </p:cNvSpPr>
          <p:nvPr/>
        </p:nvSpPr>
        <p:spPr>
          <a:xfrm>
            <a:off x="4958428" y="27027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326774042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BE6E1-724F-9889-3D18-FB3D13549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优惠券缓存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B1405-A10C-9C1D-6F6A-89F78082D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改造发放优惠券业务，在发放成功后添加缓存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改造暂停优惠券业务，在暂停发放后删除缓存</a:t>
            </a:r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72678ABA-4388-5C59-3A78-28D2B1438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342288"/>
              </p:ext>
            </p:extLst>
          </p:nvPr>
        </p:nvGraphicFramePr>
        <p:xfrm>
          <a:off x="3298783" y="3429000"/>
          <a:ext cx="5180308" cy="2526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204957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53342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20230327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20230501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couponId:20</a:t>
                      </a:r>
                      <a:endParaRPr lang="zh-CN" altLang="en-US" sz="12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20230827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61045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20230901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49495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909939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71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分布式锁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39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ABE6E1-724F-9889-3D18-FB3D13549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zh-CN" altLang="en-US"/>
              <a:t>异步领券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B1405-A10C-9C1D-6F6A-89F78082D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7172"/>
            <a:ext cx="9214230" cy="1284263"/>
          </a:xfrm>
        </p:spPr>
        <p:txBody>
          <a:bodyPr/>
          <a:lstStyle/>
          <a:p>
            <a:r>
              <a:rPr lang="zh-CN" altLang="en-US"/>
              <a:t>需求：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改造领券优惠券功能，先基于</a:t>
            </a:r>
            <a:r>
              <a:rPr lang="en-US" altLang="zh-CN"/>
              <a:t>Redis</a:t>
            </a:r>
            <a:r>
              <a:rPr lang="zh-CN" altLang="en-US"/>
              <a:t>校验领券资格，再发送</a:t>
            </a:r>
            <a:r>
              <a:rPr lang="en-US" altLang="zh-CN"/>
              <a:t>MQ</a:t>
            </a:r>
            <a:r>
              <a:rPr lang="zh-CN" altLang="en-US"/>
              <a:t>消息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编写</a:t>
            </a:r>
            <a:r>
              <a:rPr lang="en-US" altLang="zh-CN"/>
              <a:t>MQ</a:t>
            </a:r>
            <a:r>
              <a:rPr lang="zh-CN" altLang="en-US"/>
              <a:t>监听器，监听到消息后执行领券逻辑</a:t>
            </a:r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72678ABA-4388-5C59-3A78-28D2B1438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94595"/>
              </p:ext>
            </p:extLst>
          </p:nvPr>
        </p:nvGraphicFramePr>
        <p:xfrm>
          <a:off x="2545850" y="3188825"/>
          <a:ext cx="8333773" cy="326167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106593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6227180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5637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51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Exchange</a:t>
                      </a:r>
                      <a:endParaRPr lang="zh-CN" altLang="en-US" sz="16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promotion.topic</a:t>
                      </a:r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5136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Routing-Key</a:t>
                      </a:r>
                      <a:endParaRPr lang="zh-CN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coupon:receive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1670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/>
                        <a:t>Message</a:t>
                      </a:r>
                      <a:endParaRPr lang="zh-CN" altLang="en-US" sz="16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85065E-D43A-EEF5-339D-38017D32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54935"/>
              </p:ext>
            </p:extLst>
          </p:nvPr>
        </p:nvGraphicFramePr>
        <p:xfrm>
          <a:off x="4923917" y="4948281"/>
          <a:ext cx="5684432" cy="13106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3282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23860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814D79-BD20-DEF9-8568-4CC1ABFD3CA7}"/>
              </a:ext>
            </a:extLst>
          </p:cNvPr>
          <p:cNvGrpSpPr/>
          <p:nvPr/>
        </p:nvGrpSpPr>
        <p:grpSpPr>
          <a:xfrm>
            <a:off x="4923917" y="5208587"/>
            <a:ext cx="5684432" cy="284238"/>
            <a:chOff x="4799822" y="3860181"/>
            <a:chExt cx="5684432" cy="28423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C8E844-24F1-4DDB-3663-85C4A20E736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A64C753-D501-93EA-E032-53126FD405A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C78409-1BFA-F28E-C213-61C17CE27FD9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C8B90F-A954-574C-CEB9-3B92A20A0FFA}"/>
              </a:ext>
            </a:extLst>
          </p:cNvPr>
          <p:cNvGrpSpPr/>
          <p:nvPr/>
        </p:nvGrpSpPr>
        <p:grpSpPr>
          <a:xfrm>
            <a:off x="4923917" y="5466430"/>
            <a:ext cx="5684432" cy="284238"/>
            <a:chOff x="4799822" y="3860181"/>
            <a:chExt cx="5684432" cy="2842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F857AB-C87F-D90C-6242-3ED610B9B896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couponId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5AEF8F2-B70F-0CBB-B94F-8F5DCE0D287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2C2BD4-097B-EE7A-693E-247D18A8D76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444155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A6A8D-C875-2728-4CA6-658A6D551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改造兑换码领取优惠券功能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A1959-78F9-37EC-7C2A-003FF10954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Redis</a:t>
            </a:r>
            <a:r>
              <a:rPr lang="zh-CN" altLang="en-US"/>
              <a:t>和</a:t>
            </a:r>
            <a:r>
              <a:rPr lang="en-US" altLang="zh-CN"/>
              <a:t>MQ</a:t>
            </a:r>
            <a:r>
              <a:rPr lang="zh-CN" altLang="en-US"/>
              <a:t>实现兑换码校验、异步领券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58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1F5BDE-C46D-8FF7-F88F-050E1293845E}"/>
              </a:ext>
            </a:extLst>
          </p:cNvPr>
          <p:cNvSpPr/>
          <p:nvPr/>
        </p:nvSpPr>
        <p:spPr bwMode="auto">
          <a:xfrm>
            <a:off x="1924867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解析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757936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305CDF-E378-2E34-5DBD-67F496B6832C}"/>
              </a:ext>
            </a:extLst>
          </p:cNvPr>
          <p:cNvSpPr/>
          <p:nvPr/>
        </p:nvSpPr>
        <p:spPr bwMode="auto">
          <a:xfrm>
            <a:off x="3060950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是否兑换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796BE0-708E-0721-1ED2-78CAB4F31CBB}"/>
              </a:ext>
            </a:extLst>
          </p:cNvPr>
          <p:cNvSpPr/>
          <p:nvPr/>
        </p:nvSpPr>
        <p:spPr bwMode="auto">
          <a:xfrm>
            <a:off x="4183844" y="3517700"/>
            <a:ext cx="68716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查询对应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943B32-852D-DC1A-44AB-EB2ED00C08F0}"/>
              </a:ext>
            </a:extLst>
          </p:cNvPr>
          <p:cNvSpPr/>
          <p:nvPr/>
        </p:nvSpPr>
        <p:spPr bwMode="auto">
          <a:xfrm>
            <a:off x="5313239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是否过期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DBBF18-564A-F709-F24E-8E235EA47968}"/>
              </a:ext>
            </a:extLst>
          </p:cNvPr>
          <p:cNvSpPr/>
          <p:nvPr/>
        </p:nvSpPr>
        <p:spPr bwMode="auto">
          <a:xfrm>
            <a:off x="6440507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限领数量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7558323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8676133" y="3517700"/>
            <a:ext cx="68716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7444924" y="145168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63" name="!!c2">
            <a:extLst>
              <a:ext uri="{FF2B5EF4-FFF2-40B4-BE49-F238E27FC236}">
                <a16:creationId xmlns:a16="http://schemas.microsoft.com/office/drawing/2014/main" id="{A1E6429C-FFDD-E91E-C0C0-94DB20254030}"/>
              </a:ext>
            </a:extLst>
          </p:cNvPr>
          <p:cNvCxnSpPr>
            <a:cxnSpLocks/>
          </p:cNvCxnSpPr>
          <p:nvPr/>
        </p:nvCxnSpPr>
        <p:spPr>
          <a:xfrm flipV="1">
            <a:off x="4588080" y="2289162"/>
            <a:ext cx="2914436" cy="12160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!!c3">
            <a:extLst>
              <a:ext uri="{FF2B5EF4-FFF2-40B4-BE49-F238E27FC236}">
                <a16:creationId xmlns:a16="http://schemas.microsoft.com/office/drawing/2014/main" id="{845E3E37-F99C-387C-1F49-DBD54EDBFA09}"/>
              </a:ext>
            </a:extLst>
          </p:cNvPr>
          <p:cNvCxnSpPr>
            <a:cxnSpLocks/>
          </p:cNvCxnSpPr>
          <p:nvPr/>
        </p:nvCxnSpPr>
        <p:spPr>
          <a:xfrm flipV="1">
            <a:off x="6784088" y="2289162"/>
            <a:ext cx="876158" cy="12139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!!c4">
            <a:extLst>
              <a:ext uri="{FF2B5EF4-FFF2-40B4-BE49-F238E27FC236}">
                <a16:creationId xmlns:a16="http://schemas.microsoft.com/office/drawing/2014/main" id="{37F68B37-FB1B-DABB-DE6F-67AFAB560B38}"/>
              </a:ext>
            </a:extLst>
          </p:cNvPr>
          <p:cNvCxnSpPr>
            <a:cxnSpLocks/>
          </p:cNvCxnSpPr>
          <p:nvPr/>
        </p:nvCxnSpPr>
        <p:spPr>
          <a:xfrm flipV="1">
            <a:off x="7874000" y="2289162"/>
            <a:ext cx="0" cy="120587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!!c5">
            <a:extLst>
              <a:ext uri="{FF2B5EF4-FFF2-40B4-BE49-F238E27FC236}">
                <a16:creationId xmlns:a16="http://schemas.microsoft.com/office/drawing/2014/main" id="{05531523-72EE-9584-C209-675DDD987ED9}"/>
              </a:ext>
            </a:extLst>
          </p:cNvPr>
          <p:cNvCxnSpPr>
            <a:cxnSpLocks/>
          </p:cNvCxnSpPr>
          <p:nvPr/>
        </p:nvCxnSpPr>
        <p:spPr>
          <a:xfrm flipH="1" flipV="1">
            <a:off x="8087394" y="2289162"/>
            <a:ext cx="843246" cy="12160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!!c6">
            <a:extLst>
              <a:ext uri="{FF2B5EF4-FFF2-40B4-BE49-F238E27FC236}">
                <a16:creationId xmlns:a16="http://schemas.microsoft.com/office/drawing/2014/main" id="{4203107C-92BB-11FA-D20D-851D9B5F9301}"/>
              </a:ext>
            </a:extLst>
          </p:cNvPr>
          <p:cNvCxnSpPr>
            <a:cxnSpLocks/>
          </p:cNvCxnSpPr>
          <p:nvPr/>
        </p:nvCxnSpPr>
        <p:spPr>
          <a:xfrm flipH="1" flipV="1">
            <a:off x="8245124" y="2276662"/>
            <a:ext cx="1762476" cy="1228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!!d1">
            <a:extLst>
              <a:ext uri="{FF2B5EF4-FFF2-40B4-BE49-F238E27FC236}">
                <a16:creationId xmlns:a16="http://schemas.microsoft.com/office/drawing/2014/main" id="{6FB1B038-BBA8-E0BF-CB90-F1B0B8654B1E}"/>
              </a:ext>
            </a:extLst>
          </p:cNvPr>
          <p:cNvCxnSpPr>
            <a:cxnSpLocks/>
          </p:cNvCxnSpPr>
          <p:nvPr/>
        </p:nvCxnSpPr>
        <p:spPr>
          <a:xfrm>
            <a:off x="2612029" y="3714368"/>
            <a:ext cx="42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!!d2">
            <a:extLst>
              <a:ext uri="{FF2B5EF4-FFF2-40B4-BE49-F238E27FC236}">
                <a16:creationId xmlns:a16="http://schemas.microsoft.com/office/drawing/2014/main" id="{F78D4924-0C38-CA4C-02F8-E649859ABE77}"/>
              </a:ext>
            </a:extLst>
          </p:cNvPr>
          <p:cNvCxnSpPr>
            <a:cxnSpLocks/>
          </p:cNvCxnSpPr>
          <p:nvPr/>
        </p:nvCxnSpPr>
        <p:spPr>
          <a:xfrm>
            <a:off x="3756694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!!d3">
            <a:extLst>
              <a:ext uri="{FF2B5EF4-FFF2-40B4-BE49-F238E27FC236}">
                <a16:creationId xmlns:a16="http://schemas.microsoft.com/office/drawing/2014/main" id="{D05B3541-34F2-609B-1641-8E7D368C347F}"/>
              </a:ext>
            </a:extLst>
          </p:cNvPr>
          <p:cNvCxnSpPr>
            <a:cxnSpLocks/>
          </p:cNvCxnSpPr>
          <p:nvPr/>
        </p:nvCxnSpPr>
        <p:spPr>
          <a:xfrm>
            <a:off x="4886088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!!d4">
            <a:extLst>
              <a:ext uri="{FF2B5EF4-FFF2-40B4-BE49-F238E27FC236}">
                <a16:creationId xmlns:a16="http://schemas.microsoft.com/office/drawing/2014/main" id="{489C8FF2-D0B6-F1E3-C2B3-C1AE87D9F320}"/>
              </a:ext>
            </a:extLst>
          </p:cNvPr>
          <p:cNvCxnSpPr>
            <a:cxnSpLocks/>
          </p:cNvCxnSpPr>
          <p:nvPr/>
        </p:nvCxnSpPr>
        <p:spPr>
          <a:xfrm>
            <a:off x="6013356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!!d5">
            <a:extLst>
              <a:ext uri="{FF2B5EF4-FFF2-40B4-BE49-F238E27FC236}">
                <a16:creationId xmlns:a16="http://schemas.microsoft.com/office/drawing/2014/main" id="{D59500E3-6FF1-2B9D-63AC-83B39F5AAE8A}"/>
              </a:ext>
            </a:extLst>
          </p:cNvPr>
          <p:cNvCxnSpPr>
            <a:cxnSpLocks/>
          </p:cNvCxnSpPr>
          <p:nvPr/>
        </p:nvCxnSpPr>
        <p:spPr>
          <a:xfrm>
            <a:off x="7131172" y="3714368"/>
            <a:ext cx="4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!!d6">
            <a:extLst>
              <a:ext uri="{FF2B5EF4-FFF2-40B4-BE49-F238E27FC236}">
                <a16:creationId xmlns:a16="http://schemas.microsoft.com/office/drawing/2014/main" id="{F26EBD0E-A9B1-DD71-1EE6-236B6A35A376}"/>
              </a:ext>
            </a:extLst>
          </p:cNvPr>
          <p:cNvCxnSpPr>
            <a:cxnSpLocks/>
          </p:cNvCxnSpPr>
          <p:nvPr/>
        </p:nvCxnSpPr>
        <p:spPr>
          <a:xfrm>
            <a:off x="8248984" y="3714368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!!d7">
            <a:extLst>
              <a:ext uri="{FF2B5EF4-FFF2-40B4-BE49-F238E27FC236}">
                <a16:creationId xmlns:a16="http://schemas.microsoft.com/office/drawing/2014/main" id="{A5124D15-D4E8-9C32-AFD5-FA6FEBCE5EC0}"/>
              </a:ext>
            </a:extLst>
          </p:cNvPr>
          <p:cNvCxnSpPr>
            <a:cxnSpLocks/>
          </p:cNvCxnSpPr>
          <p:nvPr/>
        </p:nvCxnSpPr>
        <p:spPr>
          <a:xfrm>
            <a:off x="9366794" y="3714368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!!d8">
            <a:extLst>
              <a:ext uri="{FF2B5EF4-FFF2-40B4-BE49-F238E27FC236}">
                <a16:creationId xmlns:a16="http://schemas.microsoft.com/office/drawing/2014/main" id="{5FFB89B1-505E-185A-AA89-49F04CFA0185}"/>
              </a:ext>
            </a:extLst>
          </p:cNvPr>
          <p:cNvCxnSpPr>
            <a:cxnSpLocks/>
          </p:cNvCxnSpPr>
          <p:nvPr/>
        </p:nvCxnSpPr>
        <p:spPr>
          <a:xfrm>
            <a:off x="10494934" y="3714368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d0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420323" y="3714368"/>
            <a:ext cx="504543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026EEF0-667D-E031-5F68-92F2B90F55DC}"/>
              </a:ext>
            </a:extLst>
          </p:cNvPr>
          <p:cNvSpPr/>
          <p:nvPr/>
        </p:nvSpPr>
        <p:spPr>
          <a:xfrm>
            <a:off x="10922082" y="3484663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923B7C-BE32-938F-1BAE-EB0582AACC12}"/>
              </a:ext>
            </a:extLst>
          </p:cNvPr>
          <p:cNvSpPr/>
          <p:nvPr/>
        </p:nvSpPr>
        <p:spPr bwMode="auto">
          <a:xfrm>
            <a:off x="9793943" y="3517700"/>
            <a:ext cx="697492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兑换码状态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15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9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10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10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1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60004"/>
                                      </p:to>
                                    </p:animClr>
                                    <p:set>
                                      <p:cBhvr>
                                        <p:cTn id="1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45" grpId="0" animBg="1"/>
      <p:bldP spid="73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1091041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8186712" y="3034378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8186712" y="3701649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10491944" y="351284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753428" y="3714367"/>
            <a:ext cx="1007207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!!d6">
            <a:extLst>
              <a:ext uri="{FF2B5EF4-FFF2-40B4-BE49-F238E27FC236}">
                <a16:creationId xmlns:a16="http://schemas.microsoft.com/office/drawing/2014/main" id="{5DB0D71E-067F-57FC-BC33-15D3E73D9D58}"/>
              </a:ext>
            </a:extLst>
          </p:cNvPr>
          <p:cNvCxnSpPr>
            <a:cxnSpLocks/>
          </p:cNvCxnSpPr>
          <p:nvPr/>
        </p:nvCxnSpPr>
        <p:spPr>
          <a:xfrm>
            <a:off x="8594188" y="3427714"/>
            <a:ext cx="0" cy="2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5DDF2CD-42AC-4BA3-9C0C-6C9EC6872DB9}"/>
              </a:ext>
            </a:extLst>
          </p:cNvPr>
          <p:cNvSpPr/>
          <p:nvPr/>
        </p:nvSpPr>
        <p:spPr bwMode="auto">
          <a:xfrm>
            <a:off x="5140564" y="3512844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消息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7" name="直接箭头连接符 22">
            <a:extLst>
              <a:ext uri="{FF2B5EF4-FFF2-40B4-BE49-F238E27FC236}">
                <a16:creationId xmlns:a16="http://schemas.microsoft.com/office/drawing/2014/main" id="{55ED75F0-5B61-DA73-D37B-425A087C17CB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4871719" y="1953209"/>
            <a:ext cx="2235956" cy="883314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流程图: 直接访问存储器 57">
            <a:extLst>
              <a:ext uri="{FF2B5EF4-FFF2-40B4-BE49-F238E27FC236}">
                <a16:creationId xmlns:a16="http://schemas.microsoft.com/office/drawing/2014/main" id="{806774CF-AF2B-DC84-C6E6-720B78FD5CBB}"/>
              </a:ext>
            </a:extLst>
          </p:cNvPr>
          <p:cNvSpPr/>
          <p:nvPr/>
        </p:nvSpPr>
        <p:spPr>
          <a:xfrm>
            <a:off x="6431354" y="1002232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59" name="直接箭头连接符 22">
            <a:extLst>
              <a:ext uri="{FF2B5EF4-FFF2-40B4-BE49-F238E27FC236}">
                <a16:creationId xmlns:a16="http://schemas.microsoft.com/office/drawing/2014/main" id="{31DF51F4-837A-B65D-4546-319992087A3D}"/>
              </a:ext>
            </a:extLst>
          </p:cNvPr>
          <p:cNvCxnSpPr>
            <a:cxnSpLocks/>
            <a:stCxn id="58" idx="4"/>
            <a:endCxn id="41" idx="0"/>
          </p:cNvCxnSpPr>
          <p:nvPr/>
        </p:nvCxnSpPr>
        <p:spPr>
          <a:xfrm>
            <a:off x="7752154" y="1276888"/>
            <a:ext cx="842033" cy="1267878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805444-296F-6EE2-C007-46AF750494A0}"/>
              </a:ext>
            </a:extLst>
          </p:cNvPr>
          <p:cNvSpPr/>
          <p:nvPr/>
        </p:nvSpPr>
        <p:spPr>
          <a:xfrm>
            <a:off x="6429367" y="3476441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1" name="!!d8">
            <a:extLst>
              <a:ext uri="{FF2B5EF4-FFF2-40B4-BE49-F238E27FC236}">
                <a16:creationId xmlns:a16="http://schemas.microsoft.com/office/drawing/2014/main" id="{49DD7BCF-14A1-A841-2912-591B7412DBE4}"/>
              </a:ext>
            </a:extLst>
          </p:cNvPr>
          <p:cNvCxnSpPr>
            <a:cxnSpLocks/>
          </p:cNvCxnSpPr>
          <p:nvPr/>
        </p:nvCxnSpPr>
        <p:spPr>
          <a:xfrm>
            <a:off x="5980447" y="3706146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943493-3289-4C28-B949-B090B53B25B7}"/>
              </a:ext>
            </a:extLst>
          </p:cNvPr>
          <p:cNvSpPr/>
          <p:nvPr/>
        </p:nvSpPr>
        <p:spPr bwMode="auto">
          <a:xfrm>
            <a:off x="3198628" y="22003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解析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F6E840-0F4D-FF9C-1085-C107E298FD31}"/>
              </a:ext>
            </a:extLst>
          </p:cNvPr>
          <p:cNvSpPr/>
          <p:nvPr/>
        </p:nvSpPr>
        <p:spPr bwMode="auto">
          <a:xfrm>
            <a:off x="3198628" y="28676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是否兑换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55F5E1-9056-1119-C7FD-D915FB89828E}"/>
              </a:ext>
            </a:extLst>
          </p:cNvPr>
          <p:cNvSpPr/>
          <p:nvPr/>
        </p:nvSpPr>
        <p:spPr bwMode="auto">
          <a:xfrm>
            <a:off x="3198629" y="35348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查询对应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CC21BE-894F-A79F-AB1B-D1FDC21BCAE0}"/>
              </a:ext>
            </a:extLst>
          </p:cNvPr>
          <p:cNvSpPr/>
          <p:nvPr/>
        </p:nvSpPr>
        <p:spPr bwMode="auto">
          <a:xfrm>
            <a:off x="3198629" y="42021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是否过期</a:t>
            </a:r>
          </a:p>
        </p:txBody>
      </p:sp>
      <p:cxnSp>
        <p:nvCxnSpPr>
          <p:cNvPr id="29" name="!!d1">
            <a:extLst>
              <a:ext uri="{FF2B5EF4-FFF2-40B4-BE49-F238E27FC236}">
                <a16:creationId xmlns:a16="http://schemas.microsoft.com/office/drawing/2014/main" id="{32791DB4-2205-3F99-16A1-198AD088F4B0}"/>
              </a:ext>
            </a:extLst>
          </p:cNvPr>
          <p:cNvCxnSpPr>
            <a:cxnSpLocks/>
          </p:cNvCxnSpPr>
          <p:nvPr/>
        </p:nvCxnSpPr>
        <p:spPr>
          <a:xfrm>
            <a:off x="3606104" y="25936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!!d2">
            <a:extLst>
              <a:ext uri="{FF2B5EF4-FFF2-40B4-BE49-F238E27FC236}">
                <a16:creationId xmlns:a16="http://schemas.microsoft.com/office/drawing/2014/main" id="{D5829166-87D7-285E-C8E8-FBADEC1D3DAF}"/>
              </a:ext>
            </a:extLst>
          </p:cNvPr>
          <p:cNvCxnSpPr>
            <a:cxnSpLocks/>
          </p:cNvCxnSpPr>
          <p:nvPr/>
        </p:nvCxnSpPr>
        <p:spPr>
          <a:xfrm>
            <a:off x="3606104" y="32609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!!d3">
            <a:extLst>
              <a:ext uri="{FF2B5EF4-FFF2-40B4-BE49-F238E27FC236}">
                <a16:creationId xmlns:a16="http://schemas.microsoft.com/office/drawing/2014/main" id="{4BC6FA8D-CBD4-1040-1E20-6410B0D5A178}"/>
              </a:ext>
            </a:extLst>
          </p:cNvPr>
          <p:cNvCxnSpPr>
            <a:cxnSpLocks/>
          </p:cNvCxnSpPr>
          <p:nvPr/>
        </p:nvCxnSpPr>
        <p:spPr>
          <a:xfrm>
            <a:off x="3606103" y="39484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75987CE-BD2C-BED0-C57A-2A3553EC085C}"/>
              </a:ext>
            </a:extLst>
          </p:cNvPr>
          <p:cNvSpPr/>
          <p:nvPr/>
        </p:nvSpPr>
        <p:spPr>
          <a:xfrm>
            <a:off x="2771521" y="20000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467A192-1D70-DB67-4010-270592ACFE8C}"/>
              </a:ext>
            </a:extLst>
          </p:cNvPr>
          <p:cNvSpPr/>
          <p:nvPr/>
        </p:nvSpPr>
        <p:spPr>
          <a:xfrm>
            <a:off x="7759605" y="2544766"/>
            <a:ext cx="1669164" cy="2721581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274BBF-4128-BB1B-E5C7-8C22AAE1D102}"/>
              </a:ext>
            </a:extLst>
          </p:cNvPr>
          <p:cNvSpPr/>
          <p:nvPr/>
        </p:nvSpPr>
        <p:spPr bwMode="auto">
          <a:xfrm>
            <a:off x="3191434" y="48730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44" name="!!d4">
            <a:extLst>
              <a:ext uri="{FF2B5EF4-FFF2-40B4-BE49-F238E27FC236}">
                <a16:creationId xmlns:a16="http://schemas.microsoft.com/office/drawing/2014/main" id="{9B50D227-D9F3-698C-10D4-5AF70D6C1714}"/>
              </a:ext>
            </a:extLst>
          </p:cNvPr>
          <p:cNvCxnSpPr>
            <a:cxnSpLocks/>
          </p:cNvCxnSpPr>
          <p:nvPr/>
        </p:nvCxnSpPr>
        <p:spPr>
          <a:xfrm>
            <a:off x="3598909" y="45990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3639AF-1BD8-1D77-FA59-6E690D03D4DB}"/>
              </a:ext>
            </a:extLst>
          </p:cNvPr>
          <p:cNvCxnSpPr>
            <a:cxnSpLocks/>
          </p:cNvCxnSpPr>
          <p:nvPr/>
        </p:nvCxnSpPr>
        <p:spPr>
          <a:xfrm flipV="1">
            <a:off x="4440685" y="3709512"/>
            <a:ext cx="699879" cy="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!!c4">
            <a:extLst>
              <a:ext uri="{FF2B5EF4-FFF2-40B4-BE49-F238E27FC236}">
                <a16:creationId xmlns:a16="http://schemas.microsoft.com/office/drawing/2014/main" id="{21A7487E-57A8-BF03-E2C5-E5B00BE272BB}"/>
              </a:ext>
            </a:extLst>
          </p:cNvPr>
          <p:cNvCxnSpPr>
            <a:cxnSpLocks/>
          </p:cNvCxnSpPr>
          <p:nvPr/>
        </p:nvCxnSpPr>
        <p:spPr>
          <a:xfrm>
            <a:off x="9014791" y="3225800"/>
            <a:ext cx="1412895" cy="521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!!c5">
            <a:extLst>
              <a:ext uri="{FF2B5EF4-FFF2-40B4-BE49-F238E27FC236}">
                <a16:creationId xmlns:a16="http://schemas.microsoft.com/office/drawing/2014/main" id="{73E6CA79-43F7-9F78-0487-C183CDA873CF}"/>
              </a:ext>
            </a:extLst>
          </p:cNvPr>
          <p:cNvCxnSpPr>
            <a:cxnSpLocks/>
          </p:cNvCxnSpPr>
          <p:nvPr/>
        </p:nvCxnSpPr>
        <p:spPr>
          <a:xfrm flipV="1">
            <a:off x="9024730" y="3860914"/>
            <a:ext cx="1402956" cy="208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!!d7">
            <a:extLst>
              <a:ext uri="{FF2B5EF4-FFF2-40B4-BE49-F238E27FC236}">
                <a16:creationId xmlns:a16="http://schemas.microsoft.com/office/drawing/2014/main" id="{6EC24ED1-5244-E7BA-D4D7-36C524CB373A}"/>
              </a:ext>
            </a:extLst>
          </p:cNvPr>
          <p:cNvCxnSpPr>
            <a:cxnSpLocks/>
          </p:cNvCxnSpPr>
          <p:nvPr/>
        </p:nvCxnSpPr>
        <p:spPr>
          <a:xfrm>
            <a:off x="8594188" y="4111166"/>
            <a:ext cx="0" cy="26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FA8BD96-BDF4-0A9D-5A16-0984A300059C}"/>
              </a:ext>
            </a:extLst>
          </p:cNvPr>
          <p:cNvSpPr/>
          <p:nvPr/>
        </p:nvSpPr>
        <p:spPr bwMode="auto">
          <a:xfrm>
            <a:off x="8186711" y="4398823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ea typeface="Alibaba PuHuiTi R" pitchFamily="18" charset="-122"/>
              </a:rPr>
              <a:t>更新</a:t>
            </a:r>
            <a:endParaRPr lang="en-US" altLang="zh-CN" sz="1200">
              <a:solidFill>
                <a:srgbClr val="404040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ea typeface="Alibaba PuHuiTi R" pitchFamily="18" charset="-122"/>
              </a:rPr>
              <a:t>兑换码状态</a:t>
            </a:r>
            <a:endParaRPr lang="zh-CN" altLang="en-US" sz="1200" dirty="0">
              <a:solidFill>
                <a:srgbClr val="404040"/>
              </a:solidFill>
              <a:ea typeface="Alibaba PuHuiTi R" pitchFamily="18" charset="-122"/>
            </a:endParaRPr>
          </a:p>
        </p:txBody>
      </p:sp>
      <p:cxnSp>
        <p:nvCxnSpPr>
          <p:cNvPr id="9" name="!!c6">
            <a:extLst>
              <a:ext uri="{FF2B5EF4-FFF2-40B4-BE49-F238E27FC236}">
                <a16:creationId xmlns:a16="http://schemas.microsoft.com/office/drawing/2014/main" id="{6109CA1F-1B47-94A4-8D87-C04D6292ACB6}"/>
              </a:ext>
            </a:extLst>
          </p:cNvPr>
          <p:cNvCxnSpPr>
            <a:cxnSpLocks/>
          </p:cNvCxnSpPr>
          <p:nvPr/>
        </p:nvCxnSpPr>
        <p:spPr>
          <a:xfrm flipV="1">
            <a:off x="9001760" y="3982720"/>
            <a:ext cx="1402080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幻灯片缩放定位 14">
                <a:extLst>
                  <a:ext uri="{FF2B5EF4-FFF2-40B4-BE49-F238E27FC236}">
                    <a16:creationId xmlns:a16="http://schemas.microsoft.com/office/drawing/2014/main" id="{F95F40D9-A4E1-A705-7962-6241D5041B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592653"/>
                  </p:ext>
                </p:extLst>
              </p:nvPr>
            </p:nvGraphicFramePr>
            <p:xfrm>
              <a:off x="3237786" y="1226003"/>
              <a:ext cx="666662" cy="647244"/>
            </p:xfrm>
            <a:graphic>
              <a:graphicData uri="http://schemas.microsoft.com/office/powerpoint/2016/slidezoom">
                <pslz:sldZm>
                  <pslz:sldZmObj sldId="1097" cId="1229416200">
                    <pslz:zmPr id="{24F4B580-8409-4F12-9376-5E470095235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662" cy="6472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幻灯片缩放定位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5F40D9-A4E1-A705-7962-6241D5041B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786" y="1226003"/>
                <a:ext cx="666662" cy="6472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82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9778D8B-5300-7E01-7A89-B867B209B0C0}"/>
              </a:ext>
            </a:extLst>
          </p:cNvPr>
          <p:cNvSpPr/>
          <p:nvPr/>
        </p:nvSpPr>
        <p:spPr>
          <a:xfrm>
            <a:off x="4099560" y="3058160"/>
            <a:ext cx="109057" cy="16764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graphicFrame>
        <p:nvGraphicFramePr>
          <p:cNvPr id="83" name="表格 17">
            <a:extLst>
              <a:ext uri="{FF2B5EF4-FFF2-40B4-BE49-F238E27FC236}">
                <a16:creationId xmlns:a16="http://schemas.microsoft.com/office/drawing/2014/main" id="{4F6F2365-5289-9504-FC6A-F94E8C236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61096"/>
              </p:ext>
            </p:extLst>
          </p:nvPr>
        </p:nvGraphicFramePr>
        <p:xfrm>
          <a:off x="5521122" y="1082723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204957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53342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20230327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20230501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graphicFrame>
        <p:nvGraphicFramePr>
          <p:cNvPr id="105" name="表格 17">
            <a:extLst>
              <a:ext uri="{FF2B5EF4-FFF2-40B4-BE49-F238E27FC236}">
                <a16:creationId xmlns:a16="http://schemas.microsoft.com/office/drawing/2014/main" id="{50EF44E0-EAF3-64D4-87F1-DF86EF9C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750"/>
              </p:ext>
            </p:extLst>
          </p:nvPr>
        </p:nvGraphicFramePr>
        <p:xfrm>
          <a:off x="5521122" y="4944508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70790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field(userId)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value(count)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uid:110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uid:120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uid:130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uid:140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sp>
        <p:nvSpPr>
          <p:cNvPr id="106" name="动作按钮: 后退或前一项 10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CD9FA32-0FC6-54B4-D39E-89394E027944}"/>
              </a:ext>
            </a:extLst>
          </p:cNvPr>
          <p:cNvSpPr/>
          <p:nvPr/>
        </p:nvSpPr>
        <p:spPr>
          <a:xfrm>
            <a:off x="11694039" y="6201736"/>
            <a:ext cx="358102" cy="316704"/>
          </a:xfrm>
          <a:prstGeom prst="actionButtonBackPrevious">
            <a:avLst/>
          </a:prstGeom>
          <a:solidFill>
            <a:schemeClr val="bg1">
              <a:lumMod val="95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B43DB1-53E8-EDF0-F0F8-4BF11EBAD69C}"/>
              </a:ext>
            </a:extLst>
          </p:cNvPr>
          <p:cNvSpPr/>
          <p:nvPr/>
        </p:nvSpPr>
        <p:spPr bwMode="auto">
          <a:xfrm>
            <a:off x="1917677" y="22765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解析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84B9B-0639-4EC7-F7E4-4F6C5F9C067C}"/>
              </a:ext>
            </a:extLst>
          </p:cNvPr>
          <p:cNvSpPr/>
          <p:nvPr/>
        </p:nvSpPr>
        <p:spPr bwMode="auto">
          <a:xfrm>
            <a:off x="1917677" y="29438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是否兑换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E86A5D-7380-3E86-461D-78F72DBB56AB}"/>
              </a:ext>
            </a:extLst>
          </p:cNvPr>
          <p:cNvSpPr/>
          <p:nvPr/>
        </p:nvSpPr>
        <p:spPr bwMode="auto">
          <a:xfrm>
            <a:off x="1917678" y="36110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查询对应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DC59CA-04E6-1F97-739C-992572973472}"/>
              </a:ext>
            </a:extLst>
          </p:cNvPr>
          <p:cNvSpPr/>
          <p:nvPr/>
        </p:nvSpPr>
        <p:spPr bwMode="auto">
          <a:xfrm>
            <a:off x="1917678" y="42783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是否过期</a:t>
            </a:r>
          </a:p>
        </p:txBody>
      </p:sp>
      <p:cxnSp>
        <p:nvCxnSpPr>
          <p:cNvPr id="7" name="!!d1">
            <a:extLst>
              <a:ext uri="{FF2B5EF4-FFF2-40B4-BE49-F238E27FC236}">
                <a16:creationId xmlns:a16="http://schemas.microsoft.com/office/drawing/2014/main" id="{FFEC32C8-1CD5-3C1A-70E0-6846D1EFB928}"/>
              </a:ext>
            </a:extLst>
          </p:cNvPr>
          <p:cNvCxnSpPr>
            <a:cxnSpLocks/>
          </p:cNvCxnSpPr>
          <p:nvPr/>
        </p:nvCxnSpPr>
        <p:spPr>
          <a:xfrm>
            <a:off x="2325153" y="26698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!!d2">
            <a:extLst>
              <a:ext uri="{FF2B5EF4-FFF2-40B4-BE49-F238E27FC236}">
                <a16:creationId xmlns:a16="http://schemas.microsoft.com/office/drawing/2014/main" id="{E4DDB00E-575B-B7C9-92FF-48EB89C7AFE7}"/>
              </a:ext>
            </a:extLst>
          </p:cNvPr>
          <p:cNvCxnSpPr>
            <a:cxnSpLocks/>
          </p:cNvCxnSpPr>
          <p:nvPr/>
        </p:nvCxnSpPr>
        <p:spPr>
          <a:xfrm>
            <a:off x="2325153" y="33371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!!d3">
            <a:extLst>
              <a:ext uri="{FF2B5EF4-FFF2-40B4-BE49-F238E27FC236}">
                <a16:creationId xmlns:a16="http://schemas.microsoft.com/office/drawing/2014/main" id="{9A1435CC-5D36-D911-4BF0-0709AE3107FD}"/>
              </a:ext>
            </a:extLst>
          </p:cNvPr>
          <p:cNvCxnSpPr>
            <a:cxnSpLocks/>
          </p:cNvCxnSpPr>
          <p:nvPr/>
        </p:nvCxnSpPr>
        <p:spPr>
          <a:xfrm>
            <a:off x="2325152" y="40246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1A8490-87B4-B89C-92F6-CB93A8C41836}"/>
              </a:ext>
            </a:extLst>
          </p:cNvPr>
          <p:cNvSpPr/>
          <p:nvPr/>
        </p:nvSpPr>
        <p:spPr>
          <a:xfrm>
            <a:off x="1490570" y="20762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D697AA-D08A-01BB-7FF9-61B0D923D3B3}"/>
              </a:ext>
            </a:extLst>
          </p:cNvPr>
          <p:cNvSpPr/>
          <p:nvPr/>
        </p:nvSpPr>
        <p:spPr bwMode="auto">
          <a:xfrm>
            <a:off x="1910483" y="49492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2" name="!!d4">
            <a:extLst>
              <a:ext uri="{FF2B5EF4-FFF2-40B4-BE49-F238E27FC236}">
                <a16:creationId xmlns:a16="http://schemas.microsoft.com/office/drawing/2014/main" id="{3F28120A-47BF-450D-FD7E-1306796C9FBA}"/>
              </a:ext>
            </a:extLst>
          </p:cNvPr>
          <p:cNvCxnSpPr>
            <a:cxnSpLocks/>
          </p:cNvCxnSpPr>
          <p:nvPr/>
        </p:nvCxnSpPr>
        <p:spPr>
          <a:xfrm>
            <a:off x="2317958" y="46752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61BCF3-23CB-FC6E-A510-B405437479F6}"/>
              </a:ext>
            </a:extLst>
          </p:cNvPr>
          <p:cNvSpPr txBox="1"/>
          <p:nvPr/>
        </p:nvSpPr>
        <p:spPr>
          <a:xfrm>
            <a:off x="3383403" y="1659354"/>
            <a:ext cx="1144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/>
              <a:t>QVGWGCRBH5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00A7A-032F-A4E9-A935-40B6FE9B73B0}"/>
              </a:ext>
            </a:extLst>
          </p:cNvPr>
          <p:cNvSpPr txBox="1"/>
          <p:nvPr/>
        </p:nvSpPr>
        <p:spPr>
          <a:xfrm>
            <a:off x="3197569" y="2308047"/>
            <a:ext cx="1539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F716FA-B6E1-EE7F-DF9C-ADD0DCE116CE}"/>
              </a:ext>
            </a:extLst>
          </p:cNvPr>
          <p:cNvSpPr txBox="1"/>
          <p:nvPr/>
        </p:nvSpPr>
        <p:spPr>
          <a:xfrm>
            <a:off x="3273501" y="3001977"/>
            <a:ext cx="1669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0010 0100 10 ...</a:t>
            </a:r>
            <a:endParaRPr lang="zh-CN" altLang="en-US" sz="120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F0C9EF6-7815-F822-0ECB-50FC87E0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2" y="3033796"/>
            <a:ext cx="5303980" cy="14631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47B9B66-FB11-8396-7A8E-A1317E0D6DAB}"/>
              </a:ext>
            </a:extLst>
          </p:cNvPr>
          <p:cNvSpPr/>
          <p:nvPr/>
        </p:nvSpPr>
        <p:spPr>
          <a:xfrm>
            <a:off x="5521122" y="3225385"/>
            <a:ext cx="686638" cy="198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FE3D35-4FAF-B6AE-5337-ABE876123165}"/>
              </a:ext>
            </a:extLst>
          </p:cNvPr>
          <p:cNvSpPr/>
          <p:nvPr/>
        </p:nvSpPr>
        <p:spPr>
          <a:xfrm>
            <a:off x="5521122" y="4275036"/>
            <a:ext cx="1255598" cy="188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弧形 22">
            <a:extLst>
              <a:ext uri="{FF2B5EF4-FFF2-40B4-BE49-F238E27FC236}">
                <a16:creationId xmlns:a16="http://schemas.microsoft.com/office/drawing/2014/main" id="{022BA7FB-5AE1-CCA7-8465-D0A937AB35E5}"/>
              </a:ext>
            </a:extLst>
          </p:cNvPr>
          <p:cNvSpPr/>
          <p:nvPr/>
        </p:nvSpPr>
        <p:spPr>
          <a:xfrm>
            <a:off x="5094016" y="3289092"/>
            <a:ext cx="400482" cy="1166491"/>
          </a:xfrm>
          <a:prstGeom prst="curvedRightArrow">
            <a:avLst>
              <a:gd name="adj1" fmla="val 14689"/>
              <a:gd name="adj2" fmla="val 47443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BE508FE-E61A-0190-CBF9-89D57BA10121}"/>
              </a:ext>
            </a:extLst>
          </p:cNvPr>
          <p:cNvSpPr/>
          <p:nvPr/>
        </p:nvSpPr>
        <p:spPr>
          <a:xfrm rot="1693141">
            <a:off x="3976371" y="2774537"/>
            <a:ext cx="1596809" cy="162996"/>
          </a:xfrm>
          <a:prstGeom prst="rightArrow">
            <a:avLst>
              <a:gd name="adj1" fmla="val 20906"/>
              <a:gd name="adj2" fmla="val 46798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1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4" grpId="0"/>
      <p:bldP spid="15" grpId="0"/>
      <p:bldP spid="20" grpId="0" animBg="1"/>
      <p:bldP spid="21" grpId="0" animBg="1"/>
      <p:bldP spid="23" grpId="0" animBg="1"/>
      <p:bldP spid="6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19778D8B-5300-7E01-7A89-B867B209B0C0}"/>
              </a:ext>
            </a:extLst>
          </p:cNvPr>
          <p:cNvSpPr/>
          <p:nvPr/>
        </p:nvSpPr>
        <p:spPr>
          <a:xfrm>
            <a:off x="4099560" y="3058160"/>
            <a:ext cx="109057" cy="16764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graphicFrame>
        <p:nvGraphicFramePr>
          <p:cNvPr id="83" name="表格 17">
            <a:extLst>
              <a:ext uri="{FF2B5EF4-FFF2-40B4-BE49-F238E27FC236}">
                <a16:creationId xmlns:a16="http://schemas.microsoft.com/office/drawing/2014/main" id="{4F6F2365-5289-9504-FC6A-F94E8C23697E}"/>
              </a:ext>
            </a:extLst>
          </p:cNvPr>
          <p:cNvGraphicFramePr>
            <a:graphicFrameLocks noGrp="1"/>
          </p:cNvGraphicFramePr>
          <p:nvPr/>
        </p:nvGraphicFramePr>
        <p:xfrm>
          <a:off x="5521122" y="1082723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204957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53342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issueBeginTime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20230327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issueEndTime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20230501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totalNum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100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userLimit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graphicFrame>
        <p:nvGraphicFramePr>
          <p:cNvPr id="105" name="表格 17">
            <a:extLst>
              <a:ext uri="{FF2B5EF4-FFF2-40B4-BE49-F238E27FC236}">
                <a16:creationId xmlns:a16="http://schemas.microsoft.com/office/drawing/2014/main" id="{50EF44E0-EAF3-64D4-87F1-DF86EF9C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9596"/>
              </p:ext>
            </p:extLst>
          </p:nvPr>
        </p:nvGraphicFramePr>
        <p:xfrm>
          <a:off x="5521122" y="4971613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9730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707904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field(userId)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value(count)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couponId:10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uid:110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uid:120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uid:130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uid:140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38B43DB1-53E8-EDF0-F0F8-4BF11EBAD69C}"/>
              </a:ext>
            </a:extLst>
          </p:cNvPr>
          <p:cNvSpPr/>
          <p:nvPr/>
        </p:nvSpPr>
        <p:spPr bwMode="auto">
          <a:xfrm>
            <a:off x="1917677" y="22765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解析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84B9B-0639-4EC7-F7E4-4F6C5F9C067C}"/>
              </a:ext>
            </a:extLst>
          </p:cNvPr>
          <p:cNvSpPr/>
          <p:nvPr/>
        </p:nvSpPr>
        <p:spPr bwMode="auto">
          <a:xfrm>
            <a:off x="1917677" y="29438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是否兑换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E86A5D-7380-3E86-461D-78F72DBB56AB}"/>
              </a:ext>
            </a:extLst>
          </p:cNvPr>
          <p:cNvSpPr/>
          <p:nvPr/>
        </p:nvSpPr>
        <p:spPr bwMode="auto">
          <a:xfrm>
            <a:off x="1917678" y="36110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查询对应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DC59CA-04E6-1F97-739C-992572973472}"/>
              </a:ext>
            </a:extLst>
          </p:cNvPr>
          <p:cNvSpPr/>
          <p:nvPr/>
        </p:nvSpPr>
        <p:spPr bwMode="auto">
          <a:xfrm>
            <a:off x="1917678" y="42783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是否过期</a:t>
            </a:r>
          </a:p>
        </p:txBody>
      </p:sp>
      <p:cxnSp>
        <p:nvCxnSpPr>
          <p:cNvPr id="7" name="!!d1">
            <a:extLst>
              <a:ext uri="{FF2B5EF4-FFF2-40B4-BE49-F238E27FC236}">
                <a16:creationId xmlns:a16="http://schemas.microsoft.com/office/drawing/2014/main" id="{FFEC32C8-1CD5-3C1A-70E0-6846D1EFB928}"/>
              </a:ext>
            </a:extLst>
          </p:cNvPr>
          <p:cNvCxnSpPr>
            <a:cxnSpLocks/>
          </p:cNvCxnSpPr>
          <p:nvPr/>
        </p:nvCxnSpPr>
        <p:spPr>
          <a:xfrm>
            <a:off x="2325153" y="26698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!!d2">
            <a:extLst>
              <a:ext uri="{FF2B5EF4-FFF2-40B4-BE49-F238E27FC236}">
                <a16:creationId xmlns:a16="http://schemas.microsoft.com/office/drawing/2014/main" id="{E4DDB00E-575B-B7C9-92FF-48EB89C7AFE7}"/>
              </a:ext>
            </a:extLst>
          </p:cNvPr>
          <p:cNvCxnSpPr>
            <a:cxnSpLocks/>
          </p:cNvCxnSpPr>
          <p:nvPr/>
        </p:nvCxnSpPr>
        <p:spPr>
          <a:xfrm>
            <a:off x="2325153" y="33371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!!d3">
            <a:extLst>
              <a:ext uri="{FF2B5EF4-FFF2-40B4-BE49-F238E27FC236}">
                <a16:creationId xmlns:a16="http://schemas.microsoft.com/office/drawing/2014/main" id="{9A1435CC-5D36-D911-4BF0-0709AE3107FD}"/>
              </a:ext>
            </a:extLst>
          </p:cNvPr>
          <p:cNvCxnSpPr>
            <a:cxnSpLocks/>
          </p:cNvCxnSpPr>
          <p:nvPr/>
        </p:nvCxnSpPr>
        <p:spPr>
          <a:xfrm>
            <a:off x="2325152" y="40246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1A8490-87B4-B89C-92F6-CB93A8C41836}"/>
              </a:ext>
            </a:extLst>
          </p:cNvPr>
          <p:cNvSpPr/>
          <p:nvPr/>
        </p:nvSpPr>
        <p:spPr>
          <a:xfrm>
            <a:off x="1490570" y="20762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D697AA-D08A-01BB-7FF9-61B0D923D3B3}"/>
              </a:ext>
            </a:extLst>
          </p:cNvPr>
          <p:cNvSpPr/>
          <p:nvPr/>
        </p:nvSpPr>
        <p:spPr bwMode="auto">
          <a:xfrm>
            <a:off x="1910483" y="49492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2" name="!!d4">
            <a:extLst>
              <a:ext uri="{FF2B5EF4-FFF2-40B4-BE49-F238E27FC236}">
                <a16:creationId xmlns:a16="http://schemas.microsoft.com/office/drawing/2014/main" id="{3F28120A-47BF-450D-FD7E-1306796C9FBA}"/>
              </a:ext>
            </a:extLst>
          </p:cNvPr>
          <p:cNvCxnSpPr>
            <a:cxnSpLocks/>
          </p:cNvCxnSpPr>
          <p:nvPr/>
        </p:nvCxnSpPr>
        <p:spPr>
          <a:xfrm>
            <a:off x="2317958" y="46752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A61BCF3-23CB-FC6E-A510-B405437479F6}"/>
              </a:ext>
            </a:extLst>
          </p:cNvPr>
          <p:cNvSpPr txBox="1"/>
          <p:nvPr/>
        </p:nvSpPr>
        <p:spPr>
          <a:xfrm>
            <a:off x="3383403" y="1659354"/>
            <a:ext cx="11447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/>
              <a:t>QVGWGCRBH5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0200A7A-032F-A4E9-A935-40B6FE9B73B0}"/>
              </a:ext>
            </a:extLst>
          </p:cNvPr>
          <p:cNvSpPr txBox="1"/>
          <p:nvPr/>
        </p:nvSpPr>
        <p:spPr>
          <a:xfrm>
            <a:off x="3197569" y="2308047"/>
            <a:ext cx="15393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F716FA-B6E1-EE7F-DF9C-ADD0DCE116CE}"/>
              </a:ext>
            </a:extLst>
          </p:cNvPr>
          <p:cNvSpPr txBox="1"/>
          <p:nvPr/>
        </p:nvSpPr>
        <p:spPr>
          <a:xfrm>
            <a:off x="3273501" y="3001977"/>
            <a:ext cx="1669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0010 0100 10 ...</a:t>
            </a:r>
            <a:endParaRPr lang="zh-CN" altLang="en-US" sz="1200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DEF3737E-BD66-FFBB-AB7C-C2E90F0F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36375"/>
              </p:ext>
            </p:extLst>
          </p:nvPr>
        </p:nvGraphicFramePr>
        <p:xfrm>
          <a:off x="5521122" y="3058160"/>
          <a:ext cx="5180308" cy="14155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13311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857080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2009917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7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member(couponId)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score(serialNum)</a:t>
                      </a:r>
                      <a:endParaRPr lang="zh-CN" altLang="en-US" sz="14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77695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coupon:range</a:t>
                      </a:r>
                      <a:endParaRPr lang="zh-CN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11010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11011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11012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7769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11013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2BA09D8F-527F-F73D-DAB0-A58FB8BC5D60}"/>
              </a:ext>
            </a:extLst>
          </p:cNvPr>
          <p:cNvSpPr txBox="1"/>
          <p:nvPr/>
        </p:nvSpPr>
        <p:spPr>
          <a:xfrm>
            <a:off x="9117084" y="336639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132423-A6ED-7B3F-C6F6-C2D7E9079639}"/>
              </a:ext>
            </a:extLst>
          </p:cNvPr>
          <p:cNvSpPr txBox="1"/>
          <p:nvPr/>
        </p:nvSpPr>
        <p:spPr>
          <a:xfrm>
            <a:off x="9517566" y="336639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~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669B2B-B483-43FD-5B27-C2537132979B}"/>
              </a:ext>
            </a:extLst>
          </p:cNvPr>
          <p:cNvSpPr txBox="1"/>
          <p:nvPr/>
        </p:nvSpPr>
        <p:spPr>
          <a:xfrm>
            <a:off x="9857969" y="337281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5000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77986CE-C5EA-ECDA-CCEC-6AF98E9EA87D}"/>
              </a:ext>
            </a:extLst>
          </p:cNvPr>
          <p:cNvSpPr txBox="1"/>
          <p:nvPr/>
        </p:nvSpPr>
        <p:spPr>
          <a:xfrm>
            <a:off x="8993327" y="364981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5001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B0DA7E-1A28-D02A-FCB5-01D5865FBD05}"/>
              </a:ext>
            </a:extLst>
          </p:cNvPr>
          <p:cNvSpPr txBox="1"/>
          <p:nvPr/>
        </p:nvSpPr>
        <p:spPr>
          <a:xfrm>
            <a:off x="9517566" y="364339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~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6676D4-59A6-9A6B-DB86-3BCEFAA747F5}"/>
              </a:ext>
            </a:extLst>
          </p:cNvPr>
          <p:cNvSpPr txBox="1"/>
          <p:nvPr/>
        </p:nvSpPr>
        <p:spPr>
          <a:xfrm>
            <a:off x="9857969" y="364981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7000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727BB3-F253-B6FE-B2F7-0387D99B77B8}"/>
              </a:ext>
            </a:extLst>
          </p:cNvPr>
          <p:cNvSpPr txBox="1"/>
          <p:nvPr/>
        </p:nvSpPr>
        <p:spPr>
          <a:xfrm>
            <a:off x="8993327" y="392380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/>
              <a:t>7</a:t>
            </a:r>
            <a:r>
              <a:rPr lang="en-US" altLang="zh-CN" sz="1200">
                <a:latin typeface="+mn-lt"/>
                <a:ea typeface="+mn-ea"/>
              </a:rPr>
              <a:t>001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11A34A-9619-57BD-39AB-2CA5A2B259A1}"/>
              </a:ext>
            </a:extLst>
          </p:cNvPr>
          <p:cNvSpPr txBox="1"/>
          <p:nvPr/>
        </p:nvSpPr>
        <p:spPr>
          <a:xfrm>
            <a:off x="9517566" y="391738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~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1EF9734-66EA-00B3-4495-BB7E84042099}"/>
              </a:ext>
            </a:extLst>
          </p:cNvPr>
          <p:cNvSpPr txBox="1"/>
          <p:nvPr/>
        </p:nvSpPr>
        <p:spPr>
          <a:xfrm>
            <a:off x="9857969" y="392380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10000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0671BE-39B0-B646-48E4-8AC1E07317D4}"/>
              </a:ext>
            </a:extLst>
          </p:cNvPr>
          <p:cNvSpPr txBox="1"/>
          <p:nvPr/>
        </p:nvSpPr>
        <p:spPr>
          <a:xfrm>
            <a:off x="8930678" y="419779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10001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8E8491-5836-4EDA-4F37-6DC3BA326A4C}"/>
              </a:ext>
            </a:extLst>
          </p:cNvPr>
          <p:cNvSpPr txBox="1"/>
          <p:nvPr/>
        </p:nvSpPr>
        <p:spPr>
          <a:xfrm>
            <a:off x="9511154" y="419138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~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2327B04-2AF6-CA5A-2782-2D2A97D5E97C}"/>
              </a:ext>
            </a:extLst>
          </p:cNvPr>
          <p:cNvSpPr txBox="1"/>
          <p:nvPr/>
        </p:nvSpPr>
        <p:spPr>
          <a:xfrm>
            <a:off x="9851557" y="419779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latin typeface="+mn-lt"/>
                <a:ea typeface="+mn-ea"/>
              </a:rPr>
              <a:t>15000</a:t>
            </a:r>
            <a:endParaRPr lang="zh-CN" altLang="en-US" sz="1200" dirty="0"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BA332C2-8AF1-6220-F6B8-DC92A9F7E622}"/>
              </a:ext>
            </a:extLst>
          </p:cNvPr>
          <p:cNvSpPr txBox="1"/>
          <p:nvPr/>
        </p:nvSpPr>
        <p:spPr>
          <a:xfrm>
            <a:off x="3212622" y="3649810"/>
            <a:ext cx="1881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/>
              <a:t>ZRANGEBYSCORE</a:t>
            </a:r>
          </a:p>
          <a:p>
            <a:pPr algn="ctr"/>
            <a:r>
              <a:rPr lang="en-US" altLang="zh-CN" sz="1200"/>
              <a:t>8 5008 LIMIT 0 1</a:t>
            </a:r>
            <a:endParaRPr lang="zh-CN" altLang="en-US" sz="1200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362A8BD1-60B3-384C-8EE3-317A0F854F79}"/>
              </a:ext>
            </a:extLst>
          </p:cNvPr>
          <p:cNvCxnSpPr>
            <a:cxnSpLocks/>
          </p:cNvCxnSpPr>
          <p:nvPr/>
        </p:nvCxnSpPr>
        <p:spPr>
          <a:xfrm>
            <a:off x="3355776" y="4071873"/>
            <a:ext cx="1470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FED8E8D1-0814-E854-34AB-00242FF061F8}"/>
              </a:ext>
            </a:extLst>
          </p:cNvPr>
          <p:cNvCxnSpPr/>
          <p:nvPr/>
        </p:nvCxnSpPr>
        <p:spPr>
          <a:xfrm>
            <a:off x="3358512" y="4069353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A0C057A-D8C5-BC7F-772F-19D1D200CD4F}"/>
              </a:ext>
            </a:extLst>
          </p:cNvPr>
          <p:cNvSpPr txBox="1"/>
          <p:nvPr/>
        </p:nvSpPr>
        <p:spPr>
          <a:xfrm>
            <a:off x="3206996" y="4406520"/>
            <a:ext cx="456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</a:rPr>
              <a:t>min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C4B89BD8-35E6-C660-2C7C-009527140F5D}"/>
              </a:ext>
            </a:extLst>
          </p:cNvPr>
          <p:cNvCxnSpPr>
            <a:cxnSpLocks/>
          </p:cNvCxnSpPr>
          <p:nvPr/>
        </p:nvCxnSpPr>
        <p:spPr>
          <a:xfrm>
            <a:off x="3615423" y="4071873"/>
            <a:ext cx="340377" cy="0"/>
          </a:xfrm>
          <a:prstGeom prst="line">
            <a:avLst/>
          </a:prstGeom>
          <a:ln>
            <a:solidFill>
              <a:srgbClr val="B600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37017D-077A-4D15-BECF-D911F42FE409}"/>
              </a:ext>
            </a:extLst>
          </p:cNvPr>
          <p:cNvCxnSpPr>
            <a:cxnSpLocks/>
          </p:cNvCxnSpPr>
          <p:nvPr/>
        </p:nvCxnSpPr>
        <p:spPr>
          <a:xfrm>
            <a:off x="3618159" y="4069353"/>
            <a:ext cx="0" cy="739468"/>
          </a:xfrm>
          <a:prstGeom prst="straightConnector1">
            <a:avLst/>
          </a:prstGeom>
          <a:ln>
            <a:solidFill>
              <a:srgbClr val="B600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142962A4-4FF6-D49D-3FDB-110FB385E8F7}"/>
              </a:ext>
            </a:extLst>
          </p:cNvPr>
          <p:cNvSpPr txBox="1"/>
          <p:nvPr/>
        </p:nvSpPr>
        <p:spPr>
          <a:xfrm>
            <a:off x="3492073" y="4756056"/>
            <a:ext cx="4568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B60004"/>
                </a:solidFill>
              </a:rPr>
              <a:t>max</a:t>
            </a:r>
            <a:endParaRPr lang="zh-CN" altLang="en-US" sz="1050" dirty="0">
              <a:solidFill>
                <a:srgbClr val="B60004"/>
              </a:solidFill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3A08EBCC-5599-695C-BE37-EAE652FDD6E4}"/>
              </a:ext>
            </a:extLst>
          </p:cNvPr>
          <p:cNvCxnSpPr>
            <a:cxnSpLocks/>
          </p:cNvCxnSpPr>
          <p:nvPr/>
        </p:nvCxnSpPr>
        <p:spPr>
          <a:xfrm>
            <a:off x="4567867" y="4085305"/>
            <a:ext cx="1470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A39D4FD-742F-1746-108A-0C952B1238D9}"/>
              </a:ext>
            </a:extLst>
          </p:cNvPr>
          <p:cNvCxnSpPr/>
          <p:nvPr/>
        </p:nvCxnSpPr>
        <p:spPr>
          <a:xfrm>
            <a:off x="4570603" y="4082785"/>
            <a:ext cx="0" cy="40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F8BDAED-A596-63A8-3D20-17DEC077402B}"/>
              </a:ext>
            </a:extLst>
          </p:cNvPr>
          <p:cNvSpPr txBox="1"/>
          <p:nvPr/>
        </p:nvSpPr>
        <p:spPr>
          <a:xfrm>
            <a:off x="4219193" y="4427947"/>
            <a:ext cx="6744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2">
                    <a:lumMod val="60000"/>
                    <a:lumOff val="40000"/>
                  </a:schemeClr>
                </a:solidFill>
              </a:rPr>
              <a:t>offset</a:t>
            </a:r>
            <a:endParaRPr lang="zh-CN" altLang="en-US" sz="105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BEB834F-4992-96BF-6587-E1400E461B5F}"/>
              </a:ext>
            </a:extLst>
          </p:cNvPr>
          <p:cNvCxnSpPr>
            <a:cxnSpLocks/>
          </p:cNvCxnSpPr>
          <p:nvPr/>
        </p:nvCxnSpPr>
        <p:spPr>
          <a:xfrm>
            <a:off x="4772476" y="4086284"/>
            <a:ext cx="170189" cy="0"/>
          </a:xfrm>
          <a:prstGeom prst="line">
            <a:avLst/>
          </a:prstGeom>
          <a:ln>
            <a:solidFill>
              <a:srgbClr val="B600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F38660A-5836-E7FA-7047-21BC498C3C96}"/>
              </a:ext>
            </a:extLst>
          </p:cNvPr>
          <p:cNvCxnSpPr>
            <a:cxnSpLocks/>
          </p:cNvCxnSpPr>
          <p:nvPr/>
        </p:nvCxnSpPr>
        <p:spPr>
          <a:xfrm>
            <a:off x="4923811" y="4082785"/>
            <a:ext cx="0" cy="739468"/>
          </a:xfrm>
          <a:prstGeom prst="straightConnector1">
            <a:avLst/>
          </a:prstGeom>
          <a:ln>
            <a:solidFill>
              <a:srgbClr val="B600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3A8D40D-8B8B-002F-9069-4D3D9FFC9CC5}"/>
              </a:ext>
            </a:extLst>
          </p:cNvPr>
          <p:cNvSpPr txBox="1"/>
          <p:nvPr/>
        </p:nvSpPr>
        <p:spPr>
          <a:xfrm>
            <a:off x="4601750" y="4756056"/>
            <a:ext cx="644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B60004"/>
                </a:solidFill>
              </a:rPr>
              <a:t>count</a:t>
            </a:r>
            <a:endParaRPr lang="zh-CN" altLang="en-US" sz="1050" dirty="0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2" grpId="0"/>
      <p:bldP spid="22" grpId="1"/>
      <p:bldP spid="24" grpId="0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29" grpId="1"/>
      <p:bldP spid="30" grpId="0"/>
      <p:bldP spid="31" grpId="0"/>
      <p:bldP spid="31" grpId="1"/>
      <p:bldP spid="64" grpId="0"/>
      <p:bldP spid="64" grpId="1"/>
      <p:bldP spid="65" grpId="0"/>
      <p:bldP spid="66" grpId="0"/>
      <p:bldP spid="102" grpId="0"/>
      <p:bldP spid="108" grpId="0"/>
      <p:bldP spid="116" grpId="0"/>
      <p:bldP spid="1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4A6A8D-C875-2728-4CA6-658A6D5519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改造兑换码领取优惠券功能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A1959-78F9-37EC-7C2A-003FF10954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需求：基于</a:t>
            </a:r>
            <a:r>
              <a:rPr lang="en-US" altLang="zh-CN"/>
              <a:t>Redis</a:t>
            </a:r>
            <a:r>
              <a:rPr lang="zh-CN" altLang="en-US"/>
              <a:t>和</a:t>
            </a:r>
            <a:r>
              <a:rPr lang="en-US" altLang="zh-CN"/>
              <a:t>MQ</a:t>
            </a:r>
            <a:r>
              <a:rPr lang="zh-CN" altLang="en-US"/>
              <a:t>实现兑换码校验、异步领券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在生产兑换码后，向</a:t>
            </a:r>
            <a:r>
              <a:rPr lang="en-US" altLang="zh-CN" sz="1400"/>
              <a:t>Redis</a:t>
            </a:r>
            <a:r>
              <a:rPr lang="zh-CN" altLang="en-US" sz="1400"/>
              <a:t>中记录当前优惠券的兑换码的最大序列号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改造兑换优惠券功能，利用</a:t>
            </a:r>
            <a:r>
              <a:rPr lang="en-US" altLang="zh-CN" sz="1400"/>
              <a:t>Redis</a:t>
            </a:r>
            <a:r>
              <a:rPr lang="zh-CN" altLang="en-US" sz="1400"/>
              <a:t>完成资格校验，校验通过发送</a:t>
            </a:r>
            <a:r>
              <a:rPr lang="en-US" altLang="zh-CN" sz="1400"/>
              <a:t>MQ</a:t>
            </a:r>
            <a:r>
              <a:rPr lang="zh-CN" altLang="en-US" sz="1400"/>
              <a:t>消息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改造领券优惠券的</a:t>
            </a:r>
            <a:r>
              <a:rPr lang="en-US" altLang="zh-CN" sz="1400"/>
              <a:t>MQ</a:t>
            </a:r>
            <a:r>
              <a:rPr lang="zh-CN" altLang="en-US" sz="1400"/>
              <a:t>监听器，添加标记兑换码状态为已兑换的功能</a:t>
            </a:r>
            <a:endParaRPr lang="en-US" altLang="zh-CN" sz="1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EF067-5874-D539-34CE-241C7DC3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78" y="3337907"/>
            <a:ext cx="7696272" cy="33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83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Lua</a:t>
            </a:r>
            <a:r>
              <a:rPr lang="zh-CN" altLang="en-US"/>
              <a:t>脚本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78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903C5-592E-EF6D-8D75-64CC582C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思路分析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A760A4B-6642-5425-9202-0776AC7AF7F0}"/>
              </a:ext>
            </a:extLst>
          </p:cNvPr>
          <p:cNvSpPr/>
          <p:nvPr/>
        </p:nvSpPr>
        <p:spPr>
          <a:xfrm>
            <a:off x="1091041" y="3484663"/>
            <a:ext cx="662387" cy="466142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97C7C2-9518-8E82-C6B4-8D8CA4FD2909}"/>
              </a:ext>
            </a:extLst>
          </p:cNvPr>
          <p:cNvSpPr/>
          <p:nvPr/>
        </p:nvSpPr>
        <p:spPr bwMode="auto">
          <a:xfrm>
            <a:off x="8186712" y="3034378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更新已经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发放数量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06766E-0D1B-7A9C-597C-892941C255F0}"/>
              </a:ext>
            </a:extLst>
          </p:cNvPr>
          <p:cNvSpPr/>
          <p:nvPr/>
        </p:nvSpPr>
        <p:spPr bwMode="auto">
          <a:xfrm>
            <a:off x="8186712" y="3701649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新增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用户券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45" name="圆柱体 44">
            <a:extLst>
              <a:ext uri="{FF2B5EF4-FFF2-40B4-BE49-F238E27FC236}">
                <a16:creationId xmlns:a16="http://schemas.microsoft.com/office/drawing/2014/main" id="{283C54CB-AE98-A8E7-C624-905A9E453BE3}"/>
              </a:ext>
            </a:extLst>
          </p:cNvPr>
          <p:cNvSpPr/>
          <p:nvPr/>
        </p:nvSpPr>
        <p:spPr>
          <a:xfrm>
            <a:off x="10491944" y="3512844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5805E0-69AE-D7E9-8F32-40BF0AF89171}"/>
              </a:ext>
            </a:extLst>
          </p:cNvPr>
          <p:cNvCxnSpPr>
            <a:cxnSpLocks/>
          </p:cNvCxnSpPr>
          <p:nvPr/>
        </p:nvCxnSpPr>
        <p:spPr>
          <a:xfrm flipV="1">
            <a:off x="1753428" y="3714367"/>
            <a:ext cx="1007207" cy="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!!d6">
            <a:extLst>
              <a:ext uri="{FF2B5EF4-FFF2-40B4-BE49-F238E27FC236}">
                <a16:creationId xmlns:a16="http://schemas.microsoft.com/office/drawing/2014/main" id="{5DB0D71E-067F-57FC-BC33-15D3E73D9D58}"/>
              </a:ext>
            </a:extLst>
          </p:cNvPr>
          <p:cNvCxnSpPr>
            <a:cxnSpLocks/>
          </p:cNvCxnSpPr>
          <p:nvPr/>
        </p:nvCxnSpPr>
        <p:spPr>
          <a:xfrm>
            <a:off x="8594188" y="3427714"/>
            <a:ext cx="0" cy="27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15DDF2CD-42AC-4BA3-9C0C-6C9EC6872DB9}"/>
              </a:ext>
            </a:extLst>
          </p:cNvPr>
          <p:cNvSpPr/>
          <p:nvPr/>
        </p:nvSpPr>
        <p:spPr bwMode="auto">
          <a:xfrm>
            <a:off x="5140564" y="3512844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发送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MQ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消息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57" name="直接箭头连接符 22">
            <a:extLst>
              <a:ext uri="{FF2B5EF4-FFF2-40B4-BE49-F238E27FC236}">
                <a16:creationId xmlns:a16="http://schemas.microsoft.com/office/drawing/2014/main" id="{55ED75F0-5B61-DA73-D37B-425A087C17CB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rot="5400000" flipH="1" flipV="1">
            <a:off x="4871719" y="1953209"/>
            <a:ext cx="2235956" cy="883314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流程图: 直接访问存储器 57">
            <a:extLst>
              <a:ext uri="{FF2B5EF4-FFF2-40B4-BE49-F238E27FC236}">
                <a16:creationId xmlns:a16="http://schemas.microsoft.com/office/drawing/2014/main" id="{806774CF-AF2B-DC84-C6E6-720B78FD5CBB}"/>
              </a:ext>
            </a:extLst>
          </p:cNvPr>
          <p:cNvSpPr/>
          <p:nvPr/>
        </p:nvSpPr>
        <p:spPr>
          <a:xfrm>
            <a:off x="6431354" y="1002232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59" name="直接箭头连接符 22">
            <a:extLst>
              <a:ext uri="{FF2B5EF4-FFF2-40B4-BE49-F238E27FC236}">
                <a16:creationId xmlns:a16="http://schemas.microsoft.com/office/drawing/2014/main" id="{31DF51F4-837A-B65D-4546-319992087A3D}"/>
              </a:ext>
            </a:extLst>
          </p:cNvPr>
          <p:cNvCxnSpPr>
            <a:cxnSpLocks/>
            <a:stCxn id="58" idx="4"/>
            <a:endCxn id="41" idx="0"/>
          </p:cNvCxnSpPr>
          <p:nvPr/>
        </p:nvCxnSpPr>
        <p:spPr>
          <a:xfrm>
            <a:off x="7752154" y="1276888"/>
            <a:ext cx="842033" cy="1267878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BA805444-296F-6EE2-C007-46AF750494A0}"/>
              </a:ext>
            </a:extLst>
          </p:cNvPr>
          <p:cNvSpPr/>
          <p:nvPr/>
        </p:nvSpPr>
        <p:spPr>
          <a:xfrm>
            <a:off x="6429367" y="3476441"/>
            <a:ext cx="662387" cy="46614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20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1" name="!!d8">
            <a:extLst>
              <a:ext uri="{FF2B5EF4-FFF2-40B4-BE49-F238E27FC236}">
                <a16:creationId xmlns:a16="http://schemas.microsoft.com/office/drawing/2014/main" id="{49DD7BCF-14A1-A841-2912-591B7412DBE4}"/>
              </a:ext>
            </a:extLst>
          </p:cNvPr>
          <p:cNvCxnSpPr>
            <a:cxnSpLocks/>
          </p:cNvCxnSpPr>
          <p:nvPr/>
        </p:nvCxnSpPr>
        <p:spPr>
          <a:xfrm>
            <a:off x="5980447" y="3706146"/>
            <a:ext cx="427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44943493-3289-4C28-B949-B090B53B25B7}"/>
              </a:ext>
            </a:extLst>
          </p:cNvPr>
          <p:cNvSpPr/>
          <p:nvPr/>
        </p:nvSpPr>
        <p:spPr bwMode="auto">
          <a:xfrm>
            <a:off x="3198628" y="2200336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解析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兑换码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BF6E840-0F4D-FF9C-1085-C107E298FD31}"/>
              </a:ext>
            </a:extLst>
          </p:cNvPr>
          <p:cNvSpPr/>
          <p:nvPr/>
        </p:nvSpPr>
        <p:spPr bwMode="auto">
          <a:xfrm>
            <a:off x="3198628" y="2867609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是否兑换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E55F5E1-9056-1119-C7FD-D915FB89828E}"/>
              </a:ext>
            </a:extLst>
          </p:cNvPr>
          <p:cNvSpPr/>
          <p:nvPr/>
        </p:nvSpPr>
        <p:spPr bwMode="auto">
          <a:xfrm>
            <a:off x="3198629" y="3534882"/>
            <a:ext cx="814950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查询对应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优惠券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0CC21BE-894F-A79F-AB1B-D1FDC21BCAE0}"/>
              </a:ext>
            </a:extLst>
          </p:cNvPr>
          <p:cNvSpPr/>
          <p:nvPr/>
        </p:nvSpPr>
        <p:spPr bwMode="auto">
          <a:xfrm>
            <a:off x="3198629" y="4202155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校验</a:t>
            </a:r>
          </a:p>
          <a:p>
            <a:pPr algn="ctr"/>
            <a:r>
              <a:rPr lang="zh-CN" altLang="en-US" sz="120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是否过期</a:t>
            </a:r>
          </a:p>
        </p:txBody>
      </p:sp>
      <p:cxnSp>
        <p:nvCxnSpPr>
          <p:cNvPr id="29" name="!!d1">
            <a:extLst>
              <a:ext uri="{FF2B5EF4-FFF2-40B4-BE49-F238E27FC236}">
                <a16:creationId xmlns:a16="http://schemas.microsoft.com/office/drawing/2014/main" id="{32791DB4-2205-3F99-16A1-198AD088F4B0}"/>
              </a:ext>
            </a:extLst>
          </p:cNvPr>
          <p:cNvCxnSpPr>
            <a:cxnSpLocks/>
          </p:cNvCxnSpPr>
          <p:nvPr/>
        </p:nvCxnSpPr>
        <p:spPr>
          <a:xfrm>
            <a:off x="3606104" y="2593672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!!d2">
            <a:extLst>
              <a:ext uri="{FF2B5EF4-FFF2-40B4-BE49-F238E27FC236}">
                <a16:creationId xmlns:a16="http://schemas.microsoft.com/office/drawing/2014/main" id="{D5829166-87D7-285E-C8E8-FBADEC1D3DAF}"/>
              </a:ext>
            </a:extLst>
          </p:cNvPr>
          <p:cNvCxnSpPr>
            <a:cxnSpLocks/>
          </p:cNvCxnSpPr>
          <p:nvPr/>
        </p:nvCxnSpPr>
        <p:spPr>
          <a:xfrm>
            <a:off x="3606104" y="3260945"/>
            <a:ext cx="0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!!d3">
            <a:extLst>
              <a:ext uri="{FF2B5EF4-FFF2-40B4-BE49-F238E27FC236}">
                <a16:creationId xmlns:a16="http://schemas.microsoft.com/office/drawing/2014/main" id="{4BC6FA8D-CBD4-1040-1E20-6410B0D5A178}"/>
              </a:ext>
            </a:extLst>
          </p:cNvPr>
          <p:cNvCxnSpPr>
            <a:cxnSpLocks/>
          </p:cNvCxnSpPr>
          <p:nvPr/>
        </p:nvCxnSpPr>
        <p:spPr>
          <a:xfrm>
            <a:off x="3606103" y="3948478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75987CE-BD2C-BED0-C57A-2A3553EC085C}"/>
              </a:ext>
            </a:extLst>
          </p:cNvPr>
          <p:cNvSpPr/>
          <p:nvPr/>
        </p:nvSpPr>
        <p:spPr>
          <a:xfrm>
            <a:off x="2771521" y="2000085"/>
            <a:ext cx="1669164" cy="3428565"/>
          </a:xfrm>
          <a:prstGeom prst="roundRect">
            <a:avLst>
              <a:gd name="adj" fmla="val 4041"/>
            </a:avLst>
          </a:prstGeom>
          <a:noFill/>
          <a:ln w="12700">
            <a:solidFill>
              <a:srgbClr val="B6000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467A192-1D70-DB67-4010-270592ACFE8C}"/>
              </a:ext>
            </a:extLst>
          </p:cNvPr>
          <p:cNvSpPr/>
          <p:nvPr/>
        </p:nvSpPr>
        <p:spPr>
          <a:xfrm>
            <a:off x="7759605" y="2544766"/>
            <a:ext cx="1669164" cy="2721581"/>
          </a:xfrm>
          <a:prstGeom prst="roundRect">
            <a:avLst>
              <a:gd name="adj" fmla="val 4041"/>
            </a:avLst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rgbClr val="49504F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A274BBF-4128-BB1B-E5C7-8C22AAE1D102}"/>
              </a:ext>
            </a:extLst>
          </p:cNvPr>
          <p:cNvSpPr/>
          <p:nvPr/>
        </p:nvSpPr>
        <p:spPr bwMode="auto">
          <a:xfrm>
            <a:off x="3191434" y="4873011"/>
            <a:ext cx="814951" cy="393336"/>
          </a:xfrm>
          <a:prstGeom prst="rect">
            <a:avLst/>
          </a:prstGeom>
          <a:solidFill>
            <a:srgbClr val="B60004"/>
          </a:solidFill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校验</a:t>
            </a:r>
            <a:endParaRPr lang="en-US" altLang="zh-CN" sz="120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20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44" name="!!d4">
            <a:extLst>
              <a:ext uri="{FF2B5EF4-FFF2-40B4-BE49-F238E27FC236}">
                <a16:creationId xmlns:a16="http://schemas.microsoft.com/office/drawing/2014/main" id="{9B50D227-D9F3-698C-10D4-5AF70D6C1714}"/>
              </a:ext>
            </a:extLst>
          </p:cNvPr>
          <p:cNvCxnSpPr>
            <a:cxnSpLocks/>
          </p:cNvCxnSpPr>
          <p:nvPr/>
        </p:nvCxnSpPr>
        <p:spPr>
          <a:xfrm>
            <a:off x="3598909" y="4599074"/>
            <a:ext cx="1" cy="27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C3639AF-1BD8-1D77-FA59-6E690D03D4DB}"/>
              </a:ext>
            </a:extLst>
          </p:cNvPr>
          <p:cNvCxnSpPr>
            <a:cxnSpLocks/>
          </p:cNvCxnSpPr>
          <p:nvPr/>
        </p:nvCxnSpPr>
        <p:spPr>
          <a:xfrm flipV="1">
            <a:off x="4440685" y="3709512"/>
            <a:ext cx="699879" cy="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!!c4">
            <a:extLst>
              <a:ext uri="{FF2B5EF4-FFF2-40B4-BE49-F238E27FC236}">
                <a16:creationId xmlns:a16="http://schemas.microsoft.com/office/drawing/2014/main" id="{21A7487E-57A8-BF03-E2C5-E5B00BE272BB}"/>
              </a:ext>
            </a:extLst>
          </p:cNvPr>
          <p:cNvCxnSpPr>
            <a:cxnSpLocks/>
          </p:cNvCxnSpPr>
          <p:nvPr/>
        </p:nvCxnSpPr>
        <p:spPr>
          <a:xfrm>
            <a:off x="9014791" y="3225800"/>
            <a:ext cx="1412895" cy="521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!!c5">
            <a:extLst>
              <a:ext uri="{FF2B5EF4-FFF2-40B4-BE49-F238E27FC236}">
                <a16:creationId xmlns:a16="http://schemas.microsoft.com/office/drawing/2014/main" id="{73E6CA79-43F7-9F78-0487-C183CDA873CF}"/>
              </a:ext>
            </a:extLst>
          </p:cNvPr>
          <p:cNvCxnSpPr>
            <a:cxnSpLocks/>
          </p:cNvCxnSpPr>
          <p:nvPr/>
        </p:nvCxnSpPr>
        <p:spPr>
          <a:xfrm flipV="1">
            <a:off x="9024730" y="3860914"/>
            <a:ext cx="1402956" cy="208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!!d7">
            <a:extLst>
              <a:ext uri="{FF2B5EF4-FFF2-40B4-BE49-F238E27FC236}">
                <a16:creationId xmlns:a16="http://schemas.microsoft.com/office/drawing/2014/main" id="{6EC24ED1-5244-E7BA-D4D7-36C524CB373A}"/>
              </a:ext>
            </a:extLst>
          </p:cNvPr>
          <p:cNvCxnSpPr>
            <a:cxnSpLocks/>
          </p:cNvCxnSpPr>
          <p:nvPr/>
        </p:nvCxnSpPr>
        <p:spPr>
          <a:xfrm>
            <a:off x="8594188" y="4111166"/>
            <a:ext cx="0" cy="26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8FA8BD96-BDF4-0A9D-5A16-0984A300059C}"/>
              </a:ext>
            </a:extLst>
          </p:cNvPr>
          <p:cNvSpPr/>
          <p:nvPr/>
        </p:nvSpPr>
        <p:spPr bwMode="auto">
          <a:xfrm>
            <a:off x="8186711" y="4398823"/>
            <a:ext cx="814951" cy="39333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200">
                <a:solidFill>
                  <a:srgbClr val="404040"/>
                </a:solidFill>
                <a:ea typeface="Alibaba PuHuiTi R" pitchFamily="18" charset="-122"/>
              </a:rPr>
              <a:t>更新</a:t>
            </a:r>
            <a:endParaRPr lang="en-US" altLang="zh-CN" sz="1200">
              <a:solidFill>
                <a:srgbClr val="404040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200">
                <a:solidFill>
                  <a:srgbClr val="404040"/>
                </a:solidFill>
                <a:ea typeface="Alibaba PuHuiTi R" pitchFamily="18" charset="-122"/>
              </a:rPr>
              <a:t>兑换码状态</a:t>
            </a:r>
            <a:endParaRPr lang="zh-CN" altLang="en-US" sz="1200" dirty="0">
              <a:solidFill>
                <a:srgbClr val="404040"/>
              </a:solidFill>
              <a:ea typeface="Alibaba PuHuiTi R" pitchFamily="18" charset="-122"/>
            </a:endParaRPr>
          </a:p>
        </p:txBody>
      </p:sp>
      <p:cxnSp>
        <p:nvCxnSpPr>
          <p:cNvPr id="9" name="!!c6">
            <a:extLst>
              <a:ext uri="{FF2B5EF4-FFF2-40B4-BE49-F238E27FC236}">
                <a16:creationId xmlns:a16="http://schemas.microsoft.com/office/drawing/2014/main" id="{6109CA1F-1B47-94A4-8D87-C04D6292ACB6}"/>
              </a:ext>
            </a:extLst>
          </p:cNvPr>
          <p:cNvCxnSpPr>
            <a:cxnSpLocks/>
          </p:cNvCxnSpPr>
          <p:nvPr/>
        </p:nvCxnSpPr>
        <p:spPr>
          <a:xfrm flipV="1">
            <a:off x="9001760" y="3982720"/>
            <a:ext cx="1402080" cy="6096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幻灯片缩放定位 14">
                <a:extLst>
                  <a:ext uri="{FF2B5EF4-FFF2-40B4-BE49-F238E27FC236}">
                    <a16:creationId xmlns:a16="http://schemas.microsoft.com/office/drawing/2014/main" id="{F95F40D9-A4E1-A705-7962-6241D5041B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37786" y="1226003"/>
              <a:ext cx="666662" cy="647244"/>
            </p:xfrm>
            <a:graphic>
              <a:graphicData uri="http://schemas.microsoft.com/office/powerpoint/2016/slidezoom">
                <pslz:sldZm>
                  <pslz:sldZmObj sldId="1097" cId="1229416200">
                    <pslz:zmPr id="{24F4B580-8409-4F12-9376-5E4700952355}" returnToParent="0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66662" cy="6472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幻灯片缩放定位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5F40D9-A4E1-A705-7962-6241D5041B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7786" y="1226003"/>
                <a:ext cx="666662" cy="6472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558341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en-US" altLang="zh-CN">
                <a:solidFill>
                  <a:srgbClr val="B60004"/>
                </a:solidFill>
              </a:rPr>
              <a:t>Redis</a:t>
            </a:r>
            <a:r>
              <a:rPr lang="zh-CN" altLang="en-US">
                <a:solidFill>
                  <a:srgbClr val="B60004"/>
                </a:solidFill>
              </a:rPr>
              <a:t>执行</a:t>
            </a:r>
            <a:r>
              <a:rPr lang="en-US" altLang="zh-CN">
                <a:solidFill>
                  <a:srgbClr val="B60004"/>
                </a:solidFill>
              </a:rPr>
              <a:t>Lua</a:t>
            </a:r>
            <a:r>
              <a:rPr lang="zh-CN" altLang="en-US">
                <a:solidFill>
                  <a:srgbClr val="B60004"/>
                </a:solidFill>
              </a:rPr>
              <a:t>脚本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编写领券脚本</a:t>
            </a:r>
            <a:endParaRPr lang="en-US" altLang="zh-CN">
              <a:solidFill>
                <a:srgbClr val="4C5252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改造领券业务</a:t>
            </a:r>
            <a:endParaRPr lang="en-US" altLang="zh-CN">
              <a:solidFill>
                <a:srgbClr val="4C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75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610491"/>
            <a:ext cx="3644033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集群下锁失效问题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247758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简单分布式锁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03D93CB-8C2C-F857-AF9A-67C1E591B215}"/>
              </a:ext>
            </a:extLst>
          </p:cNvPr>
          <p:cNvSpPr txBox="1">
            <a:spLocks/>
          </p:cNvSpPr>
          <p:nvPr/>
        </p:nvSpPr>
        <p:spPr>
          <a:xfrm>
            <a:off x="4958428" y="2885025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4C5252"/>
                </a:solidFill>
              </a:rPr>
              <a:t>Redisson</a:t>
            </a:r>
            <a:endParaRPr lang="zh-CN" altLang="en-US">
              <a:solidFill>
                <a:srgbClr val="4C5252"/>
              </a:solidFill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2BC2EE9E-586B-BE19-3BCF-8448C95DC4E7}"/>
              </a:ext>
            </a:extLst>
          </p:cNvPr>
          <p:cNvSpPr txBox="1">
            <a:spLocks/>
          </p:cNvSpPr>
          <p:nvPr/>
        </p:nvSpPr>
        <p:spPr>
          <a:xfrm>
            <a:off x="4958428" y="3522292"/>
            <a:ext cx="3644033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基于注解的分布式锁</a:t>
            </a:r>
          </a:p>
        </p:txBody>
      </p:sp>
    </p:spTree>
    <p:extLst>
      <p:ext uri="{BB962C8B-B14F-4D97-AF65-F5344CB8AC3E}">
        <p14:creationId xmlns:p14="http://schemas.microsoft.com/office/powerpoint/2010/main" val="84737049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0AE2-481E-6D92-9AC8-607D1BF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执行</a:t>
            </a:r>
            <a:r>
              <a:rPr lang="en-US" altLang="zh-CN"/>
              <a:t>Lua</a:t>
            </a:r>
            <a:r>
              <a:rPr lang="zh-CN" altLang="en-US"/>
              <a:t>脚本</a:t>
            </a: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46DBF6C1-96F0-CA1E-509E-402A84ED5B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9757095" cy="3861223"/>
          </a:xfrm>
        </p:spPr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提供了</a:t>
            </a:r>
            <a:r>
              <a:rPr lang="en-US" altLang="zh-CN"/>
              <a:t>Lua</a:t>
            </a:r>
            <a:r>
              <a:rPr lang="zh-CN" altLang="en-US"/>
              <a:t>脚本功能，在一个脚本中编写多条</a:t>
            </a:r>
            <a:r>
              <a:rPr lang="en-US" altLang="zh-CN"/>
              <a:t>Redis</a:t>
            </a:r>
            <a:r>
              <a:rPr lang="zh-CN" altLang="en-US"/>
              <a:t>命令，确保多条命令执行时的原子性。</a:t>
            </a:r>
            <a:r>
              <a:rPr lang="en-US" altLang="zh-CN"/>
              <a:t>Lua</a:t>
            </a:r>
            <a:r>
              <a:rPr lang="zh-CN" altLang="en-US"/>
              <a:t>是一种编程语言，它的基本语法大家可以参考网站：</a:t>
            </a:r>
            <a:r>
              <a:rPr lang="en-US" altLang="zh-CN">
                <a:hlinkClick r:id="rId2"/>
              </a:rPr>
              <a:t>https://www.runoob.com/lua/lua-tutorial.html</a:t>
            </a:r>
            <a:endParaRPr lang="en-US" altLang="zh-CN"/>
          </a:p>
          <a:p>
            <a:r>
              <a:rPr lang="zh-CN" altLang="en-US"/>
              <a:t>这里重点介绍</a:t>
            </a:r>
            <a:r>
              <a:rPr lang="en-US" altLang="zh-CN"/>
              <a:t>Redis</a:t>
            </a:r>
            <a:r>
              <a:rPr lang="zh-CN" altLang="en-US"/>
              <a:t>提供的调用函数，语法如下：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例如，我们要执行</a:t>
            </a:r>
            <a:r>
              <a:rPr lang="en-US" altLang="zh-CN"/>
              <a:t>set name jack</a:t>
            </a:r>
            <a:r>
              <a:rPr lang="zh-CN" altLang="en-US"/>
              <a:t>，则脚本是这样：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例如，我们要先执行</a:t>
            </a:r>
            <a:r>
              <a:rPr lang="en-US" altLang="zh-CN"/>
              <a:t>set name Rose</a:t>
            </a:r>
            <a:r>
              <a:rPr lang="zh-CN" altLang="en-US"/>
              <a:t>，再执行</a:t>
            </a:r>
            <a:r>
              <a:rPr lang="en-US" altLang="zh-CN"/>
              <a:t>get name</a:t>
            </a:r>
            <a:r>
              <a:rPr lang="zh-CN" altLang="en-US"/>
              <a:t>，则脚本如下：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82293-DCA1-0FE5-C37A-92BE6E8F71FB}"/>
              </a:ext>
            </a:extLst>
          </p:cNvPr>
          <p:cNvSpPr txBox="1"/>
          <p:nvPr/>
        </p:nvSpPr>
        <p:spPr>
          <a:xfrm>
            <a:off x="1460727" y="2967335"/>
            <a:ext cx="5816373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redis</a:t>
            </a:r>
            <a:r>
              <a:rPr lang="zh-CN" altLang="en-US" sz="1200" i="1">
                <a:solidFill>
                  <a:srgbClr val="00B050"/>
                </a:solidFill>
              </a:rPr>
              <a:t>命令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</a:t>
            </a: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命令名称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', 'key', </a:t>
            </a:r>
            <a:r>
              <a:rPr lang="en-US" altLang="zh-CN" sz="1200">
                <a:solidFill>
                  <a:schemeClr val="bg1"/>
                </a:solidFill>
              </a:rPr>
              <a:t>'</a:t>
            </a:r>
            <a:r>
              <a:rPr lang="zh-CN" altLang="en-US" sz="1200">
                <a:solidFill>
                  <a:schemeClr val="bg1"/>
                </a:solidFill>
              </a:rPr>
              <a:t>其它参数</a:t>
            </a:r>
            <a:r>
              <a:rPr lang="en-US" altLang="zh-CN" sz="1200">
                <a:solidFill>
                  <a:schemeClr val="bg1"/>
                </a:solidFill>
              </a:rPr>
              <a:t>', 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...)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C35D66-FD46-1F0E-1BEB-C39962989A7B}"/>
              </a:ext>
            </a:extLst>
          </p:cNvPr>
          <p:cNvSpPr txBox="1"/>
          <p:nvPr/>
        </p:nvSpPr>
        <p:spPr>
          <a:xfrm>
            <a:off x="1460727" y="4226381"/>
            <a:ext cx="5816373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 set name jack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redis.call('set', 'name', </a:t>
            </a:r>
            <a:r>
              <a:rPr lang="en-US" altLang="zh-CN" sz="1200">
                <a:solidFill>
                  <a:schemeClr val="bg1"/>
                </a:solidFill>
              </a:rPr>
              <a:t>'jack'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4B2CEA-77EF-9AB4-E575-09AA1A3B1D4E}"/>
              </a:ext>
            </a:extLst>
          </p:cNvPr>
          <p:cNvSpPr txBox="1"/>
          <p:nvPr/>
        </p:nvSpPr>
        <p:spPr>
          <a:xfrm>
            <a:off x="1460727" y="5422452"/>
            <a:ext cx="5816373" cy="1200329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  <a:latin typeface="+mn-lt"/>
                <a:ea typeface="+mn-ea"/>
              </a:rPr>
              <a:t>先</a:t>
            </a:r>
            <a:r>
              <a:rPr lang="zh-CN" altLang="en-US" sz="1200" i="1">
                <a:solidFill>
                  <a:srgbClr val="00B050"/>
                </a:solidFill>
              </a:rPr>
              <a:t>执行</a:t>
            </a:r>
            <a:r>
              <a:rPr lang="en-US" altLang="zh-CN" sz="1200" i="1">
                <a:solidFill>
                  <a:srgbClr val="00B050"/>
                </a:solidFill>
              </a:rPr>
              <a:t> set name jack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redis.call('set', 'name', </a:t>
            </a:r>
            <a:r>
              <a:rPr lang="en-US" altLang="zh-CN" sz="1200">
                <a:solidFill>
                  <a:schemeClr val="bg1"/>
                </a:solidFill>
              </a:rPr>
              <a:t>'jack'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再执行 </a:t>
            </a:r>
            <a:r>
              <a:rPr lang="en-US" altLang="zh-CN" sz="1200" i="1">
                <a:solidFill>
                  <a:srgbClr val="00B050"/>
                </a:solidFill>
              </a:rPr>
              <a:t>get name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local name = redis.call('get', 'name')</a:t>
            </a:r>
          </a:p>
          <a:p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返回</a:t>
            </a:r>
            <a:endParaRPr lang="en-US" altLang="zh-CN" sz="1200" i="1">
              <a:solidFill>
                <a:srgbClr val="00B050"/>
              </a:solidFill>
            </a:endParaRPr>
          </a:p>
          <a:p>
            <a:r>
              <a:rPr lang="en-US" altLang="zh-CN" sz="1200">
                <a:solidFill>
                  <a:schemeClr val="bg1"/>
                </a:solidFill>
              </a:rPr>
              <a:t>return name</a:t>
            </a:r>
          </a:p>
        </p:txBody>
      </p:sp>
    </p:spTree>
    <p:extLst>
      <p:ext uri="{BB962C8B-B14F-4D97-AF65-F5344CB8AC3E}">
        <p14:creationId xmlns:p14="http://schemas.microsoft.com/office/powerpoint/2010/main" val="3056451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30AE2-481E-6D92-9AC8-607D1BFF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Redis</a:t>
            </a:r>
            <a:r>
              <a:rPr lang="zh-CN" altLang="en-US"/>
              <a:t>执行</a:t>
            </a:r>
            <a:r>
              <a:rPr lang="en-US" altLang="zh-CN"/>
              <a:t>Lua</a:t>
            </a:r>
            <a:r>
              <a:rPr lang="zh-CN" altLang="en-US"/>
              <a:t>脚本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C8181F85-3D6E-04F1-FC48-8AFC81D1F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24204"/>
            <a:ext cx="10903051" cy="3861223"/>
          </a:xfrm>
        </p:spPr>
        <p:txBody>
          <a:bodyPr/>
          <a:lstStyle/>
          <a:p>
            <a:r>
              <a:rPr lang="zh-CN" altLang="en-US"/>
              <a:t>写好脚本以后，需要用</a:t>
            </a:r>
            <a:r>
              <a:rPr lang="en-US" altLang="zh-CN"/>
              <a:t>Redis</a:t>
            </a:r>
            <a:r>
              <a:rPr lang="zh-CN" altLang="en-US"/>
              <a:t>命令来调用脚本，调用脚本的常见命令如下：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例如，我们要执行 </a:t>
            </a:r>
            <a:r>
              <a:rPr lang="en-US" altLang="zh-CN">
                <a:solidFill>
                  <a:srgbClr val="B60004"/>
                </a:solidFill>
              </a:rPr>
              <a:t>redis.call('set', 'name', 'jack') </a:t>
            </a:r>
            <a:r>
              <a:rPr lang="zh-CN" altLang="en-US">
                <a:solidFill>
                  <a:srgbClr val="49504F"/>
                </a:solidFill>
              </a:rPr>
              <a:t>这个脚本，语法如下：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49504F"/>
                </a:solidFill>
              </a:rPr>
              <a:t>如果脚本中的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、</a:t>
            </a:r>
            <a:r>
              <a:rPr lang="en-US" altLang="zh-CN">
                <a:solidFill>
                  <a:srgbClr val="49504F"/>
                </a:solidFill>
              </a:rPr>
              <a:t>value</a:t>
            </a:r>
            <a:r>
              <a:rPr lang="zh-CN" altLang="en-US">
                <a:solidFill>
                  <a:srgbClr val="49504F"/>
                </a:solidFill>
              </a:rPr>
              <a:t>不想写死，可以作为参数传递。</a:t>
            </a:r>
            <a:r>
              <a:rPr lang="en-US" altLang="zh-CN">
                <a:solidFill>
                  <a:srgbClr val="49504F"/>
                </a:solidFill>
              </a:rPr>
              <a:t>key</a:t>
            </a:r>
            <a:r>
              <a:rPr lang="zh-CN" altLang="en-US">
                <a:solidFill>
                  <a:srgbClr val="49504F"/>
                </a:solidFill>
              </a:rPr>
              <a:t>类型参数会放入</a:t>
            </a:r>
            <a:r>
              <a:rPr lang="en-US" altLang="zh-CN">
                <a:solidFill>
                  <a:srgbClr val="49504F"/>
                </a:solidFill>
              </a:rPr>
              <a:t>KEYS</a:t>
            </a:r>
            <a:r>
              <a:rPr lang="zh-CN" altLang="en-US">
                <a:solidFill>
                  <a:srgbClr val="49504F"/>
                </a:solidFill>
              </a:rPr>
              <a:t>数组，其它参数会放入</a:t>
            </a:r>
            <a:r>
              <a:rPr lang="en-US" altLang="zh-CN">
                <a:solidFill>
                  <a:srgbClr val="49504F"/>
                </a:solidFill>
              </a:rPr>
              <a:t>ARGV</a:t>
            </a:r>
            <a:r>
              <a:rPr lang="zh-CN" altLang="en-US">
                <a:solidFill>
                  <a:srgbClr val="49504F"/>
                </a:solidFill>
              </a:rPr>
              <a:t>数组，在脚本中可以从</a:t>
            </a:r>
            <a:r>
              <a:rPr lang="en-US" altLang="zh-CN">
                <a:solidFill>
                  <a:srgbClr val="49504F"/>
                </a:solidFill>
              </a:rPr>
              <a:t>KEYS</a:t>
            </a:r>
            <a:r>
              <a:rPr lang="zh-CN" altLang="en-US">
                <a:solidFill>
                  <a:srgbClr val="49504F"/>
                </a:solidFill>
              </a:rPr>
              <a:t>和</a:t>
            </a:r>
            <a:r>
              <a:rPr lang="en-US" altLang="zh-CN">
                <a:solidFill>
                  <a:srgbClr val="49504F"/>
                </a:solidFill>
              </a:rPr>
              <a:t>ARGV</a:t>
            </a:r>
            <a:r>
              <a:rPr lang="zh-CN" altLang="en-US">
                <a:solidFill>
                  <a:srgbClr val="49504F"/>
                </a:solidFill>
              </a:rPr>
              <a:t>数组获取这些参数：</a:t>
            </a:r>
            <a:endParaRPr lang="en-US" altLang="zh-CN">
              <a:solidFill>
                <a:srgbClr val="49504F"/>
              </a:solidFill>
            </a:endParaRPr>
          </a:p>
          <a:p>
            <a:endParaRPr lang="en-US" altLang="zh-CN">
              <a:solidFill>
                <a:srgbClr val="49504F"/>
              </a:solidFill>
            </a:endParaRPr>
          </a:p>
          <a:p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255529-83AE-A136-52F2-9E14ACA6A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07" y="2095668"/>
            <a:ext cx="5353976" cy="1149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8D78C0-62E2-4704-E4F3-0EF6C910E837}"/>
              </a:ext>
            </a:extLst>
          </p:cNvPr>
          <p:cNvSpPr txBox="1"/>
          <p:nvPr/>
        </p:nvSpPr>
        <p:spPr>
          <a:xfrm>
            <a:off x="1130907" y="3752802"/>
            <a:ext cx="6468072" cy="1015663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调用脚本 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EVAL "return redis.call('set', 'name', 'jack')"  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161881-988D-2996-CE7F-3F71A7296A65}"/>
              </a:ext>
            </a:extLst>
          </p:cNvPr>
          <p:cNvSpPr/>
          <p:nvPr/>
        </p:nvSpPr>
        <p:spPr>
          <a:xfrm>
            <a:off x="1650124" y="3972297"/>
            <a:ext cx="3930869" cy="19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CD7330-3F3F-08CB-F770-BA6440D66FC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615559" y="4171993"/>
            <a:ext cx="28905" cy="302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98B8DB5-C1EF-7974-6857-78AEEB07A1D3}"/>
              </a:ext>
            </a:extLst>
          </p:cNvPr>
          <p:cNvSpPr txBox="1"/>
          <p:nvPr/>
        </p:nvSpPr>
        <p:spPr>
          <a:xfrm>
            <a:off x="3237187" y="4474769"/>
            <a:ext cx="81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</a:rPr>
              <a:t>脚本内容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B22D6D-734B-6339-3B5D-957705D29052}"/>
              </a:ext>
            </a:extLst>
          </p:cNvPr>
          <p:cNvSpPr/>
          <p:nvPr/>
        </p:nvSpPr>
        <p:spPr>
          <a:xfrm>
            <a:off x="5659819" y="3972297"/>
            <a:ext cx="268015" cy="1996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D1BDDA4-D6A8-3296-EEB4-C6C5ED30726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793827" y="4171993"/>
            <a:ext cx="31533" cy="29223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8A8CDAE-2FB7-9EC2-21EA-71B94BAB90ED}"/>
              </a:ext>
            </a:extLst>
          </p:cNvPr>
          <p:cNvSpPr txBox="1"/>
          <p:nvPr/>
        </p:nvSpPr>
        <p:spPr>
          <a:xfrm>
            <a:off x="4811110" y="4464226"/>
            <a:ext cx="20284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F0"/>
                </a:solidFill>
              </a:rPr>
              <a:t>脚本需要的</a:t>
            </a:r>
            <a:r>
              <a:rPr lang="en-US" altLang="zh-CN" sz="1050">
                <a:solidFill>
                  <a:srgbClr val="00B0F0"/>
                </a:solidFill>
              </a:rPr>
              <a:t>key</a:t>
            </a:r>
            <a:r>
              <a:rPr lang="zh-CN" altLang="en-US" sz="1050">
                <a:solidFill>
                  <a:srgbClr val="00B0F0"/>
                </a:solidFill>
              </a:rPr>
              <a:t>类型的参数个数</a:t>
            </a:r>
            <a:endParaRPr lang="zh-CN" altLang="en-US" sz="105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494D2A-D276-8609-B216-314EED26FCCE}"/>
              </a:ext>
            </a:extLst>
          </p:cNvPr>
          <p:cNvSpPr txBox="1"/>
          <p:nvPr/>
        </p:nvSpPr>
        <p:spPr>
          <a:xfrm>
            <a:off x="1130906" y="5685123"/>
            <a:ext cx="7906767" cy="1015663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调用脚本 </a:t>
            </a:r>
            <a:endParaRPr lang="en-US" altLang="zh-CN" sz="1200" i="1">
              <a:solidFill>
                <a:srgbClr val="00B05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EVAL "return redis.call('set',        ,        )"  1   name  Rose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76E012-4B80-0D2E-BEBD-DFC391533559}"/>
              </a:ext>
            </a:extLst>
          </p:cNvPr>
          <p:cNvSpPr/>
          <p:nvPr/>
        </p:nvSpPr>
        <p:spPr>
          <a:xfrm>
            <a:off x="1650124" y="5904618"/>
            <a:ext cx="3930869" cy="199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8B7859-B77D-A9D8-B242-21EBD787917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615559" y="6104314"/>
            <a:ext cx="28905" cy="3027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A17D637-AF80-281E-B9C3-49B528B57C61}"/>
              </a:ext>
            </a:extLst>
          </p:cNvPr>
          <p:cNvSpPr txBox="1"/>
          <p:nvPr/>
        </p:nvSpPr>
        <p:spPr>
          <a:xfrm>
            <a:off x="3237187" y="6407090"/>
            <a:ext cx="814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0000"/>
                </a:solidFill>
              </a:rPr>
              <a:t>脚本内容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CDBE873-7145-031B-53CD-5F5DF8A4474B}"/>
              </a:ext>
            </a:extLst>
          </p:cNvPr>
          <p:cNvSpPr/>
          <p:nvPr/>
        </p:nvSpPr>
        <p:spPr>
          <a:xfrm>
            <a:off x="5800291" y="5893087"/>
            <a:ext cx="268015" cy="19969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6DBBE9-23B3-92A6-BB5F-FF17FD5DEDA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793826" y="6092783"/>
            <a:ext cx="140473" cy="30959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C75B27E-C808-5087-2285-1CE849720A28}"/>
              </a:ext>
            </a:extLst>
          </p:cNvPr>
          <p:cNvSpPr txBox="1"/>
          <p:nvPr/>
        </p:nvSpPr>
        <p:spPr>
          <a:xfrm>
            <a:off x="4774749" y="6402381"/>
            <a:ext cx="20381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F0"/>
                </a:solidFill>
              </a:rPr>
              <a:t>脚本需要的</a:t>
            </a:r>
            <a:r>
              <a:rPr lang="en-US" altLang="zh-CN" sz="1050">
                <a:solidFill>
                  <a:srgbClr val="00B0F0"/>
                </a:solidFill>
              </a:rPr>
              <a:t>key</a:t>
            </a:r>
            <a:r>
              <a:rPr lang="zh-CN" altLang="en-US" sz="1050">
                <a:solidFill>
                  <a:srgbClr val="00B0F0"/>
                </a:solidFill>
              </a:rPr>
              <a:t>类型的参数个数</a:t>
            </a:r>
            <a:endParaRPr lang="zh-CN" altLang="en-US" sz="1050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3A7B98-2877-5049-9915-C3AE33BBCC72}"/>
              </a:ext>
            </a:extLst>
          </p:cNvPr>
          <p:cNvSpPr/>
          <p:nvPr/>
        </p:nvSpPr>
        <p:spPr>
          <a:xfrm>
            <a:off x="6242306" y="5883352"/>
            <a:ext cx="437666" cy="2261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73EFFA-AE92-CC7A-ACFD-0218953DDC69}"/>
              </a:ext>
            </a:extLst>
          </p:cNvPr>
          <p:cNvSpPr txBox="1"/>
          <p:nvPr/>
        </p:nvSpPr>
        <p:spPr>
          <a:xfrm>
            <a:off x="3971339" y="5865966"/>
            <a:ext cx="814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7030A0"/>
                </a:solidFill>
              </a:rPr>
              <a:t>KEYS[1]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6A3D25-40ED-8AD8-0A38-498A9152A78E}"/>
              </a:ext>
            </a:extLst>
          </p:cNvPr>
          <p:cNvSpPr txBox="1"/>
          <p:nvPr/>
        </p:nvSpPr>
        <p:spPr>
          <a:xfrm>
            <a:off x="4801382" y="5865966"/>
            <a:ext cx="855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00B050"/>
                </a:solidFill>
              </a:rPr>
              <a:t>ARGV[1]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6407909-1F1D-2942-23E5-D40998E36F54}"/>
              </a:ext>
            </a:extLst>
          </p:cNvPr>
          <p:cNvCxnSpPr>
            <a:stCxn id="25" idx="0"/>
            <a:endCxn id="26" idx="0"/>
          </p:cNvCxnSpPr>
          <p:nvPr/>
        </p:nvCxnSpPr>
        <p:spPr>
          <a:xfrm rot="16200000" flipV="1">
            <a:off x="5411184" y="4833397"/>
            <a:ext cx="17386" cy="2082524"/>
          </a:xfrm>
          <a:prstGeom prst="bentConnector3">
            <a:avLst>
              <a:gd name="adj1" fmla="val 1414851"/>
            </a:avLst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5EA482A-1903-3C35-2BEF-26C5F650F778}"/>
              </a:ext>
            </a:extLst>
          </p:cNvPr>
          <p:cNvSpPr/>
          <p:nvPr/>
        </p:nvSpPr>
        <p:spPr>
          <a:xfrm>
            <a:off x="6787369" y="5896234"/>
            <a:ext cx="437666" cy="226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9772994D-8A9D-B91D-949C-8C20BADF0CE5}"/>
              </a:ext>
            </a:extLst>
          </p:cNvPr>
          <p:cNvCxnSpPr>
            <a:cxnSpLocks/>
            <a:stCxn id="29" idx="0"/>
            <a:endCxn id="27" idx="0"/>
          </p:cNvCxnSpPr>
          <p:nvPr/>
        </p:nvCxnSpPr>
        <p:spPr>
          <a:xfrm rot="16200000" flipV="1">
            <a:off x="6102658" y="4992690"/>
            <a:ext cx="30268" cy="1776820"/>
          </a:xfrm>
          <a:prstGeom prst="bentConnector3">
            <a:avLst>
              <a:gd name="adj1" fmla="val 855253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01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/>
      <p:bldP spid="15" grpId="0" animBg="1"/>
      <p:bldP spid="17" grpId="0"/>
      <p:bldP spid="18" grpId="0" animBg="1"/>
      <p:bldP spid="19" grpId="0" animBg="1"/>
      <p:bldP spid="21" grpId="0"/>
      <p:bldP spid="22" grpId="0" animBg="1"/>
      <p:bldP spid="24" grpId="0"/>
      <p:bldP spid="25" grpId="0" animBg="1"/>
      <p:bldP spid="26" grpId="0"/>
      <p:bldP spid="27" grpId="0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en-US" altLang="zh-CN">
                <a:solidFill>
                  <a:srgbClr val="4C5252"/>
                </a:solidFill>
              </a:rPr>
              <a:t>Redis</a:t>
            </a:r>
            <a:r>
              <a:rPr lang="zh-CN" altLang="en-US">
                <a:solidFill>
                  <a:srgbClr val="4C5252"/>
                </a:solidFill>
              </a:rPr>
              <a:t>执行</a:t>
            </a:r>
            <a:r>
              <a:rPr lang="en-US" altLang="zh-CN">
                <a:solidFill>
                  <a:srgbClr val="4C5252"/>
                </a:solidFill>
              </a:rPr>
              <a:t>Lua</a:t>
            </a:r>
            <a:r>
              <a:rPr lang="zh-CN" altLang="en-US">
                <a:solidFill>
                  <a:srgbClr val="4C5252"/>
                </a:solidFill>
              </a:rPr>
              <a:t>脚本</a:t>
            </a:r>
            <a:endParaRPr lang="en-US" altLang="zh-CN">
              <a:solidFill>
                <a:srgbClr val="4C5252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编写领券脚本</a:t>
            </a:r>
            <a:endParaRPr lang="en-US" altLang="zh-CN">
              <a:solidFill>
                <a:srgbClr val="B60004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改造领券业务</a:t>
            </a:r>
            <a:endParaRPr lang="en-US" altLang="zh-CN">
              <a:solidFill>
                <a:srgbClr val="4C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31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编写领券脚本</a:t>
            </a:r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D6A41109-8CD2-AFF8-7FEC-8586FA004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758384"/>
              </p:ext>
            </p:extLst>
          </p:nvPr>
        </p:nvGraphicFramePr>
        <p:xfrm>
          <a:off x="7738406" y="1323707"/>
          <a:ext cx="4133889" cy="1051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27816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362118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343955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46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KEY(couponId)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field(userId)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value(count)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4595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couponId:10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uid:110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4595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uid:120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4595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uid:130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</a:tbl>
          </a:graphicData>
        </a:graphic>
      </p:graphicFrame>
      <p:graphicFrame>
        <p:nvGraphicFramePr>
          <p:cNvPr id="2" name="表格 17">
            <a:extLst>
              <a:ext uri="{FF2B5EF4-FFF2-40B4-BE49-F238E27FC236}">
                <a16:creationId xmlns:a16="http://schemas.microsoft.com/office/drawing/2014/main" id="{E0A39097-7C90-F59B-89CC-5E2FE827F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93832"/>
              </p:ext>
            </p:extLst>
          </p:nvPr>
        </p:nvGraphicFramePr>
        <p:xfrm>
          <a:off x="2826270" y="1323707"/>
          <a:ext cx="4133890" cy="13350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1593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643210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074745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651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KEY(couponId)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field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651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couponId:10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issueBeginTime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20230327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issueEndTime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20230501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totalNum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100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userLimit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758DB60B-92D0-5F5C-F241-580182666B6F}"/>
              </a:ext>
            </a:extLst>
          </p:cNvPr>
          <p:cNvSpPr/>
          <p:nvPr/>
        </p:nvSpPr>
        <p:spPr>
          <a:xfrm>
            <a:off x="1318473" y="2760593"/>
            <a:ext cx="646813" cy="3503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6" name="流程图: 决策 12">
            <a:extLst>
              <a:ext uri="{FF2B5EF4-FFF2-40B4-BE49-F238E27FC236}">
                <a16:creationId xmlns:a16="http://schemas.microsoft.com/office/drawing/2014/main" id="{F0C7C6CE-43C6-2E93-DD56-F974F5DCBA15}"/>
              </a:ext>
            </a:extLst>
          </p:cNvPr>
          <p:cNvSpPr/>
          <p:nvPr/>
        </p:nvSpPr>
        <p:spPr>
          <a:xfrm>
            <a:off x="2628257" y="3586554"/>
            <a:ext cx="1078602" cy="512143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库存是否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大于</a:t>
            </a:r>
            <a:r>
              <a:rPr lang="en-US" altLang="zh-CN" sz="1050">
                <a:solidFill>
                  <a:schemeClr val="bg1"/>
                </a:solidFill>
                <a:ea typeface="Alibaba PuHuiTi R" pitchFamily="18" charset="-122"/>
              </a:rPr>
              <a:t>0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B78394-E229-8138-DECC-F36AACDF0C3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167558" y="4098697"/>
            <a:ext cx="0" cy="4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757B6FD-46DF-07BA-BBEE-04A4AFE8536B}"/>
              </a:ext>
            </a:extLst>
          </p:cNvPr>
          <p:cNvCxnSpPr>
            <a:cxnSpLocks/>
            <a:stCxn id="5" idx="4"/>
            <a:endCxn id="81" idx="0"/>
          </p:cNvCxnSpPr>
          <p:nvPr/>
        </p:nvCxnSpPr>
        <p:spPr>
          <a:xfrm>
            <a:off x="1641880" y="3110938"/>
            <a:ext cx="3806" cy="47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35DB442-2967-D4D1-B2D2-BAE888753F4C}"/>
              </a:ext>
            </a:extLst>
          </p:cNvPr>
          <p:cNvSpPr/>
          <p:nvPr/>
        </p:nvSpPr>
        <p:spPr bwMode="auto">
          <a:xfrm>
            <a:off x="5913252" y="4608933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7F8924-467D-1A27-C664-00FC36DC1D1D}"/>
              </a:ext>
            </a:extLst>
          </p:cNvPr>
          <p:cNvSpPr/>
          <p:nvPr/>
        </p:nvSpPr>
        <p:spPr>
          <a:xfrm>
            <a:off x="1324665" y="5497101"/>
            <a:ext cx="642591" cy="3703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05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3A6CC8-626B-6F63-CBA1-F7E771F97B46}"/>
              </a:ext>
            </a:extLst>
          </p:cNvPr>
          <p:cNvSpPr/>
          <p:nvPr/>
        </p:nvSpPr>
        <p:spPr bwMode="auto">
          <a:xfrm>
            <a:off x="2846262" y="4590732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B407A3C3-7DB9-6A8B-2895-92B1A5BF9B3B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rot="5400000">
            <a:off x="2188603" y="4703311"/>
            <a:ext cx="757608" cy="1200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决策 12">
            <a:extLst>
              <a:ext uri="{FF2B5EF4-FFF2-40B4-BE49-F238E27FC236}">
                <a16:creationId xmlns:a16="http://schemas.microsoft.com/office/drawing/2014/main" id="{A658299F-B9F2-CC66-DEB6-32DC52D285B0}"/>
              </a:ext>
            </a:extLst>
          </p:cNvPr>
          <p:cNvSpPr/>
          <p:nvPr/>
        </p:nvSpPr>
        <p:spPr>
          <a:xfrm>
            <a:off x="4275784" y="3592625"/>
            <a:ext cx="898674" cy="499292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发放中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12BCC7-6BD8-9BFD-E2A5-10F3C564D8D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706859" y="3842271"/>
            <a:ext cx="568925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A8A8574F-245B-3BCE-3D40-8C2C68CEEB57}"/>
              </a:ext>
            </a:extLst>
          </p:cNvPr>
          <p:cNvCxnSpPr>
            <a:cxnSpLocks/>
            <a:stCxn id="24" idx="2"/>
            <a:endCxn id="14" idx="6"/>
          </p:cNvCxnSpPr>
          <p:nvPr/>
        </p:nvCxnSpPr>
        <p:spPr>
          <a:xfrm rot="5400000">
            <a:off x="2974612" y="3935504"/>
            <a:ext cx="739407" cy="275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D2CFE59-1093-AD74-6586-F930C22EFC63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4721373" y="4091917"/>
            <a:ext cx="3748" cy="5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150EC4D-55F0-28A1-7785-2EE588B87FA4}"/>
              </a:ext>
            </a:extLst>
          </p:cNvPr>
          <p:cNvSpPr/>
          <p:nvPr/>
        </p:nvSpPr>
        <p:spPr bwMode="auto">
          <a:xfrm>
            <a:off x="4400077" y="4608933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7" name="流程图: 决策 12">
            <a:extLst>
              <a:ext uri="{FF2B5EF4-FFF2-40B4-BE49-F238E27FC236}">
                <a16:creationId xmlns:a16="http://schemas.microsoft.com/office/drawing/2014/main" id="{598192FE-5AD2-0241-2C96-482D852CF4AB}"/>
              </a:ext>
            </a:extLst>
          </p:cNvPr>
          <p:cNvSpPr/>
          <p:nvPr/>
        </p:nvSpPr>
        <p:spPr>
          <a:xfrm>
            <a:off x="5690133" y="3595371"/>
            <a:ext cx="1081257" cy="499292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是否超出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275D013-41C2-B7F1-3A7E-FE6B3E857CCA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174458" y="3842271"/>
            <a:ext cx="515675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5A981B7-C1EB-AEAC-DC1F-811D4B1CBBFB}"/>
              </a:ext>
            </a:extLst>
          </p:cNvPr>
          <p:cNvCxnSpPr>
            <a:cxnSpLocks/>
            <a:stCxn id="12" idx="2"/>
            <a:endCxn id="14" idx="6"/>
          </p:cNvCxnSpPr>
          <p:nvPr/>
        </p:nvCxnSpPr>
        <p:spPr>
          <a:xfrm rot="5400000">
            <a:off x="3731199" y="3178916"/>
            <a:ext cx="739407" cy="4267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79BAD7-D6C8-FC09-D623-E8233D0B98A5}"/>
              </a:ext>
            </a:extLst>
          </p:cNvPr>
          <p:cNvCxnSpPr>
            <a:cxnSpLocks/>
            <a:stCxn id="27" idx="2"/>
            <a:endCxn id="12" idx="0"/>
          </p:cNvCxnSpPr>
          <p:nvPr/>
        </p:nvCxnSpPr>
        <p:spPr>
          <a:xfrm>
            <a:off x="6230762" y="4094663"/>
            <a:ext cx="3786" cy="5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5B47C6A-4B54-EBE5-2B5E-9B0CC36E021A}"/>
              </a:ext>
            </a:extLst>
          </p:cNvPr>
          <p:cNvSpPr/>
          <p:nvPr/>
        </p:nvSpPr>
        <p:spPr bwMode="auto">
          <a:xfrm>
            <a:off x="7095814" y="4746387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扣减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totalNum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3299DF59-F6E4-A016-CED3-81001E09766F}"/>
              </a:ext>
            </a:extLst>
          </p:cNvPr>
          <p:cNvCxnSpPr>
            <a:cxnSpLocks/>
            <a:stCxn id="27" idx="3"/>
            <a:endCxn id="79" idx="0"/>
          </p:cNvCxnSpPr>
          <p:nvPr/>
        </p:nvCxnSpPr>
        <p:spPr>
          <a:xfrm>
            <a:off x="6771390" y="3845017"/>
            <a:ext cx="645720" cy="15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F357676-947B-F5D0-031B-98FFB5E0564E}"/>
              </a:ext>
            </a:extLst>
          </p:cNvPr>
          <p:cNvSpPr/>
          <p:nvPr/>
        </p:nvSpPr>
        <p:spPr bwMode="auto">
          <a:xfrm>
            <a:off x="7095814" y="5515303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7653658-2CAB-4C7D-730D-E0193E868B31}"/>
              </a:ext>
            </a:extLst>
          </p:cNvPr>
          <p:cNvCxnSpPr>
            <a:cxnSpLocks/>
            <a:stCxn id="31" idx="2"/>
            <a:endCxn id="68" idx="0"/>
          </p:cNvCxnSpPr>
          <p:nvPr/>
        </p:nvCxnSpPr>
        <p:spPr>
          <a:xfrm>
            <a:off x="7417110" y="5080313"/>
            <a:ext cx="0" cy="4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80AF1AA-F48C-3564-AEE6-741031A7ADB7}"/>
              </a:ext>
            </a:extLst>
          </p:cNvPr>
          <p:cNvCxnSpPr>
            <a:cxnSpLocks/>
            <a:stCxn id="68" idx="1"/>
            <a:endCxn id="14" idx="6"/>
          </p:cNvCxnSpPr>
          <p:nvPr/>
        </p:nvCxnSpPr>
        <p:spPr>
          <a:xfrm flipH="1">
            <a:off x="1967256" y="5682266"/>
            <a:ext cx="5128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78F6F76-B0A9-B615-E3E7-DA45812E2C43}"/>
              </a:ext>
            </a:extLst>
          </p:cNvPr>
          <p:cNvSpPr txBox="1"/>
          <p:nvPr/>
        </p:nvSpPr>
        <p:spPr>
          <a:xfrm>
            <a:off x="3165083" y="411689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FC6F068-DB44-51DD-CC92-33A3AF0FD4AD}"/>
              </a:ext>
            </a:extLst>
          </p:cNvPr>
          <p:cNvSpPr txBox="1"/>
          <p:nvPr/>
        </p:nvSpPr>
        <p:spPr>
          <a:xfrm>
            <a:off x="4689156" y="40827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2216471-C76D-A133-38AE-2E8CE1590BD2}"/>
              </a:ext>
            </a:extLst>
          </p:cNvPr>
          <p:cNvSpPr txBox="1"/>
          <p:nvPr/>
        </p:nvSpPr>
        <p:spPr>
          <a:xfrm>
            <a:off x="6880228" y="35502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E64173F-64F6-65D4-E0EB-1B640E13F724}"/>
              </a:ext>
            </a:extLst>
          </p:cNvPr>
          <p:cNvSpPr txBox="1"/>
          <p:nvPr/>
        </p:nvSpPr>
        <p:spPr>
          <a:xfrm>
            <a:off x="3536044" y="353460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A0A525C-32C3-B807-72B5-FAFA8A025ABC}"/>
              </a:ext>
            </a:extLst>
          </p:cNvPr>
          <p:cNvSpPr txBox="1"/>
          <p:nvPr/>
        </p:nvSpPr>
        <p:spPr>
          <a:xfrm>
            <a:off x="5118895" y="35316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5C38DC8-6C1C-D729-56A2-0927A6A5E406}"/>
              </a:ext>
            </a:extLst>
          </p:cNvPr>
          <p:cNvSpPr txBox="1"/>
          <p:nvPr/>
        </p:nvSpPr>
        <p:spPr>
          <a:xfrm>
            <a:off x="6218033" y="411951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6A20C06-9127-B4AE-A1C0-7494F85B92A5}"/>
              </a:ext>
            </a:extLst>
          </p:cNvPr>
          <p:cNvSpPr/>
          <p:nvPr/>
        </p:nvSpPr>
        <p:spPr bwMode="auto">
          <a:xfrm>
            <a:off x="7095814" y="3996452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累加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已领数量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935011D-F589-2AF2-2478-B7B2EB78CD18}"/>
              </a:ext>
            </a:extLst>
          </p:cNvPr>
          <p:cNvCxnSpPr>
            <a:cxnSpLocks/>
            <a:stCxn id="79" idx="2"/>
            <a:endCxn id="31" idx="0"/>
          </p:cNvCxnSpPr>
          <p:nvPr/>
        </p:nvCxnSpPr>
        <p:spPr>
          <a:xfrm>
            <a:off x="7417110" y="4330378"/>
            <a:ext cx="0" cy="41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流程图: 决策 12">
            <a:extLst>
              <a:ext uri="{FF2B5EF4-FFF2-40B4-BE49-F238E27FC236}">
                <a16:creationId xmlns:a16="http://schemas.microsoft.com/office/drawing/2014/main" id="{10DF47AF-196A-E2C9-97CD-10386A41D2CB}"/>
              </a:ext>
            </a:extLst>
          </p:cNvPr>
          <p:cNvSpPr/>
          <p:nvPr/>
        </p:nvSpPr>
        <p:spPr>
          <a:xfrm>
            <a:off x="1189649" y="3586554"/>
            <a:ext cx="912073" cy="512143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存在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7C53CEB-12BD-89E7-9CBF-D3D11136C829}"/>
              </a:ext>
            </a:extLst>
          </p:cNvPr>
          <p:cNvCxnSpPr>
            <a:cxnSpLocks/>
            <a:stCxn id="81" idx="2"/>
            <a:endCxn id="85" idx="0"/>
          </p:cNvCxnSpPr>
          <p:nvPr/>
        </p:nvCxnSpPr>
        <p:spPr>
          <a:xfrm>
            <a:off x="1645686" y="4098697"/>
            <a:ext cx="275" cy="5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BBE8BDE2-E0CE-944C-0C08-AEA852C34366}"/>
              </a:ext>
            </a:extLst>
          </p:cNvPr>
          <p:cNvSpPr/>
          <p:nvPr/>
        </p:nvSpPr>
        <p:spPr bwMode="auto">
          <a:xfrm>
            <a:off x="1324665" y="4608933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C1C00FF-369A-5E07-3312-55DBECB76D44}"/>
              </a:ext>
            </a:extLst>
          </p:cNvPr>
          <p:cNvCxnSpPr>
            <a:cxnSpLocks/>
            <a:stCxn id="85" idx="2"/>
            <a:endCxn id="14" idx="0"/>
          </p:cNvCxnSpPr>
          <p:nvPr/>
        </p:nvCxnSpPr>
        <p:spPr>
          <a:xfrm>
            <a:off x="1645961" y="4942859"/>
            <a:ext cx="0" cy="55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38C1197-6F37-4B07-9318-F55CB86B9497}"/>
              </a:ext>
            </a:extLst>
          </p:cNvPr>
          <p:cNvCxnSpPr>
            <a:cxnSpLocks/>
            <a:stCxn id="81" idx="3"/>
            <a:endCxn id="6" idx="1"/>
          </p:cNvCxnSpPr>
          <p:nvPr/>
        </p:nvCxnSpPr>
        <p:spPr>
          <a:xfrm>
            <a:off x="2101722" y="3842626"/>
            <a:ext cx="526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FA2E3F2-79EA-2ACE-E23D-D8961C6F4E92}"/>
              </a:ext>
            </a:extLst>
          </p:cNvPr>
          <p:cNvSpPr txBox="1"/>
          <p:nvPr/>
        </p:nvSpPr>
        <p:spPr>
          <a:xfrm>
            <a:off x="1676432" y="404516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614C1D5-58BF-9590-4A20-7DCAB866EEA0}"/>
              </a:ext>
            </a:extLst>
          </p:cNvPr>
          <p:cNvSpPr txBox="1"/>
          <p:nvPr/>
        </p:nvSpPr>
        <p:spPr>
          <a:xfrm>
            <a:off x="2016870" y="358360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46508A8-65C3-0B63-80C2-4DA6AE686329}"/>
              </a:ext>
            </a:extLst>
          </p:cNvPr>
          <p:cNvGrpSpPr/>
          <p:nvPr/>
        </p:nvGrpSpPr>
        <p:grpSpPr>
          <a:xfrm>
            <a:off x="12367904" y="823030"/>
            <a:ext cx="5748798" cy="5805270"/>
            <a:chOff x="1834087" y="2480205"/>
            <a:chExt cx="5748798" cy="5805270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AC847CD7-C8F8-F16D-8E9B-A50398511261}"/>
                </a:ext>
              </a:extLst>
            </p:cNvPr>
            <p:cNvSpPr/>
            <p:nvPr/>
          </p:nvSpPr>
          <p:spPr>
            <a:xfrm>
              <a:off x="1859973" y="2480206"/>
              <a:ext cx="5287919" cy="567042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3A47AFE-B206-011F-1E8A-598B98A98EB5}"/>
                </a:ext>
              </a:extLst>
            </p:cNvPr>
            <p:cNvSpPr txBox="1"/>
            <p:nvPr/>
          </p:nvSpPr>
          <p:spPr>
            <a:xfrm>
              <a:off x="1834087" y="2776275"/>
              <a:ext cx="5748798" cy="5509200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优惠券缓存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key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KEYS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领取用户信息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key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userKey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KEYS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用户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id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ARGV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en-US" altLang="zh-CN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 </a:t>
              </a:r>
              <a:r>
                <a:rPr lang="zh-CN" altLang="en-US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判断是否存在</a:t>
              </a:r>
              <a:endParaRPr lang="en-US" altLang="zh-CN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'exists'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==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判断库存是否充足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'totalNum'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&lt;=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2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判断是否发放中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now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os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time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();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now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&lt;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'issueBeginTime'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or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 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now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'issueEndTime'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3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判断限领数量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'userLimit'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'hincrby'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 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扣减库存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'hincrby'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"totalNum"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"-1"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0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A75693E-07D6-4B4C-715D-2E022BB4B74A}"/>
                </a:ext>
              </a:extLst>
            </p:cNvPr>
            <p:cNvSpPr/>
            <p:nvPr/>
          </p:nvSpPr>
          <p:spPr>
            <a:xfrm>
              <a:off x="1859973" y="2480205"/>
              <a:ext cx="5287920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35EFAD4B-E56E-EB20-1481-EE04B716D317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B550346-5C6B-4E7D-5230-F50CB4AE7339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6BA6BFC-55BF-F674-A505-B664FFD232B5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FEE87962-A7B1-64B4-CC6B-4CBCF2085333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11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编写领券脚本</a:t>
            </a: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66F67010-24BD-66A8-0804-E2140AF5ADBF}"/>
              </a:ext>
            </a:extLst>
          </p:cNvPr>
          <p:cNvGrpSpPr/>
          <p:nvPr/>
        </p:nvGrpSpPr>
        <p:grpSpPr>
          <a:xfrm>
            <a:off x="6942464" y="823030"/>
            <a:ext cx="5526856" cy="5851437"/>
            <a:chOff x="1834087" y="2480205"/>
            <a:chExt cx="5526856" cy="5851437"/>
          </a:xfrm>
        </p:grpSpPr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1449E2CC-81F5-B78E-5901-64BEE3890582}"/>
                </a:ext>
              </a:extLst>
            </p:cNvPr>
            <p:cNvSpPr/>
            <p:nvPr/>
          </p:nvSpPr>
          <p:spPr>
            <a:xfrm>
              <a:off x="1859973" y="2480206"/>
              <a:ext cx="5287919" cy="567042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6F9C1B45-462B-BE17-B19B-0771EFF82298}"/>
                </a:ext>
              </a:extLst>
            </p:cNvPr>
            <p:cNvSpPr txBox="1"/>
            <p:nvPr/>
          </p:nvSpPr>
          <p:spPr>
            <a:xfrm>
              <a:off x="1834087" y="2776275"/>
              <a:ext cx="5526856" cy="5555367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优惠券缓存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 key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KEYS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领取用户信息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key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userKey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KEYS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2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用户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id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local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userId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ARGV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lang="en-US" altLang="zh-CN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 </a:t>
              </a:r>
              <a:r>
                <a:rPr lang="zh-CN" altLang="en-US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判断是否存在</a:t>
              </a:r>
              <a:r>
                <a:rPr lang="en-US" altLang="zh-CN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zh-CN" altLang="en-US" sz="1100" i="1">
                  <a:solidFill>
                    <a:srgbClr val="80808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不存在证明活动为开始</a:t>
              </a:r>
              <a:endParaRPr lang="en-US" altLang="zh-CN" sz="11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'exists'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==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判断库存是否充足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tonumber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'totalNum'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&lt;=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2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判断是否</a:t>
              </a:r>
              <a:r>
                <a:rPr kumimoji="0" lang="zh-CN" altLang="en-US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结束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tonumber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'time'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)[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])</a:t>
              </a:r>
              <a:r>
                <a:rPr lang="en-US" altLang="zh-CN" sz="1400">
                  <a:latin typeface="Arial" panose="020B0604020202020204" pitchFamily="34" charset="0"/>
                </a:rPr>
                <a:t> 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&gt;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tonumber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'issueEndTime'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3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判断限领数量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if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tonumber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'hget'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'userLimit'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en-US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       &lt;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'hincrby'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userId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)) </a:t>
              </a:r>
              <a:endParaRPr kumimoji="0" lang="en-US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then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    return </a:t>
              </a:r>
              <a:r>
                <a:rPr lang="en-US" altLang="zh-CN" sz="1100">
                  <a:solidFill>
                    <a:srgbClr val="0000FF"/>
                  </a:solidFill>
                  <a:latin typeface="Source Code Pro" panose="020B0509030403020204" pitchFamily="49" charset="0"/>
                </a:rPr>
                <a:t>4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end</a:t>
              </a:r>
              <a:b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扣减库存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800000"/>
                  </a:solidFill>
                  <a:effectLst/>
                  <a:latin typeface="Source Code Pro" panose="020B0509030403020204" pitchFamily="49" charset="0"/>
                </a:rPr>
                <a:t>redis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.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A39D2B"/>
                  </a:solidFill>
                  <a:effectLst/>
                  <a:latin typeface="Source Code Pro" panose="020B0509030403020204" pitchFamily="49" charset="0"/>
                </a:rPr>
                <a:t>call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'hincrby'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Source Code Pro" panose="020B0509030403020204" pitchFamily="49" charset="0"/>
                </a:rPr>
                <a:t>cacheKey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"totalNum"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8000"/>
                  </a:solidFill>
                  <a:effectLst/>
                  <a:latin typeface="Source Code Pro" panose="020B0509030403020204" pitchFamily="49" charset="0"/>
                </a:rPr>
                <a:t>"-1"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</a:t>
              </a:r>
              <a:b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-- 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返回</a:t>
              </a:r>
              <a: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  <a:t>0</a:t>
              </a:r>
              <a:br>
                <a:rPr kumimoji="0" lang="zh-CN" altLang="zh-CN" sz="1100" b="0" i="1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Source Code Pro" panose="020B0509030403020204" pitchFamily="49" charset="0"/>
                </a:rPr>
              </a:br>
              <a:r>
                <a:rPr kumimoji="0" lang="zh-CN" altLang="zh-CN" sz="11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Source Code Pro" panose="020B0509030403020204" pitchFamily="49" charset="0"/>
                </a:rPr>
                <a:t>return </a:t>
              </a:r>
              <a:r>
                <a:rPr kumimoji="0" lang="zh-CN" altLang="zh-CN" sz="11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0</a:t>
              </a:r>
              <a:endParaRPr kumimoji="0" lang="zh-CN" altLang="zh-CN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97FA38C6-192B-43E1-588E-6DCC15991FD3}"/>
                </a:ext>
              </a:extLst>
            </p:cNvPr>
            <p:cNvSpPr/>
            <p:nvPr/>
          </p:nvSpPr>
          <p:spPr>
            <a:xfrm>
              <a:off x="1859973" y="2480205"/>
              <a:ext cx="5287920" cy="269323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4D808960-3C63-A138-1814-8E49F2BA40E5}"/>
                </a:ext>
              </a:extLst>
            </p:cNvPr>
            <p:cNvGrpSpPr/>
            <p:nvPr/>
          </p:nvGrpSpPr>
          <p:grpSpPr>
            <a:xfrm>
              <a:off x="1976200" y="2536186"/>
              <a:ext cx="749153" cy="151959"/>
              <a:chOff x="1976200" y="2536186"/>
              <a:chExt cx="749153" cy="151959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CBA7CAF-54DE-8F45-BA8D-3A3BC838C8D8}"/>
                  </a:ext>
                </a:extLst>
              </p:cNvPr>
              <p:cNvSpPr/>
              <p:nvPr/>
            </p:nvSpPr>
            <p:spPr>
              <a:xfrm>
                <a:off x="1976200" y="2536188"/>
                <a:ext cx="151957" cy="15195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48B4ED04-36B3-CE89-E2C4-BCE247E62C82}"/>
                  </a:ext>
                </a:extLst>
              </p:cNvPr>
              <p:cNvSpPr/>
              <p:nvPr/>
            </p:nvSpPr>
            <p:spPr>
              <a:xfrm>
                <a:off x="2274798" y="2536187"/>
                <a:ext cx="151957" cy="15195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DD0D851-595D-CDFD-7FBC-F7FE0C4E23C6}"/>
                  </a:ext>
                </a:extLst>
              </p:cNvPr>
              <p:cNvSpPr/>
              <p:nvPr/>
            </p:nvSpPr>
            <p:spPr>
              <a:xfrm>
                <a:off x="2573396" y="2536186"/>
                <a:ext cx="151957" cy="15195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2" name="表格 17">
            <a:extLst>
              <a:ext uri="{FF2B5EF4-FFF2-40B4-BE49-F238E27FC236}">
                <a16:creationId xmlns:a16="http://schemas.microsoft.com/office/drawing/2014/main" id="{E0A39097-7C90-F59B-89CC-5E2FE827F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16245"/>
              </p:ext>
            </p:extLst>
          </p:nvPr>
        </p:nvGraphicFramePr>
        <p:xfrm>
          <a:off x="2621259" y="2726243"/>
          <a:ext cx="4133890" cy="13350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15935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643210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074745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651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KEY(couponId)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field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6517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couponId:10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issueBeginTime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20230327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issueEndTime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20230501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totalNum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100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  <a:tr h="265174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userLimit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12728"/>
                  </a:ext>
                </a:extLst>
              </a:tr>
            </a:tbl>
          </a:graphicData>
        </a:graphic>
      </p:graphicFrame>
      <p:graphicFrame>
        <p:nvGraphicFramePr>
          <p:cNvPr id="5" name="表格 17">
            <a:extLst>
              <a:ext uri="{FF2B5EF4-FFF2-40B4-BE49-F238E27FC236}">
                <a16:creationId xmlns:a16="http://schemas.microsoft.com/office/drawing/2014/main" id="{643B93E9-7759-9F10-2C2E-C9869BAFA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83632"/>
              </p:ext>
            </p:extLst>
          </p:nvPr>
        </p:nvGraphicFramePr>
        <p:xfrm>
          <a:off x="2621260" y="1427276"/>
          <a:ext cx="4133889" cy="1051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427816">
                  <a:extLst>
                    <a:ext uri="{9D8B030D-6E8A-4147-A177-3AD203B41FA5}">
                      <a16:colId xmlns:a16="http://schemas.microsoft.com/office/drawing/2014/main" val="3843670553"/>
                    </a:ext>
                  </a:extLst>
                </a:gridCol>
                <a:gridCol w="1362118">
                  <a:extLst>
                    <a:ext uri="{9D8B030D-6E8A-4147-A177-3AD203B41FA5}">
                      <a16:colId xmlns:a16="http://schemas.microsoft.com/office/drawing/2014/main" val="1048393939"/>
                    </a:ext>
                  </a:extLst>
                </a:gridCol>
                <a:gridCol w="1343955">
                  <a:extLst>
                    <a:ext uri="{9D8B030D-6E8A-4147-A177-3AD203B41FA5}">
                      <a16:colId xmlns:a16="http://schemas.microsoft.com/office/drawing/2014/main" val="2613783896"/>
                    </a:ext>
                  </a:extLst>
                </a:gridCol>
              </a:tblGrid>
              <a:tr h="2465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KEY(couponId)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field(userId)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value(count)</a:t>
                      </a:r>
                      <a:endParaRPr lang="zh-CN" altLang="en-US" sz="1200"/>
                    </a:p>
                  </a:txBody>
                  <a:tcP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23720"/>
                  </a:ext>
                </a:extLst>
              </a:tr>
              <a:tr h="24595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couponId:10</a:t>
                      </a: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uid:110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12160"/>
                  </a:ext>
                </a:extLst>
              </a:tr>
              <a:tr h="24595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uid:120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51560"/>
                  </a:ext>
                </a:extLst>
              </a:tr>
              <a:tr h="245955">
                <a:tc vMerge="1"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uid:130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1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98233"/>
                  </a:ext>
                </a:extLst>
              </a:tr>
            </a:tbl>
          </a:graphicData>
        </a:graphic>
      </p:graphicFrame>
      <p:sp>
        <p:nvSpPr>
          <p:cNvPr id="181" name="椭圆 180">
            <a:extLst>
              <a:ext uri="{FF2B5EF4-FFF2-40B4-BE49-F238E27FC236}">
                <a16:creationId xmlns:a16="http://schemas.microsoft.com/office/drawing/2014/main" id="{6851C5DE-D9A0-B0F7-D48E-869C8AAB43C4}"/>
              </a:ext>
            </a:extLst>
          </p:cNvPr>
          <p:cNvSpPr/>
          <p:nvPr/>
        </p:nvSpPr>
        <p:spPr>
          <a:xfrm>
            <a:off x="413848" y="3515195"/>
            <a:ext cx="646813" cy="3503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起点</a:t>
            </a:r>
          </a:p>
        </p:txBody>
      </p:sp>
      <p:sp>
        <p:nvSpPr>
          <p:cNvPr id="182" name="流程图: 决策 12">
            <a:extLst>
              <a:ext uri="{FF2B5EF4-FFF2-40B4-BE49-F238E27FC236}">
                <a16:creationId xmlns:a16="http://schemas.microsoft.com/office/drawing/2014/main" id="{42828EFE-FD70-08B1-1D72-8E2E71C583E2}"/>
              </a:ext>
            </a:extLst>
          </p:cNvPr>
          <p:cNvSpPr/>
          <p:nvPr/>
        </p:nvSpPr>
        <p:spPr>
          <a:xfrm>
            <a:off x="1723632" y="4341156"/>
            <a:ext cx="1078602" cy="512143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库存是否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大于</a:t>
            </a:r>
            <a:r>
              <a:rPr lang="en-US" altLang="zh-CN" sz="1050">
                <a:solidFill>
                  <a:schemeClr val="bg1"/>
                </a:solidFill>
                <a:ea typeface="Alibaba PuHuiTi R" pitchFamily="18" charset="-122"/>
              </a:rPr>
              <a:t>0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4FA373D-6099-5293-D719-5A5D1EB7A191}"/>
              </a:ext>
            </a:extLst>
          </p:cNvPr>
          <p:cNvCxnSpPr>
            <a:cxnSpLocks/>
            <a:stCxn id="182" idx="2"/>
            <a:endCxn id="187" idx="0"/>
          </p:cNvCxnSpPr>
          <p:nvPr/>
        </p:nvCxnSpPr>
        <p:spPr>
          <a:xfrm>
            <a:off x="2262933" y="4853299"/>
            <a:ext cx="0" cy="4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CC248232-DE5A-ED76-B984-920649D90F36}"/>
              </a:ext>
            </a:extLst>
          </p:cNvPr>
          <p:cNvCxnSpPr>
            <a:cxnSpLocks/>
            <a:stCxn id="181" idx="4"/>
            <a:endCxn id="211" idx="0"/>
          </p:cNvCxnSpPr>
          <p:nvPr/>
        </p:nvCxnSpPr>
        <p:spPr>
          <a:xfrm>
            <a:off x="737255" y="3865540"/>
            <a:ext cx="3806" cy="47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矩形 184">
            <a:extLst>
              <a:ext uri="{FF2B5EF4-FFF2-40B4-BE49-F238E27FC236}">
                <a16:creationId xmlns:a16="http://schemas.microsoft.com/office/drawing/2014/main" id="{D864C52A-D0BF-F5B8-D62D-69683E0B964A}"/>
              </a:ext>
            </a:extLst>
          </p:cNvPr>
          <p:cNvSpPr/>
          <p:nvPr/>
        </p:nvSpPr>
        <p:spPr bwMode="auto">
          <a:xfrm>
            <a:off x="5008627" y="5363535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08685F98-6202-6D03-705E-9A6DEC48F9B9}"/>
              </a:ext>
            </a:extLst>
          </p:cNvPr>
          <p:cNvSpPr/>
          <p:nvPr/>
        </p:nvSpPr>
        <p:spPr>
          <a:xfrm>
            <a:off x="420040" y="6251703"/>
            <a:ext cx="642591" cy="37032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  <a:endParaRPr lang="zh-CN" altLang="en-US" sz="105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BBE82DDE-861C-2763-1E85-A648EE30BF84}"/>
              </a:ext>
            </a:extLst>
          </p:cNvPr>
          <p:cNvSpPr/>
          <p:nvPr/>
        </p:nvSpPr>
        <p:spPr bwMode="auto">
          <a:xfrm>
            <a:off x="1941637" y="5345334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88" name="直接箭头连接符 19">
            <a:extLst>
              <a:ext uri="{FF2B5EF4-FFF2-40B4-BE49-F238E27FC236}">
                <a16:creationId xmlns:a16="http://schemas.microsoft.com/office/drawing/2014/main" id="{994B0EC5-B051-6714-B181-E73ABDFB7C0D}"/>
              </a:ext>
            </a:extLst>
          </p:cNvPr>
          <p:cNvCxnSpPr>
            <a:cxnSpLocks/>
            <a:stCxn id="187" idx="2"/>
            <a:endCxn id="186" idx="6"/>
          </p:cNvCxnSpPr>
          <p:nvPr/>
        </p:nvCxnSpPr>
        <p:spPr>
          <a:xfrm rot="5400000">
            <a:off x="1283978" y="5457913"/>
            <a:ext cx="757608" cy="1200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流程图: 决策 12">
            <a:extLst>
              <a:ext uri="{FF2B5EF4-FFF2-40B4-BE49-F238E27FC236}">
                <a16:creationId xmlns:a16="http://schemas.microsoft.com/office/drawing/2014/main" id="{1D4C5FD4-5446-EE53-9143-49BA29CD87D2}"/>
              </a:ext>
            </a:extLst>
          </p:cNvPr>
          <p:cNvSpPr/>
          <p:nvPr/>
        </p:nvSpPr>
        <p:spPr>
          <a:xfrm>
            <a:off x="3371159" y="4347227"/>
            <a:ext cx="898674" cy="499292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发放中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05A647AD-0708-40FA-1ADA-8DD481DB933E}"/>
              </a:ext>
            </a:extLst>
          </p:cNvPr>
          <p:cNvCxnSpPr>
            <a:cxnSpLocks/>
            <a:stCxn id="182" idx="3"/>
            <a:endCxn id="189" idx="1"/>
          </p:cNvCxnSpPr>
          <p:nvPr/>
        </p:nvCxnSpPr>
        <p:spPr>
          <a:xfrm flipV="1">
            <a:off x="2802234" y="4596873"/>
            <a:ext cx="568925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20D50EA9-6C9C-77FC-4BCA-1DE166DA4679}"/>
              </a:ext>
            </a:extLst>
          </p:cNvPr>
          <p:cNvCxnSpPr>
            <a:cxnSpLocks/>
            <a:stCxn id="193" idx="2"/>
            <a:endCxn id="186" idx="6"/>
          </p:cNvCxnSpPr>
          <p:nvPr/>
        </p:nvCxnSpPr>
        <p:spPr>
          <a:xfrm rot="5400000">
            <a:off x="2069987" y="4690106"/>
            <a:ext cx="739407" cy="275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52AC30DA-CBA3-C06A-83B2-E614CACC384A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3816748" y="4846519"/>
            <a:ext cx="3748" cy="5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68708AE1-B4DB-BE12-C569-E6343AB5C8C5}"/>
              </a:ext>
            </a:extLst>
          </p:cNvPr>
          <p:cNvSpPr/>
          <p:nvPr/>
        </p:nvSpPr>
        <p:spPr bwMode="auto">
          <a:xfrm>
            <a:off x="3495452" y="5363535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94" name="流程图: 决策 12">
            <a:extLst>
              <a:ext uri="{FF2B5EF4-FFF2-40B4-BE49-F238E27FC236}">
                <a16:creationId xmlns:a16="http://schemas.microsoft.com/office/drawing/2014/main" id="{174FE179-E960-6567-0C04-5F45C5712C1F}"/>
              </a:ext>
            </a:extLst>
          </p:cNvPr>
          <p:cNvSpPr/>
          <p:nvPr/>
        </p:nvSpPr>
        <p:spPr>
          <a:xfrm>
            <a:off x="4785508" y="4349973"/>
            <a:ext cx="1081257" cy="499292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是否超出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限领数量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655DBA58-0431-15B2-32BA-22ACC47BB0EE}"/>
              </a:ext>
            </a:extLst>
          </p:cNvPr>
          <p:cNvCxnSpPr>
            <a:cxnSpLocks/>
            <a:stCxn id="189" idx="3"/>
            <a:endCxn id="194" idx="1"/>
          </p:cNvCxnSpPr>
          <p:nvPr/>
        </p:nvCxnSpPr>
        <p:spPr>
          <a:xfrm>
            <a:off x="4269833" y="4596873"/>
            <a:ext cx="515675" cy="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4DCB6762-D91F-FCD3-90CB-811CC1091616}"/>
              </a:ext>
            </a:extLst>
          </p:cNvPr>
          <p:cNvCxnSpPr>
            <a:cxnSpLocks/>
            <a:stCxn id="185" idx="2"/>
            <a:endCxn id="186" idx="6"/>
          </p:cNvCxnSpPr>
          <p:nvPr/>
        </p:nvCxnSpPr>
        <p:spPr>
          <a:xfrm rot="5400000">
            <a:off x="2826574" y="3933518"/>
            <a:ext cx="739407" cy="42672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21002B4B-12BB-6EBB-0ADF-C8C4A1A65905}"/>
              </a:ext>
            </a:extLst>
          </p:cNvPr>
          <p:cNvCxnSpPr>
            <a:cxnSpLocks/>
            <a:stCxn id="194" idx="2"/>
            <a:endCxn id="185" idx="0"/>
          </p:cNvCxnSpPr>
          <p:nvPr/>
        </p:nvCxnSpPr>
        <p:spPr>
          <a:xfrm>
            <a:off x="5326137" y="4849265"/>
            <a:ext cx="3786" cy="5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50589137-675D-D3CA-B911-7C4C40299419}"/>
              </a:ext>
            </a:extLst>
          </p:cNvPr>
          <p:cNvSpPr/>
          <p:nvPr/>
        </p:nvSpPr>
        <p:spPr bwMode="auto">
          <a:xfrm>
            <a:off x="6191189" y="5500989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扣减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totalNum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199" name="连接符: 肘形 198">
            <a:extLst>
              <a:ext uri="{FF2B5EF4-FFF2-40B4-BE49-F238E27FC236}">
                <a16:creationId xmlns:a16="http://schemas.microsoft.com/office/drawing/2014/main" id="{4553ECAF-486B-FB2D-8446-2317EB2D6DB6}"/>
              </a:ext>
            </a:extLst>
          </p:cNvPr>
          <p:cNvCxnSpPr>
            <a:cxnSpLocks/>
            <a:stCxn id="194" idx="3"/>
            <a:endCxn id="209" idx="0"/>
          </p:cNvCxnSpPr>
          <p:nvPr/>
        </p:nvCxnSpPr>
        <p:spPr>
          <a:xfrm>
            <a:off x="5866765" y="4599619"/>
            <a:ext cx="645720" cy="151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BC47D45D-211C-A35F-A37D-1EFEC02D861D}"/>
              </a:ext>
            </a:extLst>
          </p:cNvPr>
          <p:cNvSpPr/>
          <p:nvPr/>
        </p:nvSpPr>
        <p:spPr bwMode="auto">
          <a:xfrm>
            <a:off x="6191189" y="6269905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0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B67D1FBC-6340-A617-E9FD-07A0DC609F11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6512485" y="5834915"/>
            <a:ext cx="0" cy="43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CAE5EEB4-F2C6-5C89-F157-6AEB175CBCF1}"/>
              </a:ext>
            </a:extLst>
          </p:cNvPr>
          <p:cNvCxnSpPr>
            <a:cxnSpLocks/>
            <a:stCxn id="200" idx="1"/>
            <a:endCxn id="186" idx="6"/>
          </p:cNvCxnSpPr>
          <p:nvPr/>
        </p:nvCxnSpPr>
        <p:spPr>
          <a:xfrm flipH="1">
            <a:off x="1062631" y="6436868"/>
            <a:ext cx="5128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4BFBA3A3-A8EA-E62F-5562-2010BC70DCD3}"/>
              </a:ext>
            </a:extLst>
          </p:cNvPr>
          <p:cNvSpPr txBox="1"/>
          <p:nvPr/>
        </p:nvSpPr>
        <p:spPr>
          <a:xfrm>
            <a:off x="2260458" y="487149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A4F5CE0-7B1A-6012-A9B2-05C01C9DAEA8}"/>
              </a:ext>
            </a:extLst>
          </p:cNvPr>
          <p:cNvSpPr txBox="1"/>
          <p:nvPr/>
        </p:nvSpPr>
        <p:spPr>
          <a:xfrm>
            <a:off x="3784531" y="483735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B221F2B6-3D5E-5628-7326-EB2429876E6F}"/>
              </a:ext>
            </a:extLst>
          </p:cNvPr>
          <p:cNvSpPr txBox="1"/>
          <p:nvPr/>
        </p:nvSpPr>
        <p:spPr>
          <a:xfrm>
            <a:off x="5975603" y="43048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CF58A262-0CA0-A3B1-DDB6-FF627D0B647C}"/>
              </a:ext>
            </a:extLst>
          </p:cNvPr>
          <p:cNvSpPr txBox="1"/>
          <p:nvPr/>
        </p:nvSpPr>
        <p:spPr>
          <a:xfrm>
            <a:off x="2631419" y="428920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D633D09-D4C7-B38A-CB4B-7D0550818825}"/>
              </a:ext>
            </a:extLst>
          </p:cNvPr>
          <p:cNvSpPr txBox="1"/>
          <p:nvPr/>
        </p:nvSpPr>
        <p:spPr>
          <a:xfrm>
            <a:off x="4214270" y="42862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B0AF8F5E-8B9C-F40C-5FAE-252AA6C1E9A0}"/>
              </a:ext>
            </a:extLst>
          </p:cNvPr>
          <p:cNvSpPr txBox="1"/>
          <p:nvPr/>
        </p:nvSpPr>
        <p:spPr>
          <a:xfrm>
            <a:off x="5313408" y="487411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5BE8318-79ED-0FAC-79C4-996C722FA8CF}"/>
              </a:ext>
            </a:extLst>
          </p:cNvPr>
          <p:cNvSpPr/>
          <p:nvPr/>
        </p:nvSpPr>
        <p:spPr bwMode="auto">
          <a:xfrm>
            <a:off x="6191189" y="4751054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累加</a:t>
            </a:r>
            <a:endParaRPr lang="en-US" altLang="zh-CN" sz="105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已领数量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E2CAAC40-34AB-C217-709A-673626326EF7}"/>
              </a:ext>
            </a:extLst>
          </p:cNvPr>
          <p:cNvCxnSpPr>
            <a:cxnSpLocks/>
            <a:stCxn id="209" idx="2"/>
            <a:endCxn id="198" idx="0"/>
          </p:cNvCxnSpPr>
          <p:nvPr/>
        </p:nvCxnSpPr>
        <p:spPr>
          <a:xfrm>
            <a:off x="6512485" y="5084980"/>
            <a:ext cx="0" cy="41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流程图: 决策 12">
            <a:extLst>
              <a:ext uri="{FF2B5EF4-FFF2-40B4-BE49-F238E27FC236}">
                <a16:creationId xmlns:a16="http://schemas.microsoft.com/office/drawing/2014/main" id="{2F8C1030-2FEA-DB4F-C56D-EB5929E4AEED}"/>
              </a:ext>
            </a:extLst>
          </p:cNvPr>
          <p:cNvSpPr/>
          <p:nvPr/>
        </p:nvSpPr>
        <p:spPr>
          <a:xfrm>
            <a:off x="285024" y="4341156"/>
            <a:ext cx="912073" cy="512143"/>
          </a:xfrm>
          <a:prstGeom prst="flowChartDecisi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anchor="ctr"/>
          <a:lstStyle/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是否</a:t>
            </a:r>
            <a:endParaRPr lang="en-US" altLang="zh-CN" sz="1050">
              <a:solidFill>
                <a:schemeClr val="bg1"/>
              </a:solidFill>
              <a:ea typeface="Alibaba PuHuiTi R" pitchFamily="18" charset="-122"/>
            </a:endParaRPr>
          </a:p>
          <a:p>
            <a:pPr algn="ctr"/>
            <a:r>
              <a:rPr lang="zh-CN" altLang="en-US" sz="1050">
                <a:solidFill>
                  <a:schemeClr val="bg1"/>
                </a:solidFill>
                <a:ea typeface="Alibaba PuHuiTi R" pitchFamily="18" charset="-122"/>
              </a:rPr>
              <a:t>存在</a:t>
            </a:r>
            <a:endParaRPr lang="zh-CN" altLang="en-US" sz="1050" dirty="0">
              <a:solidFill>
                <a:schemeClr val="bg1"/>
              </a:solidFill>
              <a:ea typeface="Alibaba PuHuiTi R" pitchFamily="18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EE635A5-140D-60DB-1D6B-EF38974CA185}"/>
              </a:ext>
            </a:extLst>
          </p:cNvPr>
          <p:cNvCxnSpPr>
            <a:cxnSpLocks/>
            <a:stCxn id="211" idx="2"/>
            <a:endCxn id="213" idx="0"/>
          </p:cNvCxnSpPr>
          <p:nvPr/>
        </p:nvCxnSpPr>
        <p:spPr>
          <a:xfrm>
            <a:off x="741061" y="4853299"/>
            <a:ext cx="275" cy="5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46306824-6E0F-CF0F-31BE-E98C0BAD9FB3}"/>
              </a:ext>
            </a:extLst>
          </p:cNvPr>
          <p:cNvSpPr/>
          <p:nvPr/>
        </p:nvSpPr>
        <p:spPr bwMode="auto">
          <a:xfrm>
            <a:off x="420040" y="5363535"/>
            <a:ext cx="642592" cy="333926"/>
          </a:xfrm>
          <a:prstGeom prst="rect">
            <a:avLst/>
          </a:prstGeom>
          <a:noFill/>
          <a:ln w="127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zh-CN" altLang="en-US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 </a:t>
            </a:r>
            <a:r>
              <a:rPr lang="en-US" altLang="zh-CN" sz="105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endParaRPr lang="zh-CN" altLang="en-US" sz="105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2C3FC67D-9A8A-DD7C-FDCE-CDFCCE616249}"/>
              </a:ext>
            </a:extLst>
          </p:cNvPr>
          <p:cNvCxnSpPr>
            <a:cxnSpLocks/>
            <a:stCxn id="213" idx="2"/>
            <a:endCxn id="186" idx="0"/>
          </p:cNvCxnSpPr>
          <p:nvPr/>
        </p:nvCxnSpPr>
        <p:spPr>
          <a:xfrm>
            <a:off x="741336" y="5697461"/>
            <a:ext cx="0" cy="55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A298695F-FE5B-AF74-CB58-06B19FE5F331}"/>
              </a:ext>
            </a:extLst>
          </p:cNvPr>
          <p:cNvCxnSpPr>
            <a:cxnSpLocks/>
            <a:stCxn id="211" idx="3"/>
            <a:endCxn id="182" idx="1"/>
          </p:cNvCxnSpPr>
          <p:nvPr/>
        </p:nvCxnSpPr>
        <p:spPr>
          <a:xfrm>
            <a:off x="1197097" y="4597228"/>
            <a:ext cx="526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4769920-E1D2-D538-1C39-2D6BA937F9B4}"/>
              </a:ext>
            </a:extLst>
          </p:cNvPr>
          <p:cNvSpPr txBox="1"/>
          <p:nvPr/>
        </p:nvSpPr>
        <p:spPr>
          <a:xfrm>
            <a:off x="771807" y="47997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33AC1B8-CC03-CE40-0493-28C72D93359B}"/>
              </a:ext>
            </a:extLst>
          </p:cNvPr>
          <p:cNvSpPr txBox="1"/>
          <p:nvPr/>
        </p:nvSpPr>
        <p:spPr>
          <a:xfrm>
            <a:off x="1112245" y="433820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185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en-US" altLang="zh-CN">
                <a:solidFill>
                  <a:srgbClr val="4C5252"/>
                </a:solidFill>
              </a:rPr>
              <a:t>Redis</a:t>
            </a:r>
            <a:r>
              <a:rPr lang="zh-CN" altLang="en-US">
                <a:solidFill>
                  <a:srgbClr val="4C5252"/>
                </a:solidFill>
              </a:rPr>
              <a:t>执行</a:t>
            </a:r>
            <a:r>
              <a:rPr lang="en-US" altLang="zh-CN">
                <a:solidFill>
                  <a:srgbClr val="4C5252"/>
                </a:solidFill>
              </a:rPr>
              <a:t>Lua</a:t>
            </a:r>
            <a:r>
              <a:rPr lang="zh-CN" altLang="en-US">
                <a:solidFill>
                  <a:srgbClr val="4C5252"/>
                </a:solidFill>
              </a:rPr>
              <a:t>脚本</a:t>
            </a:r>
            <a:endParaRPr lang="en-US" altLang="zh-CN">
              <a:solidFill>
                <a:srgbClr val="4C5252"/>
              </a:solidFill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编写领券脚本</a:t>
            </a:r>
            <a:endParaRPr lang="en-US" altLang="zh-CN">
              <a:solidFill>
                <a:srgbClr val="4C5252"/>
              </a:solidFill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改造领券业务</a:t>
            </a:r>
            <a:endParaRPr lang="en-US" altLang="zh-CN">
              <a:solidFill>
                <a:srgbClr val="B600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80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59DB6-9FDD-6622-4E51-08AC499A94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SpringDataRedis</a:t>
            </a:r>
            <a:r>
              <a:rPr lang="zh-CN" altLang="en-US"/>
              <a:t>中提供了调用</a:t>
            </a:r>
            <a:r>
              <a:rPr lang="en-US" altLang="zh-CN"/>
              <a:t>Lua</a:t>
            </a:r>
            <a:r>
              <a:rPr lang="zh-CN" altLang="en-US"/>
              <a:t>脚本的</a:t>
            </a:r>
            <a:r>
              <a:rPr lang="en-US" altLang="zh-CN"/>
              <a:t>API</a:t>
            </a:r>
            <a:r>
              <a:rPr lang="zh-CN" altLang="en-US"/>
              <a:t>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DAA3D6-E234-6853-F7E2-863CC1E8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0" y="2246712"/>
            <a:ext cx="8288985" cy="23645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D4C818-4AE9-2ED5-0F1F-1111D0D9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0" y="4859459"/>
            <a:ext cx="5353976" cy="11496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0BB3B9-96A8-5B92-BC9B-A16EB86CC1EA}"/>
              </a:ext>
            </a:extLst>
          </p:cNvPr>
          <p:cNvSpPr/>
          <p:nvPr/>
        </p:nvSpPr>
        <p:spPr>
          <a:xfrm>
            <a:off x="3714067" y="3709124"/>
            <a:ext cx="2169042" cy="273291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698892-1569-FA7A-28B3-29A4A5EDF2E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268038" y="3982415"/>
            <a:ext cx="2530550" cy="1316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2D174B0-70BA-EA23-B55F-5A2019C14C1E}"/>
              </a:ext>
            </a:extLst>
          </p:cNvPr>
          <p:cNvSpPr/>
          <p:nvPr/>
        </p:nvSpPr>
        <p:spPr>
          <a:xfrm>
            <a:off x="1934109" y="5299229"/>
            <a:ext cx="667858" cy="2275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657746-12ED-4FAA-2224-16F505EE757F}"/>
              </a:ext>
            </a:extLst>
          </p:cNvPr>
          <p:cNvSpPr/>
          <p:nvPr/>
        </p:nvSpPr>
        <p:spPr>
          <a:xfrm>
            <a:off x="6006288" y="3709124"/>
            <a:ext cx="1307807" cy="27329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71C4F9-8D3E-666D-D6B6-1344F7FABAB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4225402" y="3982415"/>
            <a:ext cx="2434790" cy="1301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6C0D44F-90B3-481D-44EE-38B196C6F66D}"/>
              </a:ext>
            </a:extLst>
          </p:cNvPr>
          <p:cNvSpPr/>
          <p:nvPr/>
        </p:nvSpPr>
        <p:spPr>
          <a:xfrm>
            <a:off x="3504092" y="5283592"/>
            <a:ext cx="1442619" cy="25317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33415A-2928-4A5E-390C-64E3630A44EB}"/>
              </a:ext>
            </a:extLst>
          </p:cNvPr>
          <p:cNvSpPr/>
          <p:nvPr/>
        </p:nvSpPr>
        <p:spPr>
          <a:xfrm>
            <a:off x="7437274" y="3713359"/>
            <a:ext cx="1476113" cy="273291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92D0190-7806-B57C-F8B1-BFFCF375102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5718890" y="3986650"/>
            <a:ext cx="2456441" cy="12905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DF21C03-D676-362C-84E0-5DC71EEF36E7}"/>
              </a:ext>
            </a:extLst>
          </p:cNvPr>
          <p:cNvSpPr/>
          <p:nvPr/>
        </p:nvSpPr>
        <p:spPr>
          <a:xfrm>
            <a:off x="4997580" y="5277194"/>
            <a:ext cx="1442619" cy="253176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86C21F62-7D79-A262-1DF0-8C5466D576FB}"/>
              </a:ext>
            </a:extLst>
          </p:cNvPr>
          <p:cNvSpPr txBox="1">
            <a:spLocks/>
          </p:cNvSpPr>
          <p:nvPr/>
        </p:nvSpPr>
        <p:spPr>
          <a:xfrm>
            <a:off x="710880" y="766442"/>
            <a:ext cx="6077797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改造领券业务</a:t>
            </a:r>
          </a:p>
        </p:txBody>
      </p:sp>
    </p:spTree>
    <p:extLst>
      <p:ext uri="{BB962C8B-B14F-4D97-AF65-F5344CB8AC3E}">
        <p14:creationId xmlns:p14="http://schemas.microsoft.com/office/powerpoint/2010/main" val="353731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83F9C4-8EA0-7EF2-FD92-8647D82CE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Lua</a:t>
            </a:r>
            <a:r>
              <a:rPr lang="zh-CN" altLang="en-US"/>
              <a:t>脚本改进领券业务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E4BFA-5BDE-C2B3-011D-95C2A03DB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需求：改进领券业务，先用</a:t>
            </a:r>
            <a:r>
              <a:rPr lang="en-US" altLang="zh-CN"/>
              <a:t>Lua</a:t>
            </a:r>
            <a:r>
              <a:rPr lang="zh-CN" altLang="en-US"/>
              <a:t>脚本校验领券资格，然后通过</a:t>
            </a:r>
            <a:r>
              <a:rPr lang="en-US" altLang="zh-CN"/>
              <a:t>MQ</a:t>
            </a:r>
            <a:r>
              <a:rPr lang="zh-CN" altLang="en-US"/>
              <a:t>异步实现领券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A17FEEB-8941-AA82-F91E-FE2D5C66225F}"/>
              </a:ext>
            </a:extLst>
          </p:cNvPr>
          <p:cNvSpPr/>
          <p:nvPr/>
        </p:nvSpPr>
        <p:spPr>
          <a:xfrm>
            <a:off x="3080741" y="2499802"/>
            <a:ext cx="688670" cy="346166"/>
          </a:xfrm>
          <a:prstGeom prst="ellipse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53D89F7-30F9-A77B-1BB8-EA0AD654DF83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3425076" y="2845968"/>
            <a:ext cx="0" cy="44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E44713E-B68F-C49A-9A75-4455C6244FBE}"/>
              </a:ext>
            </a:extLst>
          </p:cNvPr>
          <p:cNvSpPr/>
          <p:nvPr/>
        </p:nvSpPr>
        <p:spPr>
          <a:xfrm>
            <a:off x="2983850" y="3288437"/>
            <a:ext cx="882451" cy="420785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执行</a:t>
            </a:r>
            <a:r>
              <a:rPr lang="en-US" altLang="zh-CN" sz="1050">
                <a:solidFill>
                  <a:srgbClr val="49504F"/>
                </a:solidFill>
              </a:rPr>
              <a:t>lua</a:t>
            </a:r>
            <a:r>
              <a:rPr lang="zh-CN" altLang="en-US" sz="1050">
                <a:solidFill>
                  <a:srgbClr val="49504F"/>
                </a:solidFill>
              </a:rPr>
              <a:t>脚本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2C5AF3F-427F-13BC-AC7E-1C9C6F9D41DB}"/>
              </a:ext>
            </a:extLst>
          </p:cNvPr>
          <p:cNvSpPr/>
          <p:nvPr/>
        </p:nvSpPr>
        <p:spPr>
          <a:xfrm>
            <a:off x="2677116" y="4151468"/>
            <a:ext cx="1510377" cy="525969"/>
          </a:xfrm>
          <a:prstGeom prst="diamond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判断结果是否为</a:t>
            </a:r>
            <a:r>
              <a:rPr lang="en-US" altLang="zh-CN" sz="1050">
                <a:solidFill>
                  <a:srgbClr val="49504F"/>
                </a:solidFill>
              </a:rPr>
              <a:t>0</a:t>
            </a:r>
            <a:endParaRPr lang="zh-CN" altLang="en-US" sz="1050">
              <a:solidFill>
                <a:srgbClr val="49504F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C1D3E6-2F6F-07C2-BBAF-81F64C1CFD3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25076" y="3709222"/>
            <a:ext cx="7229" cy="44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710263-37E8-621D-9FA6-3188A2C3DA4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425075" y="4677437"/>
            <a:ext cx="7230" cy="47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5F2C8A6-75AF-F61A-E2E1-873B0F4B4009}"/>
              </a:ext>
            </a:extLst>
          </p:cNvPr>
          <p:cNvSpPr txBox="1"/>
          <p:nvPr/>
        </p:nvSpPr>
        <p:spPr>
          <a:xfrm>
            <a:off x="3425075" y="4660867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71000D7-51E1-6EEE-8CC4-8F693B904F7A}"/>
              </a:ext>
            </a:extLst>
          </p:cNvPr>
          <p:cNvSpPr/>
          <p:nvPr/>
        </p:nvSpPr>
        <p:spPr>
          <a:xfrm>
            <a:off x="2983850" y="5149654"/>
            <a:ext cx="882450" cy="383088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异常信息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B1A5B5-4862-18CE-2CD1-D61C8F00DE84}"/>
              </a:ext>
            </a:extLst>
          </p:cNvPr>
          <p:cNvSpPr/>
          <p:nvPr/>
        </p:nvSpPr>
        <p:spPr>
          <a:xfrm>
            <a:off x="3095736" y="6013101"/>
            <a:ext cx="658678" cy="35328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7BD423-24A4-7407-C0CD-DF800330F5F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25075" y="5532742"/>
            <a:ext cx="0" cy="48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5ECC11D-B59E-0B9C-7E91-DED27BAC568E}"/>
              </a:ext>
            </a:extLst>
          </p:cNvPr>
          <p:cNvSpPr/>
          <p:nvPr/>
        </p:nvSpPr>
        <p:spPr>
          <a:xfrm>
            <a:off x="5085183" y="4222910"/>
            <a:ext cx="832049" cy="38308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发送</a:t>
            </a:r>
            <a:r>
              <a:rPr lang="en-US" altLang="zh-CN" sz="1050">
                <a:solidFill>
                  <a:srgbClr val="49504F"/>
                </a:solidFill>
              </a:rPr>
              <a:t>MQ</a:t>
            </a:r>
            <a:r>
              <a:rPr lang="zh-CN" altLang="en-US" sz="1050">
                <a:solidFill>
                  <a:srgbClr val="49504F"/>
                </a:solidFill>
              </a:rPr>
              <a:t>消息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1C351E-B03A-B0C9-85E8-C6C0984130D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187493" y="4414453"/>
            <a:ext cx="897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82AC9DB-AF14-BFEA-275F-7310232B2B82}"/>
              </a:ext>
            </a:extLst>
          </p:cNvPr>
          <p:cNvSpPr txBox="1"/>
          <p:nvPr/>
        </p:nvSpPr>
        <p:spPr>
          <a:xfrm>
            <a:off x="4229515" y="4143619"/>
            <a:ext cx="317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5861A8-6BBE-9E36-FB17-78D0E333386C}"/>
              </a:ext>
            </a:extLst>
          </p:cNvPr>
          <p:cNvSpPr/>
          <p:nvPr/>
        </p:nvSpPr>
        <p:spPr>
          <a:xfrm>
            <a:off x="5085187" y="5147031"/>
            <a:ext cx="832049" cy="38308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返回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成功结果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3A454D0-4758-05AC-9CB4-DDE4D86D16E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5501208" y="4605997"/>
            <a:ext cx="4" cy="54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2309D6E4-02A9-AFCF-6F78-83328292C00C}"/>
              </a:ext>
            </a:extLst>
          </p:cNvPr>
          <p:cNvCxnSpPr>
            <a:cxnSpLocks/>
            <a:stCxn id="17" idx="2"/>
            <a:endCxn id="12" idx="6"/>
          </p:cNvCxnSpPr>
          <p:nvPr/>
        </p:nvCxnSpPr>
        <p:spPr>
          <a:xfrm rot="5400000">
            <a:off x="4298000" y="4986532"/>
            <a:ext cx="659626" cy="1746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92C8977-2DDC-427C-E847-C63EB933CA4F}"/>
              </a:ext>
            </a:extLst>
          </p:cNvPr>
          <p:cNvCxnSpPr>
            <a:cxnSpLocks/>
            <a:stCxn id="14" idx="0"/>
            <a:endCxn id="70" idx="1"/>
          </p:cNvCxnSpPr>
          <p:nvPr/>
        </p:nvCxnSpPr>
        <p:spPr>
          <a:xfrm rot="5400000" flipH="1" flipV="1">
            <a:off x="5485830" y="3316052"/>
            <a:ext cx="922237" cy="891481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F3D9B03-2B73-32A3-BEE4-A2886180D86C}"/>
              </a:ext>
            </a:extLst>
          </p:cNvPr>
          <p:cNvSpPr txBox="1"/>
          <p:nvPr/>
        </p:nvSpPr>
        <p:spPr>
          <a:xfrm>
            <a:off x="5477595" y="3409229"/>
            <a:ext cx="4972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49504F"/>
                </a:solidFill>
              </a:rPr>
              <a:t>异步领券</a:t>
            </a:r>
            <a:endParaRPr lang="zh-CN" altLang="en-US" sz="1050" dirty="0">
              <a:solidFill>
                <a:srgbClr val="49504F"/>
              </a:solidFill>
              <a:latin typeface="+mn-lt"/>
              <a:ea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ABB038F-88C4-B6D0-0A88-C37BAB39B57D}"/>
              </a:ext>
            </a:extLst>
          </p:cNvPr>
          <p:cNvSpPr/>
          <p:nvPr/>
        </p:nvSpPr>
        <p:spPr>
          <a:xfrm>
            <a:off x="7831407" y="4240559"/>
            <a:ext cx="832049" cy="38308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更新</a:t>
            </a:r>
            <a:endParaRPr lang="en-US" altLang="zh-CN" sz="1050">
              <a:solidFill>
                <a:srgbClr val="49504F"/>
              </a:solidFill>
            </a:endParaRPr>
          </a:p>
          <a:p>
            <a:pPr algn="ctr"/>
            <a:r>
              <a:rPr lang="zh-CN" altLang="en-US" sz="1050">
                <a:solidFill>
                  <a:srgbClr val="49504F"/>
                </a:solidFill>
              </a:rPr>
              <a:t>已发放数量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B68A364-1A7B-EE3A-60E1-919D0F14AFC7}"/>
              </a:ext>
            </a:extLst>
          </p:cNvPr>
          <p:cNvSpPr/>
          <p:nvPr/>
        </p:nvSpPr>
        <p:spPr>
          <a:xfrm>
            <a:off x="7831405" y="5144058"/>
            <a:ext cx="832049" cy="383087"/>
          </a:xfrm>
          <a:prstGeom prst="roundRect">
            <a:avLst/>
          </a:prstGeom>
          <a:solidFill>
            <a:schemeClr val="bg1"/>
          </a:solidFill>
          <a:ln w="9525">
            <a:solidFill>
              <a:srgbClr val="AD2A2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050">
                <a:solidFill>
                  <a:srgbClr val="49504F"/>
                </a:solidFill>
              </a:rPr>
              <a:t>新增用户券</a:t>
            </a:r>
          </a:p>
        </p:txBody>
      </p:sp>
      <p:sp>
        <p:nvSpPr>
          <p:cNvPr id="70" name="流程图: 直接访问存储器 69">
            <a:extLst>
              <a:ext uri="{FF2B5EF4-FFF2-40B4-BE49-F238E27FC236}">
                <a16:creationId xmlns:a16="http://schemas.microsoft.com/office/drawing/2014/main" id="{23BEA5DB-AC37-6F52-DF10-C38A39AE27FB}"/>
              </a:ext>
            </a:extLst>
          </p:cNvPr>
          <p:cNvSpPr/>
          <p:nvPr/>
        </p:nvSpPr>
        <p:spPr>
          <a:xfrm>
            <a:off x="6392689" y="3058160"/>
            <a:ext cx="1044430" cy="485026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30D3B7A7-C7D7-1207-3766-66482E150CC4}"/>
              </a:ext>
            </a:extLst>
          </p:cNvPr>
          <p:cNvCxnSpPr>
            <a:cxnSpLocks/>
            <a:stCxn id="70" idx="4"/>
            <a:endCxn id="65" idx="0"/>
          </p:cNvCxnSpPr>
          <p:nvPr/>
        </p:nvCxnSpPr>
        <p:spPr>
          <a:xfrm>
            <a:off x="7437119" y="3300673"/>
            <a:ext cx="810313" cy="939886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3B31017-4EF6-D498-6B70-B6F074F66C61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8247430" y="4623646"/>
            <a:ext cx="2" cy="52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765D15-803E-05AC-3160-ED6DB1BAA47F}"/>
              </a:ext>
            </a:extLst>
          </p:cNvPr>
          <p:cNvCxnSpPr>
            <a:cxnSpLocks/>
            <a:stCxn id="66" idx="2"/>
            <a:endCxn id="80" idx="0"/>
          </p:cNvCxnSpPr>
          <p:nvPr/>
        </p:nvCxnSpPr>
        <p:spPr>
          <a:xfrm>
            <a:off x="8247430" y="5527145"/>
            <a:ext cx="0" cy="48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1ACC65E2-2777-1941-5A80-07C14FDA3150}"/>
              </a:ext>
            </a:extLst>
          </p:cNvPr>
          <p:cNvSpPr/>
          <p:nvPr/>
        </p:nvSpPr>
        <p:spPr>
          <a:xfrm>
            <a:off x="7918091" y="6013101"/>
            <a:ext cx="658678" cy="35328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62275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/>
      <p:bldP spid="11" grpId="0" animBg="1"/>
      <p:bldP spid="12" grpId="0" animBg="1"/>
      <p:bldP spid="14" grpId="0" animBg="1"/>
      <p:bldP spid="16" grpId="0"/>
      <p:bldP spid="17" grpId="0" animBg="1"/>
      <p:bldP spid="22" grpId="0"/>
      <p:bldP spid="65" grpId="0" animBg="1"/>
      <p:bldP spid="66" grpId="0" animBg="1"/>
      <p:bldP spid="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38BE032-71FB-A287-BC84-8DBADE3A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301" y="1625294"/>
            <a:ext cx="740931" cy="719350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802CABA8-EB7A-D630-30C9-8838BA704650}"/>
              </a:ext>
            </a:extLst>
          </p:cNvPr>
          <p:cNvSpPr txBox="1"/>
          <p:nvPr/>
        </p:nvSpPr>
        <p:spPr>
          <a:xfrm>
            <a:off x="1287743" y="4275179"/>
            <a:ext cx="2070983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//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E48938F-51BF-C271-6FF1-555EB6EB0922}"/>
              </a:ext>
            </a:extLst>
          </p:cNvPr>
          <p:cNvSpPr txBox="1"/>
          <p:nvPr/>
        </p:nvSpPr>
        <p:spPr>
          <a:xfrm>
            <a:off x="8959027" y="4275181"/>
            <a:ext cx="2077375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//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A6FFBD-4A86-9EA8-6D9F-0130B0BF3BF4}"/>
              </a:ext>
            </a:extLst>
          </p:cNvPr>
          <p:cNvGrpSpPr/>
          <p:nvPr/>
        </p:nvGrpSpPr>
        <p:grpSpPr>
          <a:xfrm>
            <a:off x="476695" y="3049479"/>
            <a:ext cx="5372004" cy="2239814"/>
            <a:chOff x="450062" y="2934070"/>
            <a:chExt cx="5372004" cy="2239814"/>
          </a:xfrm>
        </p:grpSpPr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46872626-9EC7-211E-AAE7-17E96E66B976}"/>
                </a:ext>
              </a:extLst>
            </p:cNvPr>
            <p:cNvSpPr/>
            <p:nvPr/>
          </p:nvSpPr>
          <p:spPr>
            <a:xfrm rot="10800000">
              <a:off x="479382" y="3349206"/>
              <a:ext cx="150471" cy="115747"/>
            </a:xfrm>
            <a:prstGeom prst="rtTriangle">
              <a:avLst/>
            </a:prstGeom>
            <a:gradFill flip="none" rotWithShape="1">
              <a:gsLst>
                <a:gs pos="0">
                  <a:srgbClr val="BCBCBC"/>
                </a:gs>
                <a:gs pos="70000">
                  <a:srgbClr val="A6A6A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F96907-5400-328F-583E-68F11F4C05B3}"/>
                </a:ext>
              </a:extLst>
            </p:cNvPr>
            <p:cNvSpPr/>
            <p:nvPr/>
          </p:nvSpPr>
          <p:spPr>
            <a:xfrm>
              <a:off x="629528" y="2934070"/>
              <a:ext cx="5192538" cy="223981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049A4DA-E57D-D072-2B44-53D8817DF6DE}"/>
                </a:ext>
              </a:extLst>
            </p:cNvPr>
            <p:cNvSpPr/>
            <p:nvPr/>
          </p:nvSpPr>
          <p:spPr>
            <a:xfrm>
              <a:off x="450062" y="3042680"/>
              <a:ext cx="637571" cy="31540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JVM1</a:t>
              </a:r>
              <a:endParaRPr lang="zh-CN" altLang="en-US" sz="14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633645B-7A6D-3D6C-585F-8749B374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集群下锁失效问题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B7D4DB-0BA1-6DE3-5F9A-D2B8A7D73C3E}"/>
              </a:ext>
            </a:extLst>
          </p:cNvPr>
          <p:cNvSpPr/>
          <p:nvPr/>
        </p:nvSpPr>
        <p:spPr>
          <a:xfrm>
            <a:off x="914390" y="3635688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200EE4-60F1-2A9A-214A-D29DD92393CB}"/>
              </a:ext>
            </a:extLst>
          </p:cNvPr>
          <p:cNvSpPr/>
          <p:nvPr/>
        </p:nvSpPr>
        <p:spPr>
          <a:xfrm>
            <a:off x="1873919" y="3635688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8F3CC8-6464-84E0-C426-E3490F424D98}"/>
              </a:ext>
            </a:extLst>
          </p:cNvPr>
          <p:cNvSpPr/>
          <p:nvPr/>
        </p:nvSpPr>
        <p:spPr>
          <a:xfrm>
            <a:off x="2833448" y="3635688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3A412E-1ACA-271A-5B20-3B32FB15B4BE}"/>
              </a:ext>
            </a:extLst>
          </p:cNvPr>
          <p:cNvSpPr txBox="1"/>
          <p:nvPr/>
        </p:nvSpPr>
        <p:spPr>
          <a:xfrm>
            <a:off x="1286185" y="4275181"/>
            <a:ext cx="2077375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synchronized(lock){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//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BDD5B3F-380C-9AFC-B900-21FE94BAB291}"/>
              </a:ext>
            </a:extLst>
          </p:cNvPr>
          <p:cNvGrpSpPr/>
          <p:nvPr/>
        </p:nvGrpSpPr>
        <p:grpSpPr>
          <a:xfrm>
            <a:off x="3858162" y="3635688"/>
            <a:ext cx="1851950" cy="1481559"/>
            <a:chOff x="3854369" y="3113590"/>
            <a:chExt cx="1851950" cy="148155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BA4998A-BF97-749D-1DA0-9B52D60F67B4}"/>
                </a:ext>
              </a:extLst>
            </p:cNvPr>
            <p:cNvSpPr/>
            <p:nvPr/>
          </p:nvSpPr>
          <p:spPr>
            <a:xfrm>
              <a:off x="3854370" y="3113590"/>
              <a:ext cx="1851949" cy="148155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>
                  <a:solidFill>
                    <a:schemeClr val="bg1"/>
                  </a:solidFill>
                </a:rPr>
                <a:t>ObjectMonitor(){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// ..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_owner =        ;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_recursions = 0 ;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// ...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}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63A018C-42AB-B3C5-7AF2-FC0A5CA0C383}"/>
                </a:ext>
              </a:extLst>
            </p:cNvPr>
            <p:cNvCxnSpPr/>
            <p:nvPr/>
          </p:nvCxnSpPr>
          <p:spPr>
            <a:xfrm>
              <a:off x="3854370" y="3405850"/>
              <a:ext cx="18519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B87DC4D-6C49-0BE5-CB97-6B1A29CFBCB7}"/>
                </a:ext>
              </a:extLst>
            </p:cNvPr>
            <p:cNvSpPr txBox="1"/>
            <p:nvPr/>
          </p:nvSpPr>
          <p:spPr>
            <a:xfrm>
              <a:off x="3854369" y="3113591"/>
              <a:ext cx="1851949" cy="31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监视器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2B4AC726-124E-FA6D-FE6F-5910B0EE0AC7}"/>
              </a:ext>
            </a:extLst>
          </p:cNvPr>
          <p:cNvSpPr txBox="1"/>
          <p:nvPr/>
        </p:nvSpPr>
        <p:spPr>
          <a:xfrm>
            <a:off x="970878" y="3647507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</a:rPr>
              <a:t>线程</a:t>
            </a:r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DA2439-8475-4CFE-DC30-32EE3D9F8FB8}"/>
              </a:ext>
            </a:extLst>
          </p:cNvPr>
          <p:cNvSpPr txBox="1"/>
          <p:nvPr/>
        </p:nvSpPr>
        <p:spPr>
          <a:xfrm>
            <a:off x="4864668" y="4295362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C5252"/>
                </a:solidFill>
              </a:rPr>
              <a:t>线程</a:t>
            </a:r>
            <a:r>
              <a:rPr lang="en-US" altLang="zh-CN" sz="1400">
                <a:solidFill>
                  <a:srgbClr val="4C5252"/>
                </a:solidFill>
              </a:rPr>
              <a:t>1</a:t>
            </a:r>
            <a:endParaRPr lang="zh-CN" altLang="en-US" sz="1400" dirty="0">
              <a:solidFill>
                <a:srgbClr val="4C5252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3231D99-D543-26DE-8D5D-6D86990D460A}"/>
              </a:ext>
            </a:extLst>
          </p:cNvPr>
          <p:cNvGrpSpPr/>
          <p:nvPr/>
        </p:nvGrpSpPr>
        <p:grpSpPr>
          <a:xfrm>
            <a:off x="6163835" y="3049479"/>
            <a:ext cx="5372004" cy="2239814"/>
            <a:chOff x="450062" y="2934070"/>
            <a:chExt cx="5372004" cy="2239814"/>
          </a:xfrm>
        </p:grpSpPr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92AB59FD-3478-2E0E-7054-7AC74CFB45DC}"/>
                </a:ext>
              </a:extLst>
            </p:cNvPr>
            <p:cNvSpPr/>
            <p:nvPr/>
          </p:nvSpPr>
          <p:spPr>
            <a:xfrm rot="10800000">
              <a:off x="479382" y="3349206"/>
              <a:ext cx="150471" cy="115747"/>
            </a:xfrm>
            <a:prstGeom prst="rtTriangle">
              <a:avLst/>
            </a:prstGeom>
            <a:gradFill flip="none" rotWithShape="1">
              <a:gsLst>
                <a:gs pos="0">
                  <a:srgbClr val="BCBCBC"/>
                </a:gs>
                <a:gs pos="70000">
                  <a:srgbClr val="A6A6A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3F55FAFA-E50E-667E-7551-EBE67ABA5855}"/>
                </a:ext>
              </a:extLst>
            </p:cNvPr>
            <p:cNvSpPr/>
            <p:nvPr/>
          </p:nvSpPr>
          <p:spPr>
            <a:xfrm>
              <a:off x="629528" y="2934070"/>
              <a:ext cx="5192538" cy="2239814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9B5421D-9846-D33C-5EE1-64A17810E08D}"/>
                </a:ext>
              </a:extLst>
            </p:cNvPr>
            <p:cNvSpPr/>
            <p:nvPr/>
          </p:nvSpPr>
          <p:spPr>
            <a:xfrm>
              <a:off x="450062" y="3042680"/>
              <a:ext cx="637571" cy="315404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JVM2</a:t>
              </a:r>
              <a:endParaRPr lang="zh-CN" altLang="en-US" sz="140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5C008CDD-B548-2CE3-07FD-2C5F77B0B8CF}"/>
              </a:ext>
            </a:extLst>
          </p:cNvPr>
          <p:cNvSpPr txBox="1"/>
          <p:nvPr/>
        </p:nvSpPr>
        <p:spPr>
          <a:xfrm>
            <a:off x="8957469" y="4275181"/>
            <a:ext cx="2077375" cy="90024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synchronized(lock){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  //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}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EFA3CE1-9E2E-8F97-5F30-33E68B420A17}"/>
              </a:ext>
            </a:extLst>
          </p:cNvPr>
          <p:cNvGrpSpPr/>
          <p:nvPr/>
        </p:nvGrpSpPr>
        <p:grpSpPr>
          <a:xfrm>
            <a:off x="6472329" y="3647507"/>
            <a:ext cx="1851950" cy="1481559"/>
            <a:chOff x="3854369" y="3113590"/>
            <a:chExt cx="1851950" cy="148155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670107F-D2F2-85BC-4005-EC28558D7C81}"/>
                </a:ext>
              </a:extLst>
            </p:cNvPr>
            <p:cNvSpPr/>
            <p:nvPr/>
          </p:nvSpPr>
          <p:spPr>
            <a:xfrm>
              <a:off x="3854370" y="3113590"/>
              <a:ext cx="1851949" cy="1481559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zh-CN" sz="1200">
                  <a:solidFill>
                    <a:schemeClr val="bg1"/>
                  </a:solidFill>
                </a:rPr>
                <a:t>ObjectMonitor(){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// ..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_owner =        ;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 _recursions = 0 ;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// ...</a:t>
              </a:r>
            </a:p>
            <a:p>
              <a:r>
                <a:rPr lang="en-US" altLang="zh-CN" sz="1200">
                  <a:solidFill>
                    <a:schemeClr val="bg1"/>
                  </a:solidFill>
                </a:rPr>
                <a:t>}</a:t>
              </a:r>
              <a:endParaRPr lang="zh-CN" alt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5613C2E-F23C-A469-2F43-A369592246F7}"/>
                </a:ext>
              </a:extLst>
            </p:cNvPr>
            <p:cNvCxnSpPr/>
            <p:nvPr/>
          </p:nvCxnSpPr>
          <p:spPr>
            <a:xfrm>
              <a:off x="3854370" y="3405850"/>
              <a:ext cx="18519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28C3748-3445-ED43-F892-A54C2C838A24}"/>
                </a:ext>
              </a:extLst>
            </p:cNvPr>
            <p:cNvSpPr txBox="1"/>
            <p:nvPr/>
          </p:nvSpPr>
          <p:spPr>
            <a:xfrm>
              <a:off x="3854369" y="3113591"/>
              <a:ext cx="1851949" cy="31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</a:rPr>
                <a:t>监视器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B84214D7-5EF8-AFC9-AB61-81D39F934B4E}"/>
              </a:ext>
            </a:extLst>
          </p:cNvPr>
          <p:cNvSpPr/>
          <p:nvPr/>
        </p:nvSpPr>
        <p:spPr>
          <a:xfrm>
            <a:off x="8593228" y="3647507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8D1584-39C9-E413-B21E-DF0806F7A01B}"/>
              </a:ext>
            </a:extLst>
          </p:cNvPr>
          <p:cNvSpPr/>
          <p:nvPr/>
        </p:nvSpPr>
        <p:spPr>
          <a:xfrm>
            <a:off x="9552757" y="3647507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6F54AEF-7889-3658-8C3B-00274A6A7992}"/>
              </a:ext>
            </a:extLst>
          </p:cNvPr>
          <p:cNvSpPr/>
          <p:nvPr/>
        </p:nvSpPr>
        <p:spPr>
          <a:xfrm>
            <a:off x="10512286" y="3647507"/>
            <a:ext cx="754602" cy="319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线程</a:t>
            </a:r>
            <a:r>
              <a:rPr lang="en-US" altLang="zh-CN" sz="1400"/>
              <a:t>3</a:t>
            </a:r>
            <a:endParaRPr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5AFCFC3-85FE-5722-733E-2DE89A52C3C1}"/>
              </a:ext>
            </a:extLst>
          </p:cNvPr>
          <p:cNvSpPr txBox="1"/>
          <p:nvPr/>
        </p:nvSpPr>
        <p:spPr>
          <a:xfrm>
            <a:off x="8648647" y="3659539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</a:rPr>
              <a:t>线程</a:t>
            </a:r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B8D9561-990C-377D-C467-24D71F640DED}"/>
              </a:ext>
            </a:extLst>
          </p:cNvPr>
          <p:cNvSpPr txBox="1"/>
          <p:nvPr/>
        </p:nvSpPr>
        <p:spPr>
          <a:xfrm>
            <a:off x="7461593" y="4295362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C5252"/>
                </a:solidFill>
              </a:rPr>
              <a:t>线程</a:t>
            </a:r>
            <a:r>
              <a:rPr lang="en-US" altLang="zh-CN" sz="1400">
                <a:solidFill>
                  <a:srgbClr val="4C5252"/>
                </a:solidFill>
              </a:rPr>
              <a:t>1</a:t>
            </a:r>
            <a:endParaRPr lang="zh-CN" altLang="en-US" sz="1400" dirty="0">
              <a:solidFill>
                <a:srgbClr val="4C5252"/>
              </a:solidFill>
            </a:endParaRPr>
          </a:p>
        </p:txBody>
      </p:sp>
      <p:sp>
        <p:nvSpPr>
          <p:cNvPr id="61" name="圆柱体 60">
            <a:extLst>
              <a:ext uri="{FF2B5EF4-FFF2-40B4-BE49-F238E27FC236}">
                <a16:creationId xmlns:a16="http://schemas.microsoft.com/office/drawing/2014/main" id="{6DF1AB06-C5DE-1B1D-BA2F-FBF29ECBD73B}"/>
              </a:ext>
            </a:extLst>
          </p:cNvPr>
          <p:cNvSpPr/>
          <p:nvPr/>
        </p:nvSpPr>
        <p:spPr>
          <a:xfrm>
            <a:off x="5574789" y="5875502"/>
            <a:ext cx="1042421" cy="879676"/>
          </a:xfrm>
          <a:prstGeom prst="can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A7CC4BD-A9A5-9437-DEE1-79C27147F026}"/>
              </a:ext>
            </a:extLst>
          </p:cNvPr>
          <p:cNvCxnSpPr>
            <a:cxnSpLocks/>
            <a:stCxn id="16" idx="2"/>
            <a:endCxn id="61" idx="2"/>
          </p:cNvCxnSpPr>
          <p:nvPr/>
        </p:nvCxnSpPr>
        <p:spPr>
          <a:xfrm rot="16200000" flipH="1">
            <a:off x="3379875" y="4120425"/>
            <a:ext cx="1139913" cy="3249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084A5FD4-2274-8F61-A0B5-732ADB349FDB}"/>
              </a:ext>
            </a:extLst>
          </p:cNvPr>
          <p:cNvCxnSpPr>
            <a:cxnSpLocks/>
            <a:stCxn id="44" idx="2"/>
            <a:endCxn id="61" idx="4"/>
          </p:cNvCxnSpPr>
          <p:nvPr/>
        </p:nvCxnSpPr>
        <p:spPr>
          <a:xfrm rot="5400000">
            <a:off x="7736728" y="4055910"/>
            <a:ext cx="1139913" cy="3378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C7CD0761-4393-7848-B850-CEB380A14C48}"/>
              </a:ext>
            </a:extLst>
          </p:cNvPr>
          <p:cNvSpPr/>
          <p:nvPr/>
        </p:nvSpPr>
        <p:spPr>
          <a:xfrm>
            <a:off x="4987378" y="1390992"/>
            <a:ext cx="2145803" cy="113218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CCBEFF1-DD25-D39A-A12A-066F1614127F}"/>
              </a:ext>
            </a:extLst>
          </p:cNvPr>
          <p:cNvSpPr txBox="1"/>
          <p:nvPr/>
        </p:nvSpPr>
        <p:spPr>
          <a:xfrm>
            <a:off x="4987378" y="1769400"/>
            <a:ext cx="2145803" cy="34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锁监视器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EA44C1C-1376-1EA7-5F59-55F9F20FF33B}"/>
              </a:ext>
            </a:extLst>
          </p:cNvPr>
          <p:cNvSpPr txBox="1"/>
          <p:nvPr/>
        </p:nvSpPr>
        <p:spPr>
          <a:xfrm>
            <a:off x="5892441" y="2131099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4C5252"/>
                </a:solidFill>
              </a:rPr>
              <a:t>线程</a:t>
            </a:r>
            <a:r>
              <a:rPr lang="en-US" altLang="zh-CN" sz="1400">
                <a:solidFill>
                  <a:srgbClr val="4C5252"/>
                </a:solidFill>
              </a:rPr>
              <a:t>1</a:t>
            </a:r>
            <a:endParaRPr lang="zh-CN" altLang="en-US" sz="1400" dirty="0">
              <a:solidFill>
                <a:srgbClr val="4C5252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7B3653A-A3E6-7BBD-B128-689AAB0499A2}"/>
              </a:ext>
            </a:extLst>
          </p:cNvPr>
          <p:cNvSpPr txBox="1"/>
          <p:nvPr/>
        </p:nvSpPr>
        <p:spPr>
          <a:xfrm>
            <a:off x="969809" y="3647507"/>
            <a:ext cx="675119" cy="3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/>
                </a:solidFill>
              </a:rPr>
              <a:t>线程</a:t>
            </a:r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A747F0A-587C-3835-D117-318AF4F87249}"/>
              </a:ext>
            </a:extLst>
          </p:cNvPr>
          <p:cNvSpPr txBox="1"/>
          <p:nvPr/>
        </p:nvSpPr>
        <p:spPr>
          <a:xfrm>
            <a:off x="5394477" y="2131098"/>
            <a:ext cx="76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JVM1-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1AD2049-4F53-66B8-E474-F31360BD8F1F}"/>
              </a:ext>
            </a:extLst>
          </p:cNvPr>
          <p:cNvSpPr txBox="1"/>
          <p:nvPr/>
        </p:nvSpPr>
        <p:spPr>
          <a:xfrm>
            <a:off x="476695" y="3172853"/>
            <a:ext cx="769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JVM1-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F8E2BF7-6D85-EBF6-5A11-7D4DA9F43DC0}"/>
              </a:ext>
            </a:extLst>
          </p:cNvPr>
          <p:cNvSpPr txBox="1"/>
          <p:nvPr/>
        </p:nvSpPr>
        <p:spPr>
          <a:xfrm>
            <a:off x="4985320" y="1766021"/>
            <a:ext cx="2145803" cy="34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solidFill>
                  <a:schemeClr val="bg1"/>
                </a:solidFill>
              </a:rPr>
              <a:t>分布式锁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13D5E-E2A6-4F65-59A9-BA72E0FB2D10}"/>
              </a:ext>
            </a:extLst>
          </p:cNvPr>
          <p:cNvSpPr txBox="1"/>
          <p:nvPr/>
        </p:nvSpPr>
        <p:spPr>
          <a:xfrm>
            <a:off x="8440155" y="1709213"/>
            <a:ext cx="2603526" cy="461665"/>
          </a:xfrm>
          <a:prstGeom prst="rect">
            <a:avLst/>
          </a:prstGeom>
          <a:solidFill>
            <a:srgbClr val="011C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>
                <a:solidFill>
                  <a:srgbClr val="00B050"/>
                </a:solidFill>
                <a:latin typeface="+mn-lt"/>
                <a:ea typeface="+mn-ea"/>
              </a:rPr>
              <a:t># </a:t>
            </a:r>
            <a:r>
              <a:rPr lang="zh-CN" altLang="en-US" sz="1200" i="1">
                <a:solidFill>
                  <a:srgbClr val="00B050"/>
                </a:solidFill>
              </a:rPr>
              <a:t>当且仅当</a:t>
            </a:r>
            <a:r>
              <a:rPr lang="en-US" altLang="zh-CN" sz="1200" i="1">
                <a:solidFill>
                  <a:srgbClr val="00B050"/>
                </a:solidFill>
              </a:rPr>
              <a:t>key</a:t>
            </a:r>
            <a:r>
              <a:rPr lang="zh-CN" altLang="en-US" sz="1200" i="1">
                <a:solidFill>
                  <a:srgbClr val="00B050"/>
                </a:solidFill>
              </a:rPr>
              <a:t>不存在时才成功</a:t>
            </a:r>
            <a:endParaRPr lang="en-US" altLang="zh-CN" sz="1200" i="1">
              <a:solidFill>
                <a:srgbClr val="00B050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SETNX key value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19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19373 0.094467 E" pathEditMode="relative" ptsTypes="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373 -0.094467 L 0 0 E" pathEditMode="relative" ptsTypes="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09883 0.0923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460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401 -0.09075 L -3.33333E-6 4.44444E-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453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74 0.21899 L 2.5E-6 -4.81481E-6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-10949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1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4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6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0.40495 -0.21805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7" y="-10903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3361 -0.151904 E" pathEditMode="relative" ptsTypes="">
                                      <p:cBhvr>
                                        <p:cTn id="20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361 0.151904 L 0 0 E" pathEditMode="relative" ptsTypes="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9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7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0.09206 -0.00231 " pathEditMode="relative" rAng="0" ptsTypes="AA">
                                      <p:cBhvr>
                                        <p:cTn id="23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12" grpId="0" animBg="1"/>
      <p:bldP spid="13" grpId="0" animBg="1"/>
      <p:bldP spid="14" grpId="0" animBg="1"/>
      <p:bldP spid="16" grpId="0" animBg="1"/>
      <p:bldP spid="16" grpId="1" animBg="1"/>
      <p:bldP spid="38" grpId="0"/>
      <p:bldP spid="38" grpId="1"/>
      <p:bldP spid="38" grpId="2"/>
      <p:bldP spid="38" grpId="3"/>
      <p:bldP spid="38" grpId="4"/>
      <p:bldP spid="39" grpId="0"/>
      <p:bldP spid="39" grpId="1"/>
      <p:bldP spid="39" grpId="2"/>
      <p:bldP spid="39" grpId="3"/>
      <p:bldP spid="44" grpId="0" animBg="1"/>
      <p:bldP spid="44" grpId="1" animBg="1"/>
      <p:bldP spid="56" grpId="0" animBg="1"/>
      <p:bldP spid="57" grpId="0" animBg="1"/>
      <p:bldP spid="58" grpId="0" animBg="1"/>
      <p:bldP spid="59" grpId="0"/>
      <p:bldP spid="59" grpId="1"/>
      <p:bldP spid="59" grpId="2"/>
      <p:bldP spid="59" grpId="3"/>
      <p:bldP spid="59" grpId="4"/>
      <p:bldP spid="60" grpId="0"/>
      <p:bldP spid="60" grpId="1"/>
      <p:bldP spid="60" grpId="2"/>
      <p:bldP spid="60" grpId="3"/>
      <p:bldP spid="61" grpId="0" animBg="1"/>
      <p:bldP spid="76" grpId="0" animBg="1"/>
      <p:bldP spid="77" grpId="0"/>
      <p:bldP spid="78" grpId="0"/>
      <p:bldP spid="78" grpId="1"/>
      <p:bldP spid="78" grpId="2"/>
      <p:bldP spid="78" grpId="3"/>
      <p:bldP spid="79" grpId="0"/>
      <p:bldP spid="79" grpId="1"/>
      <p:bldP spid="79" grpId="2"/>
      <p:bldP spid="79" grpId="3"/>
      <p:bldP spid="79" grpId="4"/>
      <p:bldP spid="80" grpId="0"/>
      <p:bldP spid="80" grpId="1"/>
      <p:bldP spid="80" grpId="2"/>
      <p:bldP spid="81" grpId="0"/>
      <p:bldP spid="81" grpId="1"/>
      <p:bldP spid="81" grpId="2"/>
      <p:bldP spid="81" grpId="3"/>
      <p:bldP spid="81" grpId="4"/>
      <p:bldP spid="8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正五边形 4">
            <a:extLst>
              <a:ext uri="{FF2B5EF4-FFF2-40B4-BE49-F238E27FC236}">
                <a16:creationId xmlns:a16="http://schemas.microsoft.com/office/drawing/2014/main" id="{25CB8312-691D-0BB4-F424-86305EAC256C}"/>
              </a:ext>
            </a:extLst>
          </p:cNvPr>
          <p:cNvSpPr/>
          <p:nvPr/>
        </p:nvSpPr>
        <p:spPr>
          <a:xfrm>
            <a:off x="3022811" y="2763801"/>
            <a:ext cx="5926031" cy="2738124"/>
          </a:xfrm>
          <a:custGeom>
            <a:avLst/>
            <a:gdLst/>
            <a:ahLst/>
            <a:cxnLst/>
            <a:rect l="l" t="t" r="r" b="b"/>
            <a:pathLst>
              <a:path w="4536494" h="2096088">
                <a:moveTo>
                  <a:pt x="2268247" y="144278"/>
                </a:moveTo>
                <a:lnTo>
                  <a:pt x="384090" y="816053"/>
                </a:lnTo>
                <a:lnTo>
                  <a:pt x="1103774" y="1795125"/>
                </a:lnTo>
                <a:lnTo>
                  <a:pt x="3432720" y="1795125"/>
                </a:lnTo>
                <a:lnTo>
                  <a:pt x="4152404" y="816053"/>
                </a:lnTo>
                <a:close/>
                <a:moveTo>
                  <a:pt x="2268247" y="0"/>
                </a:moveTo>
                <a:lnTo>
                  <a:pt x="4536494" y="800634"/>
                </a:lnTo>
                <a:lnTo>
                  <a:pt x="3670101" y="2096088"/>
                </a:lnTo>
                <a:lnTo>
                  <a:pt x="866393" y="2096088"/>
                </a:lnTo>
                <a:lnTo>
                  <a:pt x="0" y="800634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333C4B5-B7E2-4F48-E231-B39FE5635A5A}"/>
              </a:ext>
            </a:extLst>
          </p:cNvPr>
          <p:cNvGrpSpPr/>
          <p:nvPr/>
        </p:nvGrpSpPr>
        <p:grpSpPr>
          <a:xfrm>
            <a:off x="7688843" y="3627953"/>
            <a:ext cx="2520000" cy="640144"/>
            <a:chOff x="3281992" y="1199188"/>
            <a:chExt cx="2520000" cy="640144"/>
          </a:xfrm>
          <a:solidFill>
            <a:srgbClr val="40404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8" name="圆角矩形 28">
              <a:extLst>
                <a:ext uri="{FF2B5EF4-FFF2-40B4-BE49-F238E27FC236}">
                  <a16:creationId xmlns:a16="http://schemas.microsoft.com/office/drawing/2014/main" id="{4EE50B95-AA2E-1B87-407B-85E34A7E7EEF}"/>
                </a:ext>
              </a:extLst>
            </p:cNvPr>
            <p:cNvSpPr/>
            <p:nvPr/>
          </p:nvSpPr>
          <p:spPr>
            <a:xfrm>
              <a:off x="3281992" y="1199188"/>
              <a:ext cx="2520000" cy="46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F7261DFF-970E-F167-3DB9-A9D0C4E2E4C7}"/>
                </a:ext>
              </a:extLst>
            </p:cNvPr>
            <p:cNvSpPr/>
            <p:nvPr/>
          </p:nvSpPr>
          <p:spPr>
            <a:xfrm rot="18900000">
              <a:off x="4361992" y="1479332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09F11AB-4D15-D29F-69CB-12DBAC3C6A57}"/>
              </a:ext>
            </a:extLst>
          </p:cNvPr>
          <p:cNvGrpSpPr/>
          <p:nvPr/>
        </p:nvGrpSpPr>
        <p:grpSpPr>
          <a:xfrm>
            <a:off x="6568788" y="5309274"/>
            <a:ext cx="2520000" cy="640144"/>
            <a:chOff x="3281992" y="1199188"/>
            <a:chExt cx="2520000" cy="640144"/>
          </a:xfrm>
          <a:solidFill>
            <a:srgbClr val="C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圆角矩形 20">
              <a:extLst>
                <a:ext uri="{FF2B5EF4-FFF2-40B4-BE49-F238E27FC236}">
                  <a16:creationId xmlns:a16="http://schemas.microsoft.com/office/drawing/2014/main" id="{11D8F85B-27EA-8544-FEF7-64FD6ABDF79E}"/>
                </a:ext>
              </a:extLst>
            </p:cNvPr>
            <p:cNvSpPr/>
            <p:nvPr/>
          </p:nvSpPr>
          <p:spPr>
            <a:xfrm>
              <a:off x="3281992" y="1199188"/>
              <a:ext cx="2520000" cy="46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484D6E4-A360-FEB9-CA7B-99F916883263}"/>
                </a:ext>
              </a:extLst>
            </p:cNvPr>
            <p:cNvSpPr/>
            <p:nvPr/>
          </p:nvSpPr>
          <p:spPr>
            <a:xfrm rot="18900000">
              <a:off x="4361992" y="1479332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64BFE09-4F4A-2895-7DF2-579D3097898C}"/>
              </a:ext>
            </a:extLst>
          </p:cNvPr>
          <p:cNvGrpSpPr/>
          <p:nvPr/>
        </p:nvGrpSpPr>
        <p:grpSpPr>
          <a:xfrm>
            <a:off x="2909381" y="5289006"/>
            <a:ext cx="2520000" cy="640144"/>
            <a:chOff x="3281992" y="1199188"/>
            <a:chExt cx="2520000" cy="640144"/>
          </a:xfrm>
          <a:solidFill>
            <a:srgbClr val="C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圆角矩形 16">
              <a:extLst>
                <a:ext uri="{FF2B5EF4-FFF2-40B4-BE49-F238E27FC236}">
                  <a16:creationId xmlns:a16="http://schemas.microsoft.com/office/drawing/2014/main" id="{3FADE17E-A014-B0E5-2A8D-8FA67B6989E3}"/>
                </a:ext>
              </a:extLst>
            </p:cNvPr>
            <p:cNvSpPr/>
            <p:nvPr/>
          </p:nvSpPr>
          <p:spPr>
            <a:xfrm>
              <a:off x="3281992" y="1199188"/>
              <a:ext cx="2520000" cy="46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9AEF02F9-CEDB-C9D0-7C11-7AFB7C65B4C5}"/>
                </a:ext>
              </a:extLst>
            </p:cNvPr>
            <p:cNvSpPr/>
            <p:nvPr/>
          </p:nvSpPr>
          <p:spPr>
            <a:xfrm rot="18900000">
              <a:off x="4361992" y="1479332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7656BC3-6FA2-F033-2559-74B615B5A787}"/>
              </a:ext>
            </a:extLst>
          </p:cNvPr>
          <p:cNvGrpSpPr/>
          <p:nvPr/>
        </p:nvGrpSpPr>
        <p:grpSpPr>
          <a:xfrm>
            <a:off x="4730345" y="2566769"/>
            <a:ext cx="2520000" cy="640144"/>
            <a:chOff x="3281992" y="1199188"/>
            <a:chExt cx="2520000" cy="640144"/>
          </a:xfrm>
          <a:solidFill>
            <a:srgbClr val="C0000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圆角矩形 12">
              <a:extLst>
                <a:ext uri="{FF2B5EF4-FFF2-40B4-BE49-F238E27FC236}">
                  <a16:creationId xmlns:a16="http://schemas.microsoft.com/office/drawing/2014/main" id="{27583115-640A-B7C0-7F04-F32938E98F94}"/>
                </a:ext>
              </a:extLst>
            </p:cNvPr>
            <p:cNvSpPr/>
            <p:nvPr/>
          </p:nvSpPr>
          <p:spPr>
            <a:xfrm>
              <a:off x="3281992" y="1199188"/>
              <a:ext cx="2520000" cy="46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D1FCC72D-D3BB-FC6D-BB07-DFECA44A806E}"/>
                </a:ext>
              </a:extLst>
            </p:cNvPr>
            <p:cNvSpPr/>
            <p:nvPr/>
          </p:nvSpPr>
          <p:spPr>
            <a:xfrm rot="18900000">
              <a:off x="4361992" y="1479332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62C201EA-58E8-F5F5-B7BD-CD2F729E500F}"/>
              </a:ext>
            </a:extLst>
          </p:cNvPr>
          <p:cNvSpPr/>
          <p:nvPr/>
        </p:nvSpPr>
        <p:spPr>
          <a:xfrm>
            <a:off x="4753953" y="3687540"/>
            <a:ext cx="2272739" cy="678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404040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分布式锁</a:t>
            </a:r>
            <a:endParaRPr lang="zh-CN" altLang="en-US" sz="2800" dirty="0">
              <a:solidFill>
                <a:srgbClr val="404040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36" name="矩形: 圆角 49">
            <a:extLst>
              <a:ext uri="{FF2B5EF4-FFF2-40B4-BE49-F238E27FC236}">
                <a16:creationId xmlns:a16="http://schemas.microsoft.com/office/drawing/2014/main" id="{717E9569-5F9F-044C-640F-4BC3A9D919A2}"/>
              </a:ext>
            </a:extLst>
          </p:cNvPr>
          <p:cNvSpPr/>
          <p:nvPr/>
        </p:nvSpPr>
        <p:spPr bwMode="auto">
          <a:xfrm>
            <a:off x="5203942" y="2066998"/>
            <a:ext cx="1563768" cy="4086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37" name="矩形: 圆角 51">
            <a:extLst>
              <a:ext uri="{FF2B5EF4-FFF2-40B4-BE49-F238E27FC236}">
                <a16:creationId xmlns:a16="http://schemas.microsoft.com/office/drawing/2014/main" id="{F25055FA-6389-7F43-08B9-D0A118BA845D}"/>
              </a:ext>
            </a:extLst>
          </p:cNvPr>
          <p:cNvSpPr/>
          <p:nvPr/>
        </p:nvSpPr>
        <p:spPr bwMode="auto">
          <a:xfrm flipH="1">
            <a:off x="8166959" y="3157286"/>
            <a:ext cx="1563768" cy="408623"/>
          </a:xfrm>
          <a:prstGeom prst="round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39" name="矩形: 圆角 53">
            <a:extLst>
              <a:ext uri="{FF2B5EF4-FFF2-40B4-BE49-F238E27FC236}">
                <a16:creationId xmlns:a16="http://schemas.microsoft.com/office/drawing/2014/main" id="{9E06A6EA-5F09-412C-8132-259D97052580}"/>
              </a:ext>
            </a:extLst>
          </p:cNvPr>
          <p:cNvSpPr/>
          <p:nvPr/>
        </p:nvSpPr>
        <p:spPr bwMode="auto">
          <a:xfrm>
            <a:off x="3387496" y="4798994"/>
            <a:ext cx="1563768" cy="4086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altLang="zh-CN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40" name="矩形: 圆角 53">
            <a:extLst>
              <a:ext uri="{FF2B5EF4-FFF2-40B4-BE49-F238E27FC236}">
                <a16:creationId xmlns:a16="http://schemas.microsoft.com/office/drawing/2014/main" id="{9ADAD6D9-9285-9DE0-68DA-55F329996B51}"/>
              </a:ext>
            </a:extLst>
          </p:cNvPr>
          <p:cNvSpPr/>
          <p:nvPr/>
        </p:nvSpPr>
        <p:spPr bwMode="auto">
          <a:xfrm>
            <a:off x="7046903" y="4822320"/>
            <a:ext cx="1563768" cy="408623"/>
          </a:xfrm>
          <a:prstGeom prst="round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  <p:sp>
        <p:nvSpPr>
          <p:cNvPr id="3" name="圆角矩形 24">
            <a:extLst>
              <a:ext uri="{FF2B5EF4-FFF2-40B4-BE49-F238E27FC236}">
                <a16:creationId xmlns:a16="http://schemas.microsoft.com/office/drawing/2014/main" id="{C0CFDCCA-9AEB-8682-E795-DF20AB31595B}"/>
              </a:ext>
            </a:extLst>
          </p:cNvPr>
          <p:cNvSpPr/>
          <p:nvPr/>
        </p:nvSpPr>
        <p:spPr>
          <a:xfrm>
            <a:off x="1771824" y="3594710"/>
            <a:ext cx="2520000" cy="468000"/>
          </a:xfrm>
          <a:prstGeom prst="roundRect">
            <a:avLst>
              <a:gd name="adj" fmla="val 50000"/>
            </a:avLst>
          </a:prstGeom>
          <a:solidFill>
            <a:srgbClr val="404040">
              <a:alpha val="15000"/>
            </a:srgbClr>
          </a:solidFill>
          <a:ln>
            <a:noFill/>
          </a:ln>
          <a:scene3d>
            <a:camera prst="perspectiveRelaxed" fov="600000">
              <a:rot lat="173736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86E39C-8694-43F0-34A2-1D22A009DBCD}"/>
              </a:ext>
            </a:extLst>
          </p:cNvPr>
          <p:cNvGrpSpPr/>
          <p:nvPr/>
        </p:nvGrpSpPr>
        <p:grpSpPr>
          <a:xfrm>
            <a:off x="1762811" y="3623125"/>
            <a:ext cx="2520000" cy="640144"/>
            <a:chOff x="3281992" y="1199188"/>
            <a:chExt cx="2520000" cy="640144"/>
          </a:xfrm>
          <a:solidFill>
            <a:srgbClr val="40404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3" name="圆角矩形 24">
              <a:extLst>
                <a:ext uri="{FF2B5EF4-FFF2-40B4-BE49-F238E27FC236}">
                  <a16:creationId xmlns:a16="http://schemas.microsoft.com/office/drawing/2014/main" id="{564B9EE5-DCA1-0DF4-C5D4-72D9D21321FF}"/>
                </a:ext>
              </a:extLst>
            </p:cNvPr>
            <p:cNvSpPr/>
            <p:nvPr/>
          </p:nvSpPr>
          <p:spPr>
            <a:xfrm>
              <a:off x="3281992" y="1199188"/>
              <a:ext cx="2520000" cy="46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7F0001F-EAF4-9BDD-1E34-3EDBFD3E3197}"/>
                </a:ext>
              </a:extLst>
            </p:cNvPr>
            <p:cNvSpPr/>
            <p:nvPr/>
          </p:nvSpPr>
          <p:spPr>
            <a:xfrm rot="18900000">
              <a:off x="4361992" y="1479332"/>
              <a:ext cx="360000" cy="360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38" name="矩形: 圆角 54">
            <a:extLst>
              <a:ext uri="{FF2B5EF4-FFF2-40B4-BE49-F238E27FC236}">
                <a16:creationId xmlns:a16="http://schemas.microsoft.com/office/drawing/2014/main" id="{5D147036-68D8-212F-B0BB-7BA29AFEF4E0}"/>
              </a:ext>
            </a:extLst>
          </p:cNvPr>
          <p:cNvSpPr/>
          <p:nvPr/>
        </p:nvSpPr>
        <p:spPr bwMode="auto">
          <a:xfrm>
            <a:off x="2240926" y="3140584"/>
            <a:ext cx="1563768" cy="408623"/>
          </a:xfrm>
          <a:prstGeom prst="roundRect">
            <a:avLst/>
          </a:prstGeom>
          <a:solidFill>
            <a:srgbClr val="40404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cxnSp>
        <p:nvCxnSpPr>
          <p:cNvPr id="5" name="!!l">
            <a:extLst>
              <a:ext uri="{FF2B5EF4-FFF2-40B4-BE49-F238E27FC236}">
                <a16:creationId xmlns:a16="http://schemas.microsoft.com/office/drawing/2014/main" id="{C601B199-CB74-9849-2951-79DB0A182428}"/>
              </a:ext>
            </a:extLst>
          </p:cNvPr>
          <p:cNvCxnSpPr>
            <a:cxnSpLocks/>
          </p:cNvCxnSpPr>
          <p:nvPr/>
        </p:nvCxnSpPr>
        <p:spPr>
          <a:xfrm>
            <a:off x="1944547" y="2446280"/>
            <a:ext cx="1332823" cy="0"/>
          </a:xfrm>
          <a:prstGeom prst="line">
            <a:avLst/>
          </a:prstGeom>
          <a:ln w="28575">
            <a:solidFill>
              <a:srgbClr val="AD2B26">
                <a:alpha val="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31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0065 -0.0763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81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0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4.375E-6 -0.074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2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2.91667E-6 -0.07569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-0.00013 -0.0743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72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7" grpId="0" animBg="1"/>
      <p:bldP spid="39" grpId="0" animBg="1"/>
      <p:bldP spid="40" grpId="0" animBg="1"/>
      <p:bldP spid="3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5442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725F9AC-CA9C-3DBE-1105-02C9BE51637C}"/>
              </a:ext>
            </a:extLst>
          </p:cNvPr>
          <p:cNvSpPr/>
          <p:nvPr/>
        </p:nvSpPr>
        <p:spPr>
          <a:xfrm flipV="1">
            <a:off x="798653" y="2402583"/>
            <a:ext cx="10602410" cy="45719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94615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节点唯一性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617961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199248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6664E-92FF-E966-F1A0-5F0A09FD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285F64-BAF9-DC60-7DB0-A4999782D704}"/>
              </a:ext>
            </a:extLst>
          </p:cNvPr>
          <p:cNvSpPr/>
          <p:nvPr/>
        </p:nvSpPr>
        <p:spPr>
          <a:xfrm>
            <a:off x="798652" y="1692041"/>
            <a:ext cx="10597137" cy="4344775"/>
          </a:xfrm>
          <a:prstGeom prst="roundRect">
            <a:avLst>
              <a:gd name="adj" fmla="val 4785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59B5DA-DD85-FD85-4B28-EDE1FD34CE08}"/>
              </a:ext>
            </a:extLst>
          </p:cNvPr>
          <p:cNvCxnSpPr>
            <a:cxnSpLocks/>
          </p:cNvCxnSpPr>
          <p:nvPr/>
        </p:nvCxnSpPr>
        <p:spPr>
          <a:xfrm>
            <a:off x="2013995" y="1908548"/>
            <a:ext cx="0" cy="4421979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1DF97EC-E711-660D-8455-AF6F8262A0E7}"/>
              </a:ext>
            </a:extLst>
          </p:cNvPr>
          <p:cNvCxnSpPr>
            <a:cxnSpLocks/>
          </p:cNvCxnSpPr>
          <p:nvPr/>
        </p:nvCxnSpPr>
        <p:spPr>
          <a:xfrm>
            <a:off x="965200" y="2423167"/>
            <a:ext cx="10307782" cy="0"/>
          </a:xfrm>
          <a:prstGeom prst="line">
            <a:avLst/>
          </a:prstGeom>
          <a:ln w="28575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C58651F-5321-98FB-46A3-96EF757D29D3}"/>
              </a:ext>
            </a:extLst>
          </p:cNvPr>
          <p:cNvSpPr/>
          <p:nvPr/>
        </p:nvSpPr>
        <p:spPr>
          <a:xfrm flipV="1">
            <a:off x="798653" y="2417292"/>
            <a:ext cx="10602410" cy="725858"/>
          </a:xfrm>
          <a:prstGeom prst="roundRect">
            <a:avLst/>
          </a:prstGeom>
          <a:solidFill>
            <a:srgbClr val="AD2B2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34">
            <a:extLst>
              <a:ext uri="{FF2B5EF4-FFF2-40B4-BE49-F238E27FC236}">
                <a16:creationId xmlns:a16="http://schemas.microsoft.com/office/drawing/2014/main" id="{8F1B3D47-78FD-A528-B0D0-0A4A075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53692"/>
              </p:ext>
            </p:extLst>
          </p:nvPr>
        </p:nvGraphicFramePr>
        <p:xfrm>
          <a:off x="796209" y="1697972"/>
          <a:ext cx="10597136" cy="427610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51163">
                  <a:extLst>
                    <a:ext uri="{9D8B030D-6E8A-4147-A177-3AD203B41FA5}">
                      <a16:colId xmlns:a16="http://schemas.microsoft.com/office/drawing/2014/main" val="554044999"/>
                    </a:ext>
                  </a:extLst>
                </a:gridCol>
                <a:gridCol w="2662177">
                  <a:extLst>
                    <a:ext uri="{9D8B030D-6E8A-4147-A177-3AD203B41FA5}">
                      <a16:colId xmlns:a16="http://schemas.microsoft.com/office/drawing/2014/main" val="406092220"/>
                    </a:ext>
                  </a:extLst>
                </a:gridCol>
                <a:gridCol w="2908506">
                  <a:extLst>
                    <a:ext uri="{9D8B030D-6E8A-4147-A177-3AD203B41FA5}">
                      <a16:colId xmlns:a16="http://schemas.microsoft.com/office/drawing/2014/main" val="604453796"/>
                    </a:ext>
                  </a:extLst>
                </a:gridCol>
                <a:gridCol w="2975290">
                  <a:extLst>
                    <a:ext uri="{9D8B030D-6E8A-4147-A177-3AD203B41FA5}">
                      <a16:colId xmlns:a16="http://schemas.microsoft.com/office/drawing/2014/main" val="2538182676"/>
                    </a:ext>
                  </a:extLst>
                </a:gridCol>
              </a:tblGrid>
              <a:tr h="754569">
                <a:tc>
                  <a:txBody>
                    <a:bodyPr/>
                    <a:lstStyle/>
                    <a:p>
                      <a:pPr algn="ctr"/>
                      <a:endParaRPr lang="zh-CN" altLang="en-US" sz="1050">
                        <a:solidFill>
                          <a:srgbClr val="4C5252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MySQL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Redis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B60004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Zookeeper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B60004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57439"/>
                  </a:ext>
                </a:extLst>
              </a:tr>
              <a:tr h="686899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select for update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CAS + LUA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唯一节点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034459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49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低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高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中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5324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断开连接自动释放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超时释放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solidFill>
                            <a:srgbClr val="262626"/>
                          </a:solidFill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临时节点自动释放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84337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solidFill>
                          <a:srgbClr val="4C525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弱一致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4C5252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强一致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C5252"/>
                        </a:solidFill>
                        <a:effectLst/>
                        <a:latin typeface="Alibaba PuHuiTi R" pitchFamily="18" charset="-122"/>
                        <a:ea typeface="Alibaba PuHuiTi R" pitchFamily="18" charset="-122"/>
                        <a:cs typeface="Alibaba PuHuiTi R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14750"/>
                  </a:ext>
                </a:extLst>
              </a:tr>
            </a:tbl>
          </a:graphicData>
        </a:graphic>
      </p:graphicFrame>
      <p:sp>
        <p:nvSpPr>
          <p:cNvPr id="13" name="矩形: 圆角 49">
            <a:extLst>
              <a:ext uri="{FF2B5EF4-FFF2-40B4-BE49-F238E27FC236}">
                <a16:creationId xmlns:a16="http://schemas.microsoft.com/office/drawing/2014/main" id="{68994409-8A5D-DA74-58F0-BB7472B1DC2A}"/>
              </a:ext>
            </a:extLst>
          </p:cNvPr>
          <p:cNvSpPr/>
          <p:nvPr/>
        </p:nvSpPr>
        <p:spPr bwMode="auto">
          <a:xfrm>
            <a:off x="1016799" y="4739849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安全性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矩形: 圆角 51">
            <a:extLst>
              <a:ext uri="{FF2B5EF4-FFF2-40B4-BE49-F238E27FC236}">
                <a16:creationId xmlns:a16="http://schemas.microsoft.com/office/drawing/2014/main" id="{91FAC9ED-DA0A-6EA5-CF25-1304A5D919E7}"/>
              </a:ext>
            </a:extLst>
          </p:cNvPr>
          <p:cNvSpPr/>
          <p:nvPr/>
        </p:nvSpPr>
        <p:spPr bwMode="auto">
          <a:xfrm flipH="1">
            <a:off x="1016799" y="4032553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高性能</a:t>
            </a:r>
            <a:endParaRPr lang="en-US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矩形: 圆角 53">
            <a:extLst>
              <a:ext uri="{FF2B5EF4-FFF2-40B4-BE49-F238E27FC236}">
                <a16:creationId xmlns:a16="http://schemas.microsoft.com/office/drawing/2014/main" id="{E92A6800-C79F-1AF7-DE55-3E552D828DD7}"/>
              </a:ext>
            </a:extLst>
          </p:cNvPr>
          <p:cNvSpPr/>
          <p:nvPr/>
        </p:nvSpPr>
        <p:spPr bwMode="auto">
          <a:xfrm>
            <a:off x="1016799" y="2528313"/>
            <a:ext cx="1563768" cy="51077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互斥性</a:t>
            </a:r>
            <a:endParaRPr lang="en-US" altLang="zh-CN" sz="2400" b="1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54">
            <a:extLst>
              <a:ext uri="{FF2B5EF4-FFF2-40B4-BE49-F238E27FC236}">
                <a16:creationId xmlns:a16="http://schemas.microsoft.com/office/drawing/2014/main" id="{F10527E5-86C4-244F-1BE4-387A5FC3BA22}"/>
              </a:ext>
            </a:extLst>
          </p:cNvPr>
          <p:cNvSpPr/>
          <p:nvPr/>
        </p:nvSpPr>
        <p:spPr bwMode="auto">
          <a:xfrm>
            <a:off x="1016799" y="3325257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高可用</a:t>
            </a:r>
            <a:endParaRPr lang="en-US" altLang="zh-CN" b="1" dirty="0">
              <a:solidFill>
                <a:srgbClr val="4C5252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53">
            <a:extLst>
              <a:ext uri="{FF2B5EF4-FFF2-40B4-BE49-F238E27FC236}">
                <a16:creationId xmlns:a16="http://schemas.microsoft.com/office/drawing/2014/main" id="{BAD12542-B907-C47B-90FF-97B8358CC9F0}"/>
              </a:ext>
            </a:extLst>
          </p:cNvPr>
          <p:cNvSpPr/>
          <p:nvPr/>
        </p:nvSpPr>
        <p:spPr bwMode="auto">
          <a:xfrm>
            <a:off x="1016799" y="5447145"/>
            <a:ext cx="1563768" cy="408623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4C525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一致性</a:t>
            </a:r>
          </a:p>
        </p:txBody>
      </p:sp>
    </p:spTree>
    <p:extLst>
      <p:ext uri="{BB962C8B-B14F-4D97-AF65-F5344CB8AC3E}">
        <p14:creationId xmlns:p14="http://schemas.microsoft.com/office/powerpoint/2010/main" val="200183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3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310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310;#374316;#11750;#404830;#33023;#120814;#106495;#76777;#36924;#35041;#78452;#393904;#151896;#79844;#393787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310;#374316;#11750;#404830;#33023;#120814;#106495;#76777;#36924;#35041;#78452;#393904;#151896;#79844;#39378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310;#374316;#11750;#404830;#33023;#120814;#106495;#76777;#36924;#35041;#78452;#393904;#151896;#79844;#393787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55861</TotalTime>
  <Words>3714</Words>
  <Application>Microsoft Office PowerPoint</Application>
  <PresentationFormat>宽屏</PresentationFormat>
  <Paragraphs>1130</Paragraphs>
  <Slides>58</Slides>
  <Notes>0</Notes>
  <HiddenSlides>9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58</vt:i4>
      </vt:variant>
    </vt:vector>
  </HeadingPairs>
  <TitlesOfParts>
    <vt:vector size="82" baseType="lpstr">
      <vt:lpstr>Alibaba PuHuiTi B</vt:lpstr>
      <vt:lpstr>Alibaba PuHuiTi Medium</vt:lpstr>
      <vt:lpstr>Alibaba PuHuiTi R</vt:lpstr>
      <vt:lpstr>阿里巴巴普惠体</vt:lpstr>
      <vt:lpstr>阿里巴巴普惠体 Medium</vt:lpstr>
      <vt:lpstr>等线</vt:lpstr>
      <vt:lpstr>黑体</vt:lpstr>
      <vt:lpstr>STKaiti</vt:lpstr>
      <vt:lpstr>STKaiti</vt:lpstr>
      <vt:lpstr>Arial</vt:lpstr>
      <vt:lpstr>Calibri</vt:lpstr>
      <vt:lpstr>Courier New</vt:lpstr>
      <vt:lpstr>Open Sans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领取优惠券优化</vt:lpstr>
      <vt:lpstr>PowerPoint 演示文稿</vt:lpstr>
      <vt:lpstr>PowerPoint 演示文稿</vt:lpstr>
      <vt:lpstr>分布式锁</vt:lpstr>
      <vt:lpstr>PowerPoint 演示文稿</vt:lpstr>
      <vt:lpstr>集群下锁失效问题</vt:lpstr>
      <vt:lpstr>分布式锁</vt:lpstr>
      <vt:lpstr>分布式锁</vt:lpstr>
      <vt:lpstr>分布式锁</vt:lpstr>
      <vt:lpstr>分布式锁</vt:lpstr>
      <vt:lpstr>分布式锁</vt:lpstr>
      <vt:lpstr>分布式锁</vt:lpstr>
      <vt:lpstr>分布式锁</vt:lpstr>
      <vt:lpstr>分布式锁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分布式锁失败策略</vt:lpstr>
      <vt:lpstr>异步领券</vt:lpstr>
      <vt:lpstr>PowerPoint 演示文稿</vt:lpstr>
      <vt:lpstr>思路分析</vt:lpstr>
      <vt:lpstr>思路分析</vt:lpstr>
      <vt:lpstr>思路分析</vt:lpstr>
      <vt:lpstr>思路分析</vt:lpstr>
      <vt:lpstr>PowerPoint 演示文稿</vt:lpstr>
      <vt:lpstr>PowerPoint 演示文稿</vt:lpstr>
      <vt:lpstr>PowerPoint 演示文稿</vt:lpstr>
      <vt:lpstr>PowerPoint 演示文稿</vt:lpstr>
      <vt:lpstr>思路分析</vt:lpstr>
      <vt:lpstr>思路分析</vt:lpstr>
      <vt:lpstr>思路分析</vt:lpstr>
      <vt:lpstr>思路分析</vt:lpstr>
      <vt:lpstr>PowerPoint 演示文稿</vt:lpstr>
      <vt:lpstr>Lua脚本</vt:lpstr>
      <vt:lpstr>思路分析</vt:lpstr>
      <vt:lpstr>PowerPoint 演示文稿</vt:lpstr>
      <vt:lpstr>Redis执行Lua脚本</vt:lpstr>
      <vt:lpstr>Redis执行Lua脚本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1562</cp:revision>
  <dcterms:created xsi:type="dcterms:W3CDTF">2020-03-31T02:23:27Z</dcterms:created>
  <dcterms:modified xsi:type="dcterms:W3CDTF">2023-04-16T02:19:25Z</dcterms:modified>
</cp:coreProperties>
</file>