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9"/>
  </p:notesMasterIdLst>
  <p:handoutMasterIdLst>
    <p:handoutMasterId r:id="rId50"/>
  </p:handoutMasterIdLst>
  <p:sldIdLst>
    <p:sldId id="462" r:id="rId8"/>
    <p:sldId id="1054" r:id="rId9"/>
    <p:sldId id="687" r:id="rId10"/>
    <p:sldId id="858" r:id="rId11"/>
    <p:sldId id="839" r:id="rId12"/>
    <p:sldId id="852" r:id="rId13"/>
    <p:sldId id="999" r:id="rId14"/>
    <p:sldId id="971" r:id="rId15"/>
    <p:sldId id="1048" r:id="rId16"/>
    <p:sldId id="1049" r:id="rId17"/>
    <p:sldId id="944" r:id="rId18"/>
    <p:sldId id="1065" r:id="rId19"/>
    <p:sldId id="1062" r:id="rId20"/>
    <p:sldId id="1067" r:id="rId21"/>
    <p:sldId id="1066" r:id="rId22"/>
    <p:sldId id="1063" r:id="rId23"/>
    <p:sldId id="1070" r:id="rId24"/>
    <p:sldId id="1071" r:id="rId25"/>
    <p:sldId id="1078" r:id="rId26"/>
    <p:sldId id="1079" r:id="rId27"/>
    <p:sldId id="1068" r:id="rId28"/>
    <p:sldId id="1069" r:id="rId29"/>
    <p:sldId id="1072" r:id="rId30"/>
    <p:sldId id="1073" r:id="rId31"/>
    <p:sldId id="1055" r:id="rId32"/>
    <p:sldId id="1056" r:id="rId33"/>
    <p:sldId id="1081" r:id="rId34"/>
    <p:sldId id="1082" r:id="rId35"/>
    <p:sldId id="1028" r:id="rId36"/>
    <p:sldId id="1083" r:id="rId37"/>
    <p:sldId id="475" r:id="rId38"/>
    <p:sldId id="476" r:id="rId39"/>
    <p:sldId id="477" r:id="rId40"/>
    <p:sldId id="1084" r:id="rId41"/>
    <p:sldId id="1043" r:id="rId42"/>
    <p:sldId id="1085" r:id="rId43"/>
    <p:sldId id="1086" r:id="rId44"/>
    <p:sldId id="1087" r:id="rId45"/>
    <p:sldId id="1088" r:id="rId46"/>
    <p:sldId id="1053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2"/>
    <a:srgbClr val="AD2B26"/>
    <a:srgbClr val="FFFFFF"/>
    <a:srgbClr val="FDF3F4"/>
    <a:srgbClr val="F2F2F2"/>
    <a:srgbClr val="E7E7E7"/>
    <a:srgbClr val="F2F7FC"/>
    <a:srgbClr val="376092"/>
    <a:srgbClr val="E6E6E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84" d="100"/>
          <a:sy n="84" d="100"/>
        </p:scale>
        <p:origin x="1555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2023-03-31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3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en-manes/caffeine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使用优惠券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2938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311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定义接口并初步筛选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25683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组合优惠方案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2056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计算优惠明细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CD86F64-949B-65EC-748C-4BC3485ED912}"/>
              </a:ext>
            </a:extLst>
          </p:cNvPr>
          <p:cNvSpPr txBox="1">
            <a:spLocks/>
          </p:cNvSpPr>
          <p:nvPr/>
        </p:nvSpPr>
        <p:spPr>
          <a:xfrm>
            <a:off x="4958428" y="38429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并发优化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F71ADC27-3614-5EFA-3C9C-3112EEA30357}"/>
              </a:ext>
            </a:extLst>
          </p:cNvPr>
          <p:cNvSpPr txBox="1">
            <a:spLocks/>
          </p:cNvSpPr>
          <p:nvPr/>
        </p:nvSpPr>
        <p:spPr>
          <a:xfrm>
            <a:off x="4958428" y="448018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筛选最优解</a:t>
            </a:r>
          </a:p>
        </p:txBody>
      </p:sp>
    </p:spTree>
    <p:extLst>
      <p:ext uri="{BB962C8B-B14F-4D97-AF65-F5344CB8AC3E}">
        <p14:creationId xmlns:p14="http://schemas.microsoft.com/office/powerpoint/2010/main" val="29977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3F931D-A746-3DBB-AB03-B5F0CB4F0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F429C-59C0-A5DE-47ED-C45E487CB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803159"/>
          </a:xfrm>
        </p:spPr>
        <p:txBody>
          <a:bodyPr/>
          <a:lstStyle/>
          <a:p>
            <a:r>
              <a:rPr lang="zh-CN" altLang="en-US"/>
              <a:t>需求：根据订单中的课程信息，查询当前用户所有可用优惠券并给出可行的优惠方案，优惠券可叠加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BD9517A-9357-81ED-0001-3B5A7FFA7720}"/>
              </a:ext>
            </a:extLst>
          </p:cNvPr>
          <p:cNvSpPr/>
          <p:nvPr/>
        </p:nvSpPr>
        <p:spPr>
          <a:xfrm>
            <a:off x="2458793" y="365906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D541EC-E7DF-04D3-D438-0C95A4455018}"/>
              </a:ext>
            </a:extLst>
          </p:cNvPr>
          <p:cNvSpPr/>
          <p:nvPr/>
        </p:nvSpPr>
        <p:spPr>
          <a:xfrm>
            <a:off x="3564558" y="361243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23" name="连接符: 肘形 80">
            <a:extLst>
              <a:ext uri="{FF2B5EF4-FFF2-40B4-BE49-F238E27FC236}">
                <a16:creationId xmlns:a16="http://schemas.microsoft.com/office/drawing/2014/main" id="{34BC0E21-B7F4-CDBA-988B-775C7236466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988795" y="380992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BD0493-66C3-9875-9CDC-9FAF8675B8F3}"/>
              </a:ext>
            </a:extLst>
          </p:cNvPr>
          <p:cNvSpPr/>
          <p:nvPr/>
        </p:nvSpPr>
        <p:spPr>
          <a:xfrm>
            <a:off x="4870164" y="360987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30" name="连接符: 肘形 80">
            <a:extLst>
              <a:ext uri="{FF2B5EF4-FFF2-40B4-BE49-F238E27FC236}">
                <a16:creationId xmlns:a16="http://schemas.microsoft.com/office/drawing/2014/main" id="{7722CB61-4F8B-B544-F43C-3D8B05530347}"/>
              </a:ext>
            </a:extLst>
          </p:cNvPr>
          <p:cNvCxnSpPr>
            <a:cxnSpLocks/>
          </p:cNvCxnSpPr>
          <p:nvPr/>
        </p:nvCxnSpPr>
        <p:spPr>
          <a:xfrm>
            <a:off x="4294401" y="380735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0935E81-40CF-D30F-A92D-6F0A831DE36D}"/>
              </a:ext>
            </a:extLst>
          </p:cNvPr>
          <p:cNvSpPr/>
          <p:nvPr/>
        </p:nvSpPr>
        <p:spPr>
          <a:xfrm>
            <a:off x="6175770" y="360987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32" name="连接符: 肘形 80">
            <a:extLst>
              <a:ext uri="{FF2B5EF4-FFF2-40B4-BE49-F238E27FC236}">
                <a16:creationId xmlns:a16="http://schemas.microsoft.com/office/drawing/2014/main" id="{DEFB92FE-E1D0-5D8D-E8FF-F18D8541C779}"/>
              </a:ext>
            </a:extLst>
          </p:cNvPr>
          <p:cNvCxnSpPr>
            <a:cxnSpLocks/>
          </p:cNvCxnSpPr>
          <p:nvPr/>
        </p:nvCxnSpPr>
        <p:spPr>
          <a:xfrm>
            <a:off x="5600007" y="380735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53CCC71-F0DF-3211-EC33-91574C954611}"/>
              </a:ext>
            </a:extLst>
          </p:cNvPr>
          <p:cNvSpPr/>
          <p:nvPr/>
        </p:nvSpPr>
        <p:spPr>
          <a:xfrm>
            <a:off x="7481376" y="360987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36" name="连接符: 肘形 80">
            <a:extLst>
              <a:ext uri="{FF2B5EF4-FFF2-40B4-BE49-F238E27FC236}">
                <a16:creationId xmlns:a16="http://schemas.microsoft.com/office/drawing/2014/main" id="{FC6C2A4B-0319-916C-0C0F-8935CD18BC61}"/>
              </a:ext>
            </a:extLst>
          </p:cNvPr>
          <p:cNvCxnSpPr>
            <a:cxnSpLocks/>
          </p:cNvCxnSpPr>
          <p:nvPr/>
        </p:nvCxnSpPr>
        <p:spPr>
          <a:xfrm>
            <a:off x="6905613" y="380735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EF4D7BF-8468-2D16-92B1-5E45D948B0D0}"/>
              </a:ext>
            </a:extLst>
          </p:cNvPr>
          <p:cNvSpPr/>
          <p:nvPr/>
        </p:nvSpPr>
        <p:spPr>
          <a:xfrm>
            <a:off x="8786982" y="360987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E494ADFA-A20B-201D-85C4-9286CA862777}"/>
              </a:ext>
            </a:extLst>
          </p:cNvPr>
          <p:cNvCxnSpPr>
            <a:cxnSpLocks/>
          </p:cNvCxnSpPr>
          <p:nvPr/>
        </p:nvCxnSpPr>
        <p:spPr>
          <a:xfrm>
            <a:off x="8211219" y="380735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C71C8E-EAFF-2F8A-7E7D-431E53C3A809}"/>
              </a:ext>
            </a:extLst>
          </p:cNvPr>
          <p:cNvSpPr txBox="1"/>
          <p:nvPr/>
        </p:nvSpPr>
        <p:spPr>
          <a:xfrm>
            <a:off x="3342709" y="416084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CDDC7C-4CF9-C25F-4D28-AE58F8EAB162}"/>
              </a:ext>
            </a:extLst>
          </p:cNvPr>
          <p:cNvSpPr txBox="1"/>
          <p:nvPr/>
        </p:nvSpPr>
        <p:spPr>
          <a:xfrm>
            <a:off x="3264072" y="507854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625F05-31AF-44F2-8281-9903C0373289}"/>
              </a:ext>
            </a:extLst>
          </p:cNvPr>
          <p:cNvSpPr txBox="1"/>
          <p:nvPr/>
        </p:nvSpPr>
        <p:spPr>
          <a:xfrm>
            <a:off x="4638153" y="415827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DA6797-11D6-EE1C-388A-A513D326A021}"/>
              </a:ext>
            </a:extLst>
          </p:cNvPr>
          <p:cNvSpPr txBox="1"/>
          <p:nvPr/>
        </p:nvSpPr>
        <p:spPr>
          <a:xfrm>
            <a:off x="4638153" y="431697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43006D9-CCED-E522-AAE1-17D1D2D03782}"/>
              </a:ext>
            </a:extLst>
          </p:cNvPr>
          <p:cNvSpPr txBox="1"/>
          <p:nvPr/>
        </p:nvSpPr>
        <p:spPr>
          <a:xfrm>
            <a:off x="4638153" y="447567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075590-50EB-B381-7FE6-829D336A3ECF}"/>
              </a:ext>
            </a:extLst>
          </p:cNvPr>
          <p:cNvSpPr txBox="1"/>
          <p:nvPr/>
        </p:nvSpPr>
        <p:spPr>
          <a:xfrm>
            <a:off x="6207091" y="415827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518F21-18C1-84B0-0C77-F83E87A7FC22}"/>
              </a:ext>
            </a:extLst>
          </p:cNvPr>
          <p:cNvSpPr txBox="1"/>
          <p:nvPr/>
        </p:nvSpPr>
        <p:spPr>
          <a:xfrm>
            <a:off x="7372560" y="438785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F553EC9-D36F-0D9C-3827-63D0EB4AAB99}"/>
              </a:ext>
            </a:extLst>
          </p:cNvPr>
          <p:cNvSpPr txBox="1"/>
          <p:nvPr/>
        </p:nvSpPr>
        <p:spPr>
          <a:xfrm>
            <a:off x="7372559" y="492327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0C62175-DFEC-0470-3AF5-5A52A7D73D1E}"/>
              </a:ext>
            </a:extLst>
          </p:cNvPr>
          <p:cNvSpPr txBox="1"/>
          <p:nvPr/>
        </p:nvSpPr>
        <p:spPr>
          <a:xfrm>
            <a:off x="7372558" y="542854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E649D0-923C-752A-473D-EFC6E2A1C65F}"/>
              </a:ext>
            </a:extLst>
          </p:cNvPr>
          <p:cNvSpPr txBox="1"/>
          <p:nvPr/>
        </p:nvSpPr>
        <p:spPr>
          <a:xfrm>
            <a:off x="6294599" y="415827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6962BE4-D55A-A81E-F2C0-EC13034EC31A}"/>
              </a:ext>
            </a:extLst>
          </p:cNvPr>
          <p:cNvSpPr txBox="1"/>
          <p:nvPr/>
        </p:nvSpPr>
        <p:spPr>
          <a:xfrm>
            <a:off x="6447637" y="415827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98EAFA6-1789-EF3D-50F3-E3040858562C}"/>
              </a:ext>
            </a:extLst>
          </p:cNvPr>
          <p:cNvSpPr txBox="1"/>
          <p:nvPr/>
        </p:nvSpPr>
        <p:spPr>
          <a:xfrm>
            <a:off x="6600675" y="415827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311D0BB-5938-73E0-03FF-BCC6573EA86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865491" y="431697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031E378-9A86-B37F-C120-68E63EF09F69}"/>
              </a:ext>
            </a:extLst>
          </p:cNvPr>
          <p:cNvCxnSpPr>
            <a:cxnSpLocks/>
          </p:cNvCxnSpPr>
          <p:nvPr/>
        </p:nvCxnSpPr>
        <p:spPr>
          <a:xfrm>
            <a:off x="6865491" y="447567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19716E-1083-7C99-CCE1-AF6BCEA482A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865491" y="463437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箭头: 左弧形 65">
            <a:extLst>
              <a:ext uri="{FF2B5EF4-FFF2-40B4-BE49-F238E27FC236}">
                <a16:creationId xmlns:a16="http://schemas.microsoft.com/office/drawing/2014/main" id="{B739A3A7-BF3A-B034-9A15-9E6E765A16B3}"/>
              </a:ext>
            </a:extLst>
          </p:cNvPr>
          <p:cNvSpPr/>
          <p:nvPr/>
        </p:nvSpPr>
        <p:spPr>
          <a:xfrm>
            <a:off x="8030960" y="432177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E0733ADD-ADF1-099B-C608-A6FD05BD3594}"/>
              </a:ext>
            </a:extLst>
          </p:cNvPr>
          <p:cNvSpPr/>
          <p:nvPr/>
        </p:nvSpPr>
        <p:spPr>
          <a:xfrm>
            <a:off x="8030958" y="452120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64B4AC3-DBFB-68EE-387B-5649CB954126}"/>
              </a:ext>
            </a:extLst>
          </p:cNvPr>
          <p:cNvSpPr txBox="1"/>
          <p:nvPr/>
        </p:nvSpPr>
        <p:spPr>
          <a:xfrm>
            <a:off x="6294599" y="431697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EA397C7-9A4A-C8CD-E49A-C6ED12D6862B}"/>
              </a:ext>
            </a:extLst>
          </p:cNvPr>
          <p:cNvSpPr txBox="1"/>
          <p:nvPr/>
        </p:nvSpPr>
        <p:spPr>
          <a:xfrm>
            <a:off x="6447637" y="431697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D7ED9C-6B60-57BA-0627-DA57405B3517}"/>
              </a:ext>
            </a:extLst>
          </p:cNvPr>
          <p:cNvSpPr txBox="1"/>
          <p:nvPr/>
        </p:nvSpPr>
        <p:spPr>
          <a:xfrm>
            <a:off x="6600675" y="431697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箭头: 左弧形 72">
            <a:extLst>
              <a:ext uri="{FF2B5EF4-FFF2-40B4-BE49-F238E27FC236}">
                <a16:creationId xmlns:a16="http://schemas.microsoft.com/office/drawing/2014/main" id="{B6AD2F3E-05D9-E09A-A42F-B585C92F467F}"/>
              </a:ext>
            </a:extLst>
          </p:cNvPr>
          <p:cNvSpPr/>
          <p:nvPr/>
        </p:nvSpPr>
        <p:spPr>
          <a:xfrm>
            <a:off x="8031812" y="485960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箭头: 左弧形 73">
            <a:extLst>
              <a:ext uri="{FF2B5EF4-FFF2-40B4-BE49-F238E27FC236}">
                <a16:creationId xmlns:a16="http://schemas.microsoft.com/office/drawing/2014/main" id="{4C920672-4FD6-8F3E-7A0C-8F7BC39CF8BE}"/>
              </a:ext>
            </a:extLst>
          </p:cNvPr>
          <p:cNvSpPr/>
          <p:nvPr/>
        </p:nvSpPr>
        <p:spPr>
          <a:xfrm>
            <a:off x="8031810" y="505903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8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4636 0.00856 " pathEditMode="relative" rAng="0" ptsTypes="AA">
                                      <p:cBhvr>
                                        <p:cTn id="1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41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1.48148E-6 L 0.13373 0.0331 " pathEditMode="relative" rAng="0" ptsTypes="AA">
                                      <p:cBhvr>
                                        <p:cTn id="12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164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1.48148E-6 L 0.12123 0.05648 " pathEditMode="relative" rAng="0" ptsTypes="AA">
                                      <p:cBhvr>
                                        <p:cTn id="1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5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4636 0.06643 " pathEditMode="relative" rAng="0" ptsTypes="AA">
                                      <p:cBhvr>
                                        <p:cTn id="1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331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3.33333E-6 L 0.13373 0.08981 " pathEditMode="relative" rAng="0" ptsTypes="AA">
                                      <p:cBhvr>
                                        <p:cTn id="14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449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3.33333E-6 L 0.12123 0.11319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75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1" grpId="0" animBg="1"/>
      <p:bldP spid="34" grpId="0" animBg="1"/>
      <p:bldP spid="41" grpId="0" animBg="1"/>
      <p:bldP spid="43" grpId="0"/>
      <p:bldP spid="44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9" grpId="0"/>
      <p:bldP spid="50" grpId="0"/>
      <p:bldP spid="51" grpId="0"/>
      <p:bldP spid="54" grpId="0"/>
      <p:bldP spid="54" grpId="1"/>
      <p:bldP spid="55" grpId="0"/>
      <p:bldP spid="55" grpId="1"/>
      <p:bldP spid="56" grpId="0"/>
      <p:bldP spid="56" grpId="1"/>
      <p:bldP spid="66" grpId="0" animBg="1"/>
      <p:bldP spid="68" grpId="0" animBg="1"/>
      <p:bldP spid="69" grpId="0"/>
      <p:bldP spid="69" grpId="1"/>
      <p:bldP spid="70" grpId="0"/>
      <p:bldP spid="70" grpId="1"/>
      <p:bldP spid="71" grpId="0"/>
      <p:bldP spid="71" grpId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2938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311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定义接口并初步筛选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25683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组合优惠方案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2056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计算优惠明细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69CB2ED-31CD-10EC-4855-E229E1BC23F8}"/>
              </a:ext>
            </a:extLst>
          </p:cNvPr>
          <p:cNvSpPr txBox="1">
            <a:spLocks/>
          </p:cNvSpPr>
          <p:nvPr/>
        </p:nvSpPr>
        <p:spPr>
          <a:xfrm>
            <a:off x="4958428" y="38429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并发优化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72720DB-C414-6496-6205-89838A51E17F}"/>
              </a:ext>
            </a:extLst>
          </p:cNvPr>
          <p:cNvSpPr txBox="1">
            <a:spLocks/>
          </p:cNvSpPr>
          <p:nvPr/>
        </p:nvSpPr>
        <p:spPr>
          <a:xfrm>
            <a:off x="4958428" y="448018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筛选最优解</a:t>
            </a:r>
          </a:p>
        </p:txBody>
      </p:sp>
    </p:spTree>
    <p:extLst>
      <p:ext uri="{BB962C8B-B14F-4D97-AF65-F5344CB8AC3E}">
        <p14:creationId xmlns:p14="http://schemas.microsoft.com/office/powerpoint/2010/main" val="10173704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D0C20BBA-A9BD-A892-B2BD-69E8B3510A3C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一、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0E9460D-DD32-98C9-53FA-055378968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009"/>
              </p:ext>
            </p:extLst>
          </p:nvPr>
        </p:nvGraphicFramePr>
        <p:xfrm>
          <a:off x="2195451" y="2986472"/>
          <a:ext cx="8411590" cy="354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581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577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4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2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109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185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3809000-8D70-9D7D-29C4-A63123C79D16}"/>
              </a:ext>
            </a:extLst>
          </p:cNvPr>
          <p:cNvSpPr txBox="1"/>
          <p:nvPr/>
        </p:nvSpPr>
        <p:spPr>
          <a:xfrm>
            <a:off x="6401246" y="3501599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2BE09-3B88-7A87-9DDD-FC2F2E148BDE}"/>
              </a:ext>
            </a:extLst>
          </p:cNvPr>
          <p:cNvSpPr txBox="1"/>
          <p:nvPr/>
        </p:nvSpPr>
        <p:spPr>
          <a:xfrm>
            <a:off x="5716457" y="3865634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/user-coupons/available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9C8FD9-F1DD-6F39-A0BF-08176D295ED1}"/>
              </a:ext>
            </a:extLst>
          </p:cNvPr>
          <p:cNvSpPr txBox="1"/>
          <p:nvPr/>
        </p:nvSpPr>
        <p:spPr>
          <a:xfrm>
            <a:off x="4942640" y="4621143"/>
            <a:ext cx="103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Array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EA54597-D261-354C-09C1-0573E0FC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78680"/>
              </p:ext>
            </p:extLst>
          </p:nvPr>
        </p:nvGraphicFramePr>
        <p:xfrm>
          <a:off x="6447097" y="4273794"/>
          <a:ext cx="3959331" cy="1005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5551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720944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18287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12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A07A54-3D91-B1F9-0BDA-88CE139545EE}"/>
              </a:ext>
            </a:extLst>
          </p:cNvPr>
          <p:cNvGrpSpPr/>
          <p:nvPr/>
        </p:nvGrpSpPr>
        <p:grpSpPr>
          <a:xfrm>
            <a:off x="6525854" y="4522889"/>
            <a:ext cx="3801816" cy="283325"/>
            <a:chOff x="3721702" y="3810756"/>
            <a:chExt cx="5607586" cy="2628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4BF3057-B7DB-9E90-BA2C-59557AD934C7}"/>
                </a:ext>
              </a:extLst>
            </p:cNvPr>
            <p:cNvSpPr txBox="1"/>
            <p:nvPr/>
          </p:nvSpPr>
          <p:spPr>
            <a:xfrm>
              <a:off x="3721702" y="3830902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9E5F2C0-FCBC-DF38-765D-6CD0858A4450}"/>
                </a:ext>
              </a:extLst>
            </p:cNvPr>
            <p:cNvSpPr txBox="1"/>
            <p:nvPr/>
          </p:nvSpPr>
          <p:spPr>
            <a:xfrm>
              <a:off x="5149542" y="3825014"/>
              <a:ext cx="1145937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771E628-A6A5-54BB-8163-833D5813AE1F}"/>
                </a:ext>
              </a:extLst>
            </p:cNvPr>
            <p:cNvSpPr txBox="1"/>
            <p:nvPr/>
          </p:nvSpPr>
          <p:spPr>
            <a:xfrm>
              <a:off x="6221655" y="3810756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3850DE-4234-48EE-8F68-6DAE30F83906}"/>
              </a:ext>
            </a:extLst>
          </p:cNvPr>
          <p:cNvGrpSpPr/>
          <p:nvPr/>
        </p:nvGrpSpPr>
        <p:grpSpPr>
          <a:xfrm>
            <a:off x="6467872" y="4789017"/>
            <a:ext cx="3859798" cy="271009"/>
            <a:chOff x="3602660" y="3818180"/>
            <a:chExt cx="5726628" cy="25697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4C280E3-517A-9C6F-3D29-5CBCC7B34E18}"/>
                </a:ext>
              </a:extLst>
            </p:cNvPr>
            <p:cNvSpPr txBox="1"/>
            <p:nvPr/>
          </p:nvSpPr>
          <p:spPr>
            <a:xfrm>
              <a:off x="3602660" y="3818446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cateId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189C41-FA27-3F5E-092E-A1F70B5EA5E2}"/>
                </a:ext>
              </a:extLst>
            </p:cNvPr>
            <p:cNvSpPr txBox="1"/>
            <p:nvPr/>
          </p:nvSpPr>
          <p:spPr>
            <a:xfrm>
              <a:off x="5145601" y="3827092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BA5A2FF-C036-3D0C-8150-E32308212235}"/>
                </a:ext>
              </a:extLst>
            </p:cNvPr>
            <p:cNvSpPr txBox="1"/>
            <p:nvPr/>
          </p:nvSpPr>
          <p:spPr>
            <a:xfrm>
              <a:off x="6311254" y="3818180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三级分类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17233E-BB5B-BB9C-ABF5-3D0C270A2BE3}"/>
              </a:ext>
            </a:extLst>
          </p:cNvPr>
          <p:cNvGrpSpPr/>
          <p:nvPr/>
        </p:nvGrpSpPr>
        <p:grpSpPr>
          <a:xfrm>
            <a:off x="6476574" y="5031843"/>
            <a:ext cx="3851096" cy="271009"/>
            <a:chOff x="3615571" y="3818180"/>
            <a:chExt cx="5713717" cy="25697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E5B0C9-E97B-AEE1-55C2-449C1A73898C}"/>
                </a:ext>
              </a:extLst>
            </p:cNvPr>
            <p:cNvSpPr txBox="1"/>
            <p:nvPr/>
          </p:nvSpPr>
          <p:spPr>
            <a:xfrm>
              <a:off x="3615571" y="3818545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price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2B5AB6-D211-9796-41CE-C9D26754D7AF}"/>
                </a:ext>
              </a:extLst>
            </p:cNvPr>
            <p:cNvSpPr txBox="1"/>
            <p:nvPr/>
          </p:nvSpPr>
          <p:spPr>
            <a:xfrm>
              <a:off x="5145601" y="3827092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8E66D1-C12B-DBDE-D434-168FB4142942}"/>
                </a:ext>
              </a:extLst>
            </p:cNvPr>
            <p:cNvSpPr txBox="1"/>
            <p:nvPr/>
          </p:nvSpPr>
          <p:spPr>
            <a:xfrm>
              <a:off x="6311254" y="3818180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课程价格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A903F00C-52B9-BFDE-E371-AC631D357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02969"/>
              </p:ext>
            </p:extLst>
          </p:nvPr>
        </p:nvGraphicFramePr>
        <p:xfrm>
          <a:off x="5599943" y="5429955"/>
          <a:ext cx="4806485" cy="10287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813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7520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64993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595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595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762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046E0A82-BA66-E82B-4DEA-F5B6AC0CE36A}"/>
              </a:ext>
            </a:extLst>
          </p:cNvPr>
          <p:cNvGrpSpPr/>
          <p:nvPr/>
        </p:nvGrpSpPr>
        <p:grpSpPr>
          <a:xfrm>
            <a:off x="5657271" y="5945723"/>
            <a:ext cx="4756094" cy="266895"/>
            <a:chOff x="3785908" y="3807339"/>
            <a:chExt cx="5543380" cy="24761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A130CB5-E049-C009-3261-903D74AA73D5}"/>
                </a:ext>
              </a:extLst>
            </p:cNvPr>
            <p:cNvSpPr txBox="1"/>
            <p:nvPr/>
          </p:nvSpPr>
          <p:spPr>
            <a:xfrm>
              <a:off x="3785908" y="3812242"/>
              <a:ext cx="1363633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rules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A99F474-EEB3-8817-CA7F-26F367BDC572}"/>
                </a:ext>
              </a:extLst>
            </p:cNvPr>
            <p:cNvSpPr txBox="1"/>
            <p:nvPr/>
          </p:nvSpPr>
          <p:spPr>
            <a:xfrm>
              <a:off x="5149542" y="3807339"/>
              <a:ext cx="1145936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1920FBB-E903-402D-DD7A-CD8D48CA447B}"/>
                </a:ext>
              </a:extLst>
            </p:cNvPr>
            <p:cNvSpPr txBox="1"/>
            <p:nvPr/>
          </p:nvSpPr>
          <p:spPr>
            <a:xfrm>
              <a:off x="6221655" y="3810755"/>
              <a:ext cx="3107633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优惠券规则集合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E4D988-DB54-3C78-222F-1EC3C291D09C}"/>
              </a:ext>
            </a:extLst>
          </p:cNvPr>
          <p:cNvGrpSpPr/>
          <p:nvPr/>
        </p:nvGrpSpPr>
        <p:grpSpPr>
          <a:xfrm>
            <a:off x="5569798" y="6202586"/>
            <a:ext cx="4806485" cy="271009"/>
            <a:chOff x="3694190" y="3827212"/>
            <a:chExt cx="5635098" cy="25697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575FED-3395-DFE6-783A-0DA0CD53A5EB}"/>
                </a:ext>
              </a:extLst>
            </p:cNvPr>
            <p:cNvSpPr txBox="1"/>
            <p:nvPr/>
          </p:nvSpPr>
          <p:spPr>
            <a:xfrm>
              <a:off x="3694190" y="3828582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discountAmount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88239C-8FB8-9C4E-B09D-95D04263EEBD}"/>
                </a:ext>
              </a:extLst>
            </p:cNvPr>
            <p:cNvSpPr txBox="1"/>
            <p:nvPr/>
          </p:nvSpPr>
          <p:spPr>
            <a:xfrm>
              <a:off x="5145601" y="3836124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386C8A-0576-4885-C15B-04404546C947}"/>
                </a:ext>
              </a:extLst>
            </p:cNvPr>
            <p:cNvSpPr txBox="1"/>
            <p:nvPr/>
          </p:nvSpPr>
          <p:spPr>
            <a:xfrm>
              <a:off x="6311254" y="3827212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该组合的优惠金额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8C13C3B-7024-4144-9FBB-0EF2301E5AE8}"/>
              </a:ext>
            </a:extLst>
          </p:cNvPr>
          <p:cNvGrpSpPr/>
          <p:nvPr/>
        </p:nvGrpSpPr>
        <p:grpSpPr>
          <a:xfrm>
            <a:off x="5657270" y="5692887"/>
            <a:ext cx="4756094" cy="267453"/>
            <a:chOff x="3785908" y="3801919"/>
            <a:chExt cx="5543380" cy="24812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E858CF3-A964-242A-9B9C-B7EA94DE4D11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85EFEDB-FD8C-9EA1-3E41-23166F05953B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1EED99-91AF-C739-E485-59627DF02AAF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集合（优惠券组合方案）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ADFB4F23-3584-CA88-F09D-FE291CC0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" y="4404981"/>
            <a:ext cx="2889855" cy="1679494"/>
          </a:xfrm>
          <a:prstGeom prst="round2DiagRect">
            <a:avLst>
              <a:gd name="adj1" fmla="val 386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699BEF61-2160-5B98-5F4E-5AAD1FC63AE8}"/>
              </a:ext>
            </a:extLst>
          </p:cNvPr>
          <p:cNvSpPr txBox="1"/>
          <p:nvPr/>
        </p:nvSpPr>
        <p:spPr>
          <a:xfrm>
            <a:off x="4292953" y="5829089"/>
            <a:ext cx="103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Array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FFA2A9-48B2-FFD3-D559-6F9BFB8A40E6}"/>
              </a:ext>
            </a:extLst>
          </p:cNvPr>
          <p:cNvSpPr/>
          <p:nvPr/>
        </p:nvSpPr>
        <p:spPr>
          <a:xfrm>
            <a:off x="12440993" y="419754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FB5EF17-73B9-0C0E-3742-9C6A56AE66C9}"/>
              </a:ext>
            </a:extLst>
          </p:cNvPr>
          <p:cNvSpPr/>
          <p:nvPr/>
        </p:nvSpPr>
        <p:spPr>
          <a:xfrm>
            <a:off x="13546758" y="415091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40" name="连接符: 肘形 80">
            <a:extLst>
              <a:ext uri="{FF2B5EF4-FFF2-40B4-BE49-F238E27FC236}">
                <a16:creationId xmlns:a16="http://schemas.microsoft.com/office/drawing/2014/main" id="{2F9923AD-F727-44F8-8DFC-C1C52A3B21EB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2970995" y="434840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E195717-05FA-12BB-8D19-5AB0B3F4269A}"/>
              </a:ext>
            </a:extLst>
          </p:cNvPr>
          <p:cNvSpPr/>
          <p:nvPr/>
        </p:nvSpPr>
        <p:spPr>
          <a:xfrm>
            <a:off x="14852364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C80725F4-6BBD-FC74-078C-D438198D61C2}"/>
              </a:ext>
            </a:extLst>
          </p:cNvPr>
          <p:cNvCxnSpPr>
            <a:cxnSpLocks/>
          </p:cNvCxnSpPr>
          <p:nvPr/>
        </p:nvCxnSpPr>
        <p:spPr>
          <a:xfrm>
            <a:off x="14276601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7D2D2F2-79E8-F561-D991-9C68A0939D4F}"/>
              </a:ext>
            </a:extLst>
          </p:cNvPr>
          <p:cNvSpPr/>
          <p:nvPr/>
        </p:nvSpPr>
        <p:spPr>
          <a:xfrm>
            <a:off x="16157970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88FB7CED-D85F-3F22-8244-CD02EA4C286C}"/>
              </a:ext>
            </a:extLst>
          </p:cNvPr>
          <p:cNvCxnSpPr>
            <a:cxnSpLocks/>
          </p:cNvCxnSpPr>
          <p:nvPr/>
        </p:nvCxnSpPr>
        <p:spPr>
          <a:xfrm>
            <a:off x="15582207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8016965-83F6-B3C4-AD85-9FA018B6E8B3}"/>
              </a:ext>
            </a:extLst>
          </p:cNvPr>
          <p:cNvSpPr/>
          <p:nvPr/>
        </p:nvSpPr>
        <p:spPr>
          <a:xfrm>
            <a:off x="17463576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46" name="连接符: 肘形 80">
            <a:extLst>
              <a:ext uri="{FF2B5EF4-FFF2-40B4-BE49-F238E27FC236}">
                <a16:creationId xmlns:a16="http://schemas.microsoft.com/office/drawing/2014/main" id="{2CA2CB4E-55AA-2FC9-8797-AD9A70E0B786}"/>
              </a:ext>
            </a:extLst>
          </p:cNvPr>
          <p:cNvCxnSpPr>
            <a:cxnSpLocks/>
          </p:cNvCxnSpPr>
          <p:nvPr/>
        </p:nvCxnSpPr>
        <p:spPr>
          <a:xfrm>
            <a:off x="16887813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4DAB9D1-BACE-DA64-F90C-191BFBBA4D28}"/>
              </a:ext>
            </a:extLst>
          </p:cNvPr>
          <p:cNvSpPr/>
          <p:nvPr/>
        </p:nvSpPr>
        <p:spPr>
          <a:xfrm>
            <a:off x="18769182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8" name="连接符: 肘形 80">
            <a:extLst>
              <a:ext uri="{FF2B5EF4-FFF2-40B4-BE49-F238E27FC236}">
                <a16:creationId xmlns:a16="http://schemas.microsoft.com/office/drawing/2014/main" id="{56674A8D-1BC8-AEB4-3604-CFA70BF2AEFE}"/>
              </a:ext>
            </a:extLst>
          </p:cNvPr>
          <p:cNvCxnSpPr>
            <a:cxnSpLocks/>
          </p:cNvCxnSpPr>
          <p:nvPr/>
        </p:nvCxnSpPr>
        <p:spPr>
          <a:xfrm>
            <a:off x="18193419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BD55071-1EFB-AEB6-DDAB-2A9F49600BF5}"/>
              </a:ext>
            </a:extLst>
          </p:cNvPr>
          <p:cNvSpPr txBox="1"/>
          <p:nvPr/>
        </p:nvSpPr>
        <p:spPr>
          <a:xfrm>
            <a:off x="13324909" y="469932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9D31359-0F69-D960-CF87-20B2E6C166DE}"/>
              </a:ext>
            </a:extLst>
          </p:cNvPr>
          <p:cNvSpPr txBox="1"/>
          <p:nvPr/>
        </p:nvSpPr>
        <p:spPr>
          <a:xfrm>
            <a:off x="13246272" y="561702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B0DFEF-3E1C-2DA5-370F-4236981E96F6}"/>
              </a:ext>
            </a:extLst>
          </p:cNvPr>
          <p:cNvSpPr txBox="1"/>
          <p:nvPr/>
        </p:nvSpPr>
        <p:spPr>
          <a:xfrm>
            <a:off x="14620353" y="469675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298A1EE-804C-F833-FD17-B8B046F038CE}"/>
              </a:ext>
            </a:extLst>
          </p:cNvPr>
          <p:cNvSpPr txBox="1"/>
          <p:nvPr/>
        </p:nvSpPr>
        <p:spPr>
          <a:xfrm>
            <a:off x="14620353" y="485545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F354C12-07C2-F993-7EA9-EAA492A8217C}"/>
              </a:ext>
            </a:extLst>
          </p:cNvPr>
          <p:cNvSpPr txBox="1"/>
          <p:nvPr/>
        </p:nvSpPr>
        <p:spPr>
          <a:xfrm>
            <a:off x="14620353" y="501415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2D2A2E7-2D39-D1DC-41D3-833E75C168E9}"/>
              </a:ext>
            </a:extLst>
          </p:cNvPr>
          <p:cNvSpPr txBox="1"/>
          <p:nvPr/>
        </p:nvSpPr>
        <p:spPr>
          <a:xfrm>
            <a:off x="16189291" y="469675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934FB8-624B-1F03-D2C0-E4778B497D83}"/>
              </a:ext>
            </a:extLst>
          </p:cNvPr>
          <p:cNvSpPr txBox="1"/>
          <p:nvPr/>
        </p:nvSpPr>
        <p:spPr>
          <a:xfrm>
            <a:off x="17354760" y="492633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2A4B46D-797C-DCB5-6308-5672C028B422}"/>
              </a:ext>
            </a:extLst>
          </p:cNvPr>
          <p:cNvSpPr txBox="1"/>
          <p:nvPr/>
        </p:nvSpPr>
        <p:spPr>
          <a:xfrm>
            <a:off x="17354759" y="546175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F7B1E0-AB07-B505-5BC5-D88A9637BEF2}"/>
              </a:ext>
            </a:extLst>
          </p:cNvPr>
          <p:cNvSpPr txBox="1"/>
          <p:nvPr/>
        </p:nvSpPr>
        <p:spPr>
          <a:xfrm>
            <a:off x="17354758" y="596702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16683F-8BC3-1CF1-44FF-11A96FEBE9D8}"/>
              </a:ext>
            </a:extLst>
          </p:cNvPr>
          <p:cNvSpPr txBox="1"/>
          <p:nvPr/>
        </p:nvSpPr>
        <p:spPr>
          <a:xfrm>
            <a:off x="18095000" y="473631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79FDB1B-9BC2-4EC3-DDBF-6793CBB99380}"/>
              </a:ext>
            </a:extLst>
          </p:cNvPr>
          <p:cNvSpPr txBox="1"/>
          <p:nvPr/>
        </p:nvSpPr>
        <p:spPr>
          <a:xfrm>
            <a:off x="18095000" y="489858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12B549E-1251-6336-D6E8-633B5F3457A0}"/>
              </a:ext>
            </a:extLst>
          </p:cNvPr>
          <p:cNvSpPr txBox="1"/>
          <p:nvPr/>
        </p:nvSpPr>
        <p:spPr>
          <a:xfrm>
            <a:off x="18095000" y="509171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259B7A5-43BE-B112-32AF-D885F6633DB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847691" y="485545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9002081-C3C7-3FEC-5045-F179D74543EF}"/>
              </a:ext>
            </a:extLst>
          </p:cNvPr>
          <p:cNvCxnSpPr>
            <a:cxnSpLocks/>
          </p:cNvCxnSpPr>
          <p:nvPr/>
        </p:nvCxnSpPr>
        <p:spPr>
          <a:xfrm>
            <a:off x="16847691" y="501415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B3462B0-5094-22B4-AFFD-29C0579CD11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6847691" y="517285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箭头: 左弧形 63">
            <a:extLst>
              <a:ext uri="{FF2B5EF4-FFF2-40B4-BE49-F238E27FC236}">
                <a16:creationId xmlns:a16="http://schemas.microsoft.com/office/drawing/2014/main" id="{A0F0EF5E-4E52-B3F1-C56D-3725F51DE6B6}"/>
              </a:ext>
            </a:extLst>
          </p:cNvPr>
          <p:cNvSpPr/>
          <p:nvPr/>
        </p:nvSpPr>
        <p:spPr>
          <a:xfrm>
            <a:off x="18013160" y="486025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箭头: 左弧形 64">
            <a:extLst>
              <a:ext uri="{FF2B5EF4-FFF2-40B4-BE49-F238E27FC236}">
                <a16:creationId xmlns:a16="http://schemas.microsoft.com/office/drawing/2014/main" id="{21F5F8EA-8B86-04C3-15DC-29355C83D284}"/>
              </a:ext>
            </a:extLst>
          </p:cNvPr>
          <p:cNvSpPr/>
          <p:nvPr/>
        </p:nvSpPr>
        <p:spPr>
          <a:xfrm>
            <a:off x="18013158" y="505968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C8731BC-E3BC-BCA7-E14B-282EDFF4EB59}"/>
              </a:ext>
            </a:extLst>
          </p:cNvPr>
          <p:cNvSpPr txBox="1"/>
          <p:nvPr/>
        </p:nvSpPr>
        <p:spPr>
          <a:xfrm>
            <a:off x="18095624" y="528105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1AC0BCD-0352-B05C-7920-74726BCB5777}"/>
              </a:ext>
            </a:extLst>
          </p:cNvPr>
          <p:cNvSpPr txBox="1"/>
          <p:nvPr/>
        </p:nvSpPr>
        <p:spPr>
          <a:xfrm>
            <a:off x="18095000" y="546380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674DC9-F514-FD33-C501-B5299E0C2609}"/>
              </a:ext>
            </a:extLst>
          </p:cNvPr>
          <p:cNvSpPr txBox="1"/>
          <p:nvPr/>
        </p:nvSpPr>
        <p:spPr>
          <a:xfrm>
            <a:off x="18094376" y="563980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箭头: 左弧形 68">
            <a:extLst>
              <a:ext uri="{FF2B5EF4-FFF2-40B4-BE49-F238E27FC236}">
                <a16:creationId xmlns:a16="http://schemas.microsoft.com/office/drawing/2014/main" id="{ADC8C052-A0F6-FB9A-8403-DB9B939F7D23}"/>
              </a:ext>
            </a:extLst>
          </p:cNvPr>
          <p:cNvSpPr/>
          <p:nvPr/>
        </p:nvSpPr>
        <p:spPr>
          <a:xfrm>
            <a:off x="18014012" y="539808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箭头: 左弧形 69">
            <a:extLst>
              <a:ext uri="{FF2B5EF4-FFF2-40B4-BE49-F238E27FC236}">
                <a16:creationId xmlns:a16="http://schemas.microsoft.com/office/drawing/2014/main" id="{77ADAD84-2187-AD17-5713-BB530E477487}"/>
              </a:ext>
            </a:extLst>
          </p:cNvPr>
          <p:cNvSpPr/>
          <p:nvPr/>
        </p:nvSpPr>
        <p:spPr>
          <a:xfrm>
            <a:off x="18014010" y="559751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占位符 1">
            <a:extLst>
              <a:ext uri="{FF2B5EF4-FFF2-40B4-BE49-F238E27FC236}">
                <a16:creationId xmlns:a16="http://schemas.microsoft.com/office/drawing/2014/main" id="{15A04B62-6124-678C-A05A-7B78BE1BE10F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定义接口并初步筛选</a:t>
            </a:r>
          </a:p>
        </p:txBody>
      </p:sp>
    </p:spTree>
    <p:extLst>
      <p:ext uri="{BB962C8B-B14F-4D97-AF65-F5344CB8AC3E}">
        <p14:creationId xmlns:p14="http://schemas.microsoft.com/office/powerpoint/2010/main" val="303602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F8DFDBE-7B28-89EC-030C-3B584757F49B}"/>
              </a:ext>
            </a:extLst>
          </p:cNvPr>
          <p:cNvSpPr/>
          <p:nvPr/>
        </p:nvSpPr>
        <p:spPr>
          <a:xfrm>
            <a:off x="2458793" y="419754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975D60-A4E5-04DA-3E92-8DF75BE125A8}"/>
              </a:ext>
            </a:extLst>
          </p:cNvPr>
          <p:cNvSpPr/>
          <p:nvPr/>
        </p:nvSpPr>
        <p:spPr>
          <a:xfrm>
            <a:off x="3564558" y="415091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38" name="连接符: 肘形 80">
            <a:extLst>
              <a:ext uri="{FF2B5EF4-FFF2-40B4-BE49-F238E27FC236}">
                <a16:creationId xmlns:a16="http://schemas.microsoft.com/office/drawing/2014/main" id="{537F76CD-7FE2-ABF3-A962-FA8F0C56914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88795" y="434840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5F4E37F-7038-403E-AD8B-F9E1D4E1C19E}"/>
              </a:ext>
            </a:extLst>
          </p:cNvPr>
          <p:cNvSpPr/>
          <p:nvPr/>
        </p:nvSpPr>
        <p:spPr>
          <a:xfrm>
            <a:off x="4870164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40" name="连接符: 肘形 80">
            <a:extLst>
              <a:ext uri="{FF2B5EF4-FFF2-40B4-BE49-F238E27FC236}">
                <a16:creationId xmlns:a16="http://schemas.microsoft.com/office/drawing/2014/main" id="{9C4ADF1B-4B04-7A00-4A46-D174E5C50FA8}"/>
              </a:ext>
            </a:extLst>
          </p:cNvPr>
          <p:cNvCxnSpPr>
            <a:cxnSpLocks/>
          </p:cNvCxnSpPr>
          <p:nvPr/>
        </p:nvCxnSpPr>
        <p:spPr>
          <a:xfrm>
            <a:off x="4294401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32365E-316E-A61B-AA34-B3E37025DE77}"/>
              </a:ext>
            </a:extLst>
          </p:cNvPr>
          <p:cNvSpPr/>
          <p:nvPr/>
        </p:nvSpPr>
        <p:spPr>
          <a:xfrm>
            <a:off x="6175770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006D419D-44DF-70FC-0477-D205334431BD}"/>
              </a:ext>
            </a:extLst>
          </p:cNvPr>
          <p:cNvCxnSpPr>
            <a:cxnSpLocks/>
          </p:cNvCxnSpPr>
          <p:nvPr/>
        </p:nvCxnSpPr>
        <p:spPr>
          <a:xfrm>
            <a:off x="5600007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61D3B0E-2730-1CA8-20BE-BCD48EF390CC}"/>
              </a:ext>
            </a:extLst>
          </p:cNvPr>
          <p:cNvSpPr/>
          <p:nvPr/>
        </p:nvSpPr>
        <p:spPr>
          <a:xfrm>
            <a:off x="7481376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2CDE9CDD-9B1E-3F96-DB1B-C1CF24AB4AFD}"/>
              </a:ext>
            </a:extLst>
          </p:cNvPr>
          <p:cNvCxnSpPr>
            <a:cxnSpLocks/>
          </p:cNvCxnSpPr>
          <p:nvPr/>
        </p:nvCxnSpPr>
        <p:spPr>
          <a:xfrm>
            <a:off x="6905613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87356EC-7905-C1D1-53B5-5318D2C1C952}"/>
              </a:ext>
            </a:extLst>
          </p:cNvPr>
          <p:cNvSpPr/>
          <p:nvPr/>
        </p:nvSpPr>
        <p:spPr>
          <a:xfrm>
            <a:off x="8786982" y="414835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6" name="连接符: 肘形 80">
            <a:extLst>
              <a:ext uri="{FF2B5EF4-FFF2-40B4-BE49-F238E27FC236}">
                <a16:creationId xmlns:a16="http://schemas.microsoft.com/office/drawing/2014/main" id="{8BB1DAAE-61CE-2669-2365-D6EEC881FF25}"/>
              </a:ext>
            </a:extLst>
          </p:cNvPr>
          <p:cNvCxnSpPr>
            <a:cxnSpLocks/>
          </p:cNvCxnSpPr>
          <p:nvPr/>
        </p:nvCxnSpPr>
        <p:spPr>
          <a:xfrm>
            <a:off x="8211219" y="434583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153A2C2-A101-F264-530F-4C5936AED9E2}"/>
              </a:ext>
            </a:extLst>
          </p:cNvPr>
          <p:cNvSpPr txBox="1"/>
          <p:nvPr/>
        </p:nvSpPr>
        <p:spPr>
          <a:xfrm>
            <a:off x="3342709" y="469932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021BA4-849D-5839-99E6-091927A4B87E}"/>
              </a:ext>
            </a:extLst>
          </p:cNvPr>
          <p:cNvSpPr txBox="1"/>
          <p:nvPr/>
        </p:nvSpPr>
        <p:spPr>
          <a:xfrm>
            <a:off x="3264072" y="561702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EC8A56-7CB4-5A7F-D29F-C6813546007C}"/>
              </a:ext>
            </a:extLst>
          </p:cNvPr>
          <p:cNvSpPr txBox="1"/>
          <p:nvPr/>
        </p:nvSpPr>
        <p:spPr>
          <a:xfrm>
            <a:off x="4638153" y="469675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3488F9-0A3E-D270-CE0B-3FA8F94213D3}"/>
              </a:ext>
            </a:extLst>
          </p:cNvPr>
          <p:cNvSpPr txBox="1"/>
          <p:nvPr/>
        </p:nvSpPr>
        <p:spPr>
          <a:xfrm>
            <a:off x="4638153" y="485545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BF96F79-66AA-CBEB-86A7-6E87BA692E47}"/>
              </a:ext>
            </a:extLst>
          </p:cNvPr>
          <p:cNvSpPr txBox="1"/>
          <p:nvPr/>
        </p:nvSpPr>
        <p:spPr>
          <a:xfrm>
            <a:off x="4638153" y="501415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8EE195-44F5-AD7A-00B2-47186C8DAC34}"/>
              </a:ext>
            </a:extLst>
          </p:cNvPr>
          <p:cNvSpPr txBox="1"/>
          <p:nvPr/>
        </p:nvSpPr>
        <p:spPr>
          <a:xfrm>
            <a:off x="6207091" y="469675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FBE2D1-CE32-1249-592C-24B362D8C051}"/>
              </a:ext>
            </a:extLst>
          </p:cNvPr>
          <p:cNvSpPr txBox="1"/>
          <p:nvPr/>
        </p:nvSpPr>
        <p:spPr>
          <a:xfrm>
            <a:off x="7372560" y="492633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2090E89-8B48-605D-7763-6C0A96197AE2}"/>
              </a:ext>
            </a:extLst>
          </p:cNvPr>
          <p:cNvSpPr txBox="1"/>
          <p:nvPr/>
        </p:nvSpPr>
        <p:spPr>
          <a:xfrm>
            <a:off x="7372559" y="546175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393D86A-8396-6AFC-6B44-3617083EFD11}"/>
              </a:ext>
            </a:extLst>
          </p:cNvPr>
          <p:cNvSpPr txBox="1"/>
          <p:nvPr/>
        </p:nvSpPr>
        <p:spPr>
          <a:xfrm>
            <a:off x="7372558" y="596702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F67F20C-20F0-962D-40CA-D9EDA58C1931}"/>
              </a:ext>
            </a:extLst>
          </p:cNvPr>
          <p:cNvSpPr txBox="1"/>
          <p:nvPr/>
        </p:nvSpPr>
        <p:spPr>
          <a:xfrm>
            <a:off x="8112800" y="473631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701752-308C-8CD2-7C9F-56615F48038B}"/>
              </a:ext>
            </a:extLst>
          </p:cNvPr>
          <p:cNvSpPr txBox="1"/>
          <p:nvPr/>
        </p:nvSpPr>
        <p:spPr>
          <a:xfrm>
            <a:off x="8112800" y="489858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860A0BD-102B-0C86-E7F9-CBE0C29576FC}"/>
              </a:ext>
            </a:extLst>
          </p:cNvPr>
          <p:cNvSpPr txBox="1"/>
          <p:nvPr/>
        </p:nvSpPr>
        <p:spPr>
          <a:xfrm>
            <a:off x="8112800" y="509171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4769B18-4F1E-2202-C2EB-9B99BBCF82E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65491" y="485545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8136AF8-0593-48F8-7147-265D90FBD490}"/>
              </a:ext>
            </a:extLst>
          </p:cNvPr>
          <p:cNvCxnSpPr>
            <a:cxnSpLocks/>
          </p:cNvCxnSpPr>
          <p:nvPr/>
        </p:nvCxnSpPr>
        <p:spPr>
          <a:xfrm>
            <a:off x="6865491" y="501415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29A8E3D-2D2A-F1B9-CDAB-0EC22486D12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65491" y="517285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5C4CA2CC-1077-34F1-6DD3-0340D179C5EF}"/>
              </a:ext>
            </a:extLst>
          </p:cNvPr>
          <p:cNvSpPr/>
          <p:nvPr/>
        </p:nvSpPr>
        <p:spPr>
          <a:xfrm>
            <a:off x="8030960" y="486025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左弧形 62">
            <a:extLst>
              <a:ext uri="{FF2B5EF4-FFF2-40B4-BE49-F238E27FC236}">
                <a16:creationId xmlns:a16="http://schemas.microsoft.com/office/drawing/2014/main" id="{3DE6FD05-1001-DBDB-6040-F79CBF594524}"/>
              </a:ext>
            </a:extLst>
          </p:cNvPr>
          <p:cNvSpPr/>
          <p:nvPr/>
        </p:nvSpPr>
        <p:spPr>
          <a:xfrm>
            <a:off x="8030958" y="505968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BE7AE36-D6FB-3403-3971-E6284D8D6AC1}"/>
              </a:ext>
            </a:extLst>
          </p:cNvPr>
          <p:cNvSpPr txBox="1"/>
          <p:nvPr/>
        </p:nvSpPr>
        <p:spPr>
          <a:xfrm>
            <a:off x="8113424" y="528105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0008E73-5724-786E-07E4-18E167EE6AB0}"/>
              </a:ext>
            </a:extLst>
          </p:cNvPr>
          <p:cNvSpPr txBox="1"/>
          <p:nvPr/>
        </p:nvSpPr>
        <p:spPr>
          <a:xfrm>
            <a:off x="8112800" y="546380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401B140-B579-27F3-3038-50FA3B42EB34}"/>
              </a:ext>
            </a:extLst>
          </p:cNvPr>
          <p:cNvSpPr txBox="1"/>
          <p:nvPr/>
        </p:nvSpPr>
        <p:spPr>
          <a:xfrm>
            <a:off x="8112176" y="563980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06835433-AED2-24CC-04BB-5BFAF81F1D97}"/>
              </a:ext>
            </a:extLst>
          </p:cNvPr>
          <p:cNvSpPr/>
          <p:nvPr/>
        </p:nvSpPr>
        <p:spPr>
          <a:xfrm>
            <a:off x="8031812" y="539808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29D58CCF-D75C-3B1B-20B1-022FFF05936E}"/>
              </a:ext>
            </a:extLst>
          </p:cNvPr>
          <p:cNvSpPr/>
          <p:nvPr/>
        </p:nvSpPr>
        <p:spPr>
          <a:xfrm>
            <a:off x="8031810" y="559751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标注: 双弯曲线形(带强调线) 68">
            <a:extLst>
              <a:ext uri="{FF2B5EF4-FFF2-40B4-BE49-F238E27FC236}">
                <a16:creationId xmlns:a16="http://schemas.microsoft.com/office/drawing/2014/main" id="{67599F17-59FD-1496-A039-BF3F0C01D93E}"/>
              </a:ext>
            </a:extLst>
          </p:cNvPr>
          <p:cNvSpPr/>
          <p:nvPr/>
        </p:nvSpPr>
        <p:spPr>
          <a:xfrm>
            <a:off x="3213218" y="3386989"/>
            <a:ext cx="1487023" cy="388041"/>
          </a:xfrm>
          <a:prstGeom prst="accentCallout3">
            <a:avLst>
              <a:gd name="adj1" fmla="val 34987"/>
              <a:gd name="adj2" fmla="val -5600"/>
              <a:gd name="adj3" fmla="val 65245"/>
              <a:gd name="adj4" fmla="val -15320"/>
              <a:gd name="adj5" fmla="val 112316"/>
              <a:gd name="adj6" fmla="val -9594"/>
              <a:gd name="adj7" fmla="val 199339"/>
              <a:gd name="adj8" fmla="val 44436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属于当前用户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优惠券状态为未使用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标注: 双弯曲线形(带强调线) 70">
            <a:extLst>
              <a:ext uri="{FF2B5EF4-FFF2-40B4-BE49-F238E27FC236}">
                <a16:creationId xmlns:a16="http://schemas.microsoft.com/office/drawing/2014/main" id="{446BE634-1C34-7C38-6B4C-BE2DC0556BB0}"/>
              </a:ext>
            </a:extLst>
          </p:cNvPr>
          <p:cNvSpPr/>
          <p:nvPr/>
        </p:nvSpPr>
        <p:spPr>
          <a:xfrm>
            <a:off x="4870164" y="3386989"/>
            <a:ext cx="1487023" cy="407881"/>
          </a:xfrm>
          <a:prstGeom prst="accentCallout3">
            <a:avLst>
              <a:gd name="adj1" fmla="val 34987"/>
              <a:gd name="adj2" fmla="val -5600"/>
              <a:gd name="adj3" fmla="val 65245"/>
              <a:gd name="adj4" fmla="val -15320"/>
              <a:gd name="adj5" fmla="val 112316"/>
              <a:gd name="adj6" fmla="val -9594"/>
              <a:gd name="adj7" fmla="val 183797"/>
              <a:gd name="adj8" fmla="val 23255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订单总价达到优惠券可用门槛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4" name="表格 4">
            <a:extLst>
              <a:ext uri="{FF2B5EF4-FFF2-40B4-BE49-F238E27FC236}">
                <a16:creationId xmlns:a16="http://schemas.microsoft.com/office/drawing/2014/main" id="{CBE5BC67-9341-197D-3076-1F4EF57F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86678"/>
              </p:ext>
            </p:extLst>
          </p:nvPr>
        </p:nvGraphicFramePr>
        <p:xfrm>
          <a:off x="-8640189" y="2986472"/>
          <a:ext cx="8411590" cy="354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581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577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4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2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109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185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49CA6F0C-2EF4-CA66-FA01-30EC588F7B64}"/>
              </a:ext>
            </a:extLst>
          </p:cNvPr>
          <p:cNvSpPr txBox="1"/>
          <p:nvPr/>
        </p:nvSpPr>
        <p:spPr>
          <a:xfrm>
            <a:off x="-4434394" y="3501599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D24AC58-CFA1-C9F4-45AF-1CB2D29ABFD3}"/>
              </a:ext>
            </a:extLst>
          </p:cNvPr>
          <p:cNvSpPr txBox="1"/>
          <p:nvPr/>
        </p:nvSpPr>
        <p:spPr>
          <a:xfrm>
            <a:off x="-5119183" y="3865634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/user-coupons/available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9FE16EE-DCEF-1958-31F5-100A9B537B44}"/>
              </a:ext>
            </a:extLst>
          </p:cNvPr>
          <p:cNvSpPr txBox="1"/>
          <p:nvPr/>
        </p:nvSpPr>
        <p:spPr>
          <a:xfrm>
            <a:off x="-5886789" y="4753438"/>
            <a:ext cx="103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Array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BC307705-7A49-D81E-A947-7E1CCC9A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36333"/>
              </p:ext>
            </p:extLst>
          </p:nvPr>
        </p:nvGraphicFramePr>
        <p:xfrm>
          <a:off x="-4388543" y="4273794"/>
          <a:ext cx="3959331" cy="1005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5551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720944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18287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12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</a:tbl>
          </a:graphicData>
        </a:graphic>
      </p:graphicFrame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76C296A-9BF0-329D-0A52-41EF74186A25}"/>
              </a:ext>
            </a:extLst>
          </p:cNvPr>
          <p:cNvGrpSpPr/>
          <p:nvPr/>
        </p:nvGrpSpPr>
        <p:grpSpPr>
          <a:xfrm>
            <a:off x="-4309786" y="4522889"/>
            <a:ext cx="3801816" cy="283325"/>
            <a:chOff x="3721702" y="3810756"/>
            <a:chExt cx="5607586" cy="2628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DAB9920-9EAE-B6FA-A815-CFA6CE5B1760}"/>
                </a:ext>
              </a:extLst>
            </p:cNvPr>
            <p:cNvSpPr txBox="1"/>
            <p:nvPr/>
          </p:nvSpPr>
          <p:spPr>
            <a:xfrm>
              <a:off x="3721702" y="3830902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FA1F24C-104A-3F68-1FE3-44C1BEEB722E}"/>
                </a:ext>
              </a:extLst>
            </p:cNvPr>
            <p:cNvSpPr txBox="1"/>
            <p:nvPr/>
          </p:nvSpPr>
          <p:spPr>
            <a:xfrm>
              <a:off x="5149542" y="3825014"/>
              <a:ext cx="1145937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D615F8E-2515-2A63-DC15-0C9CB07E0AC6}"/>
                </a:ext>
              </a:extLst>
            </p:cNvPr>
            <p:cNvSpPr txBox="1"/>
            <p:nvPr/>
          </p:nvSpPr>
          <p:spPr>
            <a:xfrm>
              <a:off x="6221655" y="3810756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3D4632-0036-2DD4-28D5-7B00952F3C52}"/>
              </a:ext>
            </a:extLst>
          </p:cNvPr>
          <p:cNvGrpSpPr/>
          <p:nvPr/>
        </p:nvGrpSpPr>
        <p:grpSpPr>
          <a:xfrm>
            <a:off x="-4367768" y="4789017"/>
            <a:ext cx="3859798" cy="271009"/>
            <a:chOff x="3602660" y="3818180"/>
            <a:chExt cx="5726628" cy="256978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1DD8E93-B4E4-BCB7-9594-A91A3E90D1ED}"/>
                </a:ext>
              </a:extLst>
            </p:cNvPr>
            <p:cNvSpPr txBox="1"/>
            <p:nvPr/>
          </p:nvSpPr>
          <p:spPr>
            <a:xfrm>
              <a:off x="3602660" y="3818446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cateId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C3C5DAB-C01E-61CE-94DD-6C555604F1F3}"/>
                </a:ext>
              </a:extLst>
            </p:cNvPr>
            <p:cNvSpPr txBox="1"/>
            <p:nvPr/>
          </p:nvSpPr>
          <p:spPr>
            <a:xfrm>
              <a:off x="5145601" y="3827092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06591EC-F2E3-F225-49E5-8AE17F9D7632}"/>
                </a:ext>
              </a:extLst>
            </p:cNvPr>
            <p:cNvSpPr txBox="1"/>
            <p:nvPr/>
          </p:nvSpPr>
          <p:spPr>
            <a:xfrm>
              <a:off x="6311254" y="3818180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三级分类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EA6E7CF-1112-96C4-EDAC-F918F12D07DD}"/>
              </a:ext>
            </a:extLst>
          </p:cNvPr>
          <p:cNvGrpSpPr/>
          <p:nvPr/>
        </p:nvGrpSpPr>
        <p:grpSpPr>
          <a:xfrm>
            <a:off x="-4359066" y="5031843"/>
            <a:ext cx="3851096" cy="271009"/>
            <a:chOff x="3615571" y="3818180"/>
            <a:chExt cx="5713717" cy="256978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5C19C008-649A-094B-6EAB-9E4B0DCC2EB3}"/>
                </a:ext>
              </a:extLst>
            </p:cNvPr>
            <p:cNvSpPr txBox="1"/>
            <p:nvPr/>
          </p:nvSpPr>
          <p:spPr>
            <a:xfrm>
              <a:off x="3615571" y="3818545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price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F3091D9F-E8AF-F71B-B91E-B8A44C76136D}"/>
                </a:ext>
              </a:extLst>
            </p:cNvPr>
            <p:cNvSpPr txBox="1"/>
            <p:nvPr/>
          </p:nvSpPr>
          <p:spPr>
            <a:xfrm>
              <a:off x="5145601" y="3827092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ACC3C878-ABCD-4F4D-1B0B-6188CF34C1B3}"/>
                </a:ext>
              </a:extLst>
            </p:cNvPr>
            <p:cNvSpPr txBox="1"/>
            <p:nvPr/>
          </p:nvSpPr>
          <p:spPr>
            <a:xfrm>
              <a:off x="6311254" y="3818180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课程价格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121" name="表格 4">
            <a:extLst>
              <a:ext uri="{FF2B5EF4-FFF2-40B4-BE49-F238E27FC236}">
                <a16:creationId xmlns:a16="http://schemas.microsoft.com/office/drawing/2014/main" id="{21270F14-E8E5-EABC-56E2-4C60798B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81515"/>
              </p:ext>
            </p:extLst>
          </p:nvPr>
        </p:nvGraphicFramePr>
        <p:xfrm>
          <a:off x="-5235697" y="5429955"/>
          <a:ext cx="4806485" cy="10287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813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7520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64993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595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595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762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7F1195E-D496-00BB-C7BC-C71A1A7C770B}"/>
              </a:ext>
            </a:extLst>
          </p:cNvPr>
          <p:cNvGrpSpPr/>
          <p:nvPr/>
        </p:nvGrpSpPr>
        <p:grpSpPr>
          <a:xfrm>
            <a:off x="-5178369" y="5945723"/>
            <a:ext cx="4756094" cy="266895"/>
            <a:chOff x="3785908" y="3807339"/>
            <a:chExt cx="5543380" cy="24761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FFA0E33-C992-B6E4-DEE2-CB0D93BEBBB6}"/>
                </a:ext>
              </a:extLst>
            </p:cNvPr>
            <p:cNvSpPr txBox="1"/>
            <p:nvPr/>
          </p:nvSpPr>
          <p:spPr>
            <a:xfrm>
              <a:off x="3785908" y="3812242"/>
              <a:ext cx="1363633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rules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7F1D0C2-1F9A-110F-69E4-B3323FA8CCA8}"/>
                </a:ext>
              </a:extLst>
            </p:cNvPr>
            <p:cNvSpPr txBox="1"/>
            <p:nvPr/>
          </p:nvSpPr>
          <p:spPr>
            <a:xfrm>
              <a:off x="5149542" y="3807339"/>
              <a:ext cx="1145936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929CBA4-5635-5C5C-AFA6-1DC3AAFA9EB4}"/>
                </a:ext>
              </a:extLst>
            </p:cNvPr>
            <p:cNvSpPr txBox="1"/>
            <p:nvPr/>
          </p:nvSpPr>
          <p:spPr>
            <a:xfrm>
              <a:off x="6221655" y="3810755"/>
              <a:ext cx="3107633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优惠券规则集合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231C3530-6FD6-0888-C495-94DED21C4C85}"/>
              </a:ext>
            </a:extLst>
          </p:cNvPr>
          <p:cNvGrpSpPr/>
          <p:nvPr/>
        </p:nvGrpSpPr>
        <p:grpSpPr>
          <a:xfrm>
            <a:off x="-5265842" y="6202586"/>
            <a:ext cx="4806485" cy="271009"/>
            <a:chOff x="3694190" y="3827212"/>
            <a:chExt cx="5635098" cy="256978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2DC495B-598E-DF4F-4D5E-6317977EBCB0}"/>
                </a:ext>
              </a:extLst>
            </p:cNvPr>
            <p:cNvSpPr txBox="1"/>
            <p:nvPr/>
          </p:nvSpPr>
          <p:spPr>
            <a:xfrm>
              <a:off x="3694190" y="3828582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discountAmount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16CF109-BA7A-902B-A326-627843204447}"/>
                </a:ext>
              </a:extLst>
            </p:cNvPr>
            <p:cNvSpPr txBox="1"/>
            <p:nvPr/>
          </p:nvSpPr>
          <p:spPr>
            <a:xfrm>
              <a:off x="5145601" y="3836124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0928A6-3474-BC22-46F0-F89B6235EFA2}"/>
                </a:ext>
              </a:extLst>
            </p:cNvPr>
            <p:cNvSpPr txBox="1"/>
            <p:nvPr/>
          </p:nvSpPr>
          <p:spPr>
            <a:xfrm>
              <a:off x="6311254" y="3827212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该组合的优惠金额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CBB1600-98F1-40D3-3980-FC334F62C260}"/>
              </a:ext>
            </a:extLst>
          </p:cNvPr>
          <p:cNvGrpSpPr/>
          <p:nvPr/>
        </p:nvGrpSpPr>
        <p:grpSpPr>
          <a:xfrm>
            <a:off x="-5178370" y="5692887"/>
            <a:ext cx="4756094" cy="267453"/>
            <a:chOff x="3785908" y="3801919"/>
            <a:chExt cx="5543380" cy="248129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46FD6B0-89A0-5CC6-3553-DF39FBAE5955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A8723EDF-1164-9122-9DD0-E7F029A8B440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5D5C6A9-FE25-CA69-B2C6-5200774FF844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集合（优惠券组合方案）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34" name="图片 133">
            <a:extLst>
              <a:ext uri="{FF2B5EF4-FFF2-40B4-BE49-F238E27FC236}">
                <a16:creationId xmlns:a16="http://schemas.microsoft.com/office/drawing/2014/main" id="{46270F98-D8CC-EF73-3227-99173F55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6238" y="4404981"/>
            <a:ext cx="2889855" cy="1679494"/>
          </a:xfrm>
          <a:prstGeom prst="round2DiagRect">
            <a:avLst>
              <a:gd name="adj1" fmla="val 386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EFCAB3E2-6E9D-F2CA-06C4-6C10DA47FBA1}"/>
              </a:ext>
            </a:extLst>
          </p:cNvPr>
          <p:cNvSpPr txBox="1"/>
          <p:nvPr/>
        </p:nvSpPr>
        <p:spPr>
          <a:xfrm>
            <a:off x="-6542687" y="5829089"/>
            <a:ext cx="103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Array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36" name="文本占位符 1">
            <a:extLst>
              <a:ext uri="{FF2B5EF4-FFF2-40B4-BE49-F238E27FC236}">
                <a16:creationId xmlns:a16="http://schemas.microsoft.com/office/drawing/2014/main" id="{E685AB27-5A25-6F3C-260F-74B487CB1194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一、</a:t>
            </a:r>
          </a:p>
        </p:txBody>
      </p:sp>
      <p:sp>
        <p:nvSpPr>
          <p:cNvPr id="137" name="文本占位符 1">
            <a:extLst>
              <a:ext uri="{FF2B5EF4-FFF2-40B4-BE49-F238E27FC236}">
                <a16:creationId xmlns:a16="http://schemas.microsoft.com/office/drawing/2014/main" id="{11C297D5-22E3-2EF4-5680-D231E1F6F2C0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定义接口并初步筛选</a:t>
            </a:r>
          </a:p>
        </p:txBody>
      </p:sp>
    </p:spTree>
    <p:extLst>
      <p:ext uri="{BB962C8B-B14F-4D97-AF65-F5344CB8AC3E}">
        <p14:creationId xmlns:p14="http://schemas.microsoft.com/office/powerpoint/2010/main" val="101093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2938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311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定义接口并初步筛选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25683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组合优惠方案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2056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计算优惠明细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7934E5BA-6E01-0DA9-BBBE-376FA5BF67B6}"/>
              </a:ext>
            </a:extLst>
          </p:cNvPr>
          <p:cNvSpPr txBox="1">
            <a:spLocks/>
          </p:cNvSpPr>
          <p:nvPr/>
        </p:nvSpPr>
        <p:spPr>
          <a:xfrm>
            <a:off x="4958428" y="38429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并发优化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C2048DC7-DB2C-E8CC-D910-7AD6829CBF52}"/>
              </a:ext>
            </a:extLst>
          </p:cNvPr>
          <p:cNvSpPr txBox="1">
            <a:spLocks/>
          </p:cNvSpPr>
          <p:nvPr/>
        </p:nvSpPr>
        <p:spPr>
          <a:xfrm>
            <a:off x="4958428" y="448018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筛选最优解</a:t>
            </a:r>
          </a:p>
        </p:txBody>
      </p:sp>
    </p:spTree>
    <p:extLst>
      <p:ext uri="{BB962C8B-B14F-4D97-AF65-F5344CB8AC3E}">
        <p14:creationId xmlns:p14="http://schemas.microsoft.com/office/powerpoint/2010/main" val="30958726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820F151-2306-BD7E-D0FC-36A42626FD85}"/>
              </a:ext>
            </a:extLst>
          </p:cNvPr>
          <p:cNvSpPr/>
          <p:nvPr/>
        </p:nvSpPr>
        <p:spPr>
          <a:xfrm>
            <a:off x="2458793" y="418738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5C4C7A-009C-8EDA-C88A-D9262A25E5D3}"/>
              </a:ext>
            </a:extLst>
          </p:cNvPr>
          <p:cNvSpPr/>
          <p:nvPr/>
        </p:nvSpPr>
        <p:spPr>
          <a:xfrm>
            <a:off x="3564558" y="414075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38" name="连接符: 肘形 80">
            <a:extLst>
              <a:ext uri="{FF2B5EF4-FFF2-40B4-BE49-F238E27FC236}">
                <a16:creationId xmlns:a16="http://schemas.microsoft.com/office/drawing/2014/main" id="{3E3AD322-15DF-4E7E-98E5-64EA0A974B4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88795" y="433824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CDBA20-CEC4-8F68-EAA5-729BC47A795A}"/>
              </a:ext>
            </a:extLst>
          </p:cNvPr>
          <p:cNvSpPr/>
          <p:nvPr/>
        </p:nvSpPr>
        <p:spPr>
          <a:xfrm>
            <a:off x="4870164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40" name="连接符: 肘形 80">
            <a:extLst>
              <a:ext uri="{FF2B5EF4-FFF2-40B4-BE49-F238E27FC236}">
                <a16:creationId xmlns:a16="http://schemas.microsoft.com/office/drawing/2014/main" id="{FEB19883-D041-0128-640E-8BBB98FEDC74}"/>
              </a:ext>
            </a:extLst>
          </p:cNvPr>
          <p:cNvCxnSpPr>
            <a:cxnSpLocks/>
          </p:cNvCxnSpPr>
          <p:nvPr/>
        </p:nvCxnSpPr>
        <p:spPr>
          <a:xfrm>
            <a:off x="4294401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5E7731F-C9F8-27BC-B14C-FDC4923A1954}"/>
              </a:ext>
            </a:extLst>
          </p:cNvPr>
          <p:cNvSpPr/>
          <p:nvPr/>
        </p:nvSpPr>
        <p:spPr>
          <a:xfrm>
            <a:off x="6175770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A8B2DBA5-0E4C-E9C4-93DC-97CE1778D183}"/>
              </a:ext>
            </a:extLst>
          </p:cNvPr>
          <p:cNvCxnSpPr>
            <a:cxnSpLocks/>
          </p:cNvCxnSpPr>
          <p:nvPr/>
        </p:nvCxnSpPr>
        <p:spPr>
          <a:xfrm>
            <a:off x="5600007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E347B5-A807-39C7-78AA-18D496BDAF06}"/>
              </a:ext>
            </a:extLst>
          </p:cNvPr>
          <p:cNvSpPr/>
          <p:nvPr/>
        </p:nvSpPr>
        <p:spPr>
          <a:xfrm>
            <a:off x="7481376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10ED4FA4-A0E2-DB49-5237-C0AD632C82E3}"/>
              </a:ext>
            </a:extLst>
          </p:cNvPr>
          <p:cNvCxnSpPr>
            <a:cxnSpLocks/>
          </p:cNvCxnSpPr>
          <p:nvPr/>
        </p:nvCxnSpPr>
        <p:spPr>
          <a:xfrm>
            <a:off x="6905613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FA7C18D-61F0-EE04-6C39-30C0D7424936}"/>
              </a:ext>
            </a:extLst>
          </p:cNvPr>
          <p:cNvSpPr/>
          <p:nvPr/>
        </p:nvSpPr>
        <p:spPr>
          <a:xfrm>
            <a:off x="8786982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6" name="连接符: 肘形 80">
            <a:extLst>
              <a:ext uri="{FF2B5EF4-FFF2-40B4-BE49-F238E27FC236}">
                <a16:creationId xmlns:a16="http://schemas.microsoft.com/office/drawing/2014/main" id="{BBC268B0-910E-32EB-AC22-5AA845B079F0}"/>
              </a:ext>
            </a:extLst>
          </p:cNvPr>
          <p:cNvCxnSpPr>
            <a:cxnSpLocks/>
          </p:cNvCxnSpPr>
          <p:nvPr/>
        </p:nvCxnSpPr>
        <p:spPr>
          <a:xfrm>
            <a:off x="8211219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D6F1342-2D65-C64D-064B-B66F69441EBB}"/>
              </a:ext>
            </a:extLst>
          </p:cNvPr>
          <p:cNvSpPr txBox="1"/>
          <p:nvPr/>
        </p:nvSpPr>
        <p:spPr>
          <a:xfrm>
            <a:off x="3342709" y="468916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A4CDB1-4746-A2F4-0C08-5A51070C9FC7}"/>
              </a:ext>
            </a:extLst>
          </p:cNvPr>
          <p:cNvSpPr txBox="1"/>
          <p:nvPr/>
        </p:nvSpPr>
        <p:spPr>
          <a:xfrm>
            <a:off x="3264072" y="560686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A5CFD6-5D23-FF0E-2640-E2BED06648D9}"/>
              </a:ext>
            </a:extLst>
          </p:cNvPr>
          <p:cNvSpPr txBox="1"/>
          <p:nvPr/>
        </p:nvSpPr>
        <p:spPr>
          <a:xfrm>
            <a:off x="4638153" y="46865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9CE0FD-D9C2-5399-787F-BF807C7E83D2}"/>
              </a:ext>
            </a:extLst>
          </p:cNvPr>
          <p:cNvSpPr txBox="1"/>
          <p:nvPr/>
        </p:nvSpPr>
        <p:spPr>
          <a:xfrm>
            <a:off x="4638153" y="48452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5A1D23-47C2-4905-EEAE-F88E05C4FCD5}"/>
              </a:ext>
            </a:extLst>
          </p:cNvPr>
          <p:cNvSpPr txBox="1"/>
          <p:nvPr/>
        </p:nvSpPr>
        <p:spPr>
          <a:xfrm>
            <a:off x="4638153" y="50039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4D6E63-5266-6548-36AB-3EA134B23C5C}"/>
              </a:ext>
            </a:extLst>
          </p:cNvPr>
          <p:cNvSpPr txBox="1"/>
          <p:nvPr/>
        </p:nvSpPr>
        <p:spPr>
          <a:xfrm>
            <a:off x="6207091" y="468659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356760-CD7C-1CD3-3931-2FE6B1B23524}"/>
              </a:ext>
            </a:extLst>
          </p:cNvPr>
          <p:cNvSpPr txBox="1"/>
          <p:nvPr/>
        </p:nvSpPr>
        <p:spPr>
          <a:xfrm>
            <a:off x="7372560" y="491617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62AF438-7A0C-8F69-1538-36DD03C9A52D}"/>
              </a:ext>
            </a:extLst>
          </p:cNvPr>
          <p:cNvSpPr txBox="1"/>
          <p:nvPr/>
        </p:nvSpPr>
        <p:spPr>
          <a:xfrm>
            <a:off x="7372559" y="545159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375CE9-7C6F-E17E-39AA-E1958C8B8F92}"/>
              </a:ext>
            </a:extLst>
          </p:cNvPr>
          <p:cNvSpPr txBox="1"/>
          <p:nvPr/>
        </p:nvSpPr>
        <p:spPr>
          <a:xfrm>
            <a:off x="7372558" y="595686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789ED06-F41D-5BD0-227F-DD3544EC96C7}"/>
              </a:ext>
            </a:extLst>
          </p:cNvPr>
          <p:cNvSpPr txBox="1"/>
          <p:nvPr/>
        </p:nvSpPr>
        <p:spPr>
          <a:xfrm>
            <a:off x="8112800" y="472615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663F0-0A4F-DE7B-BCEE-66F99F75B405}"/>
              </a:ext>
            </a:extLst>
          </p:cNvPr>
          <p:cNvSpPr txBox="1"/>
          <p:nvPr/>
        </p:nvSpPr>
        <p:spPr>
          <a:xfrm>
            <a:off x="8112800" y="488842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25496F-11A5-7576-8E99-6151400131B1}"/>
              </a:ext>
            </a:extLst>
          </p:cNvPr>
          <p:cNvSpPr txBox="1"/>
          <p:nvPr/>
        </p:nvSpPr>
        <p:spPr>
          <a:xfrm>
            <a:off x="8112800" y="508155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3A7CEA5-9E6C-B313-1500-6083B7A28B8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65491" y="484529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759789-00BF-705D-5DC5-AC0B5F53C99F}"/>
              </a:ext>
            </a:extLst>
          </p:cNvPr>
          <p:cNvCxnSpPr>
            <a:cxnSpLocks/>
          </p:cNvCxnSpPr>
          <p:nvPr/>
        </p:nvCxnSpPr>
        <p:spPr>
          <a:xfrm>
            <a:off x="6865491" y="500399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76979D-29EE-90BA-E2AC-6011B19A683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65491" y="516269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6B436A08-FCB9-26D0-E026-934E5AD9C3C4}"/>
              </a:ext>
            </a:extLst>
          </p:cNvPr>
          <p:cNvSpPr/>
          <p:nvPr/>
        </p:nvSpPr>
        <p:spPr>
          <a:xfrm>
            <a:off x="8030960" y="485009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左弧形 62">
            <a:extLst>
              <a:ext uri="{FF2B5EF4-FFF2-40B4-BE49-F238E27FC236}">
                <a16:creationId xmlns:a16="http://schemas.microsoft.com/office/drawing/2014/main" id="{09EC735B-15FB-EF66-55F9-BD56228AA8D5}"/>
              </a:ext>
            </a:extLst>
          </p:cNvPr>
          <p:cNvSpPr/>
          <p:nvPr/>
        </p:nvSpPr>
        <p:spPr>
          <a:xfrm>
            <a:off x="8030958" y="504952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8B5225-8775-65C2-A3DB-9E08399467E7}"/>
              </a:ext>
            </a:extLst>
          </p:cNvPr>
          <p:cNvSpPr txBox="1"/>
          <p:nvPr/>
        </p:nvSpPr>
        <p:spPr>
          <a:xfrm>
            <a:off x="8113424" y="527089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5A4FACD-5BB6-4A9C-E976-7113FFCA806C}"/>
              </a:ext>
            </a:extLst>
          </p:cNvPr>
          <p:cNvSpPr txBox="1"/>
          <p:nvPr/>
        </p:nvSpPr>
        <p:spPr>
          <a:xfrm>
            <a:off x="8112800" y="545364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7DD82F-92ED-D2D3-9D7A-96DB4431D97E}"/>
              </a:ext>
            </a:extLst>
          </p:cNvPr>
          <p:cNvSpPr txBox="1"/>
          <p:nvPr/>
        </p:nvSpPr>
        <p:spPr>
          <a:xfrm>
            <a:off x="8112176" y="562964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E6C63BBC-CC35-D909-B2AA-516EE57B31B0}"/>
              </a:ext>
            </a:extLst>
          </p:cNvPr>
          <p:cNvSpPr/>
          <p:nvPr/>
        </p:nvSpPr>
        <p:spPr>
          <a:xfrm>
            <a:off x="8031812" y="538792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D394CF38-2A50-E439-D519-F9855ABFD1CE}"/>
              </a:ext>
            </a:extLst>
          </p:cNvPr>
          <p:cNvSpPr/>
          <p:nvPr/>
        </p:nvSpPr>
        <p:spPr>
          <a:xfrm>
            <a:off x="8031810" y="558735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标注: 双弯曲线形(带强调线) 70">
            <a:extLst>
              <a:ext uri="{FF2B5EF4-FFF2-40B4-BE49-F238E27FC236}">
                <a16:creationId xmlns:a16="http://schemas.microsoft.com/office/drawing/2014/main" id="{9B486C5B-FEC5-F5BF-1053-D9B55AD674BD}"/>
              </a:ext>
            </a:extLst>
          </p:cNvPr>
          <p:cNvSpPr/>
          <p:nvPr/>
        </p:nvSpPr>
        <p:spPr>
          <a:xfrm>
            <a:off x="5828500" y="3291841"/>
            <a:ext cx="1943900" cy="513640"/>
          </a:xfrm>
          <a:prstGeom prst="accentCallout3">
            <a:avLst>
              <a:gd name="adj1" fmla="val 34987"/>
              <a:gd name="adj2" fmla="val -5600"/>
              <a:gd name="adj3" fmla="val 65245"/>
              <a:gd name="adj4" fmla="val -15320"/>
              <a:gd name="adj5" fmla="val 112316"/>
              <a:gd name="adj6" fmla="val -9594"/>
              <a:gd name="adj7" fmla="val 161952"/>
              <a:gd name="adj8" fmla="val 37845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筛选优惠券的可用课程，无可用课程的券直接淘汰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将剩下的优惠券排列组合</a:t>
            </a:r>
          </a:p>
        </p:txBody>
      </p:sp>
      <p:sp>
        <p:nvSpPr>
          <p:cNvPr id="72" name="文本占位符 1">
            <a:extLst>
              <a:ext uri="{FF2B5EF4-FFF2-40B4-BE49-F238E27FC236}">
                <a16:creationId xmlns:a16="http://schemas.microsoft.com/office/drawing/2014/main" id="{9D4F4D38-148C-11EB-7CDA-C74C9F2BBEB9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二、</a:t>
            </a:r>
          </a:p>
        </p:txBody>
      </p:sp>
      <p:sp>
        <p:nvSpPr>
          <p:cNvPr id="73" name="文本占位符 1">
            <a:extLst>
              <a:ext uri="{FF2B5EF4-FFF2-40B4-BE49-F238E27FC236}">
                <a16:creationId xmlns:a16="http://schemas.microsoft.com/office/drawing/2014/main" id="{82A0DF60-37FA-82D4-09D6-0A53B25101A7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组合优惠方案</a:t>
            </a:r>
          </a:p>
        </p:txBody>
      </p:sp>
    </p:spTree>
    <p:extLst>
      <p:ext uri="{BB962C8B-B14F-4D97-AF65-F5344CB8AC3E}">
        <p14:creationId xmlns:p14="http://schemas.microsoft.com/office/powerpoint/2010/main" val="3920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2938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311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定义接口并初步筛选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25683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组合优惠方案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2056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计算优惠明细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15A244FC-248E-6D06-B867-653345BDECBF}"/>
              </a:ext>
            </a:extLst>
          </p:cNvPr>
          <p:cNvSpPr txBox="1">
            <a:spLocks/>
          </p:cNvSpPr>
          <p:nvPr/>
        </p:nvSpPr>
        <p:spPr>
          <a:xfrm>
            <a:off x="4958428" y="38429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并发优化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E07A083B-8AD8-8F07-95B2-4407E3F88BBA}"/>
              </a:ext>
            </a:extLst>
          </p:cNvPr>
          <p:cNvSpPr txBox="1">
            <a:spLocks/>
          </p:cNvSpPr>
          <p:nvPr/>
        </p:nvSpPr>
        <p:spPr>
          <a:xfrm>
            <a:off x="4958428" y="448018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筛选最优解</a:t>
            </a:r>
          </a:p>
        </p:txBody>
      </p:sp>
    </p:spTree>
    <p:extLst>
      <p:ext uri="{BB962C8B-B14F-4D97-AF65-F5344CB8AC3E}">
        <p14:creationId xmlns:p14="http://schemas.microsoft.com/office/powerpoint/2010/main" val="20629564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820F151-2306-BD7E-D0FC-36A42626FD85}"/>
              </a:ext>
            </a:extLst>
          </p:cNvPr>
          <p:cNvSpPr/>
          <p:nvPr/>
        </p:nvSpPr>
        <p:spPr>
          <a:xfrm>
            <a:off x="2458793" y="418738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5C4C7A-009C-8EDA-C88A-D9262A25E5D3}"/>
              </a:ext>
            </a:extLst>
          </p:cNvPr>
          <p:cNvSpPr/>
          <p:nvPr/>
        </p:nvSpPr>
        <p:spPr>
          <a:xfrm>
            <a:off x="3564558" y="414075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38" name="连接符: 肘形 80">
            <a:extLst>
              <a:ext uri="{FF2B5EF4-FFF2-40B4-BE49-F238E27FC236}">
                <a16:creationId xmlns:a16="http://schemas.microsoft.com/office/drawing/2014/main" id="{3E3AD322-15DF-4E7E-98E5-64EA0A974B4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88795" y="433824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CDBA20-CEC4-8F68-EAA5-729BC47A795A}"/>
              </a:ext>
            </a:extLst>
          </p:cNvPr>
          <p:cNvSpPr/>
          <p:nvPr/>
        </p:nvSpPr>
        <p:spPr>
          <a:xfrm>
            <a:off x="4870164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40" name="连接符: 肘形 80">
            <a:extLst>
              <a:ext uri="{FF2B5EF4-FFF2-40B4-BE49-F238E27FC236}">
                <a16:creationId xmlns:a16="http://schemas.microsoft.com/office/drawing/2014/main" id="{FEB19883-D041-0128-640E-8BBB98FEDC74}"/>
              </a:ext>
            </a:extLst>
          </p:cNvPr>
          <p:cNvCxnSpPr>
            <a:cxnSpLocks/>
          </p:cNvCxnSpPr>
          <p:nvPr/>
        </p:nvCxnSpPr>
        <p:spPr>
          <a:xfrm>
            <a:off x="4294401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5E7731F-C9F8-27BC-B14C-FDC4923A1954}"/>
              </a:ext>
            </a:extLst>
          </p:cNvPr>
          <p:cNvSpPr/>
          <p:nvPr/>
        </p:nvSpPr>
        <p:spPr>
          <a:xfrm>
            <a:off x="6175770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A8B2DBA5-0E4C-E9C4-93DC-97CE1778D183}"/>
              </a:ext>
            </a:extLst>
          </p:cNvPr>
          <p:cNvCxnSpPr>
            <a:cxnSpLocks/>
          </p:cNvCxnSpPr>
          <p:nvPr/>
        </p:nvCxnSpPr>
        <p:spPr>
          <a:xfrm>
            <a:off x="5600007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E347B5-A807-39C7-78AA-18D496BDAF06}"/>
              </a:ext>
            </a:extLst>
          </p:cNvPr>
          <p:cNvSpPr/>
          <p:nvPr/>
        </p:nvSpPr>
        <p:spPr>
          <a:xfrm>
            <a:off x="7481376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10ED4FA4-A0E2-DB49-5237-C0AD632C82E3}"/>
              </a:ext>
            </a:extLst>
          </p:cNvPr>
          <p:cNvCxnSpPr>
            <a:cxnSpLocks/>
          </p:cNvCxnSpPr>
          <p:nvPr/>
        </p:nvCxnSpPr>
        <p:spPr>
          <a:xfrm>
            <a:off x="6905613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FA7C18D-61F0-EE04-6C39-30C0D7424936}"/>
              </a:ext>
            </a:extLst>
          </p:cNvPr>
          <p:cNvSpPr/>
          <p:nvPr/>
        </p:nvSpPr>
        <p:spPr>
          <a:xfrm>
            <a:off x="8786982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6" name="连接符: 肘形 80">
            <a:extLst>
              <a:ext uri="{FF2B5EF4-FFF2-40B4-BE49-F238E27FC236}">
                <a16:creationId xmlns:a16="http://schemas.microsoft.com/office/drawing/2014/main" id="{BBC268B0-910E-32EB-AC22-5AA845B079F0}"/>
              </a:ext>
            </a:extLst>
          </p:cNvPr>
          <p:cNvCxnSpPr>
            <a:cxnSpLocks/>
          </p:cNvCxnSpPr>
          <p:nvPr/>
        </p:nvCxnSpPr>
        <p:spPr>
          <a:xfrm>
            <a:off x="8211219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D6F1342-2D65-C64D-064B-B66F69441EBB}"/>
              </a:ext>
            </a:extLst>
          </p:cNvPr>
          <p:cNvSpPr txBox="1"/>
          <p:nvPr/>
        </p:nvSpPr>
        <p:spPr>
          <a:xfrm>
            <a:off x="3342709" y="468916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A4CDB1-4746-A2F4-0C08-5A51070C9FC7}"/>
              </a:ext>
            </a:extLst>
          </p:cNvPr>
          <p:cNvSpPr txBox="1"/>
          <p:nvPr/>
        </p:nvSpPr>
        <p:spPr>
          <a:xfrm>
            <a:off x="3264072" y="560686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A5CFD6-5D23-FF0E-2640-E2BED06648D9}"/>
              </a:ext>
            </a:extLst>
          </p:cNvPr>
          <p:cNvSpPr txBox="1"/>
          <p:nvPr/>
        </p:nvSpPr>
        <p:spPr>
          <a:xfrm>
            <a:off x="4638153" y="46865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9CE0FD-D9C2-5399-787F-BF807C7E83D2}"/>
              </a:ext>
            </a:extLst>
          </p:cNvPr>
          <p:cNvSpPr txBox="1"/>
          <p:nvPr/>
        </p:nvSpPr>
        <p:spPr>
          <a:xfrm>
            <a:off x="4638153" y="48452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5A1D23-47C2-4905-EEAE-F88E05C4FCD5}"/>
              </a:ext>
            </a:extLst>
          </p:cNvPr>
          <p:cNvSpPr txBox="1"/>
          <p:nvPr/>
        </p:nvSpPr>
        <p:spPr>
          <a:xfrm>
            <a:off x="4638153" y="50039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4D6E63-5266-6548-36AB-3EA134B23C5C}"/>
              </a:ext>
            </a:extLst>
          </p:cNvPr>
          <p:cNvSpPr txBox="1"/>
          <p:nvPr/>
        </p:nvSpPr>
        <p:spPr>
          <a:xfrm>
            <a:off x="6207091" y="468659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356760-CD7C-1CD3-3931-2FE6B1B23524}"/>
              </a:ext>
            </a:extLst>
          </p:cNvPr>
          <p:cNvSpPr txBox="1"/>
          <p:nvPr/>
        </p:nvSpPr>
        <p:spPr>
          <a:xfrm>
            <a:off x="7372560" y="491617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62AF438-7A0C-8F69-1538-36DD03C9A52D}"/>
              </a:ext>
            </a:extLst>
          </p:cNvPr>
          <p:cNvSpPr txBox="1"/>
          <p:nvPr/>
        </p:nvSpPr>
        <p:spPr>
          <a:xfrm>
            <a:off x="7372559" y="545159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375CE9-7C6F-E17E-39AA-E1958C8B8F92}"/>
              </a:ext>
            </a:extLst>
          </p:cNvPr>
          <p:cNvSpPr txBox="1"/>
          <p:nvPr/>
        </p:nvSpPr>
        <p:spPr>
          <a:xfrm>
            <a:off x="7372558" y="595686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789ED06-F41D-5BD0-227F-DD3544EC96C7}"/>
              </a:ext>
            </a:extLst>
          </p:cNvPr>
          <p:cNvSpPr txBox="1"/>
          <p:nvPr/>
        </p:nvSpPr>
        <p:spPr>
          <a:xfrm>
            <a:off x="8112800" y="472615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663F0-0A4F-DE7B-BCEE-66F99F75B405}"/>
              </a:ext>
            </a:extLst>
          </p:cNvPr>
          <p:cNvSpPr txBox="1"/>
          <p:nvPr/>
        </p:nvSpPr>
        <p:spPr>
          <a:xfrm>
            <a:off x="8112800" y="488842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25496F-11A5-7576-8E99-6151400131B1}"/>
              </a:ext>
            </a:extLst>
          </p:cNvPr>
          <p:cNvSpPr txBox="1"/>
          <p:nvPr/>
        </p:nvSpPr>
        <p:spPr>
          <a:xfrm>
            <a:off x="8112800" y="508155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3A7CEA5-9E6C-B313-1500-6083B7A28B8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65491" y="484529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759789-00BF-705D-5DC5-AC0B5F53C99F}"/>
              </a:ext>
            </a:extLst>
          </p:cNvPr>
          <p:cNvCxnSpPr>
            <a:cxnSpLocks/>
          </p:cNvCxnSpPr>
          <p:nvPr/>
        </p:nvCxnSpPr>
        <p:spPr>
          <a:xfrm>
            <a:off x="6865491" y="500399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76979D-29EE-90BA-E2AC-6011B19A683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65491" y="516269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6B436A08-FCB9-26D0-E026-934E5AD9C3C4}"/>
              </a:ext>
            </a:extLst>
          </p:cNvPr>
          <p:cNvSpPr/>
          <p:nvPr/>
        </p:nvSpPr>
        <p:spPr>
          <a:xfrm>
            <a:off x="8030960" y="485009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左弧形 62">
            <a:extLst>
              <a:ext uri="{FF2B5EF4-FFF2-40B4-BE49-F238E27FC236}">
                <a16:creationId xmlns:a16="http://schemas.microsoft.com/office/drawing/2014/main" id="{09EC735B-15FB-EF66-55F9-BD56228AA8D5}"/>
              </a:ext>
            </a:extLst>
          </p:cNvPr>
          <p:cNvSpPr/>
          <p:nvPr/>
        </p:nvSpPr>
        <p:spPr>
          <a:xfrm>
            <a:off x="8030958" y="504952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8B5225-8775-65C2-A3DB-9E08399467E7}"/>
              </a:ext>
            </a:extLst>
          </p:cNvPr>
          <p:cNvSpPr txBox="1"/>
          <p:nvPr/>
        </p:nvSpPr>
        <p:spPr>
          <a:xfrm>
            <a:off x="8113424" y="527089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5A4FACD-5BB6-4A9C-E976-7113FFCA806C}"/>
              </a:ext>
            </a:extLst>
          </p:cNvPr>
          <p:cNvSpPr txBox="1"/>
          <p:nvPr/>
        </p:nvSpPr>
        <p:spPr>
          <a:xfrm>
            <a:off x="8112800" y="545364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7DD82F-92ED-D2D3-9D7A-96DB4431D97E}"/>
              </a:ext>
            </a:extLst>
          </p:cNvPr>
          <p:cNvSpPr txBox="1"/>
          <p:nvPr/>
        </p:nvSpPr>
        <p:spPr>
          <a:xfrm>
            <a:off x="8112176" y="562964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E6C63BBC-CC35-D909-B2AA-516EE57B31B0}"/>
              </a:ext>
            </a:extLst>
          </p:cNvPr>
          <p:cNvSpPr/>
          <p:nvPr/>
        </p:nvSpPr>
        <p:spPr>
          <a:xfrm>
            <a:off x="8031812" y="538792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D394CF38-2A50-E439-D519-F9855ABFD1CE}"/>
              </a:ext>
            </a:extLst>
          </p:cNvPr>
          <p:cNvSpPr/>
          <p:nvPr/>
        </p:nvSpPr>
        <p:spPr>
          <a:xfrm>
            <a:off x="8031810" y="558735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标注: 双弯曲线形(带强调线) 70">
            <a:extLst>
              <a:ext uri="{FF2B5EF4-FFF2-40B4-BE49-F238E27FC236}">
                <a16:creationId xmlns:a16="http://schemas.microsoft.com/office/drawing/2014/main" id="{9B486C5B-FEC5-F5BF-1053-D9B55AD674BD}"/>
              </a:ext>
            </a:extLst>
          </p:cNvPr>
          <p:cNvSpPr/>
          <p:nvPr/>
        </p:nvSpPr>
        <p:spPr>
          <a:xfrm>
            <a:off x="6931842" y="3376829"/>
            <a:ext cx="1827348" cy="425768"/>
          </a:xfrm>
          <a:prstGeom prst="accentCallout3">
            <a:avLst>
              <a:gd name="adj1" fmla="val 34987"/>
              <a:gd name="adj2" fmla="val -5600"/>
              <a:gd name="adj3" fmla="val 65245"/>
              <a:gd name="adj4" fmla="val -15320"/>
              <a:gd name="adj5" fmla="val 112316"/>
              <a:gd name="adj6" fmla="val -9594"/>
              <a:gd name="adj7" fmla="val 175770"/>
              <a:gd name="adj8" fmla="val 47972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开启多线程，计算各种方案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汇总计算结果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B60C1155-79CC-AB24-6E5A-FE0165907211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三、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8EF1D417-5089-F90C-4BFE-8E098C1339B2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计算优惠明细</a:t>
            </a:r>
          </a:p>
        </p:txBody>
      </p:sp>
      <p:graphicFrame>
        <p:nvGraphicFramePr>
          <p:cNvPr id="10" name="表格 20">
            <a:extLst>
              <a:ext uri="{FF2B5EF4-FFF2-40B4-BE49-F238E27FC236}">
                <a16:creationId xmlns:a16="http://schemas.microsoft.com/office/drawing/2014/main" id="{EF5AD55F-CAC9-E378-1FDC-CDB2D138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93093"/>
              </p:ext>
            </p:extLst>
          </p:nvPr>
        </p:nvGraphicFramePr>
        <p:xfrm>
          <a:off x="16672560" y="3236387"/>
          <a:ext cx="4780785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61481834"/>
                    </a:ext>
                  </a:extLst>
                </a:gridCol>
              </a:tblGrid>
              <a:tr h="365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优惠券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满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折扣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（每）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graphicFrame>
        <p:nvGraphicFramePr>
          <p:cNvPr id="11" name="表格 20">
            <a:extLst>
              <a:ext uri="{FF2B5EF4-FFF2-40B4-BE49-F238E27FC236}">
                <a16:creationId xmlns:a16="http://schemas.microsoft.com/office/drawing/2014/main" id="{23E6328B-ED51-2215-ECD9-1BA2D4ADF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3688"/>
              </p:ext>
            </p:extLst>
          </p:nvPr>
        </p:nvGraphicFramePr>
        <p:xfrm>
          <a:off x="12251286" y="3236387"/>
          <a:ext cx="3824628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</a:tblGrid>
              <a:tr h="3653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商品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7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820F151-2306-BD7E-D0FC-36A42626FD85}"/>
              </a:ext>
            </a:extLst>
          </p:cNvPr>
          <p:cNvSpPr/>
          <p:nvPr/>
        </p:nvSpPr>
        <p:spPr>
          <a:xfrm>
            <a:off x="-7096687" y="418738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5C4C7A-009C-8EDA-C88A-D9262A25E5D3}"/>
              </a:ext>
            </a:extLst>
          </p:cNvPr>
          <p:cNvSpPr/>
          <p:nvPr/>
        </p:nvSpPr>
        <p:spPr>
          <a:xfrm>
            <a:off x="-5990922" y="414075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38" name="连接符: 肘形 80">
            <a:extLst>
              <a:ext uri="{FF2B5EF4-FFF2-40B4-BE49-F238E27FC236}">
                <a16:creationId xmlns:a16="http://schemas.microsoft.com/office/drawing/2014/main" id="{3E3AD322-15DF-4E7E-98E5-64EA0A974B4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-6566685" y="433824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CDBA20-CEC4-8F68-EAA5-729BC47A795A}"/>
              </a:ext>
            </a:extLst>
          </p:cNvPr>
          <p:cNvSpPr/>
          <p:nvPr/>
        </p:nvSpPr>
        <p:spPr>
          <a:xfrm>
            <a:off x="-4685316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40" name="连接符: 肘形 80">
            <a:extLst>
              <a:ext uri="{FF2B5EF4-FFF2-40B4-BE49-F238E27FC236}">
                <a16:creationId xmlns:a16="http://schemas.microsoft.com/office/drawing/2014/main" id="{FEB19883-D041-0128-640E-8BBB98FEDC74}"/>
              </a:ext>
            </a:extLst>
          </p:cNvPr>
          <p:cNvCxnSpPr>
            <a:cxnSpLocks/>
          </p:cNvCxnSpPr>
          <p:nvPr/>
        </p:nvCxnSpPr>
        <p:spPr>
          <a:xfrm>
            <a:off x="-5261079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5E7731F-C9F8-27BC-B14C-FDC4923A1954}"/>
              </a:ext>
            </a:extLst>
          </p:cNvPr>
          <p:cNvSpPr/>
          <p:nvPr/>
        </p:nvSpPr>
        <p:spPr>
          <a:xfrm>
            <a:off x="-3379710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A8B2DBA5-0E4C-E9C4-93DC-97CE1778D183}"/>
              </a:ext>
            </a:extLst>
          </p:cNvPr>
          <p:cNvCxnSpPr>
            <a:cxnSpLocks/>
          </p:cNvCxnSpPr>
          <p:nvPr/>
        </p:nvCxnSpPr>
        <p:spPr>
          <a:xfrm>
            <a:off x="-3955473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E347B5-A807-39C7-78AA-18D496BDAF06}"/>
              </a:ext>
            </a:extLst>
          </p:cNvPr>
          <p:cNvSpPr/>
          <p:nvPr/>
        </p:nvSpPr>
        <p:spPr>
          <a:xfrm>
            <a:off x="-2074104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10ED4FA4-A0E2-DB49-5237-C0AD632C82E3}"/>
              </a:ext>
            </a:extLst>
          </p:cNvPr>
          <p:cNvCxnSpPr>
            <a:cxnSpLocks/>
          </p:cNvCxnSpPr>
          <p:nvPr/>
        </p:nvCxnSpPr>
        <p:spPr>
          <a:xfrm>
            <a:off x="-2649867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FA7C18D-61F0-EE04-6C39-30C0D7424936}"/>
              </a:ext>
            </a:extLst>
          </p:cNvPr>
          <p:cNvSpPr/>
          <p:nvPr/>
        </p:nvSpPr>
        <p:spPr>
          <a:xfrm>
            <a:off x="-768498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6" name="连接符: 肘形 80">
            <a:extLst>
              <a:ext uri="{FF2B5EF4-FFF2-40B4-BE49-F238E27FC236}">
                <a16:creationId xmlns:a16="http://schemas.microsoft.com/office/drawing/2014/main" id="{BBC268B0-910E-32EB-AC22-5AA845B079F0}"/>
              </a:ext>
            </a:extLst>
          </p:cNvPr>
          <p:cNvCxnSpPr>
            <a:cxnSpLocks/>
          </p:cNvCxnSpPr>
          <p:nvPr/>
        </p:nvCxnSpPr>
        <p:spPr>
          <a:xfrm>
            <a:off x="-1344261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D6F1342-2D65-C64D-064B-B66F69441EBB}"/>
              </a:ext>
            </a:extLst>
          </p:cNvPr>
          <p:cNvSpPr txBox="1"/>
          <p:nvPr/>
        </p:nvSpPr>
        <p:spPr>
          <a:xfrm>
            <a:off x="-6212771" y="468916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A4CDB1-4746-A2F4-0C08-5A51070C9FC7}"/>
              </a:ext>
            </a:extLst>
          </p:cNvPr>
          <p:cNvSpPr txBox="1"/>
          <p:nvPr/>
        </p:nvSpPr>
        <p:spPr>
          <a:xfrm>
            <a:off x="-6291408" y="560686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A5CFD6-5D23-FF0E-2640-E2BED06648D9}"/>
              </a:ext>
            </a:extLst>
          </p:cNvPr>
          <p:cNvSpPr txBox="1"/>
          <p:nvPr/>
        </p:nvSpPr>
        <p:spPr>
          <a:xfrm>
            <a:off x="-4917327" y="46865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9CE0FD-D9C2-5399-787F-BF807C7E83D2}"/>
              </a:ext>
            </a:extLst>
          </p:cNvPr>
          <p:cNvSpPr txBox="1"/>
          <p:nvPr/>
        </p:nvSpPr>
        <p:spPr>
          <a:xfrm>
            <a:off x="-4917327" y="48452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5A1D23-47C2-4905-EEAE-F88E05C4FCD5}"/>
              </a:ext>
            </a:extLst>
          </p:cNvPr>
          <p:cNvSpPr txBox="1"/>
          <p:nvPr/>
        </p:nvSpPr>
        <p:spPr>
          <a:xfrm>
            <a:off x="-4917327" y="50039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4D6E63-5266-6548-36AB-3EA134B23C5C}"/>
              </a:ext>
            </a:extLst>
          </p:cNvPr>
          <p:cNvSpPr txBox="1"/>
          <p:nvPr/>
        </p:nvSpPr>
        <p:spPr>
          <a:xfrm>
            <a:off x="-3348389" y="468659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356760-CD7C-1CD3-3931-2FE6B1B23524}"/>
              </a:ext>
            </a:extLst>
          </p:cNvPr>
          <p:cNvSpPr txBox="1"/>
          <p:nvPr/>
        </p:nvSpPr>
        <p:spPr>
          <a:xfrm>
            <a:off x="-2182920" y="491617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62AF438-7A0C-8F69-1538-36DD03C9A52D}"/>
              </a:ext>
            </a:extLst>
          </p:cNvPr>
          <p:cNvSpPr txBox="1"/>
          <p:nvPr/>
        </p:nvSpPr>
        <p:spPr>
          <a:xfrm>
            <a:off x="-2182921" y="545159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375CE9-7C6F-E17E-39AA-E1958C8B8F92}"/>
              </a:ext>
            </a:extLst>
          </p:cNvPr>
          <p:cNvSpPr txBox="1"/>
          <p:nvPr/>
        </p:nvSpPr>
        <p:spPr>
          <a:xfrm>
            <a:off x="-2182922" y="595686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789ED06-F41D-5BD0-227F-DD3544EC96C7}"/>
              </a:ext>
            </a:extLst>
          </p:cNvPr>
          <p:cNvSpPr txBox="1"/>
          <p:nvPr/>
        </p:nvSpPr>
        <p:spPr>
          <a:xfrm>
            <a:off x="-1442680" y="472615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663F0-0A4F-DE7B-BCEE-66F99F75B405}"/>
              </a:ext>
            </a:extLst>
          </p:cNvPr>
          <p:cNvSpPr txBox="1"/>
          <p:nvPr/>
        </p:nvSpPr>
        <p:spPr>
          <a:xfrm>
            <a:off x="-1442680" y="488842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25496F-11A5-7576-8E99-6151400131B1}"/>
              </a:ext>
            </a:extLst>
          </p:cNvPr>
          <p:cNvSpPr txBox="1"/>
          <p:nvPr/>
        </p:nvSpPr>
        <p:spPr>
          <a:xfrm>
            <a:off x="-1442680" y="508155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3A7CEA5-9E6C-B313-1500-6083B7A28B8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-2689989" y="484529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759789-00BF-705D-5DC5-AC0B5F53C99F}"/>
              </a:ext>
            </a:extLst>
          </p:cNvPr>
          <p:cNvCxnSpPr>
            <a:cxnSpLocks/>
          </p:cNvCxnSpPr>
          <p:nvPr/>
        </p:nvCxnSpPr>
        <p:spPr>
          <a:xfrm>
            <a:off x="-2689989" y="500399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76979D-29EE-90BA-E2AC-6011B19A683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-2689989" y="516269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6B436A08-FCB9-26D0-E026-934E5AD9C3C4}"/>
              </a:ext>
            </a:extLst>
          </p:cNvPr>
          <p:cNvSpPr/>
          <p:nvPr/>
        </p:nvSpPr>
        <p:spPr>
          <a:xfrm>
            <a:off x="-1524520" y="485009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左弧形 62">
            <a:extLst>
              <a:ext uri="{FF2B5EF4-FFF2-40B4-BE49-F238E27FC236}">
                <a16:creationId xmlns:a16="http://schemas.microsoft.com/office/drawing/2014/main" id="{09EC735B-15FB-EF66-55F9-BD56228AA8D5}"/>
              </a:ext>
            </a:extLst>
          </p:cNvPr>
          <p:cNvSpPr/>
          <p:nvPr/>
        </p:nvSpPr>
        <p:spPr>
          <a:xfrm>
            <a:off x="-1524522" y="504952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8B5225-8775-65C2-A3DB-9E08399467E7}"/>
              </a:ext>
            </a:extLst>
          </p:cNvPr>
          <p:cNvSpPr txBox="1"/>
          <p:nvPr/>
        </p:nvSpPr>
        <p:spPr>
          <a:xfrm>
            <a:off x="-1442056" y="527089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5A4FACD-5BB6-4A9C-E976-7113FFCA806C}"/>
              </a:ext>
            </a:extLst>
          </p:cNvPr>
          <p:cNvSpPr txBox="1"/>
          <p:nvPr/>
        </p:nvSpPr>
        <p:spPr>
          <a:xfrm>
            <a:off x="-1442680" y="545364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7DD82F-92ED-D2D3-9D7A-96DB4431D97E}"/>
              </a:ext>
            </a:extLst>
          </p:cNvPr>
          <p:cNvSpPr txBox="1"/>
          <p:nvPr/>
        </p:nvSpPr>
        <p:spPr>
          <a:xfrm>
            <a:off x="-1443304" y="562964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E6C63BBC-CC35-D909-B2AA-516EE57B31B0}"/>
              </a:ext>
            </a:extLst>
          </p:cNvPr>
          <p:cNvSpPr/>
          <p:nvPr/>
        </p:nvSpPr>
        <p:spPr>
          <a:xfrm>
            <a:off x="-1523668" y="538792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D394CF38-2A50-E439-D519-F9855ABFD1CE}"/>
              </a:ext>
            </a:extLst>
          </p:cNvPr>
          <p:cNvSpPr/>
          <p:nvPr/>
        </p:nvSpPr>
        <p:spPr>
          <a:xfrm>
            <a:off x="-1523670" y="558735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标注: 双弯曲线形(带强调线) 70">
            <a:extLst>
              <a:ext uri="{FF2B5EF4-FFF2-40B4-BE49-F238E27FC236}">
                <a16:creationId xmlns:a16="http://schemas.microsoft.com/office/drawing/2014/main" id="{9B486C5B-FEC5-F5BF-1053-D9B55AD674BD}"/>
              </a:ext>
            </a:extLst>
          </p:cNvPr>
          <p:cNvSpPr/>
          <p:nvPr/>
        </p:nvSpPr>
        <p:spPr>
          <a:xfrm>
            <a:off x="-2741748" y="3114308"/>
            <a:ext cx="1943900" cy="688289"/>
          </a:xfrm>
          <a:prstGeom prst="accentCallout3">
            <a:avLst>
              <a:gd name="adj1" fmla="val 34987"/>
              <a:gd name="adj2" fmla="val -5600"/>
              <a:gd name="adj3" fmla="val 65245"/>
              <a:gd name="adj4" fmla="val -15320"/>
              <a:gd name="adj5" fmla="val 112316"/>
              <a:gd name="adj6" fmla="val -9594"/>
              <a:gd name="adj7" fmla="val 148924"/>
              <a:gd name="adj8" fmla="val 36800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开启多线程，计算各种方案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汇总计算结果</a:t>
            </a:r>
          </a:p>
        </p:txBody>
      </p:sp>
      <p:graphicFrame>
        <p:nvGraphicFramePr>
          <p:cNvPr id="6" name="表格 20">
            <a:extLst>
              <a:ext uri="{FF2B5EF4-FFF2-40B4-BE49-F238E27FC236}">
                <a16:creationId xmlns:a16="http://schemas.microsoft.com/office/drawing/2014/main" id="{F88E0D84-B8A2-332F-C16D-4A965062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28255"/>
              </p:ext>
            </p:extLst>
          </p:nvPr>
        </p:nvGraphicFramePr>
        <p:xfrm>
          <a:off x="6096000" y="3236387"/>
          <a:ext cx="4780785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61481834"/>
                    </a:ext>
                  </a:extLst>
                </a:gridCol>
              </a:tblGrid>
              <a:tr h="365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优惠券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满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折扣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（每）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graphicFrame>
        <p:nvGraphicFramePr>
          <p:cNvPr id="7" name="表格 20">
            <a:extLst>
              <a:ext uri="{FF2B5EF4-FFF2-40B4-BE49-F238E27FC236}">
                <a16:creationId xmlns:a16="http://schemas.microsoft.com/office/drawing/2014/main" id="{67B2F632-589F-82EF-03FA-139A266DC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98480"/>
              </p:ext>
            </p:extLst>
          </p:nvPr>
        </p:nvGraphicFramePr>
        <p:xfrm>
          <a:off x="1674726" y="3236387"/>
          <a:ext cx="3824628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</a:tblGrid>
              <a:tr h="3653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商品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F271FC-29D7-1948-6CC3-C1E16829EEC1}"/>
              </a:ext>
            </a:extLst>
          </p:cNvPr>
          <p:cNvSpPr txBox="1"/>
          <p:nvPr/>
        </p:nvSpPr>
        <p:spPr>
          <a:xfrm>
            <a:off x="10193552" y="401134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B3D808-B92C-D6F3-12D3-220436F40646}"/>
              </a:ext>
            </a:extLst>
          </p:cNvPr>
          <p:cNvSpPr txBox="1"/>
          <p:nvPr/>
        </p:nvSpPr>
        <p:spPr>
          <a:xfrm>
            <a:off x="4626633" y="364123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+mn-lt"/>
                <a:ea typeface="+mn-ea"/>
              </a:rPr>
              <a:t>折扣明细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9F6FE6-E4C5-EF86-165C-691D8E32D526}"/>
              </a:ext>
            </a:extLst>
          </p:cNvPr>
          <p:cNvSpPr txBox="1"/>
          <p:nvPr/>
        </p:nvSpPr>
        <p:spPr>
          <a:xfrm>
            <a:off x="4835023" y="401134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0C7B56-9863-475E-8844-BB351FEC3008}"/>
              </a:ext>
            </a:extLst>
          </p:cNvPr>
          <p:cNvSpPr txBox="1"/>
          <p:nvPr/>
        </p:nvSpPr>
        <p:spPr>
          <a:xfrm>
            <a:off x="4835023" y="4381459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1D7B5-6CAC-2248-CC23-B198B102A62D}"/>
              </a:ext>
            </a:extLst>
          </p:cNvPr>
          <p:cNvSpPr txBox="1"/>
          <p:nvPr/>
        </p:nvSpPr>
        <p:spPr>
          <a:xfrm>
            <a:off x="4835023" y="475157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E687CB-F27E-9260-3BF7-ABB786C0CE31}"/>
              </a:ext>
            </a:extLst>
          </p:cNvPr>
          <p:cNvSpPr txBox="1"/>
          <p:nvPr/>
        </p:nvSpPr>
        <p:spPr>
          <a:xfrm>
            <a:off x="10193552" y="475157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82BB6-1ED6-3D20-C38B-A2737D212F74}"/>
              </a:ext>
            </a:extLst>
          </p:cNvPr>
          <p:cNvSpPr txBox="1"/>
          <p:nvPr/>
        </p:nvSpPr>
        <p:spPr>
          <a:xfrm>
            <a:off x="4831674" y="402369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40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15" name="表格 20">
            <a:extLst>
              <a:ext uri="{FF2B5EF4-FFF2-40B4-BE49-F238E27FC236}">
                <a16:creationId xmlns:a16="http://schemas.microsoft.com/office/drawing/2014/main" id="{87B919B6-60F0-2F87-3B42-7E1830174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52176"/>
              </p:ext>
            </p:extLst>
          </p:nvPr>
        </p:nvGraphicFramePr>
        <p:xfrm>
          <a:off x="6096000" y="6955966"/>
          <a:ext cx="4780785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61481834"/>
                    </a:ext>
                  </a:extLst>
                </a:gridCol>
              </a:tblGrid>
              <a:tr h="365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优惠券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满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折扣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（每）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EB0E9EF7-551C-E5A6-79FD-D79893AEFA44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三、</a:t>
            </a:r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53EB9ABC-6DD6-0589-8B93-81372A7927DF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计算优惠明细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682763-B030-C5DD-830A-AA8786101D1D}"/>
              </a:ext>
            </a:extLst>
          </p:cNvPr>
          <p:cNvSpPr txBox="1"/>
          <p:nvPr/>
        </p:nvSpPr>
        <p:spPr>
          <a:xfrm>
            <a:off x="1674726" y="5255036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判断限定的使用范围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432FE0-5C6C-EC89-9093-4B7CBC8A4B26}"/>
              </a:ext>
            </a:extLst>
          </p:cNvPr>
          <p:cNvSpPr txBox="1"/>
          <p:nvPr/>
        </p:nvSpPr>
        <p:spPr>
          <a:xfrm>
            <a:off x="1674726" y="5556803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计算课程总价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0FF1BF-5B7D-F1EC-07B3-3DB79A9C03D3}"/>
              </a:ext>
            </a:extLst>
          </p:cNvPr>
          <p:cNvSpPr txBox="1"/>
          <p:nvPr/>
        </p:nvSpPr>
        <p:spPr>
          <a:xfrm>
            <a:off x="1674726" y="585857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判断是否可用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A4501F-8997-7E36-A8D4-7EAEF47561AA}"/>
              </a:ext>
            </a:extLst>
          </p:cNvPr>
          <p:cNvSpPr txBox="1"/>
          <p:nvPr/>
        </p:nvSpPr>
        <p:spPr>
          <a:xfrm>
            <a:off x="1674726" y="616033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计算优惠金额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29A26E-B2FE-BDEA-1D94-031AB7CCDDE7}"/>
              </a:ext>
            </a:extLst>
          </p:cNvPr>
          <p:cNvSpPr txBox="1"/>
          <p:nvPr/>
        </p:nvSpPr>
        <p:spPr>
          <a:xfrm>
            <a:off x="1674726" y="646210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计算优惠明细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3141A1-4F8B-0CE5-D08C-7B7E5570297D}"/>
              </a:ext>
            </a:extLst>
          </p:cNvPr>
          <p:cNvSpPr txBox="1"/>
          <p:nvPr/>
        </p:nvSpPr>
        <p:spPr>
          <a:xfrm>
            <a:off x="3602451" y="5277199"/>
            <a:ext cx="1896903" cy="4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按照商品价格在总价中的比例计算折扣明细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8B0E48-0040-D115-92C3-C6ED5307FA46}"/>
              </a:ext>
            </a:extLst>
          </p:cNvPr>
          <p:cNvSpPr txBox="1"/>
          <p:nvPr/>
        </p:nvSpPr>
        <p:spPr>
          <a:xfrm>
            <a:off x="3587040" y="5767895"/>
            <a:ext cx="1896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最后一个商品则用总折扣减去之前的商品折扣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6F813E-5046-F814-9A87-F5C2F7C8EE3D}"/>
              </a:ext>
            </a:extLst>
          </p:cNvPr>
          <p:cNvSpPr/>
          <p:nvPr/>
        </p:nvSpPr>
        <p:spPr>
          <a:xfrm>
            <a:off x="1691086" y="5217508"/>
            <a:ext cx="1593376" cy="1506206"/>
          </a:xfrm>
          <a:prstGeom prst="rect">
            <a:avLst/>
          </a:prstGeom>
          <a:noFill/>
          <a:ln w="1270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0C2A77-5C75-1FD1-0A95-0E42502E7090}"/>
              </a:ext>
            </a:extLst>
          </p:cNvPr>
          <p:cNvSpPr/>
          <p:nvPr/>
        </p:nvSpPr>
        <p:spPr>
          <a:xfrm>
            <a:off x="3587040" y="5217508"/>
            <a:ext cx="1896902" cy="1132492"/>
          </a:xfrm>
          <a:prstGeom prst="rect">
            <a:avLst/>
          </a:prstGeom>
          <a:noFill/>
          <a:ln w="1270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3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5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accel="30000" decel="7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5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accel="30000" decel="7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6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9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xit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2103-029F-FACA-505D-DFAE672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使用优惠券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01A1F5-F1A4-00E3-08EB-976D06552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152" y="1990270"/>
            <a:ext cx="4414437" cy="3758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PA-图片 54">
            <a:extLst>
              <a:ext uri="{FF2B5EF4-FFF2-40B4-BE49-F238E27FC236}">
                <a16:creationId xmlns:a16="http://schemas.microsoft.com/office/drawing/2014/main" id="{3949083F-DE8C-0C66-F8B8-B53613A528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 l="4438" t="9134" r="1755" b="7583"/>
          <a:stretch>
            <a:fillRect/>
          </a:stretch>
        </p:blipFill>
        <p:spPr>
          <a:xfrm>
            <a:off x="6501736" y="1220552"/>
            <a:ext cx="3967797" cy="1103048"/>
          </a:xfrm>
          <a:custGeom>
            <a:avLst/>
            <a:gdLst>
              <a:gd name="connsiteX0" fmla="*/ 0 w 4246326"/>
              <a:gd name="connsiteY0" fmla="*/ 0 h 1180479"/>
              <a:gd name="connsiteX1" fmla="*/ 4161343 w 4246326"/>
              <a:gd name="connsiteY1" fmla="*/ 0 h 1180479"/>
              <a:gd name="connsiteX2" fmla="*/ 4246326 w 4246326"/>
              <a:gd name="connsiteY2" fmla="*/ 83968 h 1180479"/>
              <a:gd name="connsiteX3" fmla="*/ 4246326 w 4246326"/>
              <a:gd name="connsiteY3" fmla="*/ 1096511 h 1180479"/>
              <a:gd name="connsiteX4" fmla="*/ 4161343 w 4246326"/>
              <a:gd name="connsiteY4" fmla="*/ 1180479 h 1180479"/>
              <a:gd name="connsiteX5" fmla="*/ 0 w 4246326"/>
              <a:gd name="connsiteY5" fmla="*/ 1180479 h 1180479"/>
              <a:gd name="connsiteX6" fmla="*/ 0 w 4246326"/>
              <a:gd name="connsiteY6" fmla="*/ 1103270 h 1180479"/>
              <a:gd name="connsiteX7" fmla="*/ 23198 w 4246326"/>
              <a:gd name="connsiteY7" fmla="*/ 1098581 h 1180479"/>
              <a:gd name="connsiteX8" fmla="*/ 60961 w 4246326"/>
              <a:gd name="connsiteY8" fmla="*/ 1041533 h 1180479"/>
              <a:gd name="connsiteX9" fmla="*/ 23198 w 4246326"/>
              <a:gd name="connsiteY9" fmla="*/ 984486 h 1180479"/>
              <a:gd name="connsiteX10" fmla="*/ 0 w 4246326"/>
              <a:gd name="connsiteY10" fmla="*/ 979796 h 1180479"/>
              <a:gd name="connsiteX11" fmla="*/ 0 w 4246326"/>
              <a:gd name="connsiteY11" fmla="*/ 923986 h 1180479"/>
              <a:gd name="connsiteX12" fmla="*/ 23198 w 4246326"/>
              <a:gd name="connsiteY12" fmla="*/ 919297 h 1180479"/>
              <a:gd name="connsiteX13" fmla="*/ 60961 w 4246326"/>
              <a:gd name="connsiteY13" fmla="*/ 862249 h 1180479"/>
              <a:gd name="connsiteX14" fmla="*/ 23198 w 4246326"/>
              <a:gd name="connsiteY14" fmla="*/ 805202 h 1180479"/>
              <a:gd name="connsiteX15" fmla="*/ 0 w 4246326"/>
              <a:gd name="connsiteY15" fmla="*/ 800512 h 1180479"/>
              <a:gd name="connsiteX16" fmla="*/ 0 w 4246326"/>
              <a:gd name="connsiteY16" fmla="*/ 742797 h 1180479"/>
              <a:gd name="connsiteX17" fmla="*/ 23198 w 4246326"/>
              <a:gd name="connsiteY17" fmla="*/ 738108 h 1180479"/>
              <a:gd name="connsiteX18" fmla="*/ 60961 w 4246326"/>
              <a:gd name="connsiteY18" fmla="*/ 681060 h 1180479"/>
              <a:gd name="connsiteX19" fmla="*/ 23198 w 4246326"/>
              <a:gd name="connsiteY19" fmla="*/ 624012 h 1180479"/>
              <a:gd name="connsiteX20" fmla="*/ 0 w 4246326"/>
              <a:gd name="connsiteY20" fmla="*/ 619323 h 1180479"/>
              <a:gd name="connsiteX21" fmla="*/ 0 w 4246326"/>
              <a:gd name="connsiteY21" fmla="*/ 561608 h 1180479"/>
              <a:gd name="connsiteX22" fmla="*/ 23198 w 4246326"/>
              <a:gd name="connsiteY22" fmla="*/ 556919 h 1180479"/>
              <a:gd name="connsiteX23" fmla="*/ 60961 w 4246326"/>
              <a:gd name="connsiteY23" fmla="*/ 499871 h 1180479"/>
              <a:gd name="connsiteX24" fmla="*/ 23198 w 4246326"/>
              <a:gd name="connsiteY24" fmla="*/ 442824 h 1180479"/>
              <a:gd name="connsiteX25" fmla="*/ 0 w 4246326"/>
              <a:gd name="connsiteY25" fmla="*/ 438134 h 1180479"/>
              <a:gd name="connsiteX26" fmla="*/ 0 w 4246326"/>
              <a:gd name="connsiteY26" fmla="*/ 380419 h 1180479"/>
              <a:gd name="connsiteX27" fmla="*/ 23198 w 4246326"/>
              <a:gd name="connsiteY27" fmla="*/ 375730 h 1180479"/>
              <a:gd name="connsiteX28" fmla="*/ 60961 w 4246326"/>
              <a:gd name="connsiteY28" fmla="*/ 318682 h 1180479"/>
              <a:gd name="connsiteX29" fmla="*/ 23198 w 4246326"/>
              <a:gd name="connsiteY29" fmla="*/ 261635 h 1180479"/>
              <a:gd name="connsiteX30" fmla="*/ 0 w 4246326"/>
              <a:gd name="connsiteY30" fmla="*/ 256945 h 1180479"/>
              <a:gd name="connsiteX31" fmla="*/ 0 w 4246326"/>
              <a:gd name="connsiteY31" fmla="*/ 199230 h 1180479"/>
              <a:gd name="connsiteX32" fmla="*/ 23198 w 4246326"/>
              <a:gd name="connsiteY32" fmla="*/ 194541 h 1180479"/>
              <a:gd name="connsiteX33" fmla="*/ 60961 w 4246326"/>
              <a:gd name="connsiteY33" fmla="*/ 137493 h 1180479"/>
              <a:gd name="connsiteX34" fmla="*/ 23198 w 4246326"/>
              <a:gd name="connsiteY34" fmla="*/ 80446 h 1180479"/>
              <a:gd name="connsiteX35" fmla="*/ 0 w 4246326"/>
              <a:gd name="connsiteY35" fmla="*/ 75756 h 118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46326" h="1180479">
                <a:moveTo>
                  <a:pt x="0" y="0"/>
                </a:moveTo>
                <a:lnTo>
                  <a:pt x="4161343" y="0"/>
                </a:lnTo>
                <a:cubicBezTo>
                  <a:pt x="4208278" y="0"/>
                  <a:pt x="4246326" y="37594"/>
                  <a:pt x="4246326" y="83968"/>
                </a:cubicBezTo>
                <a:lnTo>
                  <a:pt x="4246326" y="1096511"/>
                </a:lnTo>
                <a:cubicBezTo>
                  <a:pt x="4246326" y="1142885"/>
                  <a:pt x="4208278" y="1180479"/>
                  <a:pt x="4161343" y="1180479"/>
                </a:cubicBezTo>
                <a:lnTo>
                  <a:pt x="0" y="1180479"/>
                </a:lnTo>
                <a:lnTo>
                  <a:pt x="0" y="1103270"/>
                </a:lnTo>
                <a:lnTo>
                  <a:pt x="23198" y="1098581"/>
                </a:lnTo>
                <a:cubicBezTo>
                  <a:pt x="45390" y="1089182"/>
                  <a:pt x="60961" y="1067179"/>
                  <a:pt x="60961" y="1041533"/>
                </a:cubicBezTo>
                <a:cubicBezTo>
                  <a:pt x="60961" y="1015888"/>
                  <a:pt x="45390" y="993884"/>
                  <a:pt x="23198" y="984486"/>
                </a:cubicBezTo>
                <a:lnTo>
                  <a:pt x="0" y="979796"/>
                </a:lnTo>
                <a:lnTo>
                  <a:pt x="0" y="923986"/>
                </a:lnTo>
                <a:lnTo>
                  <a:pt x="23198" y="919297"/>
                </a:lnTo>
                <a:cubicBezTo>
                  <a:pt x="45390" y="909898"/>
                  <a:pt x="60961" y="887895"/>
                  <a:pt x="60961" y="862249"/>
                </a:cubicBezTo>
                <a:cubicBezTo>
                  <a:pt x="60961" y="836604"/>
                  <a:pt x="45390" y="814600"/>
                  <a:pt x="23198" y="805202"/>
                </a:cubicBezTo>
                <a:lnTo>
                  <a:pt x="0" y="800512"/>
                </a:lnTo>
                <a:lnTo>
                  <a:pt x="0" y="742797"/>
                </a:lnTo>
                <a:lnTo>
                  <a:pt x="23198" y="738108"/>
                </a:lnTo>
                <a:cubicBezTo>
                  <a:pt x="45390" y="728709"/>
                  <a:pt x="60961" y="706706"/>
                  <a:pt x="60961" y="681060"/>
                </a:cubicBezTo>
                <a:cubicBezTo>
                  <a:pt x="60961" y="655415"/>
                  <a:pt x="45390" y="633411"/>
                  <a:pt x="23198" y="624012"/>
                </a:cubicBezTo>
                <a:lnTo>
                  <a:pt x="0" y="619323"/>
                </a:lnTo>
                <a:lnTo>
                  <a:pt x="0" y="561608"/>
                </a:lnTo>
                <a:lnTo>
                  <a:pt x="23198" y="556919"/>
                </a:lnTo>
                <a:cubicBezTo>
                  <a:pt x="45390" y="547520"/>
                  <a:pt x="60961" y="525517"/>
                  <a:pt x="60961" y="499871"/>
                </a:cubicBezTo>
                <a:cubicBezTo>
                  <a:pt x="60961" y="474226"/>
                  <a:pt x="45390" y="452222"/>
                  <a:pt x="23198" y="442824"/>
                </a:cubicBezTo>
                <a:lnTo>
                  <a:pt x="0" y="438134"/>
                </a:lnTo>
                <a:lnTo>
                  <a:pt x="0" y="380419"/>
                </a:lnTo>
                <a:lnTo>
                  <a:pt x="23198" y="375730"/>
                </a:lnTo>
                <a:cubicBezTo>
                  <a:pt x="45390" y="366331"/>
                  <a:pt x="60961" y="344328"/>
                  <a:pt x="60961" y="318682"/>
                </a:cubicBezTo>
                <a:cubicBezTo>
                  <a:pt x="60961" y="293037"/>
                  <a:pt x="45390" y="271033"/>
                  <a:pt x="23198" y="261635"/>
                </a:cubicBezTo>
                <a:lnTo>
                  <a:pt x="0" y="256945"/>
                </a:lnTo>
                <a:lnTo>
                  <a:pt x="0" y="199230"/>
                </a:lnTo>
                <a:lnTo>
                  <a:pt x="23198" y="194541"/>
                </a:lnTo>
                <a:cubicBezTo>
                  <a:pt x="45390" y="185142"/>
                  <a:pt x="60961" y="163139"/>
                  <a:pt x="60961" y="137493"/>
                </a:cubicBezTo>
                <a:cubicBezTo>
                  <a:pt x="60961" y="111848"/>
                  <a:pt x="45390" y="89844"/>
                  <a:pt x="23198" y="80446"/>
                </a:cubicBezTo>
                <a:lnTo>
                  <a:pt x="0" y="75756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A-图片 58">
            <a:extLst>
              <a:ext uri="{FF2B5EF4-FFF2-40B4-BE49-F238E27FC236}">
                <a16:creationId xmlns:a16="http://schemas.microsoft.com/office/drawing/2014/main" id="{1D1F8515-BA0A-0AF1-F61A-76B5C60628E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 l="2959" t="3140" r="1954" b="6799"/>
          <a:stretch>
            <a:fillRect/>
          </a:stretch>
        </p:blipFill>
        <p:spPr>
          <a:xfrm>
            <a:off x="6501736" y="2520895"/>
            <a:ext cx="3967797" cy="1103048"/>
          </a:xfrm>
          <a:custGeom>
            <a:avLst/>
            <a:gdLst>
              <a:gd name="connsiteX0" fmla="*/ 0 w 4246326"/>
              <a:gd name="connsiteY0" fmla="*/ 0 h 1180479"/>
              <a:gd name="connsiteX1" fmla="*/ 4161343 w 4246326"/>
              <a:gd name="connsiteY1" fmla="*/ 0 h 1180479"/>
              <a:gd name="connsiteX2" fmla="*/ 4246326 w 4246326"/>
              <a:gd name="connsiteY2" fmla="*/ 83968 h 1180479"/>
              <a:gd name="connsiteX3" fmla="*/ 4246326 w 4246326"/>
              <a:gd name="connsiteY3" fmla="*/ 1096511 h 1180479"/>
              <a:gd name="connsiteX4" fmla="*/ 4161343 w 4246326"/>
              <a:gd name="connsiteY4" fmla="*/ 1180479 h 1180479"/>
              <a:gd name="connsiteX5" fmla="*/ 0 w 4246326"/>
              <a:gd name="connsiteY5" fmla="*/ 1180479 h 1180479"/>
              <a:gd name="connsiteX6" fmla="*/ 0 w 4246326"/>
              <a:gd name="connsiteY6" fmla="*/ 1103270 h 1180479"/>
              <a:gd name="connsiteX7" fmla="*/ 23198 w 4246326"/>
              <a:gd name="connsiteY7" fmla="*/ 1098581 h 1180479"/>
              <a:gd name="connsiteX8" fmla="*/ 60961 w 4246326"/>
              <a:gd name="connsiteY8" fmla="*/ 1041533 h 1180479"/>
              <a:gd name="connsiteX9" fmla="*/ 23198 w 4246326"/>
              <a:gd name="connsiteY9" fmla="*/ 984486 h 1180479"/>
              <a:gd name="connsiteX10" fmla="*/ 0 w 4246326"/>
              <a:gd name="connsiteY10" fmla="*/ 979796 h 1180479"/>
              <a:gd name="connsiteX11" fmla="*/ 0 w 4246326"/>
              <a:gd name="connsiteY11" fmla="*/ 923986 h 1180479"/>
              <a:gd name="connsiteX12" fmla="*/ 23198 w 4246326"/>
              <a:gd name="connsiteY12" fmla="*/ 919297 h 1180479"/>
              <a:gd name="connsiteX13" fmla="*/ 60961 w 4246326"/>
              <a:gd name="connsiteY13" fmla="*/ 862249 h 1180479"/>
              <a:gd name="connsiteX14" fmla="*/ 23198 w 4246326"/>
              <a:gd name="connsiteY14" fmla="*/ 805202 h 1180479"/>
              <a:gd name="connsiteX15" fmla="*/ 0 w 4246326"/>
              <a:gd name="connsiteY15" fmla="*/ 800512 h 1180479"/>
              <a:gd name="connsiteX16" fmla="*/ 0 w 4246326"/>
              <a:gd name="connsiteY16" fmla="*/ 742797 h 1180479"/>
              <a:gd name="connsiteX17" fmla="*/ 23198 w 4246326"/>
              <a:gd name="connsiteY17" fmla="*/ 738108 h 1180479"/>
              <a:gd name="connsiteX18" fmla="*/ 60961 w 4246326"/>
              <a:gd name="connsiteY18" fmla="*/ 681060 h 1180479"/>
              <a:gd name="connsiteX19" fmla="*/ 23198 w 4246326"/>
              <a:gd name="connsiteY19" fmla="*/ 624012 h 1180479"/>
              <a:gd name="connsiteX20" fmla="*/ 0 w 4246326"/>
              <a:gd name="connsiteY20" fmla="*/ 619323 h 1180479"/>
              <a:gd name="connsiteX21" fmla="*/ 0 w 4246326"/>
              <a:gd name="connsiteY21" fmla="*/ 561608 h 1180479"/>
              <a:gd name="connsiteX22" fmla="*/ 23198 w 4246326"/>
              <a:gd name="connsiteY22" fmla="*/ 556919 h 1180479"/>
              <a:gd name="connsiteX23" fmla="*/ 60961 w 4246326"/>
              <a:gd name="connsiteY23" fmla="*/ 499871 h 1180479"/>
              <a:gd name="connsiteX24" fmla="*/ 23198 w 4246326"/>
              <a:gd name="connsiteY24" fmla="*/ 442824 h 1180479"/>
              <a:gd name="connsiteX25" fmla="*/ 0 w 4246326"/>
              <a:gd name="connsiteY25" fmla="*/ 438134 h 1180479"/>
              <a:gd name="connsiteX26" fmla="*/ 0 w 4246326"/>
              <a:gd name="connsiteY26" fmla="*/ 380419 h 1180479"/>
              <a:gd name="connsiteX27" fmla="*/ 23198 w 4246326"/>
              <a:gd name="connsiteY27" fmla="*/ 375730 h 1180479"/>
              <a:gd name="connsiteX28" fmla="*/ 60961 w 4246326"/>
              <a:gd name="connsiteY28" fmla="*/ 318682 h 1180479"/>
              <a:gd name="connsiteX29" fmla="*/ 23198 w 4246326"/>
              <a:gd name="connsiteY29" fmla="*/ 261635 h 1180479"/>
              <a:gd name="connsiteX30" fmla="*/ 0 w 4246326"/>
              <a:gd name="connsiteY30" fmla="*/ 256945 h 1180479"/>
              <a:gd name="connsiteX31" fmla="*/ 0 w 4246326"/>
              <a:gd name="connsiteY31" fmla="*/ 199230 h 1180479"/>
              <a:gd name="connsiteX32" fmla="*/ 23198 w 4246326"/>
              <a:gd name="connsiteY32" fmla="*/ 194541 h 1180479"/>
              <a:gd name="connsiteX33" fmla="*/ 60961 w 4246326"/>
              <a:gd name="connsiteY33" fmla="*/ 137493 h 1180479"/>
              <a:gd name="connsiteX34" fmla="*/ 23198 w 4246326"/>
              <a:gd name="connsiteY34" fmla="*/ 80446 h 1180479"/>
              <a:gd name="connsiteX35" fmla="*/ 0 w 4246326"/>
              <a:gd name="connsiteY35" fmla="*/ 75756 h 118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46326" h="1180479">
                <a:moveTo>
                  <a:pt x="0" y="0"/>
                </a:moveTo>
                <a:lnTo>
                  <a:pt x="4161343" y="0"/>
                </a:lnTo>
                <a:cubicBezTo>
                  <a:pt x="4208278" y="0"/>
                  <a:pt x="4246326" y="37594"/>
                  <a:pt x="4246326" y="83968"/>
                </a:cubicBezTo>
                <a:lnTo>
                  <a:pt x="4246326" y="1096511"/>
                </a:lnTo>
                <a:cubicBezTo>
                  <a:pt x="4246326" y="1142885"/>
                  <a:pt x="4208278" y="1180479"/>
                  <a:pt x="4161343" y="1180479"/>
                </a:cubicBezTo>
                <a:lnTo>
                  <a:pt x="0" y="1180479"/>
                </a:lnTo>
                <a:lnTo>
                  <a:pt x="0" y="1103270"/>
                </a:lnTo>
                <a:lnTo>
                  <a:pt x="23198" y="1098581"/>
                </a:lnTo>
                <a:cubicBezTo>
                  <a:pt x="45390" y="1089182"/>
                  <a:pt x="60961" y="1067179"/>
                  <a:pt x="60961" y="1041533"/>
                </a:cubicBezTo>
                <a:cubicBezTo>
                  <a:pt x="60961" y="1015888"/>
                  <a:pt x="45390" y="993884"/>
                  <a:pt x="23198" y="984486"/>
                </a:cubicBezTo>
                <a:lnTo>
                  <a:pt x="0" y="979796"/>
                </a:lnTo>
                <a:lnTo>
                  <a:pt x="0" y="923986"/>
                </a:lnTo>
                <a:lnTo>
                  <a:pt x="23198" y="919297"/>
                </a:lnTo>
                <a:cubicBezTo>
                  <a:pt x="45390" y="909898"/>
                  <a:pt x="60961" y="887895"/>
                  <a:pt x="60961" y="862249"/>
                </a:cubicBezTo>
                <a:cubicBezTo>
                  <a:pt x="60961" y="836604"/>
                  <a:pt x="45390" y="814600"/>
                  <a:pt x="23198" y="805202"/>
                </a:cubicBezTo>
                <a:lnTo>
                  <a:pt x="0" y="800512"/>
                </a:lnTo>
                <a:lnTo>
                  <a:pt x="0" y="742797"/>
                </a:lnTo>
                <a:lnTo>
                  <a:pt x="23198" y="738108"/>
                </a:lnTo>
                <a:cubicBezTo>
                  <a:pt x="45390" y="728709"/>
                  <a:pt x="60961" y="706706"/>
                  <a:pt x="60961" y="681060"/>
                </a:cubicBezTo>
                <a:cubicBezTo>
                  <a:pt x="60961" y="655415"/>
                  <a:pt x="45390" y="633411"/>
                  <a:pt x="23198" y="624012"/>
                </a:cubicBezTo>
                <a:lnTo>
                  <a:pt x="0" y="619323"/>
                </a:lnTo>
                <a:lnTo>
                  <a:pt x="0" y="561608"/>
                </a:lnTo>
                <a:lnTo>
                  <a:pt x="23198" y="556919"/>
                </a:lnTo>
                <a:cubicBezTo>
                  <a:pt x="45390" y="547520"/>
                  <a:pt x="60961" y="525517"/>
                  <a:pt x="60961" y="499871"/>
                </a:cubicBezTo>
                <a:cubicBezTo>
                  <a:pt x="60961" y="474226"/>
                  <a:pt x="45390" y="452222"/>
                  <a:pt x="23198" y="442824"/>
                </a:cubicBezTo>
                <a:lnTo>
                  <a:pt x="0" y="438134"/>
                </a:lnTo>
                <a:lnTo>
                  <a:pt x="0" y="380419"/>
                </a:lnTo>
                <a:lnTo>
                  <a:pt x="23198" y="375730"/>
                </a:lnTo>
                <a:cubicBezTo>
                  <a:pt x="45390" y="366331"/>
                  <a:pt x="60961" y="344328"/>
                  <a:pt x="60961" y="318682"/>
                </a:cubicBezTo>
                <a:cubicBezTo>
                  <a:pt x="60961" y="293037"/>
                  <a:pt x="45390" y="271033"/>
                  <a:pt x="23198" y="261635"/>
                </a:cubicBezTo>
                <a:lnTo>
                  <a:pt x="0" y="256945"/>
                </a:lnTo>
                <a:lnTo>
                  <a:pt x="0" y="199230"/>
                </a:lnTo>
                <a:lnTo>
                  <a:pt x="23198" y="194541"/>
                </a:lnTo>
                <a:cubicBezTo>
                  <a:pt x="45390" y="185142"/>
                  <a:pt x="60961" y="163139"/>
                  <a:pt x="60961" y="137493"/>
                </a:cubicBezTo>
                <a:cubicBezTo>
                  <a:pt x="60961" y="111848"/>
                  <a:pt x="45390" y="89844"/>
                  <a:pt x="23198" y="80446"/>
                </a:cubicBezTo>
                <a:lnTo>
                  <a:pt x="0" y="75756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6" name="PA-图片 65">
            <a:extLst>
              <a:ext uri="{FF2B5EF4-FFF2-40B4-BE49-F238E27FC236}">
                <a16:creationId xmlns:a16="http://schemas.microsoft.com/office/drawing/2014/main" id="{79A15553-A010-C721-D2FD-CB93CD7389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rcRect l="1429" t="3887" r="1426" b="7549"/>
          <a:stretch>
            <a:fillRect/>
          </a:stretch>
        </p:blipFill>
        <p:spPr>
          <a:xfrm>
            <a:off x="6501737" y="3869617"/>
            <a:ext cx="3963730" cy="1103628"/>
          </a:xfrm>
          <a:custGeom>
            <a:avLst/>
            <a:gdLst>
              <a:gd name="connsiteX0" fmla="*/ 0 w 4241973"/>
              <a:gd name="connsiteY0" fmla="*/ 0 h 1181100"/>
              <a:gd name="connsiteX1" fmla="*/ 4157077 w 4241973"/>
              <a:gd name="connsiteY1" fmla="*/ 0 h 1181100"/>
              <a:gd name="connsiteX2" fmla="*/ 4241973 w 4241973"/>
              <a:gd name="connsiteY2" fmla="*/ 84012 h 1181100"/>
              <a:gd name="connsiteX3" fmla="*/ 4241973 w 4241973"/>
              <a:gd name="connsiteY3" fmla="*/ 1097088 h 1181100"/>
              <a:gd name="connsiteX4" fmla="*/ 4157077 w 4241973"/>
              <a:gd name="connsiteY4" fmla="*/ 1181100 h 1181100"/>
              <a:gd name="connsiteX5" fmla="*/ 0 w 4241973"/>
              <a:gd name="connsiteY5" fmla="*/ 1181100 h 1181100"/>
              <a:gd name="connsiteX6" fmla="*/ 0 w 4241973"/>
              <a:gd name="connsiteY6" fmla="*/ 1103851 h 1181100"/>
              <a:gd name="connsiteX7" fmla="*/ 23175 w 4241973"/>
              <a:gd name="connsiteY7" fmla="*/ 1099159 h 1181100"/>
              <a:gd name="connsiteX8" fmla="*/ 60899 w 4241973"/>
              <a:gd name="connsiteY8" fmla="*/ 1042081 h 1181100"/>
              <a:gd name="connsiteX9" fmla="*/ 23175 w 4241973"/>
              <a:gd name="connsiteY9" fmla="*/ 985004 h 1181100"/>
              <a:gd name="connsiteX10" fmla="*/ 0 w 4241973"/>
              <a:gd name="connsiteY10" fmla="*/ 980312 h 1181100"/>
              <a:gd name="connsiteX11" fmla="*/ 0 w 4241973"/>
              <a:gd name="connsiteY11" fmla="*/ 924472 h 1181100"/>
              <a:gd name="connsiteX12" fmla="*/ 23175 w 4241973"/>
              <a:gd name="connsiteY12" fmla="*/ 919781 h 1181100"/>
              <a:gd name="connsiteX13" fmla="*/ 60899 w 4241973"/>
              <a:gd name="connsiteY13" fmla="*/ 862703 h 1181100"/>
              <a:gd name="connsiteX14" fmla="*/ 23175 w 4241973"/>
              <a:gd name="connsiteY14" fmla="*/ 805626 h 1181100"/>
              <a:gd name="connsiteX15" fmla="*/ 0 w 4241973"/>
              <a:gd name="connsiteY15" fmla="*/ 800933 h 1181100"/>
              <a:gd name="connsiteX16" fmla="*/ 0 w 4241973"/>
              <a:gd name="connsiteY16" fmla="*/ 743188 h 1181100"/>
              <a:gd name="connsiteX17" fmla="*/ 23175 w 4241973"/>
              <a:gd name="connsiteY17" fmla="*/ 738497 h 1181100"/>
              <a:gd name="connsiteX18" fmla="*/ 60899 w 4241973"/>
              <a:gd name="connsiteY18" fmla="*/ 681418 h 1181100"/>
              <a:gd name="connsiteX19" fmla="*/ 23175 w 4241973"/>
              <a:gd name="connsiteY19" fmla="*/ 624340 h 1181100"/>
              <a:gd name="connsiteX20" fmla="*/ 0 w 4241973"/>
              <a:gd name="connsiteY20" fmla="*/ 619649 h 1181100"/>
              <a:gd name="connsiteX21" fmla="*/ 0 w 4241973"/>
              <a:gd name="connsiteY21" fmla="*/ 561904 h 1181100"/>
              <a:gd name="connsiteX22" fmla="*/ 23175 w 4241973"/>
              <a:gd name="connsiteY22" fmla="*/ 557212 h 1181100"/>
              <a:gd name="connsiteX23" fmla="*/ 60899 w 4241973"/>
              <a:gd name="connsiteY23" fmla="*/ 500134 h 1181100"/>
              <a:gd name="connsiteX24" fmla="*/ 23175 w 4241973"/>
              <a:gd name="connsiteY24" fmla="*/ 443057 h 1181100"/>
              <a:gd name="connsiteX25" fmla="*/ 0 w 4241973"/>
              <a:gd name="connsiteY25" fmla="*/ 438365 h 1181100"/>
              <a:gd name="connsiteX26" fmla="*/ 0 w 4241973"/>
              <a:gd name="connsiteY26" fmla="*/ 380619 h 1181100"/>
              <a:gd name="connsiteX27" fmla="*/ 23175 w 4241973"/>
              <a:gd name="connsiteY27" fmla="*/ 375928 h 1181100"/>
              <a:gd name="connsiteX28" fmla="*/ 60899 w 4241973"/>
              <a:gd name="connsiteY28" fmla="*/ 318850 h 1181100"/>
              <a:gd name="connsiteX29" fmla="*/ 23175 w 4241973"/>
              <a:gd name="connsiteY29" fmla="*/ 261773 h 1181100"/>
              <a:gd name="connsiteX30" fmla="*/ 0 w 4241973"/>
              <a:gd name="connsiteY30" fmla="*/ 257080 h 1181100"/>
              <a:gd name="connsiteX31" fmla="*/ 0 w 4241973"/>
              <a:gd name="connsiteY31" fmla="*/ 199335 h 1181100"/>
              <a:gd name="connsiteX32" fmla="*/ 23175 w 4241973"/>
              <a:gd name="connsiteY32" fmla="*/ 194644 h 1181100"/>
              <a:gd name="connsiteX33" fmla="*/ 60899 w 4241973"/>
              <a:gd name="connsiteY33" fmla="*/ 137566 h 1181100"/>
              <a:gd name="connsiteX34" fmla="*/ 23175 w 4241973"/>
              <a:gd name="connsiteY34" fmla="*/ 80489 h 1181100"/>
              <a:gd name="connsiteX35" fmla="*/ 0 w 4241973"/>
              <a:gd name="connsiteY35" fmla="*/ 7579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41973" h="1181100">
                <a:moveTo>
                  <a:pt x="0" y="0"/>
                </a:moveTo>
                <a:lnTo>
                  <a:pt x="4157077" y="0"/>
                </a:lnTo>
                <a:cubicBezTo>
                  <a:pt x="4203963" y="0"/>
                  <a:pt x="4241973" y="37614"/>
                  <a:pt x="4241973" y="84012"/>
                </a:cubicBezTo>
                <a:lnTo>
                  <a:pt x="4241973" y="1097088"/>
                </a:lnTo>
                <a:cubicBezTo>
                  <a:pt x="4241973" y="1143486"/>
                  <a:pt x="4203963" y="1181100"/>
                  <a:pt x="4157077" y="1181100"/>
                </a:cubicBezTo>
                <a:lnTo>
                  <a:pt x="0" y="1181100"/>
                </a:lnTo>
                <a:lnTo>
                  <a:pt x="0" y="1103851"/>
                </a:lnTo>
                <a:lnTo>
                  <a:pt x="23175" y="1099159"/>
                </a:lnTo>
                <a:cubicBezTo>
                  <a:pt x="45343" y="1089755"/>
                  <a:pt x="60899" y="1067741"/>
                  <a:pt x="60899" y="1042081"/>
                </a:cubicBezTo>
                <a:cubicBezTo>
                  <a:pt x="60899" y="1016423"/>
                  <a:pt x="45343" y="994407"/>
                  <a:pt x="23175" y="985004"/>
                </a:cubicBezTo>
                <a:lnTo>
                  <a:pt x="0" y="980312"/>
                </a:lnTo>
                <a:lnTo>
                  <a:pt x="0" y="924472"/>
                </a:lnTo>
                <a:lnTo>
                  <a:pt x="23175" y="919781"/>
                </a:lnTo>
                <a:cubicBezTo>
                  <a:pt x="45343" y="910377"/>
                  <a:pt x="60899" y="888362"/>
                  <a:pt x="60899" y="862703"/>
                </a:cubicBezTo>
                <a:cubicBezTo>
                  <a:pt x="60899" y="837044"/>
                  <a:pt x="45343" y="815029"/>
                  <a:pt x="23175" y="805626"/>
                </a:cubicBezTo>
                <a:lnTo>
                  <a:pt x="0" y="800933"/>
                </a:lnTo>
                <a:lnTo>
                  <a:pt x="0" y="743188"/>
                </a:lnTo>
                <a:lnTo>
                  <a:pt x="23175" y="738497"/>
                </a:lnTo>
                <a:cubicBezTo>
                  <a:pt x="45343" y="729093"/>
                  <a:pt x="60899" y="707078"/>
                  <a:pt x="60899" y="681418"/>
                </a:cubicBezTo>
                <a:cubicBezTo>
                  <a:pt x="60899" y="655760"/>
                  <a:pt x="45343" y="633744"/>
                  <a:pt x="23175" y="624340"/>
                </a:cubicBezTo>
                <a:lnTo>
                  <a:pt x="0" y="619649"/>
                </a:lnTo>
                <a:lnTo>
                  <a:pt x="0" y="561904"/>
                </a:lnTo>
                <a:lnTo>
                  <a:pt x="23175" y="557212"/>
                </a:lnTo>
                <a:cubicBezTo>
                  <a:pt x="45343" y="547808"/>
                  <a:pt x="60899" y="525794"/>
                  <a:pt x="60899" y="500134"/>
                </a:cubicBezTo>
                <a:cubicBezTo>
                  <a:pt x="60899" y="474476"/>
                  <a:pt x="45343" y="452460"/>
                  <a:pt x="23175" y="443057"/>
                </a:cubicBezTo>
                <a:lnTo>
                  <a:pt x="0" y="438365"/>
                </a:lnTo>
                <a:lnTo>
                  <a:pt x="0" y="380619"/>
                </a:lnTo>
                <a:lnTo>
                  <a:pt x="23175" y="375928"/>
                </a:lnTo>
                <a:cubicBezTo>
                  <a:pt x="45343" y="366524"/>
                  <a:pt x="60899" y="344509"/>
                  <a:pt x="60899" y="318850"/>
                </a:cubicBezTo>
                <a:cubicBezTo>
                  <a:pt x="60899" y="293191"/>
                  <a:pt x="45343" y="271176"/>
                  <a:pt x="23175" y="261773"/>
                </a:cubicBezTo>
                <a:lnTo>
                  <a:pt x="0" y="257080"/>
                </a:lnTo>
                <a:lnTo>
                  <a:pt x="0" y="199335"/>
                </a:lnTo>
                <a:lnTo>
                  <a:pt x="23175" y="194644"/>
                </a:lnTo>
                <a:cubicBezTo>
                  <a:pt x="45343" y="185240"/>
                  <a:pt x="60899" y="163225"/>
                  <a:pt x="60899" y="137566"/>
                </a:cubicBezTo>
                <a:cubicBezTo>
                  <a:pt x="60899" y="111907"/>
                  <a:pt x="45343" y="89892"/>
                  <a:pt x="23175" y="80489"/>
                </a:cubicBezTo>
                <a:lnTo>
                  <a:pt x="0" y="75796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0" name="PA-图片 69">
            <a:extLst>
              <a:ext uri="{FF2B5EF4-FFF2-40B4-BE49-F238E27FC236}">
                <a16:creationId xmlns:a16="http://schemas.microsoft.com/office/drawing/2014/main" id="{BC751DEB-523A-4E35-23A8-3752B664FE3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rcRect l="3074" t="6944" r="2514" b="10660"/>
          <a:stretch>
            <a:fillRect/>
          </a:stretch>
        </p:blipFill>
        <p:spPr>
          <a:xfrm>
            <a:off x="6491589" y="5218962"/>
            <a:ext cx="3973211" cy="1103048"/>
          </a:xfrm>
          <a:custGeom>
            <a:avLst/>
            <a:gdLst>
              <a:gd name="connsiteX0" fmla="*/ 0 w 4252120"/>
              <a:gd name="connsiteY0" fmla="*/ 0 h 1180479"/>
              <a:gd name="connsiteX1" fmla="*/ 4167021 w 4252120"/>
              <a:gd name="connsiteY1" fmla="*/ 0 h 1180479"/>
              <a:gd name="connsiteX2" fmla="*/ 4252120 w 4252120"/>
              <a:gd name="connsiteY2" fmla="*/ 83968 h 1180479"/>
              <a:gd name="connsiteX3" fmla="*/ 4252120 w 4252120"/>
              <a:gd name="connsiteY3" fmla="*/ 1096511 h 1180479"/>
              <a:gd name="connsiteX4" fmla="*/ 4167021 w 4252120"/>
              <a:gd name="connsiteY4" fmla="*/ 1180479 h 1180479"/>
              <a:gd name="connsiteX5" fmla="*/ 0 w 4252120"/>
              <a:gd name="connsiteY5" fmla="*/ 1180479 h 1180479"/>
              <a:gd name="connsiteX6" fmla="*/ 0 w 4252120"/>
              <a:gd name="connsiteY6" fmla="*/ 1103270 h 1180479"/>
              <a:gd name="connsiteX7" fmla="*/ 23230 w 4252120"/>
              <a:gd name="connsiteY7" fmla="*/ 1098581 h 1180479"/>
              <a:gd name="connsiteX8" fmla="*/ 61045 w 4252120"/>
              <a:gd name="connsiteY8" fmla="*/ 1041533 h 1180479"/>
              <a:gd name="connsiteX9" fmla="*/ 23230 w 4252120"/>
              <a:gd name="connsiteY9" fmla="*/ 984486 h 1180479"/>
              <a:gd name="connsiteX10" fmla="*/ 0 w 4252120"/>
              <a:gd name="connsiteY10" fmla="*/ 979796 h 1180479"/>
              <a:gd name="connsiteX11" fmla="*/ 0 w 4252120"/>
              <a:gd name="connsiteY11" fmla="*/ 923986 h 1180479"/>
              <a:gd name="connsiteX12" fmla="*/ 23230 w 4252120"/>
              <a:gd name="connsiteY12" fmla="*/ 919297 h 1180479"/>
              <a:gd name="connsiteX13" fmla="*/ 61045 w 4252120"/>
              <a:gd name="connsiteY13" fmla="*/ 862249 h 1180479"/>
              <a:gd name="connsiteX14" fmla="*/ 23230 w 4252120"/>
              <a:gd name="connsiteY14" fmla="*/ 805202 h 1180479"/>
              <a:gd name="connsiteX15" fmla="*/ 0 w 4252120"/>
              <a:gd name="connsiteY15" fmla="*/ 800512 h 1180479"/>
              <a:gd name="connsiteX16" fmla="*/ 0 w 4252120"/>
              <a:gd name="connsiteY16" fmla="*/ 742797 h 1180479"/>
              <a:gd name="connsiteX17" fmla="*/ 23230 w 4252120"/>
              <a:gd name="connsiteY17" fmla="*/ 738108 h 1180479"/>
              <a:gd name="connsiteX18" fmla="*/ 61045 w 4252120"/>
              <a:gd name="connsiteY18" fmla="*/ 681060 h 1180479"/>
              <a:gd name="connsiteX19" fmla="*/ 23230 w 4252120"/>
              <a:gd name="connsiteY19" fmla="*/ 624012 h 1180479"/>
              <a:gd name="connsiteX20" fmla="*/ 0 w 4252120"/>
              <a:gd name="connsiteY20" fmla="*/ 619323 h 1180479"/>
              <a:gd name="connsiteX21" fmla="*/ 0 w 4252120"/>
              <a:gd name="connsiteY21" fmla="*/ 561608 h 1180479"/>
              <a:gd name="connsiteX22" fmla="*/ 23230 w 4252120"/>
              <a:gd name="connsiteY22" fmla="*/ 556919 h 1180479"/>
              <a:gd name="connsiteX23" fmla="*/ 61045 w 4252120"/>
              <a:gd name="connsiteY23" fmla="*/ 499871 h 1180479"/>
              <a:gd name="connsiteX24" fmla="*/ 23230 w 4252120"/>
              <a:gd name="connsiteY24" fmla="*/ 442824 h 1180479"/>
              <a:gd name="connsiteX25" fmla="*/ 0 w 4252120"/>
              <a:gd name="connsiteY25" fmla="*/ 438134 h 1180479"/>
              <a:gd name="connsiteX26" fmla="*/ 0 w 4252120"/>
              <a:gd name="connsiteY26" fmla="*/ 380419 h 1180479"/>
              <a:gd name="connsiteX27" fmla="*/ 23230 w 4252120"/>
              <a:gd name="connsiteY27" fmla="*/ 375730 h 1180479"/>
              <a:gd name="connsiteX28" fmla="*/ 61045 w 4252120"/>
              <a:gd name="connsiteY28" fmla="*/ 318682 h 1180479"/>
              <a:gd name="connsiteX29" fmla="*/ 23230 w 4252120"/>
              <a:gd name="connsiteY29" fmla="*/ 261635 h 1180479"/>
              <a:gd name="connsiteX30" fmla="*/ 0 w 4252120"/>
              <a:gd name="connsiteY30" fmla="*/ 256945 h 1180479"/>
              <a:gd name="connsiteX31" fmla="*/ 0 w 4252120"/>
              <a:gd name="connsiteY31" fmla="*/ 199230 h 1180479"/>
              <a:gd name="connsiteX32" fmla="*/ 23230 w 4252120"/>
              <a:gd name="connsiteY32" fmla="*/ 194541 h 1180479"/>
              <a:gd name="connsiteX33" fmla="*/ 61045 w 4252120"/>
              <a:gd name="connsiteY33" fmla="*/ 137493 h 1180479"/>
              <a:gd name="connsiteX34" fmla="*/ 23230 w 4252120"/>
              <a:gd name="connsiteY34" fmla="*/ 80446 h 1180479"/>
              <a:gd name="connsiteX35" fmla="*/ 0 w 4252120"/>
              <a:gd name="connsiteY35" fmla="*/ 75756 h 118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52120" h="1180479">
                <a:moveTo>
                  <a:pt x="0" y="0"/>
                </a:moveTo>
                <a:lnTo>
                  <a:pt x="4167021" y="0"/>
                </a:lnTo>
                <a:cubicBezTo>
                  <a:pt x="4214020" y="0"/>
                  <a:pt x="4252120" y="37594"/>
                  <a:pt x="4252120" y="83968"/>
                </a:cubicBezTo>
                <a:lnTo>
                  <a:pt x="4252120" y="1096511"/>
                </a:lnTo>
                <a:cubicBezTo>
                  <a:pt x="4252120" y="1142885"/>
                  <a:pt x="4214020" y="1180479"/>
                  <a:pt x="4167021" y="1180479"/>
                </a:cubicBezTo>
                <a:lnTo>
                  <a:pt x="0" y="1180479"/>
                </a:lnTo>
                <a:lnTo>
                  <a:pt x="0" y="1103270"/>
                </a:lnTo>
                <a:lnTo>
                  <a:pt x="23230" y="1098581"/>
                </a:lnTo>
                <a:cubicBezTo>
                  <a:pt x="45452" y="1089182"/>
                  <a:pt x="61045" y="1067179"/>
                  <a:pt x="61045" y="1041533"/>
                </a:cubicBezTo>
                <a:cubicBezTo>
                  <a:pt x="61045" y="1015888"/>
                  <a:pt x="45452" y="993884"/>
                  <a:pt x="23230" y="984486"/>
                </a:cubicBezTo>
                <a:lnTo>
                  <a:pt x="0" y="979796"/>
                </a:lnTo>
                <a:lnTo>
                  <a:pt x="0" y="923986"/>
                </a:lnTo>
                <a:lnTo>
                  <a:pt x="23230" y="919297"/>
                </a:lnTo>
                <a:cubicBezTo>
                  <a:pt x="45452" y="909898"/>
                  <a:pt x="61045" y="887895"/>
                  <a:pt x="61045" y="862249"/>
                </a:cubicBezTo>
                <a:cubicBezTo>
                  <a:pt x="61045" y="836604"/>
                  <a:pt x="45452" y="814600"/>
                  <a:pt x="23230" y="805202"/>
                </a:cubicBezTo>
                <a:lnTo>
                  <a:pt x="0" y="800512"/>
                </a:lnTo>
                <a:lnTo>
                  <a:pt x="0" y="742797"/>
                </a:lnTo>
                <a:lnTo>
                  <a:pt x="23230" y="738108"/>
                </a:lnTo>
                <a:cubicBezTo>
                  <a:pt x="45452" y="728709"/>
                  <a:pt x="61045" y="706706"/>
                  <a:pt x="61045" y="681060"/>
                </a:cubicBezTo>
                <a:cubicBezTo>
                  <a:pt x="61045" y="655415"/>
                  <a:pt x="45452" y="633411"/>
                  <a:pt x="23230" y="624012"/>
                </a:cubicBezTo>
                <a:lnTo>
                  <a:pt x="0" y="619323"/>
                </a:lnTo>
                <a:lnTo>
                  <a:pt x="0" y="561608"/>
                </a:lnTo>
                <a:lnTo>
                  <a:pt x="23230" y="556919"/>
                </a:lnTo>
                <a:cubicBezTo>
                  <a:pt x="45452" y="547520"/>
                  <a:pt x="61045" y="525517"/>
                  <a:pt x="61045" y="499871"/>
                </a:cubicBezTo>
                <a:cubicBezTo>
                  <a:pt x="61045" y="474226"/>
                  <a:pt x="45452" y="452222"/>
                  <a:pt x="23230" y="442824"/>
                </a:cubicBezTo>
                <a:lnTo>
                  <a:pt x="0" y="438134"/>
                </a:lnTo>
                <a:lnTo>
                  <a:pt x="0" y="380419"/>
                </a:lnTo>
                <a:lnTo>
                  <a:pt x="23230" y="375730"/>
                </a:lnTo>
                <a:cubicBezTo>
                  <a:pt x="45452" y="366331"/>
                  <a:pt x="61045" y="344328"/>
                  <a:pt x="61045" y="318682"/>
                </a:cubicBezTo>
                <a:cubicBezTo>
                  <a:pt x="61045" y="293037"/>
                  <a:pt x="45452" y="271033"/>
                  <a:pt x="23230" y="261635"/>
                </a:cubicBezTo>
                <a:lnTo>
                  <a:pt x="0" y="256945"/>
                </a:lnTo>
                <a:lnTo>
                  <a:pt x="0" y="199230"/>
                </a:lnTo>
                <a:lnTo>
                  <a:pt x="23230" y="194541"/>
                </a:lnTo>
                <a:cubicBezTo>
                  <a:pt x="45452" y="185142"/>
                  <a:pt x="61045" y="163139"/>
                  <a:pt x="61045" y="137493"/>
                </a:cubicBezTo>
                <a:cubicBezTo>
                  <a:pt x="61045" y="111848"/>
                  <a:pt x="45452" y="89844"/>
                  <a:pt x="23230" y="80446"/>
                </a:cubicBezTo>
                <a:lnTo>
                  <a:pt x="0" y="75756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25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graphicFrame>
        <p:nvGraphicFramePr>
          <p:cNvPr id="16" name="表格 20">
            <a:extLst>
              <a:ext uri="{FF2B5EF4-FFF2-40B4-BE49-F238E27FC236}">
                <a16:creationId xmlns:a16="http://schemas.microsoft.com/office/drawing/2014/main" id="{E1C6FFC7-7278-CA1D-7688-D96575B8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62012"/>
              </p:ext>
            </p:extLst>
          </p:nvPr>
        </p:nvGraphicFramePr>
        <p:xfrm>
          <a:off x="6096000" y="2563153"/>
          <a:ext cx="4780785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61481834"/>
                    </a:ext>
                  </a:extLst>
                </a:gridCol>
              </a:tblGrid>
              <a:tr h="365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优惠券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满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折扣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（每）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graphicFrame>
        <p:nvGraphicFramePr>
          <p:cNvPr id="17" name="表格 20">
            <a:extLst>
              <a:ext uri="{FF2B5EF4-FFF2-40B4-BE49-F238E27FC236}">
                <a16:creationId xmlns:a16="http://schemas.microsoft.com/office/drawing/2014/main" id="{DBDD0A0C-CAB8-29EB-2124-48D85F9D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32156"/>
              </p:ext>
            </p:extLst>
          </p:nvPr>
        </p:nvGraphicFramePr>
        <p:xfrm>
          <a:off x="1674726" y="3236387"/>
          <a:ext cx="3824628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</a:tblGrid>
              <a:tr h="3653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商品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58CE325A-482C-DBD9-B8C3-DD089A42D0F2}"/>
              </a:ext>
            </a:extLst>
          </p:cNvPr>
          <p:cNvSpPr txBox="1"/>
          <p:nvPr/>
        </p:nvSpPr>
        <p:spPr>
          <a:xfrm>
            <a:off x="10218562" y="334308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0BD058-72CD-88F1-7503-E2E16C856781}"/>
              </a:ext>
            </a:extLst>
          </p:cNvPr>
          <p:cNvSpPr txBox="1"/>
          <p:nvPr/>
        </p:nvSpPr>
        <p:spPr>
          <a:xfrm>
            <a:off x="4626633" y="364123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latin typeface="+mn-lt"/>
                <a:ea typeface="+mn-ea"/>
              </a:rPr>
              <a:t>折扣明细</a:t>
            </a:r>
            <a:endParaRPr lang="zh-CN" altLang="en-US" sz="1200" dirty="0">
              <a:latin typeface="+mn-lt"/>
              <a:ea typeface="+mn-ea"/>
            </a:endParaRP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2C71D489-8071-78AA-148D-987A954A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98676"/>
              </p:ext>
            </p:extLst>
          </p:nvPr>
        </p:nvGraphicFramePr>
        <p:xfrm>
          <a:off x="6096000" y="4554402"/>
          <a:ext cx="4780785" cy="1826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6157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44554449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1515828138"/>
                    </a:ext>
                  </a:extLst>
                </a:gridCol>
                <a:gridCol w="956157">
                  <a:extLst>
                    <a:ext uri="{9D8B030D-6E8A-4147-A177-3AD203B41FA5}">
                      <a16:colId xmlns:a16="http://schemas.microsoft.com/office/drawing/2014/main" val="2661481834"/>
                    </a:ext>
                  </a:extLst>
                </a:gridCol>
              </a:tblGrid>
              <a:tr h="365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优惠券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序号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满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折扣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（每）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a,b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365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2249773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C119C8A-0571-B08D-7FFD-56F1F83B9A3A}"/>
              </a:ext>
            </a:extLst>
          </p:cNvPr>
          <p:cNvSpPr txBox="1"/>
          <p:nvPr/>
        </p:nvSpPr>
        <p:spPr>
          <a:xfrm>
            <a:off x="10172075" y="53239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100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72A72D-F6F0-6EC5-6DDA-A6420DDFA00D}"/>
              </a:ext>
            </a:extLst>
          </p:cNvPr>
          <p:cNvSpPr txBox="1"/>
          <p:nvPr/>
        </p:nvSpPr>
        <p:spPr>
          <a:xfrm>
            <a:off x="4841318" y="400289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0123FB-5D9F-89D2-EADC-C5B1B8D74ABA}"/>
              </a:ext>
            </a:extLst>
          </p:cNvPr>
          <p:cNvSpPr txBox="1"/>
          <p:nvPr/>
        </p:nvSpPr>
        <p:spPr>
          <a:xfrm>
            <a:off x="4841318" y="438146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50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67A5DD-21F3-303A-B699-666F144ACA08}"/>
              </a:ext>
            </a:extLst>
          </p:cNvPr>
          <p:cNvSpPr txBox="1"/>
          <p:nvPr/>
        </p:nvSpPr>
        <p:spPr>
          <a:xfrm>
            <a:off x="4841318" y="475157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50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63DBDB-DFC9-92AA-ABEF-E5696C6C6BC7}"/>
              </a:ext>
            </a:extLst>
          </p:cNvPr>
          <p:cNvSpPr txBox="1"/>
          <p:nvPr/>
        </p:nvSpPr>
        <p:spPr>
          <a:xfrm>
            <a:off x="4835023" y="437300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28BB2F-B899-FC8B-EC90-5964C0EF3DF8}"/>
              </a:ext>
            </a:extLst>
          </p:cNvPr>
          <p:cNvSpPr txBox="1"/>
          <p:nvPr/>
        </p:nvSpPr>
        <p:spPr>
          <a:xfrm>
            <a:off x="10188000" y="57141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40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B1F711-4B8C-C39B-FF37-3A447A8FD31F}"/>
              </a:ext>
            </a:extLst>
          </p:cNvPr>
          <p:cNvSpPr txBox="1"/>
          <p:nvPr/>
        </p:nvSpPr>
        <p:spPr>
          <a:xfrm>
            <a:off x="4835023" y="474312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60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72181C-0A47-68FB-5129-E29E9F345315}"/>
              </a:ext>
            </a:extLst>
          </p:cNvPr>
          <p:cNvSpPr txBox="1"/>
          <p:nvPr/>
        </p:nvSpPr>
        <p:spPr>
          <a:xfrm>
            <a:off x="10188000" y="60684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63EA22-DF0F-5996-6259-0B8BFF0B27CD}"/>
              </a:ext>
            </a:extLst>
          </p:cNvPr>
          <p:cNvSpPr txBox="1"/>
          <p:nvPr/>
        </p:nvSpPr>
        <p:spPr>
          <a:xfrm>
            <a:off x="10218562" y="407107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20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2B79F8-6E5E-ABC9-5440-3506E24B8538}"/>
              </a:ext>
            </a:extLst>
          </p:cNvPr>
          <p:cNvSpPr txBox="1"/>
          <p:nvPr/>
        </p:nvSpPr>
        <p:spPr>
          <a:xfrm>
            <a:off x="4836789" y="400289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ea"/>
              </a:rPr>
              <a:t>40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1" name="文本占位符 1">
            <a:extLst>
              <a:ext uri="{FF2B5EF4-FFF2-40B4-BE49-F238E27FC236}">
                <a16:creationId xmlns:a16="http://schemas.microsoft.com/office/drawing/2014/main" id="{3100D2E2-A08C-D76C-5B8E-661FDFECFB1E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三、</a:t>
            </a: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515A888F-6C7B-2596-F0A5-996CD2BDF636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计算优惠明细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F15CFE3-D39A-8325-DCAB-8130DF46D3BB}"/>
              </a:ext>
            </a:extLst>
          </p:cNvPr>
          <p:cNvSpPr txBox="1"/>
          <p:nvPr/>
        </p:nvSpPr>
        <p:spPr>
          <a:xfrm>
            <a:off x="1674726" y="5255036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判断限定的使用范围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73156-FC18-2E58-A80B-48324761F3D8}"/>
              </a:ext>
            </a:extLst>
          </p:cNvPr>
          <p:cNvSpPr txBox="1"/>
          <p:nvPr/>
        </p:nvSpPr>
        <p:spPr>
          <a:xfrm>
            <a:off x="1674726" y="5556803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计算课程总价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B68022-4F7C-1652-52B4-1FADEBAAABB2}"/>
              </a:ext>
            </a:extLst>
          </p:cNvPr>
          <p:cNvSpPr txBox="1"/>
          <p:nvPr/>
        </p:nvSpPr>
        <p:spPr>
          <a:xfrm>
            <a:off x="1674726" y="585857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判断是否可用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0043CEA-5E79-92A5-F82B-C27C41F5F61B}"/>
              </a:ext>
            </a:extLst>
          </p:cNvPr>
          <p:cNvSpPr txBox="1"/>
          <p:nvPr/>
        </p:nvSpPr>
        <p:spPr>
          <a:xfrm>
            <a:off x="1674726" y="616033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计算优惠金额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A994A1A-3481-49D9-CA5F-C7697FC13E39}"/>
              </a:ext>
            </a:extLst>
          </p:cNvPr>
          <p:cNvSpPr txBox="1"/>
          <p:nvPr/>
        </p:nvSpPr>
        <p:spPr>
          <a:xfrm>
            <a:off x="1674726" y="646210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计算优惠明细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00EB67-F02C-59AA-895F-8A8972A522FB}"/>
              </a:ext>
            </a:extLst>
          </p:cNvPr>
          <p:cNvSpPr txBox="1"/>
          <p:nvPr/>
        </p:nvSpPr>
        <p:spPr>
          <a:xfrm>
            <a:off x="3602451" y="5277199"/>
            <a:ext cx="1896903" cy="4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按照商品价格在总价中的比例计算折扣明细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DFD6D5-AD09-DE0E-EBBE-FE31167A8EBB}"/>
              </a:ext>
            </a:extLst>
          </p:cNvPr>
          <p:cNvSpPr txBox="1"/>
          <p:nvPr/>
        </p:nvSpPr>
        <p:spPr>
          <a:xfrm>
            <a:off x="3587040" y="5767895"/>
            <a:ext cx="1896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最后一个商品则用总折扣减去之前的商品折扣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E0CE5B1-8BE3-8814-38A2-A4D983D0504C}"/>
              </a:ext>
            </a:extLst>
          </p:cNvPr>
          <p:cNvSpPr/>
          <p:nvPr/>
        </p:nvSpPr>
        <p:spPr>
          <a:xfrm>
            <a:off x="1691086" y="5217508"/>
            <a:ext cx="1593376" cy="1506206"/>
          </a:xfrm>
          <a:prstGeom prst="rect">
            <a:avLst/>
          </a:prstGeom>
          <a:noFill/>
          <a:ln w="1270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CBC2A2B-BFAB-7428-E8A7-9F823D855F34}"/>
              </a:ext>
            </a:extLst>
          </p:cNvPr>
          <p:cNvSpPr/>
          <p:nvPr/>
        </p:nvSpPr>
        <p:spPr>
          <a:xfrm>
            <a:off x="3587040" y="5217508"/>
            <a:ext cx="1896902" cy="1132492"/>
          </a:xfrm>
          <a:prstGeom prst="rect">
            <a:avLst/>
          </a:prstGeom>
          <a:noFill/>
          <a:ln w="1270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9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accel="30000" decel="7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accel="30000" decel="7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xit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  <p:bldP spid="27" grpId="0"/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2938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311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定义接口并初步筛选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25683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组合优惠方案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2056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计算优惠明细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55EB0B0-9BC8-5981-970C-5AAF74B9C02B}"/>
              </a:ext>
            </a:extLst>
          </p:cNvPr>
          <p:cNvSpPr txBox="1">
            <a:spLocks/>
          </p:cNvSpPr>
          <p:nvPr/>
        </p:nvSpPr>
        <p:spPr>
          <a:xfrm>
            <a:off x="4958428" y="38429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并发优化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BC081283-4FF1-F94B-5E47-86F1F606553D}"/>
              </a:ext>
            </a:extLst>
          </p:cNvPr>
          <p:cNvSpPr txBox="1">
            <a:spLocks/>
          </p:cNvSpPr>
          <p:nvPr/>
        </p:nvSpPr>
        <p:spPr>
          <a:xfrm>
            <a:off x="4958428" y="448018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筛选最优解</a:t>
            </a:r>
          </a:p>
        </p:txBody>
      </p:sp>
    </p:spTree>
    <p:extLst>
      <p:ext uri="{BB962C8B-B14F-4D97-AF65-F5344CB8AC3E}">
        <p14:creationId xmlns:p14="http://schemas.microsoft.com/office/powerpoint/2010/main" val="8068855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07B8258-3C6C-35A4-47B1-D3C0EC9738BD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四、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AD07B9E-22E3-7B94-21BE-22F70B5349C0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并发优化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1570A8-DEEA-329A-BA3A-6B373FB0ABBD}"/>
              </a:ext>
            </a:extLst>
          </p:cNvPr>
          <p:cNvSpPr/>
          <p:nvPr/>
        </p:nvSpPr>
        <p:spPr>
          <a:xfrm>
            <a:off x="2001593" y="408578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003FCA-7BAB-F8CF-F07F-775F757DD246}"/>
              </a:ext>
            </a:extLst>
          </p:cNvPr>
          <p:cNvSpPr/>
          <p:nvPr/>
        </p:nvSpPr>
        <p:spPr>
          <a:xfrm>
            <a:off x="3107358" y="403915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10" name="连接符: 肘形 80">
            <a:extLst>
              <a:ext uri="{FF2B5EF4-FFF2-40B4-BE49-F238E27FC236}">
                <a16:creationId xmlns:a16="http://schemas.microsoft.com/office/drawing/2014/main" id="{AD406895-C567-0D41-8E22-CC7970254D8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31595" y="423664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7046BF5-66D9-2421-493C-EA0F97178A5F}"/>
              </a:ext>
            </a:extLst>
          </p:cNvPr>
          <p:cNvSpPr/>
          <p:nvPr/>
        </p:nvSpPr>
        <p:spPr>
          <a:xfrm>
            <a:off x="4412964" y="40365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12" name="连接符: 肘形 80">
            <a:extLst>
              <a:ext uri="{FF2B5EF4-FFF2-40B4-BE49-F238E27FC236}">
                <a16:creationId xmlns:a16="http://schemas.microsoft.com/office/drawing/2014/main" id="{57CF241B-81C4-F8C1-BF3E-491AFEE42897}"/>
              </a:ext>
            </a:extLst>
          </p:cNvPr>
          <p:cNvCxnSpPr>
            <a:cxnSpLocks/>
          </p:cNvCxnSpPr>
          <p:nvPr/>
        </p:nvCxnSpPr>
        <p:spPr>
          <a:xfrm>
            <a:off x="3837201" y="42340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9835CD-3129-5BFB-256B-5870354BA02A}"/>
              </a:ext>
            </a:extLst>
          </p:cNvPr>
          <p:cNvSpPr/>
          <p:nvPr/>
        </p:nvSpPr>
        <p:spPr>
          <a:xfrm>
            <a:off x="5718570" y="40365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14" name="连接符: 肘形 80">
            <a:extLst>
              <a:ext uri="{FF2B5EF4-FFF2-40B4-BE49-F238E27FC236}">
                <a16:creationId xmlns:a16="http://schemas.microsoft.com/office/drawing/2014/main" id="{A32BAB1F-4C9A-A736-21B6-113D7B70420C}"/>
              </a:ext>
            </a:extLst>
          </p:cNvPr>
          <p:cNvCxnSpPr>
            <a:cxnSpLocks/>
          </p:cNvCxnSpPr>
          <p:nvPr/>
        </p:nvCxnSpPr>
        <p:spPr>
          <a:xfrm>
            <a:off x="5142807" y="42340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D7C5105-7359-4F98-B477-336A63434666}"/>
              </a:ext>
            </a:extLst>
          </p:cNvPr>
          <p:cNvSpPr/>
          <p:nvPr/>
        </p:nvSpPr>
        <p:spPr>
          <a:xfrm>
            <a:off x="7024176" y="40365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16" name="连接符: 肘形 80">
            <a:extLst>
              <a:ext uri="{FF2B5EF4-FFF2-40B4-BE49-F238E27FC236}">
                <a16:creationId xmlns:a16="http://schemas.microsoft.com/office/drawing/2014/main" id="{51B93C2A-554B-8EF3-C04A-A13BE025B5BD}"/>
              </a:ext>
            </a:extLst>
          </p:cNvPr>
          <p:cNvCxnSpPr>
            <a:cxnSpLocks/>
          </p:cNvCxnSpPr>
          <p:nvPr/>
        </p:nvCxnSpPr>
        <p:spPr>
          <a:xfrm>
            <a:off x="6448413" y="42340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9EA9F4-EE41-8555-D1F8-338867FE4189}"/>
              </a:ext>
            </a:extLst>
          </p:cNvPr>
          <p:cNvSpPr/>
          <p:nvPr/>
        </p:nvSpPr>
        <p:spPr>
          <a:xfrm>
            <a:off x="8329782" y="40365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18" name="连接符: 肘形 80">
            <a:extLst>
              <a:ext uri="{FF2B5EF4-FFF2-40B4-BE49-F238E27FC236}">
                <a16:creationId xmlns:a16="http://schemas.microsoft.com/office/drawing/2014/main" id="{6DB2216D-33F3-4782-4052-B947417F8945}"/>
              </a:ext>
            </a:extLst>
          </p:cNvPr>
          <p:cNvCxnSpPr>
            <a:cxnSpLocks/>
          </p:cNvCxnSpPr>
          <p:nvPr/>
        </p:nvCxnSpPr>
        <p:spPr>
          <a:xfrm>
            <a:off x="7754019" y="42340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5069E-56F8-E544-4BEF-D1B3CDAA3185}"/>
              </a:ext>
            </a:extLst>
          </p:cNvPr>
          <p:cNvSpPr txBox="1"/>
          <p:nvPr/>
        </p:nvSpPr>
        <p:spPr>
          <a:xfrm>
            <a:off x="2885509" y="458756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04D822-74F9-A7E9-D6FB-377BF310B140}"/>
              </a:ext>
            </a:extLst>
          </p:cNvPr>
          <p:cNvSpPr txBox="1"/>
          <p:nvPr/>
        </p:nvSpPr>
        <p:spPr>
          <a:xfrm>
            <a:off x="2806872" y="550526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60F1C8-BC31-310B-6938-72226FA2BE8C}"/>
              </a:ext>
            </a:extLst>
          </p:cNvPr>
          <p:cNvSpPr txBox="1"/>
          <p:nvPr/>
        </p:nvSpPr>
        <p:spPr>
          <a:xfrm>
            <a:off x="4180953" y="45849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FEC137-E9B7-7BB7-8CB5-74DF66A74709}"/>
              </a:ext>
            </a:extLst>
          </p:cNvPr>
          <p:cNvSpPr txBox="1"/>
          <p:nvPr/>
        </p:nvSpPr>
        <p:spPr>
          <a:xfrm>
            <a:off x="4180953" y="47436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47816E-6A97-BAB2-38ED-40207EBE5711}"/>
              </a:ext>
            </a:extLst>
          </p:cNvPr>
          <p:cNvSpPr txBox="1"/>
          <p:nvPr/>
        </p:nvSpPr>
        <p:spPr>
          <a:xfrm>
            <a:off x="4180953" y="49023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CC347A-C459-1A39-BDAB-91BFA59D1F95}"/>
              </a:ext>
            </a:extLst>
          </p:cNvPr>
          <p:cNvSpPr txBox="1"/>
          <p:nvPr/>
        </p:nvSpPr>
        <p:spPr>
          <a:xfrm>
            <a:off x="5749891" y="458499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6F45C7-FE21-4F9E-EF78-C9BA68AA7860}"/>
              </a:ext>
            </a:extLst>
          </p:cNvPr>
          <p:cNvSpPr txBox="1"/>
          <p:nvPr/>
        </p:nvSpPr>
        <p:spPr>
          <a:xfrm>
            <a:off x="6915360" y="481457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7491CC-2C8B-D186-453B-A5EE7888F2D2}"/>
              </a:ext>
            </a:extLst>
          </p:cNvPr>
          <p:cNvSpPr txBox="1"/>
          <p:nvPr/>
        </p:nvSpPr>
        <p:spPr>
          <a:xfrm>
            <a:off x="6915359" y="534999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2B0AEB-609F-4BC0-7157-DCCEF43846E0}"/>
              </a:ext>
            </a:extLst>
          </p:cNvPr>
          <p:cNvSpPr txBox="1"/>
          <p:nvPr/>
        </p:nvSpPr>
        <p:spPr>
          <a:xfrm>
            <a:off x="6915358" y="585526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6C08D93-52A9-2866-396E-A9018B721E7A}"/>
              </a:ext>
            </a:extLst>
          </p:cNvPr>
          <p:cNvSpPr txBox="1"/>
          <p:nvPr/>
        </p:nvSpPr>
        <p:spPr>
          <a:xfrm>
            <a:off x="7655600" y="462455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0D485-ECEE-2072-9A2B-2456BF29669D}"/>
              </a:ext>
            </a:extLst>
          </p:cNvPr>
          <p:cNvSpPr txBox="1"/>
          <p:nvPr/>
        </p:nvSpPr>
        <p:spPr>
          <a:xfrm>
            <a:off x="7655600" y="478682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1F8DEE-8E7B-5D7E-3104-E8C6194DC661}"/>
              </a:ext>
            </a:extLst>
          </p:cNvPr>
          <p:cNvSpPr txBox="1"/>
          <p:nvPr/>
        </p:nvSpPr>
        <p:spPr>
          <a:xfrm>
            <a:off x="7655600" y="497995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7F4293-021A-DB8E-EDDE-ADCF1804007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408291" y="474369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65B9B0D-7AAC-34FE-262A-B05E61CE205D}"/>
              </a:ext>
            </a:extLst>
          </p:cNvPr>
          <p:cNvCxnSpPr>
            <a:cxnSpLocks/>
          </p:cNvCxnSpPr>
          <p:nvPr/>
        </p:nvCxnSpPr>
        <p:spPr>
          <a:xfrm>
            <a:off x="6408291" y="490239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9A8E2FF-CED9-28F5-CA6C-18EB321471C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08291" y="506109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C2B25B78-6799-9D95-A86C-CA1DF04800CD}"/>
              </a:ext>
            </a:extLst>
          </p:cNvPr>
          <p:cNvSpPr/>
          <p:nvPr/>
        </p:nvSpPr>
        <p:spPr>
          <a:xfrm>
            <a:off x="7573760" y="474849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左弧形 34">
            <a:extLst>
              <a:ext uri="{FF2B5EF4-FFF2-40B4-BE49-F238E27FC236}">
                <a16:creationId xmlns:a16="http://schemas.microsoft.com/office/drawing/2014/main" id="{FE0175EA-CEA0-1585-517B-B2015AFD88F6}"/>
              </a:ext>
            </a:extLst>
          </p:cNvPr>
          <p:cNvSpPr/>
          <p:nvPr/>
        </p:nvSpPr>
        <p:spPr>
          <a:xfrm>
            <a:off x="7573758" y="494792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BA4150-18FC-B504-2227-FF50AB92EBE5}"/>
              </a:ext>
            </a:extLst>
          </p:cNvPr>
          <p:cNvSpPr txBox="1"/>
          <p:nvPr/>
        </p:nvSpPr>
        <p:spPr>
          <a:xfrm>
            <a:off x="7656224" y="516929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08F49D-748E-1EFC-E2CD-13D889C02967}"/>
              </a:ext>
            </a:extLst>
          </p:cNvPr>
          <p:cNvSpPr txBox="1"/>
          <p:nvPr/>
        </p:nvSpPr>
        <p:spPr>
          <a:xfrm>
            <a:off x="7655600" y="535204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5134A-8D98-247F-BF44-C3DC3F0D0752}"/>
              </a:ext>
            </a:extLst>
          </p:cNvPr>
          <p:cNvSpPr txBox="1"/>
          <p:nvPr/>
        </p:nvSpPr>
        <p:spPr>
          <a:xfrm>
            <a:off x="7654976" y="552804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箭头: 左弧形 69">
            <a:extLst>
              <a:ext uri="{FF2B5EF4-FFF2-40B4-BE49-F238E27FC236}">
                <a16:creationId xmlns:a16="http://schemas.microsoft.com/office/drawing/2014/main" id="{C8240B83-9730-85CE-B01B-E85336F62C7E}"/>
              </a:ext>
            </a:extLst>
          </p:cNvPr>
          <p:cNvSpPr/>
          <p:nvPr/>
        </p:nvSpPr>
        <p:spPr>
          <a:xfrm>
            <a:off x="7574612" y="528632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箭头: 左弧形 71">
            <a:extLst>
              <a:ext uri="{FF2B5EF4-FFF2-40B4-BE49-F238E27FC236}">
                <a16:creationId xmlns:a16="http://schemas.microsoft.com/office/drawing/2014/main" id="{1C904029-6C6E-9453-8D7D-2841073B2056}"/>
              </a:ext>
            </a:extLst>
          </p:cNvPr>
          <p:cNvSpPr/>
          <p:nvPr/>
        </p:nvSpPr>
        <p:spPr>
          <a:xfrm>
            <a:off x="7574610" y="548575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标注: 双弯曲线形(带强调线) 72">
            <a:extLst>
              <a:ext uri="{FF2B5EF4-FFF2-40B4-BE49-F238E27FC236}">
                <a16:creationId xmlns:a16="http://schemas.microsoft.com/office/drawing/2014/main" id="{273060C7-4DDA-9537-1481-4020B292A02B}"/>
              </a:ext>
            </a:extLst>
          </p:cNvPr>
          <p:cNvSpPr/>
          <p:nvPr/>
        </p:nvSpPr>
        <p:spPr>
          <a:xfrm>
            <a:off x="6356532" y="3012708"/>
            <a:ext cx="1943900" cy="688289"/>
          </a:xfrm>
          <a:prstGeom prst="accentCallout3">
            <a:avLst>
              <a:gd name="adj1" fmla="val 34987"/>
              <a:gd name="adj2" fmla="val -5600"/>
              <a:gd name="adj3" fmla="val 65245"/>
              <a:gd name="adj4" fmla="val -15320"/>
              <a:gd name="adj5" fmla="val 112316"/>
              <a:gd name="adj6" fmla="val -9594"/>
              <a:gd name="adj7" fmla="val 148924"/>
              <a:gd name="adj8" fmla="val 36800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开启多线程，计算各种方案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汇总计算结果</a:t>
            </a:r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B78879DA-E764-0166-1AEF-507D9E1BE65C}"/>
              </a:ext>
            </a:extLst>
          </p:cNvPr>
          <p:cNvSpPr/>
          <p:nvPr/>
        </p:nvSpPr>
        <p:spPr>
          <a:xfrm>
            <a:off x="7919792" y="4743694"/>
            <a:ext cx="207155" cy="371027"/>
          </a:xfrm>
          <a:prstGeom prst="rightBrace">
            <a:avLst>
              <a:gd name="adj1" fmla="val 2764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8C7080D-879D-58F4-35F1-13E79A152D00}"/>
              </a:ext>
            </a:extLst>
          </p:cNvPr>
          <p:cNvSpPr txBox="1"/>
          <p:nvPr/>
        </p:nvSpPr>
        <p:spPr>
          <a:xfrm>
            <a:off x="8093496" y="480224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discount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85D8EDF9-234C-3855-7B2C-83DE1A0BB6D4}"/>
              </a:ext>
            </a:extLst>
          </p:cNvPr>
          <p:cNvSpPr/>
          <p:nvPr/>
        </p:nvSpPr>
        <p:spPr>
          <a:xfrm>
            <a:off x="7919792" y="5287989"/>
            <a:ext cx="207155" cy="371027"/>
          </a:xfrm>
          <a:prstGeom prst="rightBrace">
            <a:avLst>
              <a:gd name="adj1" fmla="val 2764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B344468-C8EA-23BB-0312-F56F0E254A23}"/>
              </a:ext>
            </a:extLst>
          </p:cNvPr>
          <p:cNvSpPr txBox="1"/>
          <p:nvPr/>
        </p:nvSpPr>
        <p:spPr>
          <a:xfrm>
            <a:off x="8093496" y="5346544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discount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91725CE-D6CA-4604-1E11-37F39F32926D}"/>
              </a:ext>
            </a:extLst>
          </p:cNvPr>
          <p:cNvSpPr txBox="1"/>
          <p:nvPr/>
        </p:nvSpPr>
        <p:spPr>
          <a:xfrm rot="10800000">
            <a:off x="7686040" y="5927592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AF820FBB-B2F2-DF63-5586-AF2801608191}"/>
              </a:ext>
            </a:extLst>
          </p:cNvPr>
          <p:cNvSpPr/>
          <p:nvPr/>
        </p:nvSpPr>
        <p:spPr>
          <a:xfrm>
            <a:off x="8956047" y="4905558"/>
            <a:ext cx="207155" cy="1122893"/>
          </a:xfrm>
          <a:prstGeom prst="rightBrace">
            <a:avLst>
              <a:gd name="adj1" fmla="val 7914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FCEBE7-2187-66C8-40E2-47378D13098C}"/>
              </a:ext>
            </a:extLst>
          </p:cNvPr>
          <p:cNvSpPr txBox="1"/>
          <p:nvPr/>
        </p:nvSpPr>
        <p:spPr>
          <a:xfrm>
            <a:off x="9295526" y="5384780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标注: 双弯曲线形(带强调线) 84">
            <a:extLst>
              <a:ext uri="{FF2B5EF4-FFF2-40B4-BE49-F238E27FC236}">
                <a16:creationId xmlns:a16="http://schemas.microsoft.com/office/drawing/2014/main" id="{71664112-6514-E8BA-28F3-C8AB1D57CBAA}"/>
              </a:ext>
            </a:extLst>
          </p:cNvPr>
          <p:cNvSpPr/>
          <p:nvPr/>
        </p:nvSpPr>
        <p:spPr>
          <a:xfrm>
            <a:off x="9548159" y="4005096"/>
            <a:ext cx="1943900" cy="688289"/>
          </a:xfrm>
          <a:prstGeom prst="accentCallout3">
            <a:avLst>
              <a:gd name="adj1" fmla="val 34987"/>
              <a:gd name="adj2" fmla="val -5600"/>
              <a:gd name="adj3" fmla="val 51960"/>
              <a:gd name="adj4" fmla="val -12707"/>
              <a:gd name="adj5" fmla="val 85746"/>
              <a:gd name="adj6" fmla="val -13253"/>
              <a:gd name="adj7" fmla="val 122355"/>
              <a:gd name="adj8" fmla="val -30101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线程任务需要返回结果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必须所有线程都返回结果任务才结束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65BF9BD-B5EE-2572-8416-90427F5BB246}"/>
              </a:ext>
            </a:extLst>
          </p:cNvPr>
          <p:cNvSpPr/>
          <p:nvPr/>
        </p:nvSpPr>
        <p:spPr>
          <a:xfrm>
            <a:off x="9992301" y="4786824"/>
            <a:ext cx="1499757" cy="26934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CountDownLatch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251C32-3403-AC42-0D60-704FDAFBD2ED}"/>
              </a:ext>
            </a:extLst>
          </p:cNvPr>
          <p:cNvSpPr/>
          <p:nvPr/>
        </p:nvSpPr>
        <p:spPr>
          <a:xfrm>
            <a:off x="9992301" y="3557939"/>
            <a:ext cx="1789257" cy="28611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CompletableFuture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C26E100-7B82-A1B7-22D1-0866567DA92F}"/>
              </a:ext>
            </a:extLst>
          </p:cNvPr>
          <p:cNvGrpSpPr/>
          <p:nvPr/>
        </p:nvGrpSpPr>
        <p:grpSpPr>
          <a:xfrm>
            <a:off x="-18901" y="1894598"/>
            <a:ext cx="5450739" cy="2141992"/>
            <a:chOff x="1835344" y="2480205"/>
            <a:chExt cx="5450739" cy="2141992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2E3DA69-E517-313F-EDA5-A586842FC27D}"/>
                </a:ext>
              </a:extLst>
            </p:cNvPr>
            <p:cNvSpPr/>
            <p:nvPr/>
          </p:nvSpPr>
          <p:spPr>
            <a:xfrm>
              <a:off x="1859974" y="2480206"/>
              <a:ext cx="5325626" cy="2141991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38AED5B-70CB-7713-CA65-31AAC7FDCC2C}"/>
                </a:ext>
              </a:extLst>
            </p:cNvPr>
            <p:cNvSpPr txBox="1"/>
            <p:nvPr/>
          </p:nvSpPr>
          <p:spPr>
            <a:xfrm>
              <a:off x="1835344" y="2845725"/>
              <a:ext cx="5450739" cy="156966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无返回值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runAsync(Runnable runnable)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无返回值 可以自定义线程池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runAsync(Runnable runnable, Executor executor)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有返回值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supplyAsync(Supplier&lt;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U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supplier)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有返回值 可以自定义线程池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supplyAsync(Supplier&lt;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U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supplier, Executor executor)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24187EF4-2219-E0C1-2B79-6702C6257E54}"/>
                </a:ext>
              </a:extLst>
            </p:cNvPr>
            <p:cNvSpPr/>
            <p:nvPr/>
          </p:nvSpPr>
          <p:spPr>
            <a:xfrm>
              <a:off x="1859974" y="2480205"/>
              <a:ext cx="5325626" cy="257149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4FDE4537-4192-154E-5D42-BB114F18278E}"/>
                </a:ext>
              </a:extLst>
            </p:cNvPr>
            <p:cNvGrpSpPr/>
            <p:nvPr/>
          </p:nvGrpSpPr>
          <p:grpSpPr>
            <a:xfrm>
              <a:off x="2006793" y="2521484"/>
              <a:ext cx="762826" cy="165632"/>
              <a:chOff x="2006793" y="2521484"/>
              <a:chExt cx="762826" cy="165632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8B2BB36-FA5B-2A05-E541-060B92B36264}"/>
                  </a:ext>
                </a:extLst>
              </p:cNvPr>
              <p:cNvSpPr/>
              <p:nvPr/>
            </p:nvSpPr>
            <p:spPr>
              <a:xfrm>
                <a:off x="2006793" y="2521486"/>
                <a:ext cx="165630" cy="165630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9E546FE-7EC8-7AC1-C99E-A99718DEE058}"/>
                  </a:ext>
                </a:extLst>
              </p:cNvPr>
              <p:cNvSpPr/>
              <p:nvPr/>
            </p:nvSpPr>
            <p:spPr>
              <a:xfrm>
                <a:off x="2305391" y="2521485"/>
                <a:ext cx="165630" cy="165630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A36BE96A-603F-D7AA-2C1C-4D5289051028}"/>
                  </a:ext>
                </a:extLst>
              </p:cNvPr>
              <p:cNvSpPr/>
              <p:nvPr/>
            </p:nvSpPr>
            <p:spPr>
              <a:xfrm>
                <a:off x="2603989" y="2521484"/>
                <a:ext cx="165630" cy="165630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Rectangle 2">
            <a:extLst>
              <a:ext uri="{FF2B5EF4-FFF2-40B4-BE49-F238E27FC236}">
                <a16:creationId xmlns:a16="http://schemas.microsoft.com/office/drawing/2014/main" id="{43DC9A62-A73B-05CD-5D33-97457DAF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1"/>
            <a:ext cx="65" cy="4051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45D2514-539A-1A06-8000-8093853E3FF8}"/>
              </a:ext>
            </a:extLst>
          </p:cNvPr>
          <p:cNvGrpSpPr/>
          <p:nvPr/>
        </p:nvGrpSpPr>
        <p:grpSpPr>
          <a:xfrm>
            <a:off x="-7767" y="4225252"/>
            <a:ext cx="5450739" cy="2141992"/>
            <a:chOff x="1835344" y="2480205"/>
            <a:chExt cx="5450739" cy="2141992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5D35901E-6A15-FF04-DC85-E94D521D319A}"/>
                </a:ext>
              </a:extLst>
            </p:cNvPr>
            <p:cNvSpPr/>
            <p:nvPr/>
          </p:nvSpPr>
          <p:spPr>
            <a:xfrm>
              <a:off x="1859974" y="2480206"/>
              <a:ext cx="5325626" cy="2141991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1AEB0A7-3AEE-E08B-FAC0-BDBAD600864B}"/>
                </a:ext>
              </a:extLst>
            </p:cNvPr>
            <p:cNvSpPr txBox="1"/>
            <p:nvPr/>
          </p:nvSpPr>
          <p:spPr>
            <a:xfrm>
              <a:off x="1835344" y="2845725"/>
              <a:ext cx="5450739" cy="156966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任务完成后调用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action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，并传递任务结果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thenAccept(Consumer&lt;?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super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action)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任务完成后</a:t>
              </a:r>
              <a:r>
                <a:rPr lang="zh-CN" altLang="en-US" sz="1200" b="1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异步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action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，并传递任务结果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thenAcceptAsync(Consumer&lt;?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super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action)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任务完成后调用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action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，但是不传递任务结果</a:t>
              </a:r>
              <a:endPara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thenRun(Runnable action)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任务完成后</a:t>
              </a:r>
              <a:r>
                <a:rPr lang="zh-CN" altLang="en-US" sz="1200" b="1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异步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action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，但是不传递任务结果</a:t>
              </a:r>
              <a:endPara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thenRun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Async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(Runnable action)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7C7AA077-D4DD-DC6D-D5D4-EFC70BF844E3}"/>
                </a:ext>
              </a:extLst>
            </p:cNvPr>
            <p:cNvSpPr/>
            <p:nvPr/>
          </p:nvSpPr>
          <p:spPr>
            <a:xfrm>
              <a:off x="1859974" y="2480205"/>
              <a:ext cx="5325626" cy="257149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DD049E36-F616-2B2E-614D-CFAA0F07A9B8}"/>
                </a:ext>
              </a:extLst>
            </p:cNvPr>
            <p:cNvGrpSpPr/>
            <p:nvPr/>
          </p:nvGrpSpPr>
          <p:grpSpPr>
            <a:xfrm>
              <a:off x="2006793" y="2521484"/>
              <a:ext cx="762826" cy="165632"/>
              <a:chOff x="2006793" y="2521484"/>
              <a:chExt cx="762826" cy="165632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FDBEB20-0CDD-F3CC-D3D2-DA5329DD8CF2}"/>
                  </a:ext>
                </a:extLst>
              </p:cNvPr>
              <p:cNvSpPr/>
              <p:nvPr/>
            </p:nvSpPr>
            <p:spPr>
              <a:xfrm>
                <a:off x="2006793" y="2521486"/>
                <a:ext cx="165630" cy="165630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50D4842-8DBC-F209-D0DE-AF3C0AB02A6C}"/>
                  </a:ext>
                </a:extLst>
              </p:cNvPr>
              <p:cNvSpPr/>
              <p:nvPr/>
            </p:nvSpPr>
            <p:spPr>
              <a:xfrm>
                <a:off x="2305391" y="2521485"/>
                <a:ext cx="165630" cy="165630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C4C7FFBD-48E6-0660-9C25-E6339D5D82B5}"/>
                  </a:ext>
                </a:extLst>
              </p:cNvPr>
              <p:cNvSpPr/>
              <p:nvPr/>
            </p:nvSpPr>
            <p:spPr>
              <a:xfrm>
                <a:off x="2603989" y="2521484"/>
                <a:ext cx="165630" cy="165630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53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8" grpId="0" animBg="1"/>
      <p:bldP spid="79" grpId="0"/>
      <p:bldP spid="80" grpId="0"/>
      <p:bldP spid="81" grpId="0" animBg="1"/>
      <p:bldP spid="82" grpId="0"/>
      <p:bldP spid="85" grpId="0" animBg="1"/>
      <p:bldP spid="87" grpId="0" animBg="1"/>
      <p:bldP spid="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2938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311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定义接口并初步筛选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25683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组合优惠方案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2056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计算优惠明细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961B255-4FD4-D22B-8986-E91B1B23B233}"/>
              </a:ext>
            </a:extLst>
          </p:cNvPr>
          <p:cNvSpPr txBox="1">
            <a:spLocks/>
          </p:cNvSpPr>
          <p:nvPr/>
        </p:nvSpPr>
        <p:spPr>
          <a:xfrm>
            <a:off x="4958428" y="38429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并发优化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A6AC921-1627-16C0-1B32-D2E8473810D2}"/>
              </a:ext>
            </a:extLst>
          </p:cNvPr>
          <p:cNvSpPr txBox="1">
            <a:spLocks/>
          </p:cNvSpPr>
          <p:nvPr/>
        </p:nvSpPr>
        <p:spPr>
          <a:xfrm>
            <a:off x="4958428" y="448018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筛选最优解</a:t>
            </a:r>
          </a:p>
        </p:txBody>
      </p:sp>
    </p:spTree>
    <p:extLst>
      <p:ext uri="{BB962C8B-B14F-4D97-AF65-F5344CB8AC3E}">
        <p14:creationId xmlns:p14="http://schemas.microsoft.com/office/powerpoint/2010/main" val="14203277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F9E593-0E04-8C78-2F23-D47D85EA044B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8031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需求：根据订单中的课程信息，查询当前用户所有优惠券并给出可行的优惠方案，优惠券可叠加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用券相同时，保留优惠金额最高的方案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金额相同时，保留用券最少的方案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820F151-2306-BD7E-D0FC-36A42626FD85}"/>
              </a:ext>
            </a:extLst>
          </p:cNvPr>
          <p:cNvSpPr/>
          <p:nvPr/>
        </p:nvSpPr>
        <p:spPr>
          <a:xfrm>
            <a:off x="2458793" y="4187385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5C4C7A-009C-8EDA-C88A-D9262A25E5D3}"/>
              </a:ext>
            </a:extLst>
          </p:cNvPr>
          <p:cNvSpPr/>
          <p:nvPr/>
        </p:nvSpPr>
        <p:spPr>
          <a:xfrm>
            <a:off x="3564558" y="414075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查询所有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可用优惠券</a:t>
            </a:r>
          </a:p>
        </p:txBody>
      </p:sp>
      <p:cxnSp>
        <p:nvCxnSpPr>
          <p:cNvPr id="38" name="连接符: 肘形 80">
            <a:extLst>
              <a:ext uri="{FF2B5EF4-FFF2-40B4-BE49-F238E27FC236}">
                <a16:creationId xmlns:a16="http://schemas.microsoft.com/office/drawing/2014/main" id="{3E3AD322-15DF-4E7E-98E5-64EA0A974B4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988795" y="4338245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CDBA20-CEC4-8F68-EAA5-729BC47A795A}"/>
              </a:ext>
            </a:extLst>
          </p:cNvPr>
          <p:cNvSpPr/>
          <p:nvPr/>
        </p:nvSpPr>
        <p:spPr>
          <a:xfrm>
            <a:off x="4870164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初步筛选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可用券</a:t>
            </a:r>
          </a:p>
        </p:txBody>
      </p:sp>
      <p:cxnSp>
        <p:nvCxnSpPr>
          <p:cNvPr id="40" name="连接符: 肘形 80">
            <a:extLst>
              <a:ext uri="{FF2B5EF4-FFF2-40B4-BE49-F238E27FC236}">
                <a16:creationId xmlns:a16="http://schemas.microsoft.com/office/drawing/2014/main" id="{FEB19883-D041-0128-640E-8BBB98FEDC74}"/>
              </a:ext>
            </a:extLst>
          </p:cNvPr>
          <p:cNvCxnSpPr>
            <a:cxnSpLocks/>
          </p:cNvCxnSpPr>
          <p:nvPr/>
        </p:nvCxnSpPr>
        <p:spPr>
          <a:xfrm>
            <a:off x="4294401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5E7731F-C9F8-27BC-B14C-FDC4923A1954}"/>
              </a:ext>
            </a:extLst>
          </p:cNvPr>
          <p:cNvSpPr/>
          <p:nvPr/>
        </p:nvSpPr>
        <p:spPr>
          <a:xfrm>
            <a:off x="6175770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排列出所有优惠方案</a:t>
            </a:r>
          </a:p>
        </p:txBody>
      </p:sp>
      <p:cxnSp>
        <p:nvCxnSpPr>
          <p:cNvPr id="42" name="连接符: 肘形 80">
            <a:extLst>
              <a:ext uri="{FF2B5EF4-FFF2-40B4-BE49-F238E27FC236}">
                <a16:creationId xmlns:a16="http://schemas.microsoft.com/office/drawing/2014/main" id="{A8B2DBA5-0E4C-E9C4-93DC-97CE1778D183}"/>
              </a:ext>
            </a:extLst>
          </p:cNvPr>
          <p:cNvCxnSpPr>
            <a:cxnSpLocks/>
          </p:cNvCxnSpPr>
          <p:nvPr/>
        </p:nvCxnSpPr>
        <p:spPr>
          <a:xfrm>
            <a:off x="5600007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E347B5-A807-39C7-78AA-18D496BDAF06}"/>
              </a:ext>
            </a:extLst>
          </p:cNvPr>
          <p:cNvSpPr/>
          <p:nvPr/>
        </p:nvSpPr>
        <p:spPr>
          <a:xfrm>
            <a:off x="7481376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计算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每种方案</a:t>
            </a:r>
          </a:p>
        </p:txBody>
      </p: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10ED4FA4-A0E2-DB49-5237-C0AD632C82E3}"/>
              </a:ext>
            </a:extLst>
          </p:cNvPr>
          <p:cNvCxnSpPr>
            <a:cxnSpLocks/>
          </p:cNvCxnSpPr>
          <p:nvPr/>
        </p:nvCxnSpPr>
        <p:spPr>
          <a:xfrm>
            <a:off x="6905613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FA7C18D-61F0-EE04-6C39-30C0D7424936}"/>
              </a:ext>
            </a:extLst>
          </p:cNvPr>
          <p:cNvSpPr/>
          <p:nvPr/>
        </p:nvSpPr>
        <p:spPr>
          <a:xfrm>
            <a:off x="8786982" y="413819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筛选出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最优解</a:t>
            </a:r>
          </a:p>
        </p:txBody>
      </p:sp>
      <p:cxnSp>
        <p:nvCxnSpPr>
          <p:cNvPr id="46" name="连接符: 肘形 80">
            <a:extLst>
              <a:ext uri="{FF2B5EF4-FFF2-40B4-BE49-F238E27FC236}">
                <a16:creationId xmlns:a16="http://schemas.microsoft.com/office/drawing/2014/main" id="{BBC268B0-910E-32EB-AC22-5AA845B079F0}"/>
              </a:ext>
            </a:extLst>
          </p:cNvPr>
          <p:cNvCxnSpPr>
            <a:cxnSpLocks/>
          </p:cNvCxnSpPr>
          <p:nvPr/>
        </p:nvCxnSpPr>
        <p:spPr>
          <a:xfrm>
            <a:off x="8211219" y="4335679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D6F1342-2D65-C64D-064B-B66F69441EBB}"/>
              </a:ext>
            </a:extLst>
          </p:cNvPr>
          <p:cNvSpPr txBox="1"/>
          <p:nvPr/>
        </p:nvSpPr>
        <p:spPr>
          <a:xfrm>
            <a:off x="3342709" y="4689160"/>
            <a:ext cx="1252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A4CDB1-4746-A2F4-0C08-5A51070C9FC7}"/>
              </a:ext>
            </a:extLst>
          </p:cNvPr>
          <p:cNvSpPr txBox="1"/>
          <p:nvPr/>
        </p:nvSpPr>
        <p:spPr>
          <a:xfrm>
            <a:off x="3264072" y="5606863"/>
            <a:ext cx="138531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入门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设计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：吉他入门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A5CFD6-5D23-FF0E-2640-E2BED06648D9}"/>
              </a:ext>
            </a:extLst>
          </p:cNvPr>
          <p:cNvSpPr txBox="1"/>
          <p:nvPr/>
        </p:nvSpPr>
        <p:spPr>
          <a:xfrm>
            <a:off x="4638153" y="46865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9CE0FD-D9C2-5399-787F-BF807C7E83D2}"/>
              </a:ext>
            </a:extLst>
          </p:cNvPr>
          <p:cNvSpPr txBox="1"/>
          <p:nvPr/>
        </p:nvSpPr>
        <p:spPr>
          <a:xfrm>
            <a:off x="4638153" y="48452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5A1D23-47C2-4905-EEAE-F88E05C4FCD5}"/>
              </a:ext>
            </a:extLst>
          </p:cNvPr>
          <p:cNvSpPr txBox="1"/>
          <p:nvPr/>
        </p:nvSpPr>
        <p:spPr>
          <a:xfrm>
            <a:off x="4638153" y="5003994"/>
            <a:ext cx="13166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，每满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减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4D6E63-5266-6548-36AB-3EA134B23C5C}"/>
              </a:ext>
            </a:extLst>
          </p:cNvPr>
          <p:cNvSpPr txBox="1"/>
          <p:nvPr/>
        </p:nvSpPr>
        <p:spPr>
          <a:xfrm>
            <a:off x="6207091" y="4686594"/>
            <a:ext cx="7298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[1,2,3]</a:t>
            </a: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[1,3,2]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[2,1,3]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[2,3,1]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[3,2,1]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[3,1,2]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356760-CD7C-1CD3-3931-2FE6B1B23524}"/>
              </a:ext>
            </a:extLst>
          </p:cNvPr>
          <p:cNvSpPr txBox="1"/>
          <p:nvPr/>
        </p:nvSpPr>
        <p:spPr>
          <a:xfrm>
            <a:off x="7372560" y="4916175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62AF438-7A0C-8F69-1538-36DD03C9A52D}"/>
              </a:ext>
            </a:extLst>
          </p:cNvPr>
          <p:cNvSpPr txBox="1"/>
          <p:nvPr/>
        </p:nvSpPr>
        <p:spPr>
          <a:xfrm>
            <a:off x="7372559" y="545159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worker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375CE9-7C6F-E17E-39AA-E1958C8B8F92}"/>
              </a:ext>
            </a:extLst>
          </p:cNvPr>
          <p:cNvSpPr txBox="1"/>
          <p:nvPr/>
        </p:nvSpPr>
        <p:spPr>
          <a:xfrm>
            <a:off x="7372558" y="5956860"/>
            <a:ext cx="838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789ED06-F41D-5BD0-227F-DD3544EC96C7}"/>
              </a:ext>
            </a:extLst>
          </p:cNvPr>
          <p:cNvSpPr txBox="1"/>
          <p:nvPr/>
        </p:nvSpPr>
        <p:spPr>
          <a:xfrm>
            <a:off x="8112800" y="472615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663F0-0A4F-DE7B-BCEE-66F99F75B405}"/>
              </a:ext>
            </a:extLst>
          </p:cNvPr>
          <p:cNvSpPr txBox="1"/>
          <p:nvPr/>
        </p:nvSpPr>
        <p:spPr>
          <a:xfrm>
            <a:off x="8112800" y="488842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25496F-11A5-7576-8E99-6151400131B1}"/>
              </a:ext>
            </a:extLst>
          </p:cNvPr>
          <p:cNvSpPr txBox="1"/>
          <p:nvPr/>
        </p:nvSpPr>
        <p:spPr>
          <a:xfrm>
            <a:off x="8112800" y="508155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3A7CEA5-9E6C-B313-1500-6083B7A28B8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65491" y="4845294"/>
            <a:ext cx="507069" cy="19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759789-00BF-705D-5DC5-AC0B5F53C99F}"/>
              </a:ext>
            </a:extLst>
          </p:cNvPr>
          <p:cNvCxnSpPr>
            <a:cxnSpLocks/>
          </p:cNvCxnSpPr>
          <p:nvPr/>
        </p:nvCxnSpPr>
        <p:spPr>
          <a:xfrm>
            <a:off x="6865491" y="5003994"/>
            <a:ext cx="542790" cy="5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76979D-29EE-90BA-E2AC-6011B19A683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65491" y="5162694"/>
            <a:ext cx="507067" cy="92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6B436A08-FCB9-26D0-E026-934E5AD9C3C4}"/>
              </a:ext>
            </a:extLst>
          </p:cNvPr>
          <p:cNvSpPr/>
          <p:nvPr/>
        </p:nvSpPr>
        <p:spPr>
          <a:xfrm>
            <a:off x="8030960" y="4850093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左弧形 62">
            <a:extLst>
              <a:ext uri="{FF2B5EF4-FFF2-40B4-BE49-F238E27FC236}">
                <a16:creationId xmlns:a16="http://schemas.microsoft.com/office/drawing/2014/main" id="{09EC735B-15FB-EF66-55F9-BD56228AA8D5}"/>
              </a:ext>
            </a:extLst>
          </p:cNvPr>
          <p:cNvSpPr/>
          <p:nvPr/>
        </p:nvSpPr>
        <p:spPr>
          <a:xfrm>
            <a:off x="8030958" y="5049525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8B5225-8775-65C2-A3DB-9E08399467E7}"/>
              </a:ext>
            </a:extLst>
          </p:cNvPr>
          <p:cNvSpPr txBox="1"/>
          <p:nvPr/>
        </p:nvSpPr>
        <p:spPr>
          <a:xfrm>
            <a:off x="8113424" y="5270890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5A4FACD-5BB6-4A9C-E976-7113FFCA806C}"/>
              </a:ext>
            </a:extLst>
          </p:cNvPr>
          <p:cNvSpPr txBox="1"/>
          <p:nvPr/>
        </p:nvSpPr>
        <p:spPr>
          <a:xfrm>
            <a:off x="8112800" y="545364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7DD82F-92ED-D2D3-9D7A-96DB4431D97E}"/>
              </a:ext>
            </a:extLst>
          </p:cNvPr>
          <p:cNvSpPr txBox="1"/>
          <p:nvPr/>
        </p:nvSpPr>
        <p:spPr>
          <a:xfrm>
            <a:off x="8112176" y="562964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E6C63BBC-CC35-D909-B2AA-516EE57B31B0}"/>
              </a:ext>
            </a:extLst>
          </p:cNvPr>
          <p:cNvSpPr/>
          <p:nvPr/>
        </p:nvSpPr>
        <p:spPr>
          <a:xfrm>
            <a:off x="8031812" y="5387927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D394CF38-2A50-E439-D519-F9855ABFD1CE}"/>
              </a:ext>
            </a:extLst>
          </p:cNvPr>
          <p:cNvSpPr/>
          <p:nvPr/>
        </p:nvSpPr>
        <p:spPr>
          <a:xfrm>
            <a:off x="8031810" y="5587359"/>
            <a:ext cx="112282" cy="191448"/>
          </a:xfrm>
          <a:prstGeom prst="curvedRightArrow">
            <a:avLst>
              <a:gd name="adj1" fmla="val 17777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E60EE98-DB1D-DD04-41D4-7D8438D20F32}"/>
              </a:ext>
            </a:extLst>
          </p:cNvPr>
          <p:cNvSpPr txBox="1">
            <a:spLocks/>
          </p:cNvSpPr>
          <p:nvPr/>
        </p:nvSpPr>
        <p:spPr>
          <a:xfrm>
            <a:off x="2195451" y="938713"/>
            <a:ext cx="974470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五、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46924C0-2DBA-5772-C1F8-54C82B4A3A4F}"/>
              </a:ext>
            </a:extLst>
          </p:cNvPr>
          <p:cNvSpPr txBox="1">
            <a:spLocks/>
          </p:cNvSpPr>
          <p:nvPr/>
        </p:nvSpPr>
        <p:spPr>
          <a:xfrm>
            <a:off x="2729576" y="9503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筛选最优解</a:t>
            </a:r>
          </a:p>
        </p:txBody>
      </p:sp>
      <p:graphicFrame>
        <p:nvGraphicFramePr>
          <p:cNvPr id="8" name="表格 20">
            <a:extLst>
              <a:ext uri="{FF2B5EF4-FFF2-40B4-BE49-F238E27FC236}">
                <a16:creationId xmlns:a16="http://schemas.microsoft.com/office/drawing/2014/main" id="{42F4171C-DC48-EBD5-5B85-C7D1C29E7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1516"/>
              </p:ext>
            </p:extLst>
          </p:nvPr>
        </p:nvGraphicFramePr>
        <p:xfrm>
          <a:off x="5716456" y="2459728"/>
          <a:ext cx="2208344" cy="11086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4172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1104172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</a:tblGrid>
              <a:tr h="2771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券</a:t>
                      </a: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id</a:t>
                      </a:r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组合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优惠方案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277158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277158"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277158"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</a:tbl>
          </a:graphicData>
        </a:graphic>
      </p:graphicFrame>
      <p:graphicFrame>
        <p:nvGraphicFramePr>
          <p:cNvPr id="9" name="表格 20">
            <a:extLst>
              <a:ext uri="{FF2B5EF4-FFF2-40B4-BE49-F238E27FC236}">
                <a16:creationId xmlns:a16="http://schemas.microsoft.com/office/drawing/2014/main" id="{338F80EC-5FA1-F4B9-625D-F1A1DD9E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1020"/>
              </p:ext>
            </p:extLst>
          </p:nvPr>
        </p:nvGraphicFramePr>
        <p:xfrm>
          <a:off x="8412653" y="2459728"/>
          <a:ext cx="2208344" cy="11086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4172">
                  <a:extLst>
                    <a:ext uri="{9D8B030D-6E8A-4147-A177-3AD203B41FA5}">
                      <a16:colId xmlns:a16="http://schemas.microsoft.com/office/drawing/2014/main" val="2377695631"/>
                    </a:ext>
                  </a:extLst>
                </a:gridCol>
                <a:gridCol w="1104172">
                  <a:extLst>
                    <a:ext uri="{9D8B030D-6E8A-4147-A177-3AD203B41FA5}">
                      <a16:colId xmlns:a16="http://schemas.microsoft.com/office/drawing/2014/main" val="675594953"/>
                    </a:ext>
                  </a:extLst>
                </a:gridCol>
              </a:tblGrid>
              <a:tr h="2771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优惠金额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优惠方案</a:t>
                      </a:r>
                    </a:p>
                  </a:txBody>
                  <a:tcPr marL="7620" marR="7620" marT="7620" marB="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64693"/>
                  </a:ext>
                </a:extLst>
              </a:tr>
              <a:tr h="277158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1381"/>
                  </a:ext>
                </a:extLst>
              </a:tr>
              <a:tr h="277158"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682081"/>
                  </a:ext>
                </a:extLst>
              </a:tr>
              <a:tr h="277158"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C4D278B-C774-FDFD-1553-6CC195AA9AD8}"/>
              </a:ext>
            </a:extLst>
          </p:cNvPr>
          <p:cNvSpPr txBox="1"/>
          <p:nvPr/>
        </p:nvSpPr>
        <p:spPr>
          <a:xfrm>
            <a:off x="8430728" y="4888423"/>
            <a:ext cx="1122754" cy="28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1,2,3]:50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5010E7-C6E8-8667-B6B7-1A033D1B410E}"/>
              </a:ext>
            </a:extLst>
          </p:cNvPr>
          <p:cNvSpPr txBox="1"/>
          <p:nvPr/>
        </p:nvSpPr>
        <p:spPr>
          <a:xfrm>
            <a:off x="8429507" y="4888424"/>
            <a:ext cx="11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1,2,3]:50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50BA7D-5366-6907-9077-2E1A1B8C0BB1}"/>
              </a:ext>
            </a:extLst>
          </p:cNvPr>
          <p:cNvSpPr txBox="1"/>
          <p:nvPr/>
        </p:nvSpPr>
        <p:spPr>
          <a:xfrm>
            <a:off x="8437793" y="5391207"/>
            <a:ext cx="1122754" cy="28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1,3,2]:80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5BDBD9-047E-7149-F3DD-1F290126D104}"/>
              </a:ext>
            </a:extLst>
          </p:cNvPr>
          <p:cNvSpPr txBox="1"/>
          <p:nvPr/>
        </p:nvSpPr>
        <p:spPr>
          <a:xfrm>
            <a:off x="8436572" y="5388106"/>
            <a:ext cx="11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1,3,2]:80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AEB8E4-0654-CA9E-1C1F-01F1535A84A1}"/>
              </a:ext>
            </a:extLst>
          </p:cNvPr>
          <p:cNvSpPr txBox="1"/>
          <p:nvPr/>
        </p:nvSpPr>
        <p:spPr>
          <a:xfrm>
            <a:off x="6027169" y="2741203"/>
            <a:ext cx="51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i="0" u="none" strike="noStrike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1,2,3</a:t>
            </a:r>
            <a:endParaRPr lang="zh-CN" altLang="en-US" sz="1050" b="0" i="0" u="none" strike="noStrike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709019-BDD5-1F0F-2F80-0D0DB8A312B6}"/>
              </a:ext>
            </a:extLst>
          </p:cNvPr>
          <p:cNvSpPr txBox="1"/>
          <p:nvPr/>
        </p:nvSpPr>
        <p:spPr>
          <a:xfrm>
            <a:off x="8739479" y="2741203"/>
            <a:ext cx="51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u="none" strike="noStrike">
                <a:solidFill>
                  <a:srgbClr val="000000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</a:t>
            </a:r>
            <a:endParaRPr lang="zh-CN" altLang="en-US" sz="1200" b="0" i="0" u="none" strike="noStrike">
              <a:solidFill>
                <a:srgbClr val="000000"/>
              </a:solidFill>
              <a:effectLst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F87626-D712-8592-39B2-B7AC6B6343C2}"/>
              </a:ext>
            </a:extLst>
          </p:cNvPr>
          <p:cNvSpPr txBox="1"/>
          <p:nvPr/>
        </p:nvSpPr>
        <p:spPr>
          <a:xfrm>
            <a:off x="8739479" y="3008755"/>
            <a:ext cx="51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en-US" altLang="zh-CN" sz="1200" b="0" i="0" u="none" strike="noStrike">
                <a:solidFill>
                  <a:srgbClr val="000000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200" b="0" i="0" u="none" strike="noStrike">
              <a:solidFill>
                <a:srgbClr val="000000"/>
              </a:solidFill>
              <a:effectLst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E89500-798D-C192-D225-BA357259890F}"/>
              </a:ext>
            </a:extLst>
          </p:cNvPr>
          <p:cNvSpPr txBox="1"/>
          <p:nvPr/>
        </p:nvSpPr>
        <p:spPr>
          <a:xfrm>
            <a:off x="8412653" y="5917414"/>
            <a:ext cx="1122754" cy="28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[2</a:t>
            </a:r>
            <a:r>
              <a:rPr lang="en-US" altLang="zh-CN" sz="1200">
                <a:latin typeface="+mn-lt"/>
                <a:ea typeface="+mn-ea"/>
              </a:rPr>
              <a:t>,1,3]:70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12217F-8825-6857-7F00-BAB1B5B3B85F}"/>
              </a:ext>
            </a:extLst>
          </p:cNvPr>
          <p:cNvSpPr txBox="1"/>
          <p:nvPr/>
        </p:nvSpPr>
        <p:spPr>
          <a:xfrm>
            <a:off x="8412653" y="6302787"/>
            <a:ext cx="1122754" cy="28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[3,1]:80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ABA432-15BB-124A-6DC1-F90C0E169818}"/>
              </a:ext>
            </a:extLst>
          </p:cNvPr>
          <p:cNvSpPr txBox="1"/>
          <p:nvPr/>
        </p:nvSpPr>
        <p:spPr>
          <a:xfrm>
            <a:off x="6040901" y="3056115"/>
            <a:ext cx="51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i="0" u="none" strike="noStrike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1,3</a:t>
            </a:r>
            <a:endParaRPr lang="zh-CN" altLang="en-US" sz="1050" b="0" i="0" u="none" strike="noStrike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0AEA10-2311-868A-DE45-7D0D9F323B1F}"/>
              </a:ext>
            </a:extLst>
          </p:cNvPr>
          <p:cNvSpPr txBox="1"/>
          <p:nvPr/>
        </p:nvSpPr>
        <p:spPr>
          <a:xfrm>
            <a:off x="8412653" y="6302787"/>
            <a:ext cx="11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3,1]:80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4AF00C-5977-F77F-CA66-2F3BA4A81246}"/>
              </a:ext>
            </a:extLst>
          </p:cNvPr>
          <p:cNvSpPr txBox="1"/>
          <p:nvPr/>
        </p:nvSpPr>
        <p:spPr>
          <a:xfrm>
            <a:off x="8431402" y="4887041"/>
            <a:ext cx="11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1,2,3]:50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3A33A7-227B-3B63-49D9-48C60AF91003}"/>
              </a:ext>
            </a:extLst>
          </p:cNvPr>
          <p:cNvSpPr txBox="1"/>
          <p:nvPr/>
        </p:nvSpPr>
        <p:spPr>
          <a:xfrm>
            <a:off x="8433477" y="5388106"/>
            <a:ext cx="11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1,3,2]:80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94D415-6C9C-1328-DC82-339B04486756}"/>
              </a:ext>
            </a:extLst>
          </p:cNvPr>
          <p:cNvSpPr txBox="1"/>
          <p:nvPr/>
        </p:nvSpPr>
        <p:spPr>
          <a:xfrm>
            <a:off x="8408337" y="6302787"/>
            <a:ext cx="11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[</a:t>
            </a:r>
            <a:r>
              <a:rPr lang="en-US" altLang="zh-CN" sz="1200">
                <a:latin typeface="+mn-lt"/>
                <a:ea typeface="+mn-ea"/>
              </a:rPr>
              <a:t>3,1]:80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042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13216 -0.3129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0.08893 -0.3127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13268 -0.38681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1935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888 -0.34699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12279 -0.48125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765 -0.48032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-2402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2" grpId="2"/>
      <p:bldP spid="14" grpId="0"/>
      <p:bldP spid="15" grpId="0"/>
      <p:bldP spid="15" grpId="1"/>
      <p:bldP spid="15" grpId="2"/>
      <p:bldP spid="16" grpId="0"/>
      <p:bldP spid="16" grpId="1"/>
      <p:bldP spid="18" grpId="0"/>
      <p:bldP spid="18" grpId="1"/>
      <p:bldP spid="20" grpId="0"/>
      <p:bldP spid="22" grpId="0"/>
      <p:bldP spid="24" grpId="0"/>
      <p:bldP spid="25" grpId="0"/>
      <p:bldP spid="27" grpId="0"/>
      <p:bldP spid="27" grpId="1"/>
      <p:bldP spid="28" grpId="0"/>
      <p:bldP spid="28" grpId="1"/>
      <p:bldP spid="28" grpId="2"/>
      <p:bldP spid="29" grpId="0"/>
      <p:bldP spid="29" grpId="1"/>
      <p:bldP spid="29" grpId="2"/>
      <p:bldP spid="29" grpId="3"/>
      <p:bldP spid="30" grpId="0"/>
      <p:bldP spid="3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交易下单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50EF2D-74D6-E038-C53E-D2B7806F8435}"/>
              </a:ext>
            </a:extLst>
          </p:cNvPr>
          <p:cNvSpPr txBox="1"/>
          <p:nvPr/>
        </p:nvSpPr>
        <p:spPr>
          <a:xfrm>
            <a:off x="6898640" y="285825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（练习）</a:t>
            </a:r>
          </a:p>
        </p:txBody>
      </p:sp>
    </p:spTree>
    <p:extLst>
      <p:ext uri="{BB962C8B-B14F-4D97-AF65-F5344CB8AC3E}">
        <p14:creationId xmlns:p14="http://schemas.microsoft.com/office/powerpoint/2010/main" val="350498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计算订单优惠明细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核销优惠券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优惠明细本地缓存</a:t>
            </a:r>
          </a:p>
        </p:txBody>
      </p:sp>
    </p:spTree>
    <p:extLst>
      <p:ext uri="{BB962C8B-B14F-4D97-AF65-F5344CB8AC3E}">
        <p14:creationId xmlns:p14="http://schemas.microsoft.com/office/powerpoint/2010/main" val="245216069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68F6F6-8043-7170-CF8A-F8BC723B9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计算订单优惠明细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C37BBCF-9142-5738-491A-07D113F33B30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需求：用户确认下单时，会选中一组优惠方案。提供接口，根据选中的优惠券</a:t>
            </a:r>
            <a:r>
              <a:rPr lang="en-US" altLang="zh-CN"/>
              <a:t>id</a:t>
            </a:r>
            <a:r>
              <a:rPr lang="zh-CN" altLang="en-US"/>
              <a:t>集合计算优惠明细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A37A27-2D74-6498-299E-3744DA3E1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78392"/>
              </p:ext>
            </p:extLst>
          </p:nvPr>
        </p:nvGraphicFramePr>
        <p:xfrm>
          <a:off x="2316030" y="2143215"/>
          <a:ext cx="8411590" cy="44890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581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577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4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96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8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841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539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D0D4311-7AF7-0C29-187B-7DB171737F14}"/>
              </a:ext>
            </a:extLst>
          </p:cNvPr>
          <p:cNvSpPr txBox="1"/>
          <p:nvPr/>
        </p:nvSpPr>
        <p:spPr>
          <a:xfrm>
            <a:off x="6521825" y="2604554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2DCD9-3D18-D5A0-BF17-480DB1810A32}"/>
              </a:ext>
            </a:extLst>
          </p:cNvPr>
          <p:cNvSpPr txBox="1"/>
          <p:nvPr/>
        </p:nvSpPr>
        <p:spPr>
          <a:xfrm>
            <a:off x="5831442" y="2943295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/user-coupons/available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7110F8E3-DAFD-0782-EEDA-7F6DC487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39056"/>
              </p:ext>
            </p:extLst>
          </p:nvPr>
        </p:nvGraphicFramePr>
        <p:xfrm>
          <a:off x="4629873" y="5146767"/>
          <a:ext cx="5812176" cy="1427653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4945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58326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043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31450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1332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650413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1C8C9D8-3010-6EF4-920B-9C2DA60E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04763"/>
              </p:ext>
            </p:extLst>
          </p:nvPr>
        </p:nvGraphicFramePr>
        <p:xfrm>
          <a:off x="4387398" y="3302926"/>
          <a:ext cx="6146545" cy="175164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380356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932176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19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1147973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06BB914-D51D-371A-0DA6-21EBD405E1BE}"/>
              </a:ext>
            </a:extLst>
          </p:cNvPr>
          <p:cNvSpPr txBox="1"/>
          <p:nvPr/>
        </p:nvSpPr>
        <p:spPr>
          <a:xfrm>
            <a:off x="4362800" y="3614338"/>
            <a:ext cx="143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userCouponIds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0615B9-E35B-7801-EE46-7C3636F4F1D5}"/>
              </a:ext>
            </a:extLst>
          </p:cNvPr>
          <p:cNvSpPr txBox="1"/>
          <p:nvPr/>
        </p:nvSpPr>
        <p:spPr>
          <a:xfrm>
            <a:off x="4319773" y="4362005"/>
            <a:ext cx="143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courseList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BE153-61CE-2632-FA6C-7222834D07E4}"/>
              </a:ext>
            </a:extLst>
          </p:cNvPr>
          <p:cNvSpPr txBox="1"/>
          <p:nvPr/>
        </p:nvSpPr>
        <p:spPr>
          <a:xfrm>
            <a:off x="5729378" y="3625979"/>
            <a:ext cx="85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array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334000-14CB-8CB0-96E5-7388AAACB2DC}"/>
              </a:ext>
            </a:extLst>
          </p:cNvPr>
          <p:cNvSpPr txBox="1"/>
          <p:nvPr/>
        </p:nvSpPr>
        <p:spPr>
          <a:xfrm>
            <a:off x="5752658" y="4362005"/>
            <a:ext cx="85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array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6B206F-EDB0-89B7-5C53-110700AA646C}"/>
              </a:ext>
            </a:extLst>
          </p:cNvPr>
          <p:cNvSpPr txBox="1"/>
          <p:nvPr/>
        </p:nvSpPr>
        <p:spPr>
          <a:xfrm>
            <a:off x="7137666" y="3617920"/>
            <a:ext cx="273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 noProof="0">
                <a:solidFill>
                  <a:prstClr val="black"/>
                </a:solidFill>
              </a:rPr>
              <a:t>用户</a:t>
            </a:r>
            <a:r>
              <a:rPr lang="zh-CN" altLang="en-US" sz="1200">
                <a:solidFill>
                  <a:prstClr val="black"/>
                </a:solidFill>
              </a:rPr>
              <a:t>优惠券组合，也就是优惠方案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A6BCA16-220B-D98C-D985-D5FF462F5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1740"/>
              </p:ext>
            </p:extLst>
          </p:nvPr>
        </p:nvGraphicFramePr>
        <p:xfrm>
          <a:off x="6718160" y="3973075"/>
          <a:ext cx="3661787" cy="1005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976190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666765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01883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12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78C0D5CD-4700-0973-991A-BEFB13942855}"/>
              </a:ext>
            </a:extLst>
          </p:cNvPr>
          <p:cNvGrpSpPr/>
          <p:nvPr/>
        </p:nvGrpSpPr>
        <p:grpSpPr>
          <a:xfrm>
            <a:off x="6796917" y="4222170"/>
            <a:ext cx="3516109" cy="283325"/>
            <a:chOff x="3721702" y="3810756"/>
            <a:chExt cx="5607586" cy="26285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99F848-175D-9227-E3D9-C0B986509DF9}"/>
                </a:ext>
              </a:extLst>
            </p:cNvPr>
            <p:cNvSpPr txBox="1"/>
            <p:nvPr/>
          </p:nvSpPr>
          <p:spPr>
            <a:xfrm>
              <a:off x="3721702" y="3830902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B7841AD-A88C-0076-368B-28C269ABDAC0}"/>
                </a:ext>
              </a:extLst>
            </p:cNvPr>
            <p:cNvSpPr txBox="1"/>
            <p:nvPr/>
          </p:nvSpPr>
          <p:spPr>
            <a:xfrm>
              <a:off x="5149542" y="3825014"/>
              <a:ext cx="1145937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FEEF40C-15A8-8339-114C-8D330244F7A9}"/>
                </a:ext>
              </a:extLst>
            </p:cNvPr>
            <p:cNvSpPr txBox="1"/>
            <p:nvPr/>
          </p:nvSpPr>
          <p:spPr>
            <a:xfrm>
              <a:off x="6221655" y="3810756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20DD4E6-B36A-2AC0-E21A-7A6D9E598748}"/>
              </a:ext>
            </a:extLst>
          </p:cNvPr>
          <p:cNvGrpSpPr/>
          <p:nvPr/>
        </p:nvGrpSpPr>
        <p:grpSpPr>
          <a:xfrm>
            <a:off x="6738935" y="4488298"/>
            <a:ext cx="3569733" cy="271009"/>
            <a:chOff x="3602660" y="3818180"/>
            <a:chExt cx="5726628" cy="2569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C838CE1-F82B-C9FA-0ED3-32365B332BB8}"/>
                </a:ext>
              </a:extLst>
            </p:cNvPr>
            <p:cNvSpPr txBox="1"/>
            <p:nvPr/>
          </p:nvSpPr>
          <p:spPr>
            <a:xfrm>
              <a:off x="3602660" y="3818446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cateId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BCB7BE9-C7D6-6EE0-54E4-BC808B55CD27}"/>
                </a:ext>
              </a:extLst>
            </p:cNvPr>
            <p:cNvSpPr txBox="1"/>
            <p:nvPr/>
          </p:nvSpPr>
          <p:spPr>
            <a:xfrm>
              <a:off x="5145601" y="3827092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A8FBA83-72ED-B84A-D2D1-31CD722A39A2}"/>
                </a:ext>
              </a:extLst>
            </p:cNvPr>
            <p:cNvSpPr txBox="1"/>
            <p:nvPr/>
          </p:nvSpPr>
          <p:spPr>
            <a:xfrm>
              <a:off x="6311254" y="3818180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三级分类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CE3C122-A87E-D824-BF6D-2F6BBED66D37}"/>
              </a:ext>
            </a:extLst>
          </p:cNvPr>
          <p:cNvGrpSpPr/>
          <p:nvPr/>
        </p:nvGrpSpPr>
        <p:grpSpPr>
          <a:xfrm>
            <a:off x="6747637" y="4731124"/>
            <a:ext cx="3561686" cy="271009"/>
            <a:chOff x="3615571" y="3818180"/>
            <a:chExt cx="5713717" cy="25697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CFACC69-8D42-B569-3D90-D04A9E3D827E}"/>
                </a:ext>
              </a:extLst>
            </p:cNvPr>
            <p:cNvSpPr txBox="1"/>
            <p:nvPr/>
          </p:nvSpPr>
          <p:spPr>
            <a:xfrm>
              <a:off x="3615571" y="3818545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price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315B7CF-0F33-ECDC-FD02-12529376C824}"/>
                </a:ext>
              </a:extLst>
            </p:cNvPr>
            <p:cNvSpPr txBox="1"/>
            <p:nvPr/>
          </p:nvSpPr>
          <p:spPr>
            <a:xfrm>
              <a:off x="5145601" y="3827092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CBC309-EAF4-7B76-2C78-B9B9E6C6349B}"/>
                </a:ext>
              </a:extLst>
            </p:cNvPr>
            <p:cNvSpPr txBox="1"/>
            <p:nvPr/>
          </p:nvSpPr>
          <p:spPr>
            <a:xfrm>
              <a:off x="6311254" y="3818180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课程价格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E81939B-A64A-7B5C-4B03-C0A28F8E5F2F}"/>
              </a:ext>
            </a:extLst>
          </p:cNvPr>
          <p:cNvGrpSpPr/>
          <p:nvPr/>
        </p:nvGrpSpPr>
        <p:grpSpPr>
          <a:xfrm>
            <a:off x="4712999" y="5886501"/>
            <a:ext cx="5751240" cy="738664"/>
            <a:chOff x="3785908" y="3580626"/>
            <a:chExt cx="5543379" cy="68529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4EADD96-EB98-D332-8AF9-045B3EEB258B}"/>
                </a:ext>
              </a:extLst>
            </p:cNvPr>
            <p:cNvSpPr txBox="1"/>
            <p:nvPr/>
          </p:nvSpPr>
          <p:spPr>
            <a:xfrm>
              <a:off x="3785908" y="3806977"/>
              <a:ext cx="1363633" cy="23557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discountDetail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5A4747-91EF-3D28-4AF2-8636A789EC36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2D3CDB-1098-6018-88EC-4D7324ACB1E1}"/>
                </a:ext>
              </a:extLst>
            </p:cNvPr>
            <p:cNvSpPr txBox="1"/>
            <p:nvPr/>
          </p:nvSpPr>
          <p:spPr>
            <a:xfrm>
              <a:off x="6464981" y="3580626"/>
              <a:ext cx="2864306" cy="6852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courseId: discountAmount,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...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C15DE4-EC18-D699-6944-54DD3BC241EC}"/>
              </a:ext>
            </a:extLst>
          </p:cNvPr>
          <p:cNvGrpSpPr/>
          <p:nvPr/>
        </p:nvGrpSpPr>
        <p:grpSpPr>
          <a:xfrm>
            <a:off x="4697744" y="5671280"/>
            <a:ext cx="5751241" cy="266895"/>
            <a:chOff x="3785908" y="3807339"/>
            <a:chExt cx="5543380" cy="24761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B0C959-E649-5F6A-6881-BAFAEB20EC54}"/>
                </a:ext>
              </a:extLst>
            </p:cNvPr>
            <p:cNvSpPr txBox="1"/>
            <p:nvPr/>
          </p:nvSpPr>
          <p:spPr>
            <a:xfrm>
              <a:off x="3785908" y="3812242"/>
              <a:ext cx="1363633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rules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A99DBED-0D8D-DCE7-D85B-F8AB704B6023}"/>
                </a:ext>
              </a:extLst>
            </p:cNvPr>
            <p:cNvSpPr txBox="1"/>
            <p:nvPr/>
          </p:nvSpPr>
          <p:spPr>
            <a:xfrm>
              <a:off x="5149542" y="3807339"/>
              <a:ext cx="1145936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FC7FC9-8580-14B3-83A6-8C8FAE06E6EC}"/>
                </a:ext>
              </a:extLst>
            </p:cNvPr>
            <p:cNvSpPr txBox="1"/>
            <p:nvPr/>
          </p:nvSpPr>
          <p:spPr>
            <a:xfrm>
              <a:off x="6221655" y="3810755"/>
              <a:ext cx="3107633" cy="2427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优惠券规则集合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22D04BE-117B-D337-2CB7-5A71417AEEF5}"/>
              </a:ext>
            </a:extLst>
          </p:cNvPr>
          <p:cNvGrpSpPr/>
          <p:nvPr/>
        </p:nvGrpSpPr>
        <p:grpSpPr>
          <a:xfrm>
            <a:off x="4666532" y="6024980"/>
            <a:ext cx="5812176" cy="271009"/>
            <a:chOff x="3694190" y="3827212"/>
            <a:chExt cx="5635098" cy="256978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302F2FB-78AE-E3F1-8BE6-23A60E75748E}"/>
                </a:ext>
              </a:extLst>
            </p:cNvPr>
            <p:cNvSpPr txBox="1"/>
            <p:nvPr/>
          </p:nvSpPr>
          <p:spPr>
            <a:xfrm>
              <a:off x="3694190" y="3828582"/>
              <a:ext cx="152958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discountAmount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ECDA8A8-D5FC-4145-133C-1E1C61D7331A}"/>
                </a:ext>
              </a:extLst>
            </p:cNvPr>
            <p:cNvSpPr txBox="1"/>
            <p:nvPr/>
          </p:nvSpPr>
          <p:spPr>
            <a:xfrm>
              <a:off x="5145601" y="3836124"/>
              <a:ext cx="1145936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75FF8CD-4ECF-8680-DE34-B20CECF46A9F}"/>
                </a:ext>
              </a:extLst>
            </p:cNvPr>
            <p:cNvSpPr txBox="1"/>
            <p:nvPr/>
          </p:nvSpPr>
          <p:spPr>
            <a:xfrm>
              <a:off x="6311254" y="3827212"/>
              <a:ext cx="3018034" cy="248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该组合的优惠金额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2FD39F-8DB4-3AD7-9D9F-59E4090101DA}"/>
              </a:ext>
            </a:extLst>
          </p:cNvPr>
          <p:cNvGrpSpPr/>
          <p:nvPr/>
        </p:nvGrpSpPr>
        <p:grpSpPr>
          <a:xfrm>
            <a:off x="4697743" y="5398124"/>
            <a:ext cx="5751241" cy="267453"/>
            <a:chOff x="3785908" y="3801919"/>
            <a:chExt cx="5543380" cy="24812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CF529A7-BC31-494A-0CA1-2752978318ED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DBB43E3-C1D1-2A2F-E774-F58E2A3FF5A5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D23ABAE-7AD2-D613-6E46-D7CF2583C86D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集合（优惠券组合）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1DB16642-90CD-71EB-DFCF-4FDA20C4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" y="4513000"/>
            <a:ext cx="2747958" cy="1300373"/>
          </a:xfrm>
          <a:prstGeom prst="round2DiagRect">
            <a:avLst>
              <a:gd name="adj1" fmla="val 2039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85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0039 -0.0509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计算订单优惠明细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核销优惠券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优惠明细本地缓存</a:t>
            </a:r>
          </a:p>
        </p:txBody>
      </p:sp>
    </p:spTree>
    <p:extLst>
      <p:ext uri="{BB962C8B-B14F-4D97-AF65-F5344CB8AC3E}">
        <p14:creationId xmlns:p14="http://schemas.microsoft.com/office/powerpoint/2010/main" val="2526185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82690"/>
              </p:ext>
            </p:extLst>
          </p:nvPr>
        </p:nvGraphicFramePr>
        <p:xfrm>
          <a:off x="2195450" y="2431456"/>
          <a:ext cx="8445798" cy="35063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72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20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80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06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800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93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描述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2167"/>
                  </a:ext>
                </a:extLst>
              </a:tr>
            </a:tbl>
          </a:graphicData>
        </a:graphic>
      </p:graphicFrame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核销优惠券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需求：当用户确认下单后，需要将使用过的优惠券状态置为已使用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02255" y="2959363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16458" y="3387685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/user-coupons/use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7DCB15-B421-658C-FC24-0DA1D06C6ADC}"/>
              </a:ext>
            </a:extLst>
          </p:cNvPr>
          <p:cNvSpPr txBox="1"/>
          <p:nvPr/>
        </p:nvSpPr>
        <p:spPr>
          <a:xfrm>
            <a:off x="4489493" y="4620913"/>
            <a:ext cx="5592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90DD28-35B6-6D38-5390-58D539FBCB27}"/>
              </a:ext>
            </a:extLst>
          </p:cNvPr>
          <p:cNvSpPr txBox="1"/>
          <p:nvPr/>
        </p:nvSpPr>
        <p:spPr>
          <a:xfrm>
            <a:off x="4481995" y="5133469"/>
            <a:ext cx="559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注意：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  <a:p>
            <a:pPr marL="171450" lvl="0" indent="-171450" defTabSz="1219170"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校验用户券状态是否已经使用或过期</a:t>
            </a:r>
            <a:endParaRPr lang="en-US" altLang="zh-CN" sz="1200">
              <a:solidFill>
                <a:prstClr val="black"/>
              </a:solidFill>
              <a:latin typeface="Source Code Pro"/>
              <a:ea typeface="阿里巴巴普惠体"/>
            </a:endParaRPr>
          </a:p>
          <a:p>
            <a:pPr marL="171450" lvl="0" indent="-171450" defTabSz="1219170"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更新优惠券已经使用数量</a:t>
            </a:r>
            <a:endParaRPr lang="en-US" altLang="zh-CN" sz="1200">
              <a:solidFill>
                <a:prstClr val="black"/>
              </a:solidFill>
              <a:latin typeface="Source Code Pro"/>
              <a:ea typeface="阿里巴巴普惠体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82E3790-0BB7-030B-ECD2-4717313E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30534"/>
              </p:ext>
            </p:extLst>
          </p:nvPr>
        </p:nvGraphicFramePr>
        <p:xfrm>
          <a:off x="4606724" y="3822144"/>
          <a:ext cx="5812176" cy="5257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4945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58326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043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31450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F249B4FA-0B04-FF30-1C52-E5D5DB59C39A}"/>
              </a:ext>
            </a:extLst>
          </p:cNvPr>
          <p:cNvGrpSpPr/>
          <p:nvPr/>
        </p:nvGrpSpPr>
        <p:grpSpPr>
          <a:xfrm>
            <a:off x="4674594" y="4073501"/>
            <a:ext cx="5751241" cy="267453"/>
            <a:chOff x="3785908" y="3801919"/>
            <a:chExt cx="5543380" cy="24812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B2CC1CF-C60B-280D-55C0-361A79E6F2C9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couponIds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C95547-6A7C-0344-8352-38C639F16B14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79EFC2-EFCD-33F1-BB70-FBBCF770B3CC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用户券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38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645460"/>
            <a:ext cx="5973761" cy="4429162"/>
          </a:xfrm>
        </p:spPr>
        <p:txBody>
          <a:bodyPr/>
          <a:lstStyle/>
          <a:p>
            <a:r>
              <a:rPr kumimoji="1" lang="zh-CN" altLang="en-US"/>
              <a:t>定义优惠规则</a:t>
            </a:r>
            <a:endParaRPr kumimoji="1" lang="en-US" altLang="zh-CN"/>
          </a:p>
          <a:p>
            <a:r>
              <a:rPr kumimoji="1" lang="zh-CN" altLang="en-US"/>
              <a:t>开发优惠券使用接口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计算订单优惠明细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核销优惠券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优惠明细本地缓存</a:t>
            </a:r>
          </a:p>
        </p:txBody>
      </p:sp>
    </p:spTree>
    <p:extLst>
      <p:ext uri="{BB962C8B-B14F-4D97-AF65-F5344CB8AC3E}">
        <p14:creationId xmlns:p14="http://schemas.microsoft.com/office/powerpoint/2010/main" val="141736807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3CD84-B69E-4FB2-85C1-0A8EBEF9FF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是一个基于</a:t>
            </a:r>
            <a:r>
              <a:rPr lang="en-US" altLang="zh-CN"/>
              <a:t>Java8</a:t>
            </a:r>
            <a:r>
              <a:rPr lang="zh-CN" altLang="en-US"/>
              <a:t>开发的，提供了近乎最佳命中率的高性能的本地缓存库。目前</a:t>
            </a:r>
            <a:r>
              <a:rPr lang="en-US" altLang="zh-CN"/>
              <a:t>Spring</a:t>
            </a:r>
            <a:r>
              <a:rPr lang="zh-CN" altLang="en-US"/>
              <a:t>内部的缓存使用的就是</a:t>
            </a:r>
            <a:r>
              <a:rPr lang="en-US" altLang="zh-CN"/>
              <a:t>Caffeine</a:t>
            </a:r>
            <a:r>
              <a:rPr lang="zh-CN" altLang="en-US"/>
              <a:t>。</a:t>
            </a:r>
            <a:r>
              <a:rPr lang="en-US" altLang="zh-CN"/>
              <a:t>GitHub</a:t>
            </a:r>
            <a:r>
              <a:rPr lang="zh-CN" altLang="en-US"/>
              <a:t>地址：</a:t>
            </a:r>
            <a:r>
              <a:rPr lang="en-US" altLang="zh-CN">
                <a:hlinkClick r:id="rId2"/>
              </a:rPr>
              <a:t>https://github.com/ben-manes/caffeine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562099-6503-45A7-9A7D-7B97AC17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462795"/>
            <a:ext cx="8340104" cy="4142488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32217EA-EC6E-618F-0A69-A17B01F5FB22}"/>
              </a:ext>
            </a:extLst>
          </p:cNvPr>
          <p:cNvSpPr txBox="1">
            <a:spLocks/>
          </p:cNvSpPr>
          <p:nvPr/>
        </p:nvSpPr>
        <p:spPr>
          <a:xfrm>
            <a:off x="782320" y="843281"/>
            <a:ext cx="7386891" cy="7327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优惠明细本地缓存</a:t>
            </a:r>
          </a:p>
        </p:txBody>
      </p:sp>
    </p:spTree>
    <p:extLst>
      <p:ext uri="{BB962C8B-B14F-4D97-AF65-F5344CB8AC3E}">
        <p14:creationId xmlns:p14="http://schemas.microsoft.com/office/powerpoint/2010/main" val="27981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可以通过</a:t>
            </a:r>
            <a:r>
              <a:rPr lang="en-US" altLang="zh-CN"/>
              <a:t>item-service</a:t>
            </a:r>
            <a:r>
              <a:rPr lang="zh-CN" altLang="en-US"/>
              <a:t>项目中的单元测试来学习</a:t>
            </a:r>
            <a:r>
              <a:rPr lang="en-US" altLang="zh-CN"/>
              <a:t>Caffeine</a:t>
            </a:r>
            <a:r>
              <a:rPr lang="zh-CN" altLang="en-US"/>
              <a:t>的使用：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B9E05A-EAD1-40BF-93C6-C9024F6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22871"/>
            <a:ext cx="8672966" cy="449353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testBasicOps()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存数据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cache.put(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迪丽热巴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取数据，不存在则返回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null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gf = cache.getIfPresent(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gf);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取数据，包含两个参数：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参数一：缓存的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参数二：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Lambda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表达式，表达式参数就是缓存的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，方法体是查询数据库的逻辑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优先根据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查询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JVM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缓存，如果未命中，则执行参数二的</a:t>
            </a:r>
            <a:r>
              <a:rPr lang="en-US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  <a:t>Lambda</a:t>
            </a:r>
            <a:r>
              <a:rPr lang="zh-CN" altLang="en-US" sz="1300" i="1">
                <a:solidFill>
                  <a:srgbClr val="808080"/>
                </a:solidFill>
                <a:latin typeface="Source Code Pro" panose="020B0509030403020204" pitchFamily="49" charset="0"/>
              </a:rPr>
              <a:t>表达式</a:t>
            </a:r>
            <a:br>
              <a:rPr lang="zh-CN" altLang="zh-CN" sz="1300" i="1">
                <a:solidFill>
                  <a:srgbClr val="808080"/>
                </a:solidFill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defaultGF = cache.get(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key -&gt;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这里可以去数据库根据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value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柳岩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"defaultGF =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defaultGF);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15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E266-C996-46BB-9644-A050FC1A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示例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F0E888-CA75-4697-AC60-2879870DE2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Caffeine</a:t>
            </a:r>
            <a:r>
              <a:rPr lang="zh-CN" altLang="en-US"/>
              <a:t>提供了三种缓存驱逐策略：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基于容量</a:t>
            </a:r>
            <a:r>
              <a:rPr lang="zh-CN" altLang="en-US"/>
              <a:t>：设置缓存的数量上限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基于时间</a:t>
            </a:r>
            <a:r>
              <a:rPr lang="zh-CN" altLang="en-US"/>
              <a:t>：设置缓存的有效时间</a:t>
            </a: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基于引用</a:t>
            </a:r>
            <a:r>
              <a:rPr lang="zh-CN" altLang="en-US"/>
              <a:t>：设置缓存为软引用或弱引用，利用</a:t>
            </a:r>
            <a:r>
              <a:rPr lang="en-US" altLang="zh-CN"/>
              <a:t>GC</a:t>
            </a:r>
            <a:r>
              <a:rPr lang="zh-CN" altLang="en-US"/>
              <a:t>来回收缓存数据。性能较差，不建议使用。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b="0" i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在默认情况下，当一个缓存元素过期的时候，</a:t>
            </a:r>
            <a:r>
              <a:rPr lang="en-US" altLang="zh-CN" b="0" i="0">
                <a:solidFill>
                  <a:srgbClr val="24292E"/>
                </a:solidFill>
                <a:effectLst/>
                <a:latin typeface="-apple-system"/>
              </a:rPr>
              <a:t>Caffeine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不会自动立即将其清理和驱逐。而是在一次读或写操作后，或者在空闲时间完成对失效数据的驱逐。</a:t>
            </a:r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3C8AEA-0509-473A-BFBB-4D83A132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2497536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.maximumSize(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设置缓存大小上限为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C47DA-657A-4559-BD48-CC8B808A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9" y="3865784"/>
            <a:ext cx="9756841" cy="892552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创建缓存对象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Cache&lt;String, String&gt; cache = Caffeine.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newBuilder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.expireAfterWrite(Duration.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ofSeconds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设置缓存有效期为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10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秒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，从最后一次写入开始计时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70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退还优惠券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54E0B2-2F5E-C360-02A6-C1D63432DFFC}"/>
              </a:ext>
            </a:extLst>
          </p:cNvPr>
          <p:cNvSpPr txBox="1"/>
          <p:nvPr/>
        </p:nvSpPr>
        <p:spPr>
          <a:xfrm>
            <a:off x="7244080" y="285825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（练习）</a:t>
            </a:r>
          </a:p>
        </p:txBody>
      </p:sp>
    </p:spTree>
    <p:extLst>
      <p:ext uri="{BB962C8B-B14F-4D97-AF65-F5344CB8AC3E}">
        <p14:creationId xmlns:p14="http://schemas.microsoft.com/office/powerpoint/2010/main" val="2999352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9E0386F-C68E-800D-3DD5-99B0920C4A8B}"/>
              </a:ext>
            </a:extLst>
          </p:cNvPr>
          <p:cNvSpPr txBox="1">
            <a:spLocks/>
          </p:cNvSpPr>
          <p:nvPr/>
        </p:nvSpPr>
        <p:spPr>
          <a:xfrm>
            <a:off x="4958429" y="2066014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退还优惠券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CEF67521-5F23-F241-E9DF-95892A76E60D}"/>
              </a:ext>
            </a:extLst>
          </p:cNvPr>
          <p:cNvSpPr txBox="1">
            <a:spLocks/>
          </p:cNvSpPr>
          <p:nvPr/>
        </p:nvSpPr>
        <p:spPr>
          <a:xfrm>
            <a:off x="4958428" y="270328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分布式事务问题</a:t>
            </a:r>
          </a:p>
        </p:txBody>
      </p:sp>
    </p:spTree>
    <p:extLst>
      <p:ext uri="{BB962C8B-B14F-4D97-AF65-F5344CB8AC3E}">
        <p14:creationId xmlns:p14="http://schemas.microsoft.com/office/powerpoint/2010/main" val="424021495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0A22BF-545D-6B73-8045-81C9773DF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退还优惠券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292E41-9359-DE8F-6FD0-F49BDAFF3F64}"/>
              </a:ext>
            </a:extLst>
          </p:cNvPr>
          <p:cNvGraphicFramePr>
            <a:graphicFrameLocks noGrp="1"/>
          </p:cNvGraphicFramePr>
          <p:nvPr/>
        </p:nvGraphicFramePr>
        <p:xfrm>
          <a:off x="2195450" y="2431456"/>
          <a:ext cx="8445798" cy="35063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72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20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80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06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800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93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9188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描述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82167"/>
                  </a:ext>
                </a:extLst>
              </a:tr>
            </a:tbl>
          </a:graphicData>
        </a:graphic>
      </p:graphicFrame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336C640-5B71-6600-D631-DFFA834F5CEB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需求：当用户取消订单或订单超时后，需要将使用过的优惠券状态置为未使用或已过期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6AEE49-6DC4-6F12-B55D-D2CA1F147F01}"/>
              </a:ext>
            </a:extLst>
          </p:cNvPr>
          <p:cNvSpPr txBox="1"/>
          <p:nvPr/>
        </p:nvSpPr>
        <p:spPr>
          <a:xfrm>
            <a:off x="6402255" y="2959363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CE5BCC-0E91-DCD0-252D-E2BB689AC608}"/>
              </a:ext>
            </a:extLst>
          </p:cNvPr>
          <p:cNvSpPr txBox="1"/>
          <p:nvPr/>
        </p:nvSpPr>
        <p:spPr>
          <a:xfrm>
            <a:off x="5716458" y="3387685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/user-coupons/refund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4FDA1-36EE-1D1D-27A4-BBD6B621D06B}"/>
              </a:ext>
            </a:extLst>
          </p:cNvPr>
          <p:cNvSpPr txBox="1"/>
          <p:nvPr/>
        </p:nvSpPr>
        <p:spPr>
          <a:xfrm>
            <a:off x="4489493" y="4620913"/>
            <a:ext cx="5592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93BEB2-C93E-83ED-8EE9-80FD2CEC707F}"/>
              </a:ext>
            </a:extLst>
          </p:cNvPr>
          <p:cNvSpPr txBox="1"/>
          <p:nvPr/>
        </p:nvSpPr>
        <p:spPr>
          <a:xfrm>
            <a:off x="4481995" y="5133469"/>
            <a:ext cx="559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注意：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  <a:p>
            <a:pPr marL="171450" lvl="0" indent="-171450" defTabSz="1219170"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校验用户券状态是否是已经使用，如果不是无需退还</a:t>
            </a:r>
            <a:endParaRPr lang="en-US" altLang="zh-CN" sz="1200">
              <a:solidFill>
                <a:prstClr val="black"/>
              </a:solidFill>
              <a:latin typeface="Source Code Pro"/>
              <a:ea typeface="阿里巴巴普惠体"/>
            </a:endParaRPr>
          </a:p>
          <a:p>
            <a:pPr marL="171450" lvl="0" indent="-171450" defTabSz="1219170"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更新优惠券已经使用数量</a:t>
            </a:r>
            <a:endParaRPr lang="en-US" altLang="zh-CN" sz="1200">
              <a:solidFill>
                <a:prstClr val="black"/>
              </a:solidFill>
              <a:latin typeface="Source Code Pro"/>
              <a:ea typeface="阿里巴巴普惠体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6C0AA5F-2EC0-A6CF-7876-7901D2321908}"/>
              </a:ext>
            </a:extLst>
          </p:cNvPr>
          <p:cNvGraphicFramePr>
            <a:graphicFrameLocks noGrp="1"/>
          </p:cNvGraphicFramePr>
          <p:nvPr/>
        </p:nvGraphicFramePr>
        <p:xfrm>
          <a:off x="4606724" y="3822144"/>
          <a:ext cx="5812176" cy="5257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4945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58326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043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31450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F91489-448D-F9D9-9314-41438AF97819}"/>
              </a:ext>
            </a:extLst>
          </p:cNvPr>
          <p:cNvGrpSpPr/>
          <p:nvPr/>
        </p:nvGrpSpPr>
        <p:grpSpPr>
          <a:xfrm>
            <a:off x="4674594" y="4073501"/>
            <a:ext cx="5751241" cy="267453"/>
            <a:chOff x="3785908" y="3801919"/>
            <a:chExt cx="5543380" cy="24812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FF42C3D-507B-1F5C-6B7F-B1802ACD159A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couponIds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560567A-580D-0A34-4E0A-6180A351D610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9E5563-5F6C-FED5-8C9E-5939626BA8BA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用户券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9E0386F-C68E-800D-3DD5-99B0920C4A8B}"/>
              </a:ext>
            </a:extLst>
          </p:cNvPr>
          <p:cNvSpPr txBox="1">
            <a:spLocks/>
          </p:cNvSpPr>
          <p:nvPr/>
        </p:nvSpPr>
        <p:spPr>
          <a:xfrm>
            <a:off x="4958429" y="2066014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退还优惠券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CEF67521-5F23-F241-E9DF-95892A76E60D}"/>
              </a:ext>
            </a:extLst>
          </p:cNvPr>
          <p:cNvSpPr txBox="1">
            <a:spLocks/>
          </p:cNvSpPr>
          <p:nvPr/>
        </p:nvSpPr>
        <p:spPr>
          <a:xfrm>
            <a:off x="4958428" y="270328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分布式事务问题</a:t>
            </a:r>
          </a:p>
        </p:txBody>
      </p:sp>
    </p:spTree>
    <p:extLst>
      <p:ext uri="{BB962C8B-B14F-4D97-AF65-F5344CB8AC3E}">
        <p14:creationId xmlns:p14="http://schemas.microsoft.com/office/powerpoint/2010/main" val="341276361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ADDD30-E243-97C2-2A5A-528F9EEAE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解决下单交易、取消订单等业务的分布式事务问题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B7ECB-A4F8-2C90-EF52-722FF0E70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需求：用户下单、取消订单等业务需要交易服务和优惠券服务共同参与，存在分布式事务问题，利用学习过的</a:t>
            </a:r>
            <a:r>
              <a:rPr lang="en-US" altLang="zh-CN"/>
              <a:t>Seata</a:t>
            </a:r>
            <a:r>
              <a:rPr lang="zh-CN" altLang="en-US"/>
              <a:t>来解决相关问题</a:t>
            </a:r>
          </a:p>
        </p:txBody>
      </p:sp>
    </p:spTree>
    <p:extLst>
      <p:ext uri="{BB962C8B-B14F-4D97-AF65-F5344CB8AC3E}">
        <p14:creationId xmlns:p14="http://schemas.microsoft.com/office/powerpoint/2010/main" val="1031954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F376-D15B-EC8E-63CA-CD2BCEB7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查询优惠券规则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ED1E3-3C6C-3642-1D25-DC26BEAD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E92D2-6BC0-EDEE-02CF-7EAE5D8E7F6C}"/>
              </a:ext>
            </a:extLst>
          </p:cNvPr>
          <p:cNvSpPr txBox="1"/>
          <p:nvPr/>
        </p:nvSpPr>
        <p:spPr>
          <a:xfrm>
            <a:off x="8056880" y="285825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（练习）</a:t>
            </a:r>
          </a:p>
        </p:txBody>
      </p:sp>
    </p:spTree>
    <p:extLst>
      <p:ext uri="{BB962C8B-B14F-4D97-AF65-F5344CB8AC3E}">
        <p14:creationId xmlns:p14="http://schemas.microsoft.com/office/powerpoint/2010/main" val="283333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定义优惠规则</a:t>
            </a:r>
            <a:endParaRPr kumimoji="1"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39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80269"/>
              </p:ext>
            </p:extLst>
          </p:nvPr>
        </p:nvGraphicFramePr>
        <p:xfrm>
          <a:off x="2195450" y="2431456"/>
          <a:ext cx="8445798" cy="30549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72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20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80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06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800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960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查询优惠券规则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需求：当用户取消订单或订单超时后，需要将使用过的优惠券状态置为未使用或已过期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02255" y="2959363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16458" y="3387685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/user-coupons/rules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82E3790-0BB7-030B-ECD2-4717313E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50152"/>
              </p:ext>
            </p:extLst>
          </p:nvPr>
        </p:nvGraphicFramePr>
        <p:xfrm>
          <a:off x="4606724" y="3822144"/>
          <a:ext cx="5812176" cy="5257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4945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58326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043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31450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F249B4FA-0B04-FF30-1C52-E5D5DB59C39A}"/>
              </a:ext>
            </a:extLst>
          </p:cNvPr>
          <p:cNvGrpSpPr/>
          <p:nvPr/>
        </p:nvGrpSpPr>
        <p:grpSpPr>
          <a:xfrm>
            <a:off x="4674594" y="4073501"/>
            <a:ext cx="5751241" cy="267453"/>
            <a:chOff x="3785908" y="3801919"/>
            <a:chExt cx="5543380" cy="24812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B2CC1CF-C60B-280D-55C0-361A79E6F2C9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couponIds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C95547-6A7C-0344-8352-38C639F16B14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79EFC2-EFCD-33F1-BB70-FBBCF770B3CC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用户券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6E31D06D-5AC1-F070-FDF7-02E12A160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63761"/>
              </p:ext>
            </p:extLst>
          </p:nvPr>
        </p:nvGraphicFramePr>
        <p:xfrm>
          <a:off x="4606724" y="4728637"/>
          <a:ext cx="5812176" cy="5257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4945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58326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043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31450"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D710A432-C8B0-E29B-A271-1B21A1358A45}"/>
              </a:ext>
            </a:extLst>
          </p:cNvPr>
          <p:cNvGrpSpPr/>
          <p:nvPr/>
        </p:nvGrpSpPr>
        <p:grpSpPr>
          <a:xfrm>
            <a:off x="4674594" y="4979994"/>
            <a:ext cx="5751241" cy="267453"/>
            <a:chOff x="3785908" y="3801919"/>
            <a:chExt cx="5543380" cy="24812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3C89EE5-095B-C495-69EA-7227B79F1CDE}"/>
                </a:ext>
              </a:extLst>
            </p:cNvPr>
            <p:cNvSpPr txBox="1"/>
            <p:nvPr/>
          </p:nvSpPr>
          <p:spPr>
            <a:xfrm>
              <a:off x="3785908" y="3803408"/>
              <a:ext cx="1363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BD7E62-046D-291E-EFAD-F262FF6F9D2C}"/>
                </a:ext>
              </a:extLst>
            </p:cNvPr>
            <p:cNvSpPr txBox="1"/>
            <p:nvPr/>
          </p:nvSpPr>
          <p:spPr>
            <a:xfrm>
              <a:off x="5149542" y="3807340"/>
              <a:ext cx="1145936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10D530-6BF4-8221-B16B-410F72A4A790}"/>
                </a:ext>
              </a:extLst>
            </p:cNvPr>
            <p:cNvSpPr txBox="1"/>
            <p:nvPr/>
          </p:nvSpPr>
          <p:spPr>
            <a:xfrm>
              <a:off x="6221655" y="3801919"/>
              <a:ext cx="3107633" cy="2427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券规则集合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13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062" y="2089885"/>
            <a:ext cx="3644033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分析业务流程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061" y="2727152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实现优惠规则</a:t>
            </a:r>
          </a:p>
        </p:txBody>
      </p:sp>
    </p:spTree>
    <p:extLst>
      <p:ext uri="{BB962C8B-B14F-4D97-AF65-F5344CB8AC3E}">
        <p14:creationId xmlns:p14="http://schemas.microsoft.com/office/powerpoint/2010/main" val="8473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分析业务流程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3E2438A-225F-7CD5-A923-B0C09EF299E6}"/>
              </a:ext>
            </a:extLst>
          </p:cNvPr>
          <p:cNvSpPr/>
          <p:nvPr/>
        </p:nvSpPr>
        <p:spPr>
          <a:xfrm>
            <a:off x="1614732" y="3702020"/>
            <a:ext cx="530002" cy="301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DB487C-902E-B674-7E8A-D1BDFB563D0C}"/>
              </a:ext>
            </a:extLst>
          </p:cNvPr>
          <p:cNvSpPr/>
          <p:nvPr/>
        </p:nvSpPr>
        <p:spPr>
          <a:xfrm>
            <a:off x="2720497" y="3655391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加入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购物车</a:t>
            </a:r>
          </a:p>
        </p:txBody>
      </p:sp>
      <p:cxnSp>
        <p:nvCxnSpPr>
          <p:cNvPr id="28" name="连接符: 肘形 80">
            <a:extLst>
              <a:ext uri="{FF2B5EF4-FFF2-40B4-BE49-F238E27FC236}">
                <a16:creationId xmlns:a16="http://schemas.microsoft.com/office/drawing/2014/main" id="{C018C075-C11A-F393-2D9D-15664072FF9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144734" y="3852880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1042E5-08CE-EC14-A330-91B9C97C43BE}"/>
              </a:ext>
            </a:extLst>
          </p:cNvPr>
          <p:cNvSpPr/>
          <p:nvPr/>
        </p:nvSpPr>
        <p:spPr>
          <a:xfrm>
            <a:off x="4026103" y="3655391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预下单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12CFDC3-1094-ED96-FC20-EAC7A8ECD8B5}"/>
              </a:ext>
            </a:extLst>
          </p:cNvPr>
          <p:cNvSpPr/>
          <p:nvPr/>
        </p:nvSpPr>
        <p:spPr>
          <a:xfrm>
            <a:off x="5331709" y="365282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下单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231A865-6FAF-B109-EBAA-61B37F0B824B}"/>
              </a:ext>
            </a:extLst>
          </p:cNvPr>
          <p:cNvSpPr/>
          <p:nvPr/>
        </p:nvSpPr>
        <p:spPr>
          <a:xfrm>
            <a:off x="7010175" y="325271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93CC7D9-00E9-85D1-645C-BE1D01FDEB94}"/>
              </a:ext>
            </a:extLst>
          </p:cNvPr>
          <p:cNvSpPr/>
          <p:nvPr/>
        </p:nvSpPr>
        <p:spPr>
          <a:xfrm>
            <a:off x="7010175" y="405293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取消订单</a:t>
            </a:r>
          </a:p>
        </p:txBody>
      </p:sp>
      <p:cxnSp>
        <p:nvCxnSpPr>
          <p:cNvPr id="43" name="连接符: 肘形 80">
            <a:extLst>
              <a:ext uri="{FF2B5EF4-FFF2-40B4-BE49-F238E27FC236}">
                <a16:creationId xmlns:a16="http://schemas.microsoft.com/office/drawing/2014/main" id="{4042167D-8F98-6989-C144-ED5C355EF74C}"/>
              </a:ext>
            </a:extLst>
          </p:cNvPr>
          <p:cNvCxnSpPr>
            <a:cxnSpLocks/>
          </p:cNvCxnSpPr>
          <p:nvPr/>
        </p:nvCxnSpPr>
        <p:spPr>
          <a:xfrm>
            <a:off x="3450340" y="3852880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80">
            <a:extLst>
              <a:ext uri="{FF2B5EF4-FFF2-40B4-BE49-F238E27FC236}">
                <a16:creationId xmlns:a16="http://schemas.microsoft.com/office/drawing/2014/main" id="{646961AD-9229-87D6-B926-5A7AA140260B}"/>
              </a:ext>
            </a:extLst>
          </p:cNvPr>
          <p:cNvCxnSpPr>
            <a:cxnSpLocks/>
          </p:cNvCxnSpPr>
          <p:nvPr/>
        </p:nvCxnSpPr>
        <p:spPr>
          <a:xfrm>
            <a:off x="4755946" y="3852880"/>
            <a:ext cx="57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F631153D-4F95-43AA-361B-6D2D32B74329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6061552" y="3452770"/>
            <a:ext cx="948623" cy="400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C3B12B9-0895-2D92-C18B-77E51913A319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6061552" y="3852880"/>
            <a:ext cx="948623" cy="400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550FB96-1301-1A4C-F15B-D3C544963D8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740018" y="3452770"/>
            <a:ext cx="952486" cy="400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043952FC-42AC-1012-5C90-89DFAE208AF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740018" y="3852880"/>
            <a:ext cx="952486" cy="400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标注: 双弯曲线形(带强调线) 74">
            <a:extLst>
              <a:ext uri="{FF2B5EF4-FFF2-40B4-BE49-F238E27FC236}">
                <a16:creationId xmlns:a16="http://schemas.microsoft.com/office/drawing/2014/main" id="{88F33738-C8EA-45DC-BD92-026ED7E0F261}"/>
              </a:ext>
            </a:extLst>
          </p:cNvPr>
          <p:cNvSpPr/>
          <p:nvPr/>
        </p:nvSpPr>
        <p:spPr>
          <a:xfrm>
            <a:off x="4074842" y="4565497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03472"/>
              <a:gd name="adj8" fmla="val -490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生成订单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id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查询可用的优惠策略</a:t>
            </a:r>
          </a:p>
        </p:txBody>
      </p:sp>
      <p:sp>
        <p:nvSpPr>
          <p:cNvPr id="76" name="标注: 双弯曲线形(带强调线) 75">
            <a:extLst>
              <a:ext uri="{FF2B5EF4-FFF2-40B4-BE49-F238E27FC236}">
                <a16:creationId xmlns:a16="http://schemas.microsoft.com/office/drawing/2014/main" id="{24A1F99B-DC78-FD9A-C850-8ABCD1C72B47}"/>
              </a:ext>
            </a:extLst>
          </p:cNvPr>
          <p:cNvSpPr/>
          <p:nvPr/>
        </p:nvSpPr>
        <p:spPr>
          <a:xfrm>
            <a:off x="5173655" y="2499601"/>
            <a:ext cx="1362208" cy="688289"/>
          </a:xfrm>
          <a:prstGeom prst="accentCallout3">
            <a:avLst>
              <a:gd name="adj1" fmla="val 18750"/>
              <a:gd name="adj2" fmla="val -8333"/>
              <a:gd name="adj3" fmla="val 40151"/>
              <a:gd name="adj4" fmla="val -18736"/>
              <a:gd name="adj5" fmla="val 97555"/>
              <a:gd name="adj6" fmla="val -19159"/>
              <a:gd name="adj7" fmla="val 168113"/>
              <a:gd name="adj8" fmla="val 17106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查询优惠明细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创建订单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核销优惠券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标注: 双弯曲线形(带强调线) 76">
            <a:extLst>
              <a:ext uri="{FF2B5EF4-FFF2-40B4-BE49-F238E27FC236}">
                <a16:creationId xmlns:a16="http://schemas.microsoft.com/office/drawing/2014/main" id="{CA34E658-02E1-5C7D-CD89-E874E6D46B7C}"/>
              </a:ext>
            </a:extLst>
          </p:cNvPr>
          <p:cNvSpPr/>
          <p:nvPr/>
        </p:nvSpPr>
        <p:spPr>
          <a:xfrm>
            <a:off x="7058914" y="4924815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03472"/>
              <a:gd name="adj8" fmla="val -490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更新订单状态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退还优惠券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92EE2CF-5630-CD70-0FF5-1710EA5CFCD4}"/>
              </a:ext>
            </a:extLst>
          </p:cNvPr>
          <p:cNvSpPr/>
          <p:nvPr/>
        </p:nvSpPr>
        <p:spPr>
          <a:xfrm>
            <a:off x="9899867" y="3708085"/>
            <a:ext cx="520236" cy="2895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49A3A05-C435-6485-F48D-2F9BD951B0EE}"/>
              </a:ext>
            </a:extLst>
          </p:cNvPr>
          <p:cNvSpPr/>
          <p:nvPr/>
        </p:nvSpPr>
        <p:spPr>
          <a:xfrm>
            <a:off x="8692504" y="365282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查询订单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E7C5E55-07D8-7665-2D17-365BDABDE7CA}"/>
              </a:ext>
            </a:extLst>
          </p:cNvPr>
          <p:cNvCxnSpPr>
            <a:stCxn id="79" idx="3"/>
            <a:endCxn id="78" idx="2"/>
          </p:cNvCxnSpPr>
          <p:nvPr/>
        </p:nvCxnSpPr>
        <p:spPr>
          <a:xfrm>
            <a:off x="9422347" y="3852880"/>
            <a:ext cx="47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标注: 双弯曲线形(带强调线) 81">
            <a:extLst>
              <a:ext uri="{FF2B5EF4-FFF2-40B4-BE49-F238E27FC236}">
                <a16:creationId xmlns:a16="http://schemas.microsoft.com/office/drawing/2014/main" id="{7219DF76-2291-D168-6999-45490B57CF81}"/>
              </a:ext>
            </a:extLst>
          </p:cNvPr>
          <p:cNvSpPr/>
          <p:nvPr/>
        </p:nvSpPr>
        <p:spPr>
          <a:xfrm>
            <a:off x="8692504" y="2492766"/>
            <a:ext cx="1362208" cy="688289"/>
          </a:xfrm>
          <a:prstGeom prst="accentCallout3">
            <a:avLst>
              <a:gd name="adj1" fmla="val 18750"/>
              <a:gd name="adj2" fmla="val -8333"/>
              <a:gd name="adj3" fmla="val 40151"/>
              <a:gd name="adj4" fmla="val -18736"/>
              <a:gd name="adj5" fmla="val 97555"/>
              <a:gd name="adj6" fmla="val -19159"/>
              <a:gd name="adj7" fmla="val 168113"/>
              <a:gd name="adj8" fmla="val 17106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查询订单进度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查询订单明细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查询优惠券规则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AAA01B0-D84A-B269-A0A1-4933140F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5" y="4783198"/>
            <a:ext cx="2293577" cy="1332956"/>
          </a:xfrm>
          <a:prstGeom prst="round2DiagRect">
            <a:avLst>
              <a:gd name="adj1" fmla="val 2421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95D430-5388-1C04-F529-B9BAB197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47" y="1709624"/>
            <a:ext cx="3273096" cy="14802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4EC733-0B37-16AC-60CB-3CFDBAD40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68" y="4724760"/>
            <a:ext cx="2392887" cy="1394581"/>
          </a:xfrm>
          <a:prstGeom prst="round2DiagRect">
            <a:avLst>
              <a:gd name="adj1" fmla="val 26866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FD24F20-0820-C3AE-0E75-080BB5A81313}"/>
              </a:ext>
            </a:extLst>
          </p:cNvPr>
          <p:cNvSpPr/>
          <p:nvPr/>
        </p:nvSpPr>
        <p:spPr>
          <a:xfrm>
            <a:off x="8981440" y="5060214"/>
            <a:ext cx="2182556" cy="466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7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6" dur="75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8" dur="75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75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2" dur="7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4" dur="75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5" grpId="0" animBg="1"/>
      <p:bldP spid="36" grpId="0" animBg="1"/>
      <p:bldP spid="37" grpId="0" animBg="1"/>
      <p:bldP spid="40" grpId="0" animBg="1"/>
      <p:bldP spid="75" grpId="0" animBg="1"/>
      <p:bldP spid="75" grpId="1" uiExpand="1" build="allAtOnce"/>
      <p:bldP spid="76" grpId="0" animBg="1"/>
      <p:bldP spid="77" grpId="0" animBg="1"/>
      <p:bldP spid="77" grpId="1" uiExpand="1" build="allAtOnce"/>
      <p:bldP spid="78" grpId="0" animBg="1"/>
      <p:bldP spid="79" grpId="0" animBg="1"/>
      <p:bldP spid="82" grpId="0" animBg="1"/>
      <p:bldP spid="82" grpId="1" uiExpand="1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26782804-6482-8CB5-A3AE-C7ECCB31F649}"/>
              </a:ext>
            </a:extLst>
          </p:cNvPr>
          <p:cNvSpPr txBox="1">
            <a:spLocks/>
          </p:cNvSpPr>
          <p:nvPr/>
        </p:nvSpPr>
        <p:spPr>
          <a:xfrm>
            <a:off x="4985062" y="2089885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分析业务流程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5B314A0-9850-D78F-1C90-19D986511660}"/>
              </a:ext>
            </a:extLst>
          </p:cNvPr>
          <p:cNvSpPr txBox="1">
            <a:spLocks/>
          </p:cNvSpPr>
          <p:nvPr/>
        </p:nvSpPr>
        <p:spPr>
          <a:xfrm>
            <a:off x="4985061" y="2727152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实现优惠规则</a:t>
            </a:r>
          </a:p>
        </p:txBody>
      </p:sp>
    </p:spTree>
    <p:extLst>
      <p:ext uri="{BB962C8B-B14F-4D97-AF65-F5344CB8AC3E}">
        <p14:creationId xmlns:p14="http://schemas.microsoft.com/office/powerpoint/2010/main" val="22127123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实现优惠规则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F2D6F2-67D4-8722-C8A5-468CAF4F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09" y="2116357"/>
            <a:ext cx="6713802" cy="3132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标注: 双弯曲线形(带强调线) 6">
            <a:extLst>
              <a:ext uri="{FF2B5EF4-FFF2-40B4-BE49-F238E27FC236}">
                <a16:creationId xmlns:a16="http://schemas.microsoft.com/office/drawing/2014/main" id="{4AF1146A-E2EB-39FA-613F-108D1D86C63C}"/>
              </a:ext>
            </a:extLst>
          </p:cNvPr>
          <p:cNvSpPr/>
          <p:nvPr/>
        </p:nvSpPr>
        <p:spPr>
          <a:xfrm>
            <a:off x="5485154" y="837008"/>
            <a:ext cx="2242028" cy="688289"/>
          </a:xfrm>
          <a:prstGeom prst="accentCallout3">
            <a:avLst>
              <a:gd name="adj1" fmla="val 46488"/>
              <a:gd name="adj2" fmla="val -4748"/>
              <a:gd name="adj3" fmla="val 56421"/>
              <a:gd name="adj4" fmla="val -17331"/>
              <a:gd name="adj5" fmla="val 97701"/>
              <a:gd name="adj6" fmla="val -17734"/>
              <a:gd name="adj7" fmla="val 194667"/>
              <a:gd name="adj8" fmla="val -39510"/>
            </a:avLst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>
                <a:solidFill>
                  <a:srgbClr val="AD2B26"/>
                </a:solidFill>
              </a:rPr>
              <a:t>优惠券是否可用于当前订单？</a:t>
            </a:r>
            <a:endParaRPr lang="en-US" altLang="zh-CN" sz="1400">
              <a:solidFill>
                <a:srgbClr val="AD2B26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800E65-7819-3FB9-223B-2ABE617142F8}"/>
              </a:ext>
            </a:extLst>
          </p:cNvPr>
          <p:cNvSpPr/>
          <p:nvPr/>
        </p:nvSpPr>
        <p:spPr>
          <a:xfrm>
            <a:off x="1668026" y="2230734"/>
            <a:ext cx="6059156" cy="17383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注: 双弯曲线形(带强调线) 13">
            <a:extLst>
              <a:ext uri="{FF2B5EF4-FFF2-40B4-BE49-F238E27FC236}">
                <a16:creationId xmlns:a16="http://schemas.microsoft.com/office/drawing/2014/main" id="{2DB7DC20-1289-E4F8-0FD6-83BD9E75E463}"/>
              </a:ext>
            </a:extLst>
          </p:cNvPr>
          <p:cNvSpPr/>
          <p:nvPr/>
        </p:nvSpPr>
        <p:spPr>
          <a:xfrm>
            <a:off x="6334561" y="5739195"/>
            <a:ext cx="2317069" cy="494717"/>
          </a:xfrm>
          <a:prstGeom prst="accentCallout3">
            <a:avLst>
              <a:gd name="adj1" fmla="val 39061"/>
              <a:gd name="adj2" fmla="val -2351"/>
              <a:gd name="adj3" fmla="val 20804"/>
              <a:gd name="adj4" fmla="val -16129"/>
              <a:gd name="adj5" fmla="val -47460"/>
              <a:gd name="adj6" fmla="val -20384"/>
              <a:gd name="adj7" fmla="val -168468"/>
              <a:gd name="adj8" fmla="val 6411"/>
            </a:avLst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sz="1400">
                <a:solidFill>
                  <a:srgbClr val="AD2B26"/>
                </a:solidFill>
              </a:rPr>
              <a:t>生成优惠券的规则的描述</a:t>
            </a:r>
          </a:p>
        </p:txBody>
      </p:sp>
      <p:sp>
        <p:nvSpPr>
          <p:cNvPr id="15" name="标注: 双弯曲线形(带强调线) 14">
            <a:extLst>
              <a:ext uri="{FF2B5EF4-FFF2-40B4-BE49-F238E27FC236}">
                <a16:creationId xmlns:a16="http://schemas.microsoft.com/office/drawing/2014/main" id="{BB721DEF-EDC0-3095-32E6-A7B17D5CAD38}"/>
              </a:ext>
            </a:extLst>
          </p:cNvPr>
          <p:cNvSpPr/>
          <p:nvPr/>
        </p:nvSpPr>
        <p:spPr>
          <a:xfrm>
            <a:off x="9272460" y="3549273"/>
            <a:ext cx="2323337" cy="688289"/>
          </a:xfrm>
          <a:prstGeom prst="accentCallout3">
            <a:avLst>
              <a:gd name="adj1" fmla="val 47948"/>
              <a:gd name="adj2" fmla="val -4008"/>
              <a:gd name="adj3" fmla="val 40151"/>
              <a:gd name="adj4" fmla="val -18736"/>
              <a:gd name="adj5" fmla="val 84416"/>
              <a:gd name="adj6" fmla="val -23051"/>
              <a:gd name="adj7" fmla="val 166653"/>
              <a:gd name="adj8" fmla="val -54642"/>
            </a:avLst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sz="1400">
                <a:solidFill>
                  <a:srgbClr val="AD2B26"/>
                </a:solidFill>
              </a:rPr>
              <a:t>计算订单使用优惠券后的优惠金额</a:t>
            </a:r>
            <a:endParaRPr lang="en-US" altLang="zh-CN" sz="1400">
              <a:solidFill>
                <a:srgbClr val="AD2B26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504656-CF81-C77B-C911-1D5A2BC2FB94}"/>
              </a:ext>
            </a:extLst>
          </p:cNvPr>
          <p:cNvSpPr/>
          <p:nvPr/>
        </p:nvSpPr>
        <p:spPr>
          <a:xfrm>
            <a:off x="5627077" y="4459846"/>
            <a:ext cx="1605567" cy="443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B3FCAF-1290-FE60-6918-7126DF213E83}"/>
              </a:ext>
            </a:extLst>
          </p:cNvPr>
          <p:cNvSpPr/>
          <p:nvPr/>
        </p:nvSpPr>
        <p:spPr>
          <a:xfrm>
            <a:off x="7337100" y="4459846"/>
            <a:ext cx="662697" cy="4438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EEE816-9765-2125-531E-138775A7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" y="1568038"/>
            <a:ext cx="5067739" cy="8230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BD7E20-BFF3-747D-7E36-D04A8A15EC96}"/>
              </a:ext>
            </a:extLst>
          </p:cNvPr>
          <p:cNvGrpSpPr/>
          <p:nvPr/>
        </p:nvGrpSpPr>
        <p:grpSpPr>
          <a:xfrm>
            <a:off x="0" y="1614034"/>
            <a:ext cx="5450739" cy="4833928"/>
            <a:chOff x="1835344" y="2480205"/>
            <a:chExt cx="5450739" cy="4833928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50FCF6E-BF8A-51CD-3E27-41FE3EF0CBD3}"/>
                </a:ext>
              </a:extLst>
            </p:cNvPr>
            <p:cNvSpPr/>
            <p:nvPr/>
          </p:nvSpPr>
          <p:spPr>
            <a:xfrm>
              <a:off x="1859974" y="2480206"/>
              <a:ext cx="5325626" cy="4833927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41E754-3D6F-CEEF-2E0C-D799CDE5500E}"/>
                </a:ext>
              </a:extLst>
            </p:cNvPr>
            <p:cNvSpPr txBox="1"/>
            <p:nvPr/>
          </p:nvSpPr>
          <p:spPr>
            <a:xfrm>
              <a:off x="1835344" y="2845725"/>
              <a:ext cx="5450739" cy="433965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Discount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/**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*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判断当前价格是否满足优惠券使用限制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@param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3D3D3D"/>
                  </a:solidFill>
                  <a:effectLst/>
                  <a:latin typeface="Source Code Pro" panose="020B0509030403020204" pitchFamily="49" charset="0"/>
                </a:rPr>
                <a:t>totalAmount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订单总价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@param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3D3D3D"/>
                  </a:solidFill>
                  <a:effectLst/>
                  <a:latin typeface="Source Code Pro" panose="020B0509030403020204" pitchFamily="49" charset="0"/>
                </a:rPr>
                <a:t>coupon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优惠券信息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@return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是否可以使用优惠券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*/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canUse(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totalAmount, Coupon coupon);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/**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*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计算折扣金额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@param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3D3D3D"/>
                  </a:solidFill>
                  <a:effectLst/>
                  <a:latin typeface="Source Code Pro" panose="020B0509030403020204" pitchFamily="49" charset="0"/>
                </a:rPr>
                <a:t>totalAmount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总金额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@param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3D3D3D"/>
                  </a:solidFill>
                  <a:effectLst/>
                  <a:latin typeface="Source Code Pro" panose="020B0509030403020204" pitchFamily="49" charset="0"/>
                </a:rPr>
                <a:t>coupon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优惠券信息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@return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折扣金额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*/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calcDiscount(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totalAmount, Coupon coupon);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/**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*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根据优惠券规则返回规则描述信息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@return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规则描述信息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*/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getRule(Coupon coupon);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38E7C3-0485-EDBC-A888-830E3C0C9F87}"/>
                </a:ext>
              </a:extLst>
            </p:cNvPr>
            <p:cNvSpPr/>
            <p:nvPr/>
          </p:nvSpPr>
          <p:spPr>
            <a:xfrm>
              <a:off x="1859974" y="2480205"/>
              <a:ext cx="5325626" cy="257149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6C87A4-2439-79DF-8E0E-69FDD1BDBEC6}"/>
                </a:ext>
              </a:extLst>
            </p:cNvPr>
            <p:cNvGrpSpPr/>
            <p:nvPr/>
          </p:nvGrpSpPr>
          <p:grpSpPr>
            <a:xfrm>
              <a:off x="2006793" y="2521484"/>
              <a:ext cx="762826" cy="165632"/>
              <a:chOff x="2006793" y="2521484"/>
              <a:chExt cx="762826" cy="165632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09F82C9-2126-8323-2462-72134CE0E206}"/>
                  </a:ext>
                </a:extLst>
              </p:cNvPr>
              <p:cNvSpPr/>
              <p:nvPr/>
            </p:nvSpPr>
            <p:spPr>
              <a:xfrm>
                <a:off x="2006793" y="2521486"/>
                <a:ext cx="165630" cy="165630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7B3CB5E-23A4-B78E-82ED-1CE97D1A616E}"/>
                  </a:ext>
                </a:extLst>
              </p:cNvPr>
              <p:cNvSpPr/>
              <p:nvPr/>
            </p:nvSpPr>
            <p:spPr>
              <a:xfrm>
                <a:off x="2305391" y="2521485"/>
                <a:ext cx="165630" cy="165630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FCD78B6-7A99-1C54-8BB4-8060BC299705}"/>
                  </a:ext>
                </a:extLst>
              </p:cNvPr>
              <p:cNvSpPr/>
              <p:nvPr/>
            </p:nvSpPr>
            <p:spPr>
              <a:xfrm>
                <a:off x="2603989" y="2521484"/>
                <a:ext cx="165630" cy="165630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86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30000" decel="7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h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*2.1"/>
                                          </p:val>
                                        </p:tav>
                                        <p:tav tm="45000">
                                          <p:val>
                                            <p:strVal val="ppt_w*1.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2.59259E-6 L 0.56446 0.0009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查询优惠方案</a:t>
            </a:r>
            <a:endParaRPr kumimoji="1"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15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54863</TotalTime>
  <Words>3232</Words>
  <Application>Microsoft Office PowerPoint</Application>
  <PresentationFormat>宽屏</PresentationFormat>
  <Paragraphs>829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41</vt:i4>
      </vt:variant>
    </vt:vector>
  </HeadingPairs>
  <TitlesOfParts>
    <vt:vector size="64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使用优惠券</vt:lpstr>
      <vt:lpstr>使用优惠券</vt:lpstr>
      <vt:lpstr>PowerPoint 演示文稿</vt:lpstr>
      <vt:lpstr>定义优惠规则</vt:lpstr>
      <vt:lpstr>PowerPoint 演示文稿</vt:lpstr>
      <vt:lpstr>分析业务流程</vt:lpstr>
      <vt:lpstr>PowerPoint 演示文稿</vt:lpstr>
      <vt:lpstr>PowerPoint 演示文稿</vt:lpstr>
      <vt:lpstr>查询优惠方案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交易下单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Caffeine示例</vt:lpstr>
      <vt:lpstr>Caffeine示例</vt:lpstr>
      <vt:lpstr>退还优惠券</vt:lpstr>
      <vt:lpstr>PowerPoint 演示文稿</vt:lpstr>
      <vt:lpstr>PowerPoint 演示文稿</vt:lpstr>
      <vt:lpstr>PowerPoint 演示文稿</vt:lpstr>
      <vt:lpstr>PowerPoint 演示文稿</vt:lpstr>
      <vt:lpstr>查询优惠券规则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1525</cp:revision>
  <dcterms:created xsi:type="dcterms:W3CDTF">2020-03-31T02:23:27Z</dcterms:created>
  <dcterms:modified xsi:type="dcterms:W3CDTF">2023-03-31T15:16:30Z</dcterms:modified>
</cp:coreProperties>
</file>