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80" r:id="rId5"/>
    <p:sldId id="259" r:id="rId6"/>
    <p:sldId id="260" r:id="rId7"/>
    <p:sldId id="261" r:id="rId8"/>
    <p:sldId id="265" r:id="rId9"/>
    <p:sldId id="262" r:id="rId10"/>
    <p:sldId id="263" r:id="rId11"/>
    <p:sldId id="264" r:id="rId12"/>
    <p:sldId id="266" r:id="rId13"/>
    <p:sldId id="267" r:id="rId14"/>
    <p:sldId id="268" r:id="rId15"/>
    <p:sldId id="282" r:id="rId16"/>
    <p:sldId id="269" r:id="rId17"/>
    <p:sldId id="270" r:id="rId18"/>
    <p:sldId id="271" r:id="rId19"/>
    <p:sldId id="272" r:id="rId20"/>
    <p:sldId id="274" r:id="rId21"/>
    <p:sldId id="273" r:id="rId22"/>
    <p:sldId id="275" r:id="rId23"/>
    <p:sldId id="276" r:id="rId24"/>
    <p:sldId id="283" r:id="rId25"/>
    <p:sldId id="277" r:id="rId26"/>
    <p:sldId id="278" r:id="rId27"/>
    <p:sldId id="285" r:id="rId28"/>
    <p:sldId id="279" r:id="rId29"/>
    <p:sldId id="284" r:id="rId30"/>
    <p:sldId id="281" r:id="rId31"/>
    <p:sldId id="286"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D667097-6D54-47B1-B55F-F2790BA78D7A}" type="datetimeFigureOut">
              <a:rPr lang="en-IN" smtClean="0"/>
              <a:t>01-05-2024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959CD3-35A0-444C-9FD3-670E345A875E}" type="slidenum">
              <a:rPr lang="en-IN" smtClean="0"/>
              <a:t>‹#›</a:t>
            </a:fld>
            <a:endParaRPr lang="en-IN"/>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282939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7D667097-6D54-47B1-B55F-F2790BA78D7A}" type="datetimeFigureOut">
              <a:rPr lang="en-IN" smtClean="0"/>
              <a:t>01-05-2024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1959CD3-35A0-444C-9FD3-670E345A875E}" type="slidenum">
              <a:rPr lang="en-IN" smtClean="0"/>
              <a:t>‹#›</a:t>
            </a:fld>
            <a:endParaRPr lang="en-IN"/>
          </a:p>
        </p:txBody>
      </p:sp>
    </p:spTree>
    <p:extLst>
      <p:ext uri="{BB962C8B-B14F-4D97-AF65-F5344CB8AC3E}">
        <p14:creationId xmlns:p14="http://schemas.microsoft.com/office/powerpoint/2010/main" val="2717393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D667097-6D54-47B1-B55F-F2790BA78D7A}" type="datetimeFigureOut">
              <a:rPr lang="en-IN" smtClean="0"/>
              <a:t>01-05-2024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959CD3-35A0-444C-9FD3-670E345A875E}" type="slidenum">
              <a:rPr lang="en-IN" smtClean="0"/>
              <a:t>‹#›</a:t>
            </a:fld>
            <a:endParaRPr lang="en-IN"/>
          </a:p>
        </p:txBody>
      </p:sp>
    </p:spTree>
    <p:extLst>
      <p:ext uri="{BB962C8B-B14F-4D97-AF65-F5344CB8AC3E}">
        <p14:creationId xmlns:p14="http://schemas.microsoft.com/office/powerpoint/2010/main" val="32907300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D667097-6D54-47B1-B55F-F2790BA78D7A}" type="datetimeFigureOut">
              <a:rPr lang="en-IN" smtClean="0"/>
              <a:t>01-05-2024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959CD3-35A0-444C-9FD3-670E345A875E}" type="slidenum">
              <a:rPr lang="en-IN" smtClean="0"/>
              <a:t>‹#›</a:t>
            </a:fld>
            <a:endParaRPr lang="en-IN"/>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7341976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D667097-6D54-47B1-B55F-F2790BA78D7A}" type="datetimeFigureOut">
              <a:rPr lang="en-IN" smtClean="0"/>
              <a:t>01-05-2024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959CD3-35A0-444C-9FD3-670E345A875E}" type="slidenum">
              <a:rPr lang="en-IN" smtClean="0"/>
              <a:t>‹#›</a:t>
            </a:fld>
            <a:endParaRPr lang="en-IN"/>
          </a:p>
        </p:txBody>
      </p:sp>
    </p:spTree>
    <p:extLst>
      <p:ext uri="{BB962C8B-B14F-4D97-AF65-F5344CB8AC3E}">
        <p14:creationId xmlns:p14="http://schemas.microsoft.com/office/powerpoint/2010/main" val="41435853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D667097-6D54-47B1-B55F-F2790BA78D7A}" type="datetimeFigureOut">
              <a:rPr lang="en-IN" smtClean="0"/>
              <a:t>01-05-2024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959CD3-35A0-444C-9FD3-670E345A875E}" type="slidenum">
              <a:rPr lang="en-IN" smtClean="0"/>
              <a:t>‹#›</a:t>
            </a:fld>
            <a:endParaRPr lang="en-IN"/>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3094854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D667097-6D54-47B1-B55F-F2790BA78D7A}" type="datetimeFigureOut">
              <a:rPr lang="en-IN" smtClean="0"/>
              <a:t>01-05-2024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959CD3-35A0-444C-9FD3-670E345A875E}" type="slidenum">
              <a:rPr lang="en-IN" smtClean="0"/>
              <a:t>‹#›</a:t>
            </a:fld>
            <a:endParaRPr lang="en-IN"/>
          </a:p>
        </p:txBody>
      </p:sp>
    </p:spTree>
    <p:extLst>
      <p:ext uri="{BB962C8B-B14F-4D97-AF65-F5344CB8AC3E}">
        <p14:creationId xmlns:p14="http://schemas.microsoft.com/office/powerpoint/2010/main" val="39117152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667097-6D54-47B1-B55F-F2790BA78D7A}" type="datetimeFigureOut">
              <a:rPr lang="en-IN" smtClean="0"/>
              <a:t>01-05-2024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959CD3-35A0-444C-9FD3-670E345A875E}" type="slidenum">
              <a:rPr lang="en-IN" smtClean="0"/>
              <a:t>‹#›</a:t>
            </a:fld>
            <a:endParaRPr lang="en-IN"/>
          </a:p>
        </p:txBody>
      </p:sp>
    </p:spTree>
    <p:extLst>
      <p:ext uri="{BB962C8B-B14F-4D97-AF65-F5344CB8AC3E}">
        <p14:creationId xmlns:p14="http://schemas.microsoft.com/office/powerpoint/2010/main" val="548524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667097-6D54-47B1-B55F-F2790BA78D7A}" type="datetimeFigureOut">
              <a:rPr lang="en-IN" smtClean="0"/>
              <a:t>01-05-2024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959CD3-35A0-444C-9FD3-670E345A875E}" type="slidenum">
              <a:rPr lang="en-IN" smtClean="0"/>
              <a:t>‹#›</a:t>
            </a:fld>
            <a:endParaRPr lang="en-IN"/>
          </a:p>
        </p:txBody>
      </p:sp>
    </p:spTree>
    <p:extLst>
      <p:ext uri="{BB962C8B-B14F-4D97-AF65-F5344CB8AC3E}">
        <p14:creationId xmlns:p14="http://schemas.microsoft.com/office/powerpoint/2010/main" val="278599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667097-6D54-47B1-B55F-F2790BA78D7A}" type="datetimeFigureOut">
              <a:rPr lang="en-IN" smtClean="0"/>
              <a:t>01-05-2024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959CD3-35A0-444C-9FD3-670E345A875E}" type="slidenum">
              <a:rPr lang="en-IN" smtClean="0"/>
              <a:t>‹#›</a:t>
            </a:fld>
            <a:endParaRPr lang="en-IN"/>
          </a:p>
        </p:txBody>
      </p:sp>
    </p:spTree>
    <p:extLst>
      <p:ext uri="{BB962C8B-B14F-4D97-AF65-F5344CB8AC3E}">
        <p14:creationId xmlns:p14="http://schemas.microsoft.com/office/powerpoint/2010/main" val="36681537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D667097-6D54-47B1-B55F-F2790BA78D7A}" type="datetimeFigureOut">
              <a:rPr lang="en-IN" smtClean="0"/>
              <a:t>01-05-2024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959CD3-35A0-444C-9FD3-670E345A875E}" type="slidenum">
              <a:rPr lang="en-IN" smtClean="0"/>
              <a:t>‹#›</a:t>
            </a:fld>
            <a:endParaRPr lang="en-IN"/>
          </a:p>
        </p:txBody>
      </p:sp>
    </p:spTree>
    <p:extLst>
      <p:ext uri="{BB962C8B-B14F-4D97-AF65-F5344CB8AC3E}">
        <p14:creationId xmlns:p14="http://schemas.microsoft.com/office/powerpoint/2010/main" val="321535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D667097-6D54-47B1-B55F-F2790BA78D7A}" type="datetimeFigureOut">
              <a:rPr lang="en-IN" smtClean="0"/>
              <a:t>01-05-2024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1959CD3-35A0-444C-9FD3-670E345A875E}" type="slidenum">
              <a:rPr lang="en-IN" smtClean="0"/>
              <a:t>‹#›</a:t>
            </a:fld>
            <a:endParaRPr lang="en-IN"/>
          </a:p>
        </p:txBody>
      </p:sp>
    </p:spTree>
    <p:extLst>
      <p:ext uri="{BB962C8B-B14F-4D97-AF65-F5344CB8AC3E}">
        <p14:creationId xmlns:p14="http://schemas.microsoft.com/office/powerpoint/2010/main" val="33562441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D667097-6D54-47B1-B55F-F2790BA78D7A}" type="datetimeFigureOut">
              <a:rPr lang="en-IN" smtClean="0"/>
              <a:t>01-05-2024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1959CD3-35A0-444C-9FD3-670E345A875E}" type="slidenum">
              <a:rPr lang="en-IN" smtClean="0"/>
              <a:t>‹#›</a:t>
            </a:fld>
            <a:endParaRPr lang="en-IN"/>
          </a:p>
        </p:txBody>
      </p:sp>
    </p:spTree>
    <p:extLst>
      <p:ext uri="{BB962C8B-B14F-4D97-AF65-F5344CB8AC3E}">
        <p14:creationId xmlns:p14="http://schemas.microsoft.com/office/powerpoint/2010/main" val="14940668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D667097-6D54-47B1-B55F-F2790BA78D7A}" type="datetimeFigureOut">
              <a:rPr lang="en-IN" smtClean="0"/>
              <a:t>01-05-2024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1959CD3-35A0-444C-9FD3-670E345A875E}" type="slidenum">
              <a:rPr lang="en-IN" smtClean="0"/>
              <a:t>‹#›</a:t>
            </a:fld>
            <a:endParaRPr lang="en-IN"/>
          </a:p>
        </p:txBody>
      </p:sp>
    </p:spTree>
    <p:extLst>
      <p:ext uri="{BB962C8B-B14F-4D97-AF65-F5344CB8AC3E}">
        <p14:creationId xmlns:p14="http://schemas.microsoft.com/office/powerpoint/2010/main" val="14250727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667097-6D54-47B1-B55F-F2790BA78D7A}" type="datetimeFigureOut">
              <a:rPr lang="en-IN" smtClean="0"/>
              <a:t>01-05-2024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1959CD3-35A0-444C-9FD3-670E345A875E}" type="slidenum">
              <a:rPr lang="en-IN" smtClean="0"/>
              <a:t>‹#›</a:t>
            </a:fld>
            <a:endParaRPr lang="en-IN"/>
          </a:p>
        </p:txBody>
      </p:sp>
    </p:spTree>
    <p:extLst>
      <p:ext uri="{BB962C8B-B14F-4D97-AF65-F5344CB8AC3E}">
        <p14:creationId xmlns:p14="http://schemas.microsoft.com/office/powerpoint/2010/main" val="666744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D667097-6D54-47B1-B55F-F2790BA78D7A}" type="datetimeFigureOut">
              <a:rPr lang="en-IN" smtClean="0"/>
              <a:t>01-05-2024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1959CD3-35A0-444C-9FD3-670E345A875E}" type="slidenum">
              <a:rPr lang="en-IN" smtClean="0"/>
              <a:t>‹#›</a:t>
            </a:fld>
            <a:endParaRPr lang="en-IN"/>
          </a:p>
        </p:txBody>
      </p:sp>
    </p:spTree>
    <p:extLst>
      <p:ext uri="{BB962C8B-B14F-4D97-AF65-F5344CB8AC3E}">
        <p14:creationId xmlns:p14="http://schemas.microsoft.com/office/powerpoint/2010/main" val="31442409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D667097-6D54-47B1-B55F-F2790BA78D7A}" type="datetimeFigureOut">
              <a:rPr lang="en-IN" smtClean="0"/>
              <a:t>01-05-2024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1959CD3-35A0-444C-9FD3-670E345A875E}" type="slidenum">
              <a:rPr lang="en-IN" smtClean="0"/>
              <a:t>‹#›</a:t>
            </a:fld>
            <a:endParaRPr lang="en-IN"/>
          </a:p>
        </p:txBody>
      </p:sp>
    </p:spTree>
    <p:extLst>
      <p:ext uri="{BB962C8B-B14F-4D97-AF65-F5344CB8AC3E}">
        <p14:creationId xmlns:p14="http://schemas.microsoft.com/office/powerpoint/2010/main" val="3288875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7D667097-6D54-47B1-B55F-F2790BA78D7A}" type="datetimeFigureOut">
              <a:rPr lang="en-IN" smtClean="0"/>
              <a:t>01-05-2024</a:t>
            </a:fld>
            <a:endParaRPr lang="en-IN"/>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61959CD3-35A0-444C-9FD3-670E345A875E}" type="slidenum">
              <a:rPr lang="en-IN" smtClean="0"/>
              <a:t>‹#›</a:t>
            </a:fld>
            <a:endParaRPr lang="en-IN"/>
          </a:p>
        </p:txBody>
      </p:sp>
    </p:spTree>
    <p:extLst>
      <p:ext uri="{BB962C8B-B14F-4D97-AF65-F5344CB8AC3E}">
        <p14:creationId xmlns:p14="http://schemas.microsoft.com/office/powerpoint/2010/main" val="3053451609"/>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8C263-A6B0-448D-9292-82EC58CB6F94}"/>
              </a:ext>
            </a:extLst>
          </p:cNvPr>
          <p:cNvSpPr>
            <a:spLocks noGrp="1"/>
          </p:cNvSpPr>
          <p:nvPr>
            <p:ph type="ctrTitle"/>
          </p:nvPr>
        </p:nvSpPr>
        <p:spPr/>
        <p:txBody>
          <a:bodyPr>
            <a:normAutofit/>
          </a:bodyPr>
          <a:lstStyle/>
          <a:p>
            <a:r>
              <a:rPr lang="en-US" sz="3200" dirty="0">
                <a:latin typeface="Arial Rounded MT Bold" panose="020F0704030504030204" pitchFamily="34" charset="0"/>
              </a:rPr>
              <a:t>Brain tumor classification and segmentation using deep learning</a:t>
            </a:r>
            <a:endParaRPr lang="en-IN" sz="3200" dirty="0">
              <a:latin typeface="Arial Rounded MT Bold" panose="020F0704030504030204" pitchFamily="34" charset="0"/>
            </a:endParaRPr>
          </a:p>
        </p:txBody>
      </p:sp>
      <p:sp>
        <p:nvSpPr>
          <p:cNvPr id="3" name="Subtitle 2">
            <a:extLst>
              <a:ext uri="{FF2B5EF4-FFF2-40B4-BE49-F238E27FC236}">
                <a16:creationId xmlns:a16="http://schemas.microsoft.com/office/drawing/2014/main" id="{BF34296A-B55D-FAFC-987F-A2E01702C7F5}"/>
              </a:ext>
            </a:extLst>
          </p:cNvPr>
          <p:cNvSpPr>
            <a:spLocks noGrp="1"/>
          </p:cNvSpPr>
          <p:nvPr>
            <p:ph type="subTitle" idx="1"/>
          </p:nvPr>
        </p:nvSpPr>
        <p:spPr/>
        <p:txBody>
          <a:bodyPr>
            <a:normAutofit/>
          </a:bodyPr>
          <a:lstStyle/>
          <a:p>
            <a:r>
              <a:rPr lang="en-US" sz="2400" dirty="0">
                <a:solidFill>
                  <a:schemeClr val="tx1">
                    <a:lumMod val="95000"/>
                  </a:schemeClr>
                </a:solidFill>
                <a:latin typeface="Times New Roman" panose="02020603050405020304" pitchFamily="18" charset="0"/>
                <a:cs typeface="Times New Roman" panose="02020603050405020304" pitchFamily="18" charset="0"/>
              </a:rPr>
              <a:t>BENSON BABY THOMAS</a:t>
            </a:r>
          </a:p>
          <a:p>
            <a:r>
              <a:rPr lang="en-US" sz="2400" dirty="0">
                <a:solidFill>
                  <a:schemeClr val="tx1">
                    <a:lumMod val="95000"/>
                  </a:schemeClr>
                </a:solidFill>
                <a:latin typeface="Times New Roman" panose="02020603050405020304" pitchFamily="18" charset="0"/>
                <a:cs typeface="Times New Roman" panose="02020603050405020304" pitchFamily="18" charset="0"/>
              </a:rPr>
              <a:t>SID:2190563</a:t>
            </a:r>
            <a:endParaRPr lang="en-IN" sz="2400" dirty="0">
              <a:solidFill>
                <a:schemeClr val="tx1">
                  <a:lumMod val="9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78381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9DEA3-48F6-6AAA-5857-C1960AEAE90B}"/>
              </a:ext>
            </a:extLst>
          </p:cNvPr>
          <p:cNvSpPr>
            <a:spLocks noGrp="1"/>
          </p:cNvSpPr>
          <p:nvPr>
            <p:ph type="title"/>
          </p:nvPr>
        </p:nvSpPr>
        <p:spPr>
          <a:xfrm>
            <a:off x="1589186" y="2356874"/>
            <a:ext cx="8534400" cy="1507067"/>
          </a:xfrm>
        </p:spPr>
        <p:txBody>
          <a:bodyPr/>
          <a:lstStyle/>
          <a:p>
            <a:pPr algn="ctr"/>
            <a:r>
              <a:rPr lang="en-US" dirty="0">
                <a:latin typeface="Times New Roman" panose="02020603050405020304" pitchFamily="18" charset="0"/>
                <a:cs typeface="Times New Roman" panose="02020603050405020304" pitchFamily="18" charset="0"/>
              </a:rPr>
              <a:t>methodology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682944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1DD7C-8204-8212-CE98-18A10A3A0CDD}"/>
              </a:ext>
            </a:extLst>
          </p:cNvPr>
          <p:cNvSpPr>
            <a:spLocks noGrp="1"/>
          </p:cNvSpPr>
          <p:nvPr>
            <p:ph type="title"/>
          </p:nvPr>
        </p:nvSpPr>
        <p:spPr>
          <a:xfrm>
            <a:off x="759626" y="930897"/>
            <a:ext cx="8534400" cy="1507067"/>
          </a:xfrm>
        </p:spPr>
        <p:txBody>
          <a:bodyPr>
            <a:normAutofit/>
          </a:bodyPr>
          <a:lstStyle/>
          <a:p>
            <a:r>
              <a:rPr lang="en-US" sz="2800" dirty="0">
                <a:latin typeface="Times New Roman" panose="02020603050405020304" pitchFamily="18" charset="0"/>
                <a:cs typeface="Times New Roman" panose="02020603050405020304" pitchFamily="18" charset="0"/>
              </a:rPr>
              <a:t>DEEP LEARNING MODELS</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84A09D6-8C04-787C-7356-22821135F8BB}"/>
              </a:ext>
            </a:extLst>
          </p:cNvPr>
          <p:cNvSpPr>
            <a:spLocks noGrp="1"/>
          </p:cNvSpPr>
          <p:nvPr>
            <p:ph idx="1"/>
          </p:nvPr>
        </p:nvSpPr>
        <p:spPr>
          <a:xfrm>
            <a:off x="684212" y="2005552"/>
            <a:ext cx="9034823" cy="3827283"/>
          </a:xfrm>
        </p:spPr>
        <p:txBody>
          <a:bodyPr>
            <a:normAutofit fontScale="92500" lnSpcReduction="10000"/>
          </a:bodyPr>
          <a:lstStyle/>
          <a:p>
            <a:pPr algn="just"/>
            <a:r>
              <a:rPr lang="en-US" dirty="0">
                <a:solidFill>
                  <a:schemeClr val="bg1"/>
                </a:solidFill>
                <a:latin typeface="Times New Roman" panose="02020603050405020304" pitchFamily="18" charset="0"/>
                <a:cs typeface="Times New Roman" panose="02020603050405020304" pitchFamily="18" charset="0"/>
              </a:rPr>
              <a:t>This project utilizes five distinct deep learning models for image classification and the U-Net model for segmentation, each chosen for its unique capabilities.</a:t>
            </a:r>
          </a:p>
          <a:p>
            <a:pPr algn="just"/>
            <a:endParaRPr lang="en-US" dirty="0">
              <a:solidFill>
                <a:schemeClr val="bg1"/>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IN" dirty="0">
                <a:solidFill>
                  <a:schemeClr val="bg1"/>
                </a:solidFill>
                <a:latin typeface="Times New Roman" panose="02020603050405020304" pitchFamily="18" charset="0"/>
                <a:cs typeface="Times New Roman" panose="02020603050405020304" pitchFamily="18" charset="0"/>
              </a:rPr>
              <a:t>VGG19: Utilizes a deep architecture for robust image recognition.</a:t>
            </a:r>
          </a:p>
          <a:p>
            <a:pPr algn="just">
              <a:buFont typeface="Wingdings" panose="05000000000000000000" pitchFamily="2" charset="2"/>
              <a:buChar char="§"/>
            </a:pPr>
            <a:r>
              <a:rPr lang="en-IN" dirty="0">
                <a:solidFill>
                  <a:schemeClr val="bg1"/>
                </a:solidFill>
                <a:latin typeface="Times New Roman" panose="02020603050405020304" pitchFamily="18" charset="0"/>
                <a:cs typeface="Times New Roman" panose="02020603050405020304" pitchFamily="18" charset="0"/>
              </a:rPr>
              <a:t>MobileNetV2: Designed for speed and efficiency on mobile devices.</a:t>
            </a:r>
          </a:p>
          <a:p>
            <a:pPr algn="just">
              <a:buFont typeface="Wingdings" panose="05000000000000000000" pitchFamily="2" charset="2"/>
              <a:buChar char="§"/>
            </a:pPr>
            <a:r>
              <a:rPr lang="en-IN" dirty="0">
                <a:solidFill>
                  <a:schemeClr val="bg1"/>
                </a:solidFill>
                <a:latin typeface="Times New Roman" panose="02020603050405020304" pitchFamily="18" charset="0"/>
                <a:cs typeface="Times New Roman" panose="02020603050405020304" pitchFamily="18" charset="0"/>
              </a:rPr>
              <a:t>DenseNet121: Enhances feature reuse for efficient learning and fewer parameters.</a:t>
            </a:r>
          </a:p>
          <a:p>
            <a:pPr algn="just">
              <a:buFont typeface="Wingdings" panose="05000000000000000000" pitchFamily="2" charset="2"/>
              <a:buChar char="§"/>
            </a:pPr>
            <a:r>
              <a:rPr lang="en-IN" dirty="0">
                <a:solidFill>
                  <a:schemeClr val="bg1"/>
                </a:solidFill>
                <a:latin typeface="Times New Roman" panose="02020603050405020304" pitchFamily="18" charset="0"/>
                <a:cs typeface="Times New Roman" panose="02020603050405020304" pitchFamily="18" charset="0"/>
              </a:rPr>
              <a:t>InceptionV3: Optimizes computational efficiency with parallel convolution paths.</a:t>
            </a:r>
          </a:p>
          <a:p>
            <a:pPr algn="just">
              <a:buFont typeface="Wingdings" panose="05000000000000000000" pitchFamily="2" charset="2"/>
              <a:buChar char="§"/>
            </a:pPr>
            <a:r>
              <a:rPr lang="en-IN" dirty="0">
                <a:solidFill>
                  <a:schemeClr val="bg1"/>
                </a:solidFill>
                <a:latin typeface="Times New Roman" panose="02020603050405020304" pitchFamily="18" charset="0"/>
                <a:cs typeface="Times New Roman" panose="02020603050405020304" pitchFamily="18" charset="0"/>
              </a:rPr>
              <a:t>EfficientNetB0: Scales efficiently to achieve high accuracy with fewer parameters.</a:t>
            </a:r>
          </a:p>
          <a:p>
            <a:pPr algn="just">
              <a:buFont typeface="Wingdings" panose="05000000000000000000" pitchFamily="2" charset="2"/>
              <a:buChar char="§"/>
            </a:pPr>
            <a:r>
              <a:rPr lang="en-IN" dirty="0">
                <a:solidFill>
                  <a:schemeClr val="bg1"/>
                </a:solidFill>
                <a:latin typeface="Times New Roman" panose="02020603050405020304" pitchFamily="18" charset="0"/>
                <a:cs typeface="Times New Roman" panose="02020603050405020304" pitchFamily="18" charset="0"/>
              </a:rPr>
              <a:t>U-Net: Specializes in precise image segmentation by leveraging a unique encoder-decoder architecture.</a:t>
            </a:r>
          </a:p>
        </p:txBody>
      </p:sp>
    </p:spTree>
    <p:extLst>
      <p:ext uri="{BB962C8B-B14F-4D97-AF65-F5344CB8AC3E}">
        <p14:creationId xmlns:p14="http://schemas.microsoft.com/office/powerpoint/2010/main" val="10988381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0DC91-64AD-1413-4120-E9B81774F755}"/>
              </a:ext>
            </a:extLst>
          </p:cNvPr>
          <p:cNvSpPr>
            <a:spLocks noGrp="1"/>
          </p:cNvSpPr>
          <p:nvPr>
            <p:ph type="title"/>
          </p:nvPr>
        </p:nvSpPr>
        <p:spPr>
          <a:xfrm>
            <a:off x="637078" y="320685"/>
            <a:ext cx="8082716" cy="961359"/>
          </a:xfrm>
        </p:spPr>
        <p:txBody>
          <a:bodyPr>
            <a:normAutofit fontScale="90000"/>
          </a:bodyPr>
          <a:lstStyle/>
          <a:p>
            <a:br>
              <a:rPr lang="en-IN" sz="1800" dirty="0">
                <a:latin typeface="Times New Roman" panose="02020603050405020304" pitchFamily="18" charset="0"/>
                <a:cs typeface="Times New Roman" panose="02020603050405020304" pitchFamily="18" charset="0"/>
              </a:rPr>
            </a:br>
            <a:r>
              <a:rPr lang="en-IN" sz="2200" dirty="0">
                <a:latin typeface="Times New Roman" panose="02020603050405020304" pitchFamily="18" charset="0"/>
                <a:cs typeface="Times New Roman" panose="02020603050405020304" pitchFamily="18" charset="0"/>
              </a:rPr>
              <a:t>EfficientnetB0 Model design DESCRIPTION</a:t>
            </a:r>
            <a:br>
              <a:rPr lang="en-IN" sz="2200" dirty="0">
                <a:latin typeface="Times New Roman" panose="02020603050405020304" pitchFamily="18" charset="0"/>
                <a:cs typeface="Times New Roman" panose="02020603050405020304" pitchFamily="18" charset="0"/>
              </a:rPr>
            </a:br>
            <a:endParaRPr lang="en-IN" sz="2200" dirty="0"/>
          </a:p>
        </p:txBody>
      </p:sp>
      <p:sp>
        <p:nvSpPr>
          <p:cNvPr id="3" name="Content Placeholder 2">
            <a:extLst>
              <a:ext uri="{FF2B5EF4-FFF2-40B4-BE49-F238E27FC236}">
                <a16:creationId xmlns:a16="http://schemas.microsoft.com/office/drawing/2014/main" id="{349C6E10-B2F7-A3CF-76D3-1EE991FDE98F}"/>
              </a:ext>
            </a:extLst>
          </p:cNvPr>
          <p:cNvSpPr>
            <a:spLocks noGrp="1"/>
          </p:cNvSpPr>
          <p:nvPr>
            <p:ph idx="1"/>
          </p:nvPr>
        </p:nvSpPr>
        <p:spPr>
          <a:xfrm>
            <a:off x="637078" y="1282044"/>
            <a:ext cx="9181706" cy="5281455"/>
          </a:xfrm>
        </p:spPr>
        <p:txBody>
          <a:bodyPr>
            <a:noAutofit/>
          </a:bodyPr>
          <a:lstStyle/>
          <a:p>
            <a:pPr marL="0" indent="0">
              <a:buNone/>
            </a:pPr>
            <a:r>
              <a:rPr lang="en-IN" sz="1400" dirty="0">
                <a:solidFill>
                  <a:schemeClr val="tx1"/>
                </a:solidFill>
                <a:latin typeface="Times New Roman" panose="02020603050405020304" pitchFamily="18" charset="0"/>
                <a:cs typeface="Times New Roman" panose="02020603050405020304" pitchFamily="18" charset="0"/>
              </a:rPr>
              <a:t>Base Model Initialization:</a:t>
            </a:r>
          </a:p>
          <a:p>
            <a:r>
              <a:rPr lang="en-IN" sz="1400" dirty="0">
                <a:solidFill>
                  <a:schemeClr val="bg1"/>
                </a:solidFill>
                <a:latin typeface="Times New Roman" panose="02020603050405020304" pitchFamily="18" charset="0"/>
                <a:cs typeface="Times New Roman" panose="02020603050405020304" pitchFamily="18" charset="0"/>
              </a:rPr>
              <a:t>Utilizes EfficientNetB0 with pre-trained weights from ImageNet.</a:t>
            </a:r>
          </a:p>
          <a:p>
            <a:r>
              <a:rPr lang="en-IN" sz="1400" dirty="0">
                <a:solidFill>
                  <a:schemeClr val="bg1"/>
                </a:solidFill>
                <a:latin typeface="Times New Roman" panose="02020603050405020304" pitchFamily="18" charset="0"/>
                <a:cs typeface="Times New Roman" panose="02020603050405020304" pitchFamily="18" charset="0"/>
              </a:rPr>
              <a:t>Excludes the top classification layers.</a:t>
            </a:r>
          </a:p>
          <a:p>
            <a:r>
              <a:rPr lang="en-IN" sz="1400" dirty="0">
                <a:solidFill>
                  <a:schemeClr val="bg1"/>
                </a:solidFill>
                <a:latin typeface="Times New Roman" panose="02020603050405020304" pitchFamily="18" charset="0"/>
                <a:cs typeface="Times New Roman" panose="02020603050405020304" pitchFamily="18" charset="0"/>
              </a:rPr>
              <a:t>Input shape: [Image Width, Image Height, Number of Channels].</a:t>
            </a:r>
          </a:p>
          <a:p>
            <a:pPr marL="0" indent="0">
              <a:buNone/>
            </a:pPr>
            <a:r>
              <a:rPr lang="en-IN" sz="1400" dirty="0">
                <a:solidFill>
                  <a:schemeClr val="tx1"/>
                </a:solidFill>
                <a:latin typeface="Times New Roman" panose="02020603050405020304" pitchFamily="18" charset="0"/>
                <a:cs typeface="Times New Roman" panose="02020603050405020304" pitchFamily="18" charset="0"/>
              </a:rPr>
              <a:t>Freezing Base Layers:</a:t>
            </a:r>
          </a:p>
          <a:p>
            <a:r>
              <a:rPr lang="en-IN" sz="1400" dirty="0">
                <a:solidFill>
                  <a:schemeClr val="bg1"/>
                </a:solidFill>
                <a:latin typeface="Times New Roman" panose="02020603050405020304" pitchFamily="18" charset="0"/>
                <a:cs typeface="Times New Roman" panose="02020603050405020304" pitchFamily="18" charset="0"/>
              </a:rPr>
              <a:t>All base model layers are frozen to retain pre-trained weights and prevent overfitting.</a:t>
            </a:r>
          </a:p>
          <a:p>
            <a:pPr marL="0" indent="0">
              <a:buNone/>
            </a:pPr>
            <a:r>
              <a:rPr lang="en-IN" sz="1400" dirty="0">
                <a:solidFill>
                  <a:schemeClr val="tx1">
                    <a:lumMod val="95000"/>
                  </a:schemeClr>
                </a:solidFill>
                <a:latin typeface="Times New Roman" panose="02020603050405020304" pitchFamily="18" charset="0"/>
                <a:cs typeface="Times New Roman" panose="02020603050405020304" pitchFamily="18" charset="0"/>
              </a:rPr>
              <a:t>Custom Layer:</a:t>
            </a:r>
          </a:p>
          <a:p>
            <a:r>
              <a:rPr lang="en-IN" sz="1400" dirty="0">
                <a:solidFill>
                  <a:schemeClr val="bg1"/>
                </a:solidFill>
                <a:latin typeface="Times New Roman" panose="02020603050405020304" pitchFamily="18" charset="0"/>
                <a:cs typeface="Times New Roman" panose="02020603050405020304" pitchFamily="18" charset="0"/>
              </a:rPr>
              <a:t>GlobalAveragePooling2D layer reduces spatial dimensions.</a:t>
            </a:r>
          </a:p>
          <a:p>
            <a:r>
              <a:rPr lang="en-IN" sz="1400" dirty="0">
                <a:solidFill>
                  <a:schemeClr val="bg1"/>
                </a:solidFill>
                <a:latin typeface="Times New Roman" panose="02020603050405020304" pitchFamily="18" charset="0"/>
                <a:cs typeface="Times New Roman" panose="02020603050405020304" pitchFamily="18" charset="0"/>
              </a:rPr>
              <a:t>Dense layer with 256 units and ReLU activation.</a:t>
            </a:r>
          </a:p>
          <a:p>
            <a:r>
              <a:rPr lang="en-IN" sz="1400" dirty="0">
                <a:solidFill>
                  <a:schemeClr val="bg1"/>
                </a:solidFill>
                <a:latin typeface="Times New Roman" panose="02020603050405020304" pitchFamily="18" charset="0"/>
                <a:cs typeface="Times New Roman" panose="02020603050405020304" pitchFamily="18" charset="0"/>
              </a:rPr>
              <a:t>Dropout layer with a dropout rate of 0.5 to mitigate overfitting.</a:t>
            </a:r>
          </a:p>
          <a:p>
            <a:r>
              <a:rPr lang="en-IN" sz="1400" dirty="0">
                <a:solidFill>
                  <a:schemeClr val="bg1"/>
                </a:solidFill>
                <a:latin typeface="Times New Roman" panose="02020603050405020304" pitchFamily="18" charset="0"/>
                <a:cs typeface="Times New Roman" panose="02020603050405020304" pitchFamily="18" charset="0"/>
              </a:rPr>
              <a:t>Output Dense layer with softmax activation for multi-class classification.</a:t>
            </a:r>
          </a:p>
          <a:p>
            <a:pPr marL="0" indent="0">
              <a:buNone/>
            </a:pPr>
            <a:r>
              <a:rPr lang="en-IN" sz="1400" dirty="0">
                <a:solidFill>
                  <a:schemeClr val="tx1">
                    <a:lumMod val="95000"/>
                  </a:schemeClr>
                </a:solidFill>
                <a:latin typeface="Times New Roman" panose="02020603050405020304" pitchFamily="18" charset="0"/>
                <a:cs typeface="Times New Roman" panose="02020603050405020304" pitchFamily="18" charset="0"/>
              </a:rPr>
              <a:t>Model Compilation:</a:t>
            </a:r>
          </a:p>
          <a:p>
            <a:r>
              <a:rPr lang="en-IN" sz="1400" dirty="0">
                <a:solidFill>
                  <a:schemeClr val="bg1"/>
                </a:solidFill>
                <a:latin typeface="Times New Roman" panose="02020603050405020304" pitchFamily="18" charset="0"/>
                <a:cs typeface="Times New Roman" panose="02020603050405020304" pitchFamily="18" charset="0"/>
              </a:rPr>
              <a:t>Optimized using Adam optimizer.</a:t>
            </a:r>
          </a:p>
          <a:p>
            <a:r>
              <a:rPr lang="en-IN" sz="1400" dirty="0">
                <a:solidFill>
                  <a:schemeClr val="bg1"/>
                </a:solidFill>
                <a:latin typeface="Times New Roman" panose="02020603050405020304" pitchFamily="18" charset="0"/>
                <a:cs typeface="Times New Roman" panose="02020603050405020304" pitchFamily="18" charset="0"/>
              </a:rPr>
              <a:t>Loss function set to categorical crossentropy.</a:t>
            </a:r>
          </a:p>
          <a:p>
            <a:r>
              <a:rPr lang="en-IN" sz="1400" dirty="0">
                <a:solidFill>
                  <a:schemeClr val="bg1"/>
                </a:solidFill>
                <a:latin typeface="Times New Roman" panose="02020603050405020304" pitchFamily="18" charset="0"/>
                <a:cs typeface="Times New Roman" panose="02020603050405020304" pitchFamily="18" charset="0"/>
              </a:rPr>
              <a:t>Evaluation metric: Accuracy.</a:t>
            </a:r>
          </a:p>
          <a:p>
            <a:endParaRPr lang="en-IN" sz="1400" dirty="0">
              <a:solidFill>
                <a:schemeClr val="bg1"/>
              </a:solidFill>
            </a:endParaRPr>
          </a:p>
        </p:txBody>
      </p:sp>
    </p:spTree>
    <p:extLst>
      <p:ext uri="{BB962C8B-B14F-4D97-AF65-F5344CB8AC3E}">
        <p14:creationId xmlns:p14="http://schemas.microsoft.com/office/powerpoint/2010/main" val="23165756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1A055-729A-F19A-C192-532C186C2333}"/>
              </a:ext>
            </a:extLst>
          </p:cNvPr>
          <p:cNvSpPr>
            <a:spLocks noGrp="1"/>
          </p:cNvSpPr>
          <p:nvPr>
            <p:ph type="title"/>
          </p:nvPr>
        </p:nvSpPr>
        <p:spPr>
          <a:xfrm>
            <a:off x="580518" y="251075"/>
            <a:ext cx="8534400" cy="1507067"/>
          </a:xfrm>
        </p:spPr>
        <p:txBody>
          <a:bodyPr>
            <a:normAutofit/>
          </a:bodyPr>
          <a:lstStyle/>
          <a:p>
            <a:r>
              <a:rPr lang="en-US" sz="2800" dirty="0">
                <a:latin typeface="Times New Roman" panose="02020603050405020304" pitchFamily="18" charset="0"/>
                <a:cs typeface="Times New Roman" panose="02020603050405020304" pitchFamily="18" charset="0"/>
              </a:rPr>
              <a:t>U-Net model design description</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7A04D4E-F402-7876-0036-5FCED903604D}"/>
              </a:ext>
            </a:extLst>
          </p:cNvPr>
          <p:cNvSpPr>
            <a:spLocks noGrp="1"/>
          </p:cNvSpPr>
          <p:nvPr>
            <p:ph idx="1"/>
          </p:nvPr>
        </p:nvSpPr>
        <p:spPr>
          <a:xfrm>
            <a:off x="655931" y="1553066"/>
            <a:ext cx="9722980" cy="4942002"/>
          </a:xfrm>
        </p:spPr>
        <p:txBody>
          <a:bodyPr>
            <a:normAutofit/>
          </a:bodyPr>
          <a:lstStyle/>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600" b="1" i="0" u="none" strike="noStrike" cap="none" normalizeH="0" baseline="0" dirty="0">
                <a:ln>
                  <a:noFill/>
                </a:ln>
                <a:solidFill>
                  <a:schemeClr val="tx1">
                    <a:lumMod val="95000"/>
                  </a:schemeClr>
                </a:solidFill>
                <a:effectLst/>
                <a:latin typeface="Times New Roman" panose="02020603050405020304" pitchFamily="18" charset="0"/>
                <a:cs typeface="Times New Roman" panose="02020603050405020304" pitchFamily="18" charset="0"/>
              </a:rPr>
              <a:t>Contracting Path (Encoder)</a:t>
            </a:r>
            <a:r>
              <a:rPr kumimoji="0" lang="en-US" altLang="en-US" sz="1600" b="0" i="0" u="none" strike="noStrike" cap="none" normalizeH="0" baseline="0" dirty="0">
                <a:ln>
                  <a:noFill/>
                </a:ln>
                <a:solidFill>
                  <a:schemeClr val="tx1">
                    <a:lumMod val="95000"/>
                  </a:schemeClr>
                </a:solidFill>
                <a:effectLst/>
                <a:latin typeface="Times New Roman" panose="02020603050405020304" pitchFamily="18" charset="0"/>
                <a:cs typeface="Times New Roman" panose="02020603050405020304" pitchFamily="18" charset="0"/>
              </a:rPr>
              <a:t>:</a:t>
            </a:r>
          </a:p>
          <a:p>
            <a:pPr lvl="1" algn="just" defTabSz="914400" eaLnBrk="0" fontAlgn="base" hangingPunct="0">
              <a:spcBef>
                <a:spcPct val="0"/>
              </a:spcBef>
              <a:spcAft>
                <a:spcPct val="0"/>
              </a:spcAft>
              <a:buClrTx/>
              <a:buSzTx/>
            </a:pPr>
            <a:r>
              <a:rPr kumimoji="0" lang="en-US" altLang="en-US" sz="16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Consists of 4 convolutional blocks to extract features and reduce spatial dimensions.</a:t>
            </a:r>
          </a:p>
          <a:p>
            <a:pPr lvl="1" algn="just" defTabSz="914400" eaLnBrk="0" fontAlgn="base" hangingPunct="0">
              <a:spcBef>
                <a:spcPct val="0"/>
              </a:spcBef>
              <a:spcAft>
                <a:spcPct val="0"/>
              </a:spcAft>
              <a:buClrTx/>
              <a:buSzTx/>
            </a:pPr>
            <a:r>
              <a:rPr kumimoji="0" lang="en-US" altLang="en-US" sz="16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Each block includes two 3x3 convolutional layers with ReLU activation, followed by batch normalization and dropout.</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Expansive Path (Decoder)</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lvl="1" algn="just" defTabSz="914400" eaLnBrk="0" fontAlgn="base" hangingPunct="0">
              <a:spcBef>
                <a:spcPct val="0"/>
              </a:spcBef>
              <a:spcAft>
                <a:spcPct val="0"/>
              </a:spcAft>
              <a:buClrTx/>
              <a:buSzTx/>
            </a:pPr>
            <a:r>
              <a:rPr kumimoji="0" lang="en-US" altLang="en-US" sz="16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Comprises 4 transpose convolutional layers to upsample the feature maps and recover spatial information.</a:t>
            </a:r>
          </a:p>
          <a:p>
            <a:pPr lvl="1" algn="just" defTabSz="914400" eaLnBrk="0" fontAlgn="base" hangingPunct="0">
              <a:spcBef>
                <a:spcPct val="0"/>
              </a:spcBef>
              <a:spcAft>
                <a:spcPct val="0"/>
              </a:spcAft>
              <a:buClrTx/>
              <a:buSzTx/>
            </a:pPr>
            <a:r>
              <a:rPr kumimoji="0" lang="en-US" altLang="en-US" sz="16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Each layer is concatenated with the corresponding feature map from the contracting path to preserve high-resolution details.</a:t>
            </a:r>
          </a:p>
          <a:p>
            <a:pPr lvl="1" algn="just" defTabSz="914400" eaLnBrk="0" fontAlgn="base" hangingPunct="0">
              <a:spcBef>
                <a:spcPct val="0"/>
              </a:spcBef>
              <a:spcAft>
                <a:spcPct val="0"/>
              </a:spcAft>
              <a:buClrTx/>
              <a:buSzTx/>
            </a:pPr>
            <a:r>
              <a:rPr kumimoji="0" lang="en-US" altLang="en-US" sz="16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Convolutional blocks in the decoder mirror those in the encoder .</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Output Layer</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lvl="1" algn="just" defTabSz="914400" eaLnBrk="0" fontAlgn="base" hangingPunct="0">
              <a:spcBef>
                <a:spcPct val="0"/>
              </a:spcBef>
              <a:spcAft>
                <a:spcPct val="0"/>
              </a:spcAft>
              <a:buClrTx/>
              <a:buSzTx/>
            </a:pPr>
            <a:r>
              <a:rPr kumimoji="0" lang="en-US" altLang="en-US" sz="16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Final convolutional layer with sigmoid activation to generate the binary segmentation mask.</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Model Compilation</a:t>
            </a:r>
            <a:r>
              <a:rPr kumimoji="0" lang="en-US" altLang="en-US" sz="16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a:t>
            </a:r>
          </a:p>
          <a:p>
            <a:pPr lvl="1" algn="just" defTabSz="914400" eaLnBrk="0" fontAlgn="base" hangingPunct="0">
              <a:spcBef>
                <a:spcPct val="0"/>
              </a:spcBef>
              <a:spcAft>
                <a:spcPct val="0"/>
              </a:spcAft>
              <a:buClrTx/>
              <a:buSzTx/>
            </a:pPr>
            <a:r>
              <a:rPr kumimoji="0" lang="en-US" altLang="en-US" sz="16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Optimized using the Adam optimizer.</a:t>
            </a:r>
          </a:p>
          <a:p>
            <a:pPr lvl="1" algn="just" defTabSz="914400" eaLnBrk="0" fontAlgn="base" hangingPunct="0">
              <a:spcBef>
                <a:spcPct val="0"/>
              </a:spcBef>
              <a:spcAft>
                <a:spcPct val="0"/>
              </a:spcAft>
              <a:buClrTx/>
              <a:buSzTx/>
            </a:pPr>
            <a:r>
              <a:rPr kumimoji="0" lang="en-US" altLang="en-US" sz="16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Loss function set to binary crossentropy.</a:t>
            </a:r>
          </a:p>
          <a:p>
            <a:pPr lvl="1" algn="just" defTabSz="914400" eaLnBrk="0" fontAlgn="base" hangingPunct="0">
              <a:spcBef>
                <a:spcPct val="0"/>
              </a:spcBef>
              <a:spcAft>
                <a:spcPct val="0"/>
              </a:spcAft>
              <a:buClrTx/>
              <a:buSzTx/>
            </a:pPr>
            <a:r>
              <a:rPr kumimoji="0" lang="en-US" altLang="en-US" sz="16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Evaluation metric: Accuracy.</a:t>
            </a:r>
          </a:p>
          <a:p>
            <a:endParaRPr lang="en-IN" dirty="0"/>
          </a:p>
        </p:txBody>
      </p:sp>
    </p:spTree>
    <p:extLst>
      <p:ext uri="{BB962C8B-B14F-4D97-AF65-F5344CB8AC3E}">
        <p14:creationId xmlns:p14="http://schemas.microsoft.com/office/powerpoint/2010/main" val="15558645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17574-9CD3-4503-FCD8-C7DBE379908C}"/>
              </a:ext>
            </a:extLst>
          </p:cNvPr>
          <p:cNvSpPr>
            <a:spLocks noGrp="1"/>
          </p:cNvSpPr>
          <p:nvPr>
            <p:ph type="title"/>
          </p:nvPr>
        </p:nvSpPr>
        <p:spPr>
          <a:xfrm>
            <a:off x="194019" y="245271"/>
            <a:ext cx="8534400" cy="1507067"/>
          </a:xfrm>
        </p:spPr>
        <p:txBody>
          <a:bodyPr/>
          <a:lstStyle/>
          <a:p>
            <a:r>
              <a:rPr lang="en-US" dirty="0"/>
              <a:t>   </a:t>
            </a:r>
            <a:r>
              <a:rPr lang="en-US" sz="2800" dirty="0">
                <a:latin typeface="Times New Roman" panose="02020603050405020304" pitchFamily="18" charset="0"/>
                <a:cs typeface="Times New Roman" panose="02020603050405020304" pitchFamily="18" charset="0"/>
              </a:rPr>
              <a:t>Ensemble technique</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1163113-067B-EF77-D3CA-A7D4F0D96CFD}"/>
              </a:ext>
            </a:extLst>
          </p:cNvPr>
          <p:cNvSpPr>
            <a:spLocks noGrp="1"/>
          </p:cNvSpPr>
          <p:nvPr>
            <p:ph idx="1"/>
          </p:nvPr>
        </p:nvSpPr>
        <p:spPr>
          <a:xfrm>
            <a:off x="533383" y="1081726"/>
            <a:ext cx="8534400" cy="3615267"/>
          </a:xfrm>
        </p:spPr>
        <p:txBody>
          <a:bodyPr/>
          <a:lstStyle/>
          <a:p>
            <a:pPr algn="just"/>
            <a:r>
              <a:rPr lang="en-US" dirty="0">
                <a:latin typeface="Times New Roman" panose="02020603050405020304" pitchFamily="18" charset="0"/>
                <a:cs typeface="Times New Roman" panose="02020603050405020304" pitchFamily="18" charset="0"/>
              </a:rPr>
              <a:t>Combines multiple models to improve the accuracy and robustness of predictions by leveraging the diverse strengths of each individual model.</a:t>
            </a:r>
          </a:p>
          <a:p>
            <a:pPr algn="just"/>
            <a:r>
              <a:rPr lang="en-US" dirty="0">
                <a:latin typeface="Times New Roman" panose="02020603050405020304" pitchFamily="18" charset="0"/>
                <a:cs typeface="Times New Roman" panose="02020603050405020304" pitchFamily="18" charset="0"/>
              </a:rPr>
              <a:t>In this study, I explored two ensemble approaches: one combining all five deep learning models using both hard voting and weighted approaches, and another focusing only on the three top-performing models, also employing hard voting and weighted techniques.</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680479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29D23-039F-04CC-36BF-D92E350D6140}"/>
              </a:ext>
            </a:extLst>
          </p:cNvPr>
          <p:cNvSpPr>
            <a:spLocks noGrp="1"/>
          </p:cNvSpPr>
          <p:nvPr>
            <p:ph type="title"/>
          </p:nvPr>
        </p:nvSpPr>
        <p:spPr>
          <a:xfrm>
            <a:off x="514529" y="414952"/>
            <a:ext cx="8534400" cy="1507067"/>
          </a:xfrm>
        </p:spPr>
        <p:txBody>
          <a:bodyPr>
            <a:normAutofit/>
          </a:bodyPr>
          <a:lstStyle/>
          <a:p>
            <a:r>
              <a:rPr lang="en-US" sz="2400" dirty="0">
                <a:latin typeface="Times New Roman" panose="02020603050405020304" pitchFamily="18" charset="0"/>
                <a:cs typeface="Times New Roman" panose="02020603050405020304" pitchFamily="18" charset="0"/>
              </a:rPr>
              <a:t>Focus on class method (focM)</a:t>
            </a:r>
            <a:endParaRPr lang="en-IN" sz="2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9120F14-0E37-13D3-15B2-8A0BB1212360}"/>
              </a:ext>
            </a:extLst>
          </p:cNvPr>
          <p:cNvSpPr>
            <a:spLocks noGrp="1"/>
          </p:cNvSpPr>
          <p:nvPr>
            <p:ph idx="1"/>
          </p:nvPr>
        </p:nvSpPr>
        <p:spPr>
          <a:xfrm>
            <a:off x="316567" y="1989296"/>
            <a:ext cx="8534400" cy="2879407"/>
          </a:xfrm>
        </p:spPr>
        <p:txBody>
          <a:bodyPr>
            <a:normAutofit fontScale="85000" lnSpcReduction="20000"/>
          </a:bodyPr>
          <a:lstStyle/>
          <a:p>
            <a:pPr algn="just"/>
            <a:r>
              <a:rPr lang="en-US" sz="2100" dirty="0">
                <a:solidFill>
                  <a:schemeClr val="bg1"/>
                </a:solidFill>
                <a:latin typeface="Times New Roman" panose="02020603050405020304" pitchFamily="18" charset="0"/>
                <a:cs typeface="Times New Roman" panose="02020603050405020304" pitchFamily="18" charset="0"/>
              </a:rPr>
              <a:t>In this method, a strategy has been employed to enhance the accuracy of brain tumor classification.</a:t>
            </a:r>
          </a:p>
          <a:p>
            <a:pPr algn="just"/>
            <a:r>
              <a:rPr lang="en-IN" sz="2100" dirty="0">
                <a:solidFill>
                  <a:schemeClr val="bg1"/>
                </a:solidFill>
                <a:latin typeface="Times New Roman" panose="02020603050405020304" pitchFamily="18" charset="0"/>
                <a:cs typeface="Times New Roman" panose="02020603050405020304" pitchFamily="18" charset="0"/>
              </a:rPr>
              <a:t>Each model specializes in certain tumor classes, with EfficientNetB0 focusing on glioma and meningioma, while VGG19 and DenseNet121 focus on no tumor and pituitary. </a:t>
            </a:r>
          </a:p>
          <a:p>
            <a:pPr algn="just"/>
            <a:r>
              <a:rPr lang="en-US" sz="2100" dirty="0">
                <a:solidFill>
                  <a:schemeClr val="bg1"/>
                </a:solidFill>
                <a:latin typeface="Times New Roman" panose="02020603050405020304" pitchFamily="18" charset="0"/>
                <a:cs typeface="Times New Roman" panose="02020603050405020304" pitchFamily="18" charset="0"/>
              </a:rPr>
              <a:t>Predictions from these models are combined by prioritizing certain classes and selecting the maximum probability for each tumor type to determine the final classification.</a:t>
            </a:r>
          </a:p>
          <a:p>
            <a:pPr algn="just"/>
            <a:r>
              <a:rPr lang="en-US" sz="2100" dirty="0">
                <a:solidFill>
                  <a:schemeClr val="bg1"/>
                </a:solidFill>
                <a:latin typeface="Times New Roman" panose="02020603050405020304" pitchFamily="18" charset="0"/>
                <a:cs typeface="Times New Roman" panose="02020603050405020304" pitchFamily="18" charset="0"/>
              </a:rPr>
              <a:t>The accuracy of the combined approach is calculated, and a confusion matrix is generated to visualize the model's performance across different tumor classes</a:t>
            </a:r>
            <a:endParaRPr lang="en-IN" sz="2100" dirty="0">
              <a:solidFill>
                <a:schemeClr val="bg1"/>
              </a:solidFill>
              <a:latin typeface="Times New Roman" panose="02020603050405020304" pitchFamily="18" charset="0"/>
              <a:cs typeface="Times New Roman" panose="02020603050405020304" pitchFamily="18" charset="0"/>
            </a:endParaRPr>
          </a:p>
          <a:p>
            <a:endParaRPr lang="en-IN" dirty="0">
              <a:solidFill>
                <a:schemeClr val="bg1"/>
              </a:solidFill>
              <a:latin typeface="Times New Roman" panose="02020603050405020304" pitchFamily="18" charset="0"/>
              <a:cs typeface="Times New Roman" panose="02020603050405020304" pitchFamily="18" charset="0"/>
            </a:endParaRPr>
          </a:p>
          <a:p>
            <a:endParaRPr lang="en-IN"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91099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D4916-C1B6-C054-3115-A3382FA51E90}"/>
              </a:ext>
            </a:extLst>
          </p:cNvPr>
          <p:cNvSpPr>
            <a:spLocks noGrp="1"/>
          </p:cNvSpPr>
          <p:nvPr>
            <p:ph type="title"/>
          </p:nvPr>
        </p:nvSpPr>
        <p:spPr>
          <a:xfrm>
            <a:off x="772998" y="386671"/>
            <a:ext cx="8534400" cy="1507067"/>
          </a:xfrm>
        </p:spPr>
        <p:txBody>
          <a:bodyPr/>
          <a:lstStyle/>
          <a:p>
            <a:r>
              <a:rPr lang="en-US" dirty="0"/>
              <a:t>Results and evaluation Metrics</a:t>
            </a:r>
            <a:endParaRPr lang="en-IN" dirty="0"/>
          </a:p>
        </p:txBody>
      </p:sp>
      <p:sp>
        <p:nvSpPr>
          <p:cNvPr id="7" name="TextBox 6">
            <a:extLst>
              <a:ext uri="{FF2B5EF4-FFF2-40B4-BE49-F238E27FC236}">
                <a16:creationId xmlns:a16="http://schemas.microsoft.com/office/drawing/2014/main" id="{59C870D4-7FED-478A-F7E9-3AB21E60F7CE}"/>
              </a:ext>
            </a:extLst>
          </p:cNvPr>
          <p:cNvSpPr txBox="1"/>
          <p:nvPr/>
        </p:nvSpPr>
        <p:spPr>
          <a:xfrm>
            <a:off x="772998" y="1706251"/>
            <a:ext cx="8163612" cy="923330"/>
          </a:xfrm>
          <a:prstGeom prst="rect">
            <a:avLst/>
          </a:prstGeom>
          <a:noFill/>
        </p:spPr>
        <p:txBody>
          <a:bodyPr wrap="square">
            <a:spAutoFit/>
          </a:bodyPr>
          <a:lstStyle/>
          <a:p>
            <a:pPr algn="just"/>
            <a:r>
              <a:rPr lang="en-US" dirty="0">
                <a:solidFill>
                  <a:schemeClr val="bg1"/>
                </a:solidFill>
                <a:latin typeface="Times New Roman" panose="02020603050405020304" pitchFamily="18" charset="0"/>
                <a:cs typeface="Times New Roman" panose="02020603050405020304" pitchFamily="18" charset="0"/>
              </a:rPr>
              <a:t>In this section, we will review the key metrics used to evaluate the accuracy and effectiveness of our model, including Accuracy, Precision, Recall, and the F1-Score, and discuss their representation in the confusion matrix and classification report.</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B0C42927-CDAF-3466-1D4C-DCEE171D3517}"/>
              </a:ext>
            </a:extLst>
          </p:cNvPr>
          <p:cNvSpPr txBox="1"/>
          <p:nvPr/>
        </p:nvSpPr>
        <p:spPr>
          <a:xfrm>
            <a:off x="1857080" y="3233394"/>
            <a:ext cx="6589336" cy="369332"/>
          </a:xfrm>
          <a:prstGeom prst="rect">
            <a:avLst/>
          </a:prstGeom>
          <a:noFill/>
        </p:spPr>
        <p:txBody>
          <a:bodyPr wrap="square" rtlCol="0">
            <a:spAutoFit/>
          </a:bodyPr>
          <a:lstStyle/>
          <a:p>
            <a:endParaRPr lang="en-IN" dirty="0"/>
          </a:p>
        </p:txBody>
      </p:sp>
      <p:sp>
        <p:nvSpPr>
          <p:cNvPr id="16" name="TextBox 15">
            <a:extLst>
              <a:ext uri="{FF2B5EF4-FFF2-40B4-BE49-F238E27FC236}">
                <a16:creationId xmlns:a16="http://schemas.microsoft.com/office/drawing/2014/main" id="{74CFA659-0FE5-5585-651F-A146C282F075}"/>
              </a:ext>
            </a:extLst>
          </p:cNvPr>
          <p:cNvSpPr txBox="1"/>
          <p:nvPr/>
        </p:nvSpPr>
        <p:spPr>
          <a:xfrm>
            <a:off x="716437" y="2794999"/>
            <a:ext cx="8276733" cy="2308324"/>
          </a:xfrm>
          <a:prstGeom prst="rect">
            <a:avLst/>
          </a:prstGeom>
          <a:noFill/>
        </p:spPr>
        <p:txBody>
          <a:bodyPr wrap="square">
            <a:spAutoFit/>
          </a:bodyPr>
          <a:lstStyle/>
          <a:p>
            <a:pPr marL="285750" indent="-285750" algn="just">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Accuracy: This metric measures the ratio of correct predictions, including both true positives and true negatives, out of all predictions made.</a:t>
            </a:r>
          </a:p>
          <a:p>
            <a:pPr marL="285750" indent="-285750" algn="just">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Precision: This measures the proportion of correct positive predictions relative to all positive predictions made.</a:t>
            </a:r>
          </a:p>
          <a:p>
            <a:pPr marL="285750" indent="-285750" algn="just">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Recall: This metric captures how many of the actual positives were correctly identified as positive by the model.</a:t>
            </a:r>
          </a:p>
          <a:p>
            <a:pPr marL="285750" indent="-285750" algn="just">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F1-Score: This is a balanced measure that takes into account both precision and recall, providing a single score that balances both aspects.</a:t>
            </a:r>
            <a:endParaRPr lang="en-IN"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363035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DA729E5-D040-AD70-0D58-6B2E0ED729A5}"/>
              </a:ext>
            </a:extLst>
          </p:cNvPr>
          <p:cNvSpPr txBox="1"/>
          <p:nvPr/>
        </p:nvSpPr>
        <p:spPr>
          <a:xfrm>
            <a:off x="1055803" y="395927"/>
            <a:ext cx="9879290" cy="523220"/>
          </a:xfrm>
          <a:prstGeom prst="rect">
            <a:avLst/>
          </a:prstGeom>
          <a:noFill/>
        </p:spPr>
        <p:txBody>
          <a:bodyPr wrap="square" rtlCol="0">
            <a:spAutoFit/>
          </a:bodyPr>
          <a:lstStyle/>
          <a:p>
            <a:r>
              <a:rPr lang="en-US" sz="2800" dirty="0">
                <a:latin typeface="Bahnschrift SemiBold" panose="020B0502040204020203" pitchFamily="34" charset="0"/>
              </a:rPr>
              <a:t>Confusion Matrix and Classification Report of EfficinetNetB0</a:t>
            </a:r>
            <a:endParaRPr lang="en-IN" sz="2800" dirty="0">
              <a:latin typeface="Bahnschrift SemiBold" panose="020B0502040204020203" pitchFamily="34" charset="0"/>
            </a:endParaRPr>
          </a:p>
        </p:txBody>
      </p:sp>
      <p:pic>
        <p:nvPicPr>
          <p:cNvPr id="4" name="Picture 3">
            <a:extLst>
              <a:ext uri="{FF2B5EF4-FFF2-40B4-BE49-F238E27FC236}">
                <a16:creationId xmlns:a16="http://schemas.microsoft.com/office/drawing/2014/main" id="{14870128-4889-F840-3BD3-69941165BB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7328" y="1649691"/>
            <a:ext cx="5012878" cy="3978110"/>
          </a:xfrm>
          <a:prstGeom prst="rect">
            <a:avLst/>
          </a:prstGeom>
        </p:spPr>
      </p:pic>
      <p:pic>
        <p:nvPicPr>
          <p:cNvPr id="6" name="Picture 5">
            <a:extLst>
              <a:ext uri="{FF2B5EF4-FFF2-40B4-BE49-F238E27FC236}">
                <a16:creationId xmlns:a16="http://schemas.microsoft.com/office/drawing/2014/main" id="{9C327EF3-DCF4-24B6-7310-455BEAD605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78092" y="1649691"/>
            <a:ext cx="5576580" cy="2809187"/>
          </a:xfrm>
          <a:prstGeom prst="rect">
            <a:avLst/>
          </a:prstGeom>
        </p:spPr>
      </p:pic>
    </p:spTree>
    <p:extLst>
      <p:ext uri="{BB962C8B-B14F-4D97-AF65-F5344CB8AC3E}">
        <p14:creationId xmlns:p14="http://schemas.microsoft.com/office/powerpoint/2010/main" val="6224387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8DCF424-6DE1-D1B0-F840-F527525F7D3D}"/>
              </a:ext>
            </a:extLst>
          </p:cNvPr>
          <p:cNvSpPr txBox="1"/>
          <p:nvPr/>
        </p:nvSpPr>
        <p:spPr>
          <a:xfrm>
            <a:off x="1564849" y="273377"/>
            <a:ext cx="8501045" cy="954107"/>
          </a:xfrm>
          <a:prstGeom prst="rect">
            <a:avLst/>
          </a:prstGeom>
          <a:noFill/>
        </p:spPr>
        <p:txBody>
          <a:bodyPr wrap="none" rtlCol="0">
            <a:spAutoFit/>
          </a:bodyPr>
          <a:lstStyle/>
          <a:p>
            <a:r>
              <a:rPr lang="en-US" sz="2800" dirty="0">
                <a:latin typeface="Bahnschrift SemiBold" panose="020B0502040204020203" pitchFamily="34" charset="0"/>
              </a:rPr>
              <a:t>Confusion Matrix and Classification Report of VGG19</a:t>
            </a:r>
            <a:endParaRPr lang="en-IN" sz="2800" dirty="0">
              <a:latin typeface="Bahnschrift SemiBold" panose="020B0502040204020203" pitchFamily="34" charset="0"/>
            </a:endParaRPr>
          </a:p>
          <a:p>
            <a:endParaRPr lang="en-IN" sz="2800" dirty="0"/>
          </a:p>
        </p:txBody>
      </p:sp>
      <p:pic>
        <p:nvPicPr>
          <p:cNvPr id="4" name="Picture 3">
            <a:extLst>
              <a:ext uri="{FF2B5EF4-FFF2-40B4-BE49-F238E27FC236}">
                <a16:creationId xmlns:a16="http://schemas.microsoft.com/office/drawing/2014/main" id="{0735BB6B-5F2E-5435-45BA-E0E27CFCC8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6326" y="1508288"/>
            <a:ext cx="5609674" cy="4119514"/>
          </a:xfrm>
          <a:prstGeom prst="rect">
            <a:avLst/>
          </a:prstGeom>
        </p:spPr>
      </p:pic>
      <p:pic>
        <p:nvPicPr>
          <p:cNvPr id="6" name="Picture 5">
            <a:extLst>
              <a:ext uri="{FF2B5EF4-FFF2-40B4-BE49-F238E27FC236}">
                <a16:creationId xmlns:a16="http://schemas.microsoft.com/office/drawing/2014/main" id="{CB32471F-7FDC-009C-118D-C3B747041D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7674" y="1508288"/>
            <a:ext cx="5461200" cy="2846895"/>
          </a:xfrm>
          <a:prstGeom prst="rect">
            <a:avLst/>
          </a:prstGeom>
        </p:spPr>
      </p:pic>
    </p:spTree>
    <p:extLst>
      <p:ext uri="{BB962C8B-B14F-4D97-AF65-F5344CB8AC3E}">
        <p14:creationId xmlns:p14="http://schemas.microsoft.com/office/powerpoint/2010/main" val="32361826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5772D04-908B-9FBD-1908-4873AB6A78D9}"/>
              </a:ext>
            </a:extLst>
          </p:cNvPr>
          <p:cNvSpPr txBox="1"/>
          <p:nvPr/>
        </p:nvSpPr>
        <p:spPr>
          <a:xfrm>
            <a:off x="1932494" y="527901"/>
            <a:ext cx="8502977" cy="738664"/>
          </a:xfrm>
          <a:prstGeom prst="rect">
            <a:avLst/>
          </a:prstGeom>
          <a:noFill/>
        </p:spPr>
        <p:txBody>
          <a:bodyPr wrap="square" rtlCol="0">
            <a:spAutoFit/>
          </a:bodyPr>
          <a:lstStyle/>
          <a:p>
            <a:r>
              <a:rPr lang="en-US" sz="2400" dirty="0">
                <a:latin typeface="Bahnschrift SemiBold" panose="020B0502040204020203" pitchFamily="34" charset="0"/>
              </a:rPr>
              <a:t>Confusion Matrix and Classification Report of DenseNet121</a:t>
            </a:r>
            <a:endParaRPr lang="en-IN" sz="2400" dirty="0">
              <a:latin typeface="Bahnschrift SemiBold" panose="020B0502040204020203" pitchFamily="34" charset="0"/>
            </a:endParaRPr>
          </a:p>
          <a:p>
            <a:endParaRPr lang="en-IN" sz="1800" dirty="0"/>
          </a:p>
        </p:txBody>
      </p:sp>
      <p:pic>
        <p:nvPicPr>
          <p:cNvPr id="4" name="Picture 3">
            <a:extLst>
              <a:ext uri="{FF2B5EF4-FFF2-40B4-BE49-F238E27FC236}">
                <a16:creationId xmlns:a16="http://schemas.microsoft.com/office/drawing/2014/main" id="{7E97CD34-F4A3-B29A-3BB4-46A83762E4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413" y="1703213"/>
            <a:ext cx="5166479" cy="4055714"/>
          </a:xfrm>
          <a:prstGeom prst="rect">
            <a:avLst/>
          </a:prstGeom>
        </p:spPr>
      </p:pic>
      <p:pic>
        <p:nvPicPr>
          <p:cNvPr id="6" name="Picture 5">
            <a:extLst>
              <a:ext uri="{FF2B5EF4-FFF2-40B4-BE49-F238E27FC236}">
                <a16:creationId xmlns:a16="http://schemas.microsoft.com/office/drawing/2014/main" id="{74B99885-E6DF-7E19-CA6C-599C91E7F6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703213"/>
            <a:ext cx="5166479" cy="2529422"/>
          </a:xfrm>
          <a:prstGeom prst="rect">
            <a:avLst/>
          </a:prstGeom>
        </p:spPr>
      </p:pic>
    </p:spTree>
    <p:extLst>
      <p:ext uri="{BB962C8B-B14F-4D97-AF65-F5344CB8AC3E}">
        <p14:creationId xmlns:p14="http://schemas.microsoft.com/office/powerpoint/2010/main" val="42451877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D7C90-BA77-8172-2670-DB63A9913317}"/>
              </a:ext>
            </a:extLst>
          </p:cNvPr>
          <p:cNvSpPr>
            <a:spLocks noGrp="1"/>
          </p:cNvSpPr>
          <p:nvPr>
            <p:ph type="title"/>
          </p:nvPr>
        </p:nvSpPr>
        <p:spPr>
          <a:xfrm>
            <a:off x="703066" y="613965"/>
            <a:ext cx="8534400" cy="1507067"/>
          </a:xfrm>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63665239-F0BF-F328-E6EB-51363AF96AE6}"/>
              </a:ext>
            </a:extLst>
          </p:cNvPr>
          <p:cNvSpPr>
            <a:spLocks noGrp="1"/>
          </p:cNvSpPr>
          <p:nvPr>
            <p:ph idx="1"/>
          </p:nvPr>
        </p:nvSpPr>
        <p:spPr>
          <a:xfrm>
            <a:off x="703066" y="1367498"/>
            <a:ext cx="10335722" cy="3912123"/>
          </a:xfrm>
        </p:spPr>
        <p:txBody>
          <a:bodyPr/>
          <a:lstStyle/>
          <a:p>
            <a:pPr algn="just"/>
            <a:r>
              <a:rPr lang="en-US" dirty="0">
                <a:solidFill>
                  <a:schemeClr val="bg1"/>
                </a:solidFill>
              </a:rPr>
              <a:t>Brain tumors are abnormal growths of tissue in the </a:t>
            </a:r>
            <a:r>
              <a:rPr lang="en-US" dirty="0" err="1">
                <a:solidFill>
                  <a:schemeClr val="bg1"/>
                </a:solidFill>
              </a:rPr>
              <a:t>brain,posing</a:t>
            </a:r>
            <a:r>
              <a:rPr lang="en-US" dirty="0">
                <a:solidFill>
                  <a:schemeClr val="bg1"/>
                </a:solidFill>
              </a:rPr>
              <a:t> significant health risks.</a:t>
            </a:r>
          </a:p>
          <a:p>
            <a:pPr algn="just"/>
            <a:r>
              <a:rPr lang="en-US" dirty="0">
                <a:solidFill>
                  <a:schemeClr val="bg1"/>
                </a:solidFill>
              </a:rPr>
              <a:t>Accurate and fast diagnosis and segmentation of brain tumors is challenging due to variations in types, sizes, and locations, along with overlapping symptoms.</a:t>
            </a:r>
          </a:p>
          <a:p>
            <a:pPr algn="just"/>
            <a:r>
              <a:rPr lang="en-US" dirty="0">
                <a:solidFill>
                  <a:schemeClr val="bg1"/>
                </a:solidFill>
              </a:rPr>
              <a:t>Deep learning, particularly convolutional neural networks (CNNs), offers a promising solution for precise and efficient tumor classification and segmentation.</a:t>
            </a:r>
            <a:endParaRPr lang="en-IN" dirty="0">
              <a:solidFill>
                <a:schemeClr val="bg1"/>
              </a:solidFill>
            </a:endParaRPr>
          </a:p>
        </p:txBody>
      </p:sp>
    </p:spTree>
    <p:extLst>
      <p:ext uri="{BB962C8B-B14F-4D97-AF65-F5344CB8AC3E}">
        <p14:creationId xmlns:p14="http://schemas.microsoft.com/office/powerpoint/2010/main" val="2106073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558007B-1EBE-D08A-CBAF-79A43B7FDF1A}"/>
              </a:ext>
            </a:extLst>
          </p:cNvPr>
          <p:cNvSpPr txBox="1"/>
          <p:nvPr/>
        </p:nvSpPr>
        <p:spPr>
          <a:xfrm>
            <a:off x="1979628" y="414778"/>
            <a:ext cx="8521832" cy="954107"/>
          </a:xfrm>
          <a:prstGeom prst="rect">
            <a:avLst/>
          </a:prstGeom>
          <a:noFill/>
        </p:spPr>
        <p:txBody>
          <a:bodyPr wrap="square" rtlCol="0">
            <a:spAutoFit/>
          </a:bodyPr>
          <a:lstStyle/>
          <a:p>
            <a:r>
              <a:rPr lang="en-US" sz="2400" dirty="0">
                <a:latin typeface="Bahnschrift SemiBold" panose="020B0502040204020203" pitchFamily="34" charset="0"/>
              </a:rPr>
              <a:t>Confusion Matrix and Classification Report of MobileNetV2</a:t>
            </a:r>
            <a:endParaRPr lang="en-IN" sz="2400" dirty="0">
              <a:latin typeface="Bahnschrift SemiBold" panose="020B0502040204020203" pitchFamily="34" charset="0"/>
            </a:endParaRPr>
          </a:p>
          <a:p>
            <a:endParaRPr lang="en-IN" sz="1400" dirty="0"/>
          </a:p>
          <a:p>
            <a:endParaRPr lang="en-IN" dirty="0"/>
          </a:p>
        </p:txBody>
      </p:sp>
      <p:pic>
        <p:nvPicPr>
          <p:cNvPr id="5" name="Picture 4">
            <a:extLst>
              <a:ext uri="{FF2B5EF4-FFF2-40B4-BE49-F238E27FC236}">
                <a16:creationId xmlns:a16="http://schemas.microsoft.com/office/drawing/2014/main" id="{BDA23DB3-B5D0-8D78-DA46-70276676B6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254" y="1638893"/>
            <a:ext cx="5335872" cy="4019457"/>
          </a:xfrm>
          <a:prstGeom prst="rect">
            <a:avLst/>
          </a:prstGeom>
        </p:spPr>
      </p:pic>
      <p:pic>
        <p:nvPicPr>
          <p:cNvPr id="7" name="Picture 6">
            <a:extLst>
              <a:ext uri="{FF2B5EF4-FFF2-40B4-BE49-F238E27FC236}">
                <a16:creationId xmlns:a16="http://schemas.microsoft.com/office/drawing/2014/main" id="{A68E7A87-AC2D-5C1A-A066-C9A6788692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638893"/>
            <a:ext cx="5335871" cy="2753998"/>
          </a:xfrm>
          <a:prstGeom prst="rect">
            <a:avLst/>
          </a:prstGeom>
        </p:spPr>
      </p:pic>
    </p:spTree>
    <p:extLst>
      <p:ext uri="{BB962C8B-B14F-4D97-AF65-F5344CB8AC3E}">
        <p14:creationId xmlns:p14="http://schemas.microsoft.com/office/powerpoint/2010/main" val="29658359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14219D9-2C05-65D2-3923-C82C54BE5570}"/>
              </a:ext>
            </a:extLst>
          </p:cNvPr>
          <p:cNvSpPr txBox="1"/>
          <p:nvPr/>
        </p:nvSpPr>
        <p:spPr>
          <a:xfrm>
            <a:off x="1868078" y="358219"/>
            <a:ext cx="8455844" cy="677108"/>
          </a:xfrm>
          <a:prstGeom prst="rect">
            <a:avLst/>
          </a:prstGeom>
          <a:noFill/>
        </p:spPr>
        <p:txBody>
          <a:bodyPr wrap="square" rtlCol="0">
            <a:spAutoFit/>
          </a:bodyPr>
          <a:lstStyle/>
          <a:p>
            <a:r>
              <a:rPr lang="en-US" sz="2400" dirty="0">
                <a:latin typeface="Bahnschrift SemiBold" panose="020B0502040204020203" pitchFamily="34" charset="0"/>
              </a:rPr>
              <a:t>Confusion Matrix and Classification Report of InceptionV3</a:t>
            </a:r>
            <a:endParaRPr lang="en-IN" sz="2400" dirty="0">
              <a:latin typeface="Bahnschrift SemiBold" panose="020B0502040204020203" pitchFamily="34" charset="0"/>
            </a:endParaRPr>
          </a:p>
          <a:p>
            <a:endParaRPr lang="en-IN" sz="1400" dirty="0"/>
          </a:p>
        </p:txBody>
      </p:sp>
      <p:pic>
        <p:nvPicPr>
          <p:cNvPr id="4" name="Picture 3">
            <a:extLst>
              <a:ext uri="{FF2B5EF4-FFF2-40B4-BE49-F238E27FC236}">
                <a16:creationId xmlns:a16="http://schemas.microsoft.com/office/drawing/2014/main" id="{4F4D799E-7CDB-ACFF-B3A0-7C55943966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7971" y="1587415"/>
            <a:ext cx="4799770" cy="4211563"/>
          </a:xfrm>
          <a:prstGeom prst="rect">
            <a:avLst/>
          </a:prstGeom>
        </p:spPr>
      </p:pic>
      <p:pic>
        <p:nvPicPr>
          <p:cNvPr id="6" name="Picture 5">
            <a:extLst>
              <a:ext uri="{FF2B5EF4-FFF2-40B4-BE49-F238E27FC236}">
                <a16:creationId xmlns:a16="http://schemas.microsoft.com/office/drawing/2014/main" id="{E6F89B88-9F9B-A7CE-6D65-E3FDB5FBEE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4223" y="1587415"/>
            <a:ext cx="5177014" cy="2457501"/>
          </a:xfrm>
          <a:prstGeom prst="rect">
            <a:avLst/>
          </a:prstGeom>
        </p:spPr>
      </p:pic>
    </p:spTree>
    <p:extLst>
      <p:ext uri="{BB962C8B-B14F-4D97-AF65-F5344CB8AC3E}">
        <p14:creationId xmlns:p14="http://schemas.microsoft.com/office/powerpoint/2010/main" val="21106643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A9CEC3-3C10-C549-63B2-AE14AC79347A}"/>
              </a:ext>
            </a:extLst>
          </p:cNvPr>
          <p:cNvSpPr txBox="1"/>
          <p:nvPr/>
        </p:nvSpPr>
        <p:spPr>
          <a:xfrm>
            <a:off x="1753386" y="235672"/>
            <a:ext cx="9690754" cy="1015663"/>
          </a:xfrm>
          <a:prstGeom prst="rect">
            <a:avLst/>
          </a:prstGeom>
          <a:noFill/>
        </p:spPr>
        <p:txBody>
          <a:bodyPr wrap="square" rtlCol="0">
            <a:spAutoFit/>
          </a:bodyPr>
          <a:lstStyle/>
          <a:p>
            <a:r>
              <a:rPr lang="en-IN" sz="2000" dirty="0">
                <a:latin typeface="Bahnschrift SemiBold" panose="020B0502040204020203" pitchFamily="34" charset="0"/>
              </a:rPr>
              <a:t>Confusion Matrix and Classification Report for Ensemble of 5 Models </a:t>
            </a:r>
          </a:p>
          <a:p>
            <a:r>
              <a:rPr lang="en-US" sz="2000" dirty="0">
                <a:latin typeface="Bahnschrift SemiBold" panose="020B0502040204020203" pitchFamily="34" charset="0"/>
              </a:rPr>
              <a:t>                    Using Hard Voting and Weighted Methods</a:t>
            </a:r>
            <a:endParaRPr lang="en-IN" sz="2000" dirty="0">
              <a:latin typeface="Bahnschrift SemiBold" panose="020B0502040204020203" pitchFamily="34" charset="0"/>
            </a:endParaRPr>
          </a:p>
          <a:p>
            <a:endParaRPr lang="en-IN" sz="2000" dirty="0"/>
          </a:p>
        </p:txBody>
      </p:sp>
      <p:pic>
        <p:nvPicPr>
          <p:cNvPr id="4" name="Picture 3">
            <a:extLst>
              <a:ext uri="{FF2B5EF4-FFF2-40B4-BE49-F238E27FC236}">
                <a16:creationId xmlns:a16="http://schemas.microsoft.com/office/drawing/2014/main" id="{B6B43AA5-925B-5985-CC9B-7F04F9E217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1028" y="1662243"/>
            <a:ext cx="3281215" cy="2762210"/>
          </a:xfrm>
          <a:prstGeom prst="rect">
            <a:avLst/>
          </a:prstGeom>
        </p:spPr>
      </p:pic>
      <p:sp>
        <p:nvSpPr>
          <p:cNvPr id="5" name="TextBox 4">
            <a:extLst>
              <a:ext uri="{FF2B5EF4-FFF2-40B4-BE49-F238E27FC236}">
                <a16:creationId xmlns:a16="http://schemas.microsoft.com/office/drawing/2014/main" id="{90748C28-8829-8D0E-95CA-6B77C29E3944}"/>
              </a:ext>
            </a:extLst>
          </p:cNvPr>
          <p:cNvSpPr txBox="1"/>
          <p:nvPr/>
        </p:nvSpPr>
        <p:spPr>
          <a:xfrm>
            <a:off x="1661020" y="1292911"/>
            <a:ext cx="1713776" cy="369332"/>
          </a:xfrm>
          <a:prstGeom prst="rect">
            <a:avLst/>
          </a:prstGeom>
          <a:noFill/>
        </p:spPr>
        <p:txBody>
          <a:bodyPr wrap="square" rtlCol="0">
            <a:spAutoFit/>
          </a:bodyPr>
          <a:lstStyle/>
          <a:p>
            <a:r>
              <a:rPr lang="en-US" dirty="0"/>
              <a:t>Weighted </a:t>
            </a:r>
            <a:endParaRPr lang="en-IN" dirty="0"/>
          </a:p>
        </p:txBody>
      </p:sp>
      <p:pic>
        <p:nvPicPr>
          <p:cNvPr id="7" name="Picture 6">
            <a:extLst>
              <a:ext uri="{FF2B5EF4-FFF2-40B4-BE49-F238E27FC236}">
                <a16:creationId xmlns:a16="http://schemas.microsoft.com/office/drawing/2014/main" id="{72F0B137-7CE5-CAF3-9084-4776EFF7E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8416" y="4471524"/>
            <a:ext cx="4198984" cy="2187130"/>
          </a:xfrm>
          <a:prstGeom prst="rect">
            <a:avLst/>
          </a:prstGeom>
        </p:spPr>
      </p:pic>
      <p:pic>
        <p:nvPicPr>
          <p:cNvPr id="9" name="Picture 8">
            <a:extLst>
              <a:ext uri="{FF2B5EF4-FFF2-40B4-BE49-F238E27FC236}">
                <a16:creationId xmlns:a16="http://schemas.microsoft.com/office/drawing/2014/main" id="{21C860EC-3BD6-087E-A0D1-2F5CD18B93B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15958" y="1662243"/>
            <a:ext cx="3526346" cy="2762210"/>
          </a:xfrm>
          <a:prstGeom prst="rect">
            <a:avLst/>
          </a:prstGeom>
        </p:spPr>
      </p:pic>
      <p:sp>
        <p:nvSpPr>
          <p:cNvPr id="10" name="TextBox 9">
            <a:extLst>
              <a:ext uri="{FF2B5EF4-FFF2-40B4-BE49-F238E27FC236}">
                <a16:creationId xmlns:a16="http://schemas.microsoft.com/office/drawing/2014/main" id="{E036CB81-BF3A-5E48-14A6-797A0DB512E1}"/>
              </a:ext>
            </a:extLst>
          </p:cNvPr>
          <p:cNvSpPr txBox="1"/>
          <p:nvPr/>
        </p:nvSpPr>
        <p:spPr>
          <a:xfrm>
            <a:off x="8191500" y="1297804"/>
            <a:ext cx="1713776" cy="369332"/>
          </a:xfrm>
          <a:prstGeom prst="rect">
            <a:avLst/>
          </a:prstGeom>
          <a:noFill/>
        </p:spPr>
        <p:txBody>
          <a:bodyPr wrap="square" rtlCol="0">
            <a:spAutoFit/>
          </a:bodyPr>
          <a:lstStyle/>
          <a:p>
            <a:r>
              <a:rPr lang="en-US" dirty="0"/>
              <a:t>Hard Voting</a:t>
            </a:r>
            <a:endParaRPr lang="en-IN" dirty="0"/>
          </a:p>
        </p:txBody>
      </p:sp>
      <p:pic>
        <p:nvPicPr>
          <p:cNvPr id="12" name="Picture 11">
            <a:extLst>
              <a:ext uri="{FF2B5EF4-FFF2-40B4-BE49-F238E27FC236}">
                <a16:creationId xmlns:a16="http://schemas.microsoft.com/office/drawing/2014/main" id="{6A9B9D22-36B9-7E06-8FA3-F1BA234C84A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25848" y="4500924"/>
            <a:ext cx="4506565" cy="2157730"/>
          </a:xfrm>
          <a:prstGeom prst="rect">
            <a:avLst/>
          </a:prstGeom>
        </p:spPr>
      </p:pic>
    </p:spTree>
    <p:extLst>
      <p:ext uri="{BB962C8B-B14F-4D97-AF65-F5344CB8AC3E}">
        <p14:creationId xmlns:p14="http://schemas.microsoft.com/office/powerpoint/2010/main" val="42694038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1992421-CEEE-4D04-DE41-26B18266FFCD}"/>
              </a:ext>
            </a:extLst>
          </p:cNvPr>
          <p:cNvSpPr txBox="1"/>
          <p:nvPr/>
        </p:nvSpPr>
        <p:spPr>
          <a:xfrm>
            <a:off x="1552575" y="266700"/>
            <a:ext cx="9248775" cy="923330"/>
          </a:xfrm>
          <a:prstGeom prst="rect">
            <a:avLst/>
          </a:prstGeom>
          <a:noFill/>
        </p:spPr>
        <p:txBody>
          <a:bodyPr wrap="square" rtlCol="0">
            <a:spAutoFit/>
          </a:bodyPr>
          <a:lstStyle/>
          <a:p>
            <a:r>
              <a:rPr lang="en-IN" sz="1800" dirty="0">
                <a:latin typeface="Bahnschrift SemiBold" panose="020B0502040204020203" pitchFamily="34" charset="0"/>
              </a:rPr>
              <a:t>Confusion Matrix and Classification Report for Ensemble of Top 3 Models  (EfficinetNetB0,VGG19 and DenseNet121) </a:t>
            </a:r>
            <a:r>
              <a:rPr lang="en-US" sz="1800" dirty="0">
                <a:latin typeface="Bahnschrift SemiBold" panose="020B0502040204020203" pitchFamily="34" charset="0"/>
              </a:rPr>
              <a:t>Using Hard voting  and Weighted  Methods</a:t>
            </a:r>
            <a:endParaRPr lang="en-IN" sz="1800" dirty="0">
              <a:latin typeface="Bahnschrift SemiBold" panose="020B0502040204020203" pitchFamily="34" charset="0"/>
            </a:endParaRPr>
          </a:p>
          <a:p>
            <a:endParaRPr lang="en-IN" dirty="0"/>
          </a:p>
        </p:txBody>
      </p:sp>
      <p:pic>
        <p:nvPicPr>
          <p:cNvPr id="4" name="Picture 3">
            <a:extLst>
              <a:ext uri="{FF2B5EF4-FFF2-40B4-BE49-F238E27FC236}">
                <a16:creationId xmlns:a16="http://schemas.microsoft.com/office/drawing/2014/main" id="{B8AE283E-A07B-269F-0169-9E7BC1AE1F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2756" y="1666875"/>
            <a:ext cx="3935920" cy="2943225"/>
          </a:xfrm>
          <a:prstGeom prst="rect">
            <a:avLst/>
          </a:prstGeom>
        </p:spPr>
      </p:pic>
      <p:pic>
        <p:nvPicPr>
          <p:cNvPr id="6" name="Picture 5">
            <a:extLst>
              <a:ext uri="{FF2B5EF4-FFF2-40B4-BE49-F238E27FC236}">
                <a16:creationId xmlns:a16="http://schemas.microsoft.com/office/drawing/2014/main" id="{784BB21B-5C1B-C3F1-1615-8C4240E6FF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603" y="4710975"/>
            <a:ext cx="4214225" cy="2065199"/>
          </a:xfrm>
          <a:prstGeom prst="rect">
            <a:avLst/>
          </a:prstGeom>
        </p:spPr>
      </p:pic>
      <p:sp>
        <p:nvSpPr>
          <p:cNvPr id="7" name="TextBox 6">
            <a:extLst>
              <a:ext uri="{FF2B5EF4-FFF2-40B4-BE49-F238E27FC236}">
                <a16:creationId xmlns:a16="http://schemas.microsoft.com/office/drawing/2014/main" id="{BF3530A2-6D13-3D35-0CB2-2E7B4F9FE2AB}"/>
              </a:ext>
            </a:extLst>
          </p:cNvPr>
          <p:cNvSpPr txBox="1"/>
          <p:nvPr/>
        </p:nvSpPr>
        <p:spPr>
          <a:xfrm>
            <a:off x="1819275" y="1190030"/>
            <a:ext cx="1838325" cy="369332"/>
          </a:xfrm>
          <a:prstGeom prst="rect">
            <a:avLst/>
          </a:prstGeom>
          <a:noFill/>
        </p:spPr>
        <p:txBody>
          <a:bodyPr wrap="square" rtlCol="0">
            <a:spAutoFit/>
          </a:bodyPr>
          <a:lstStyle/>
          <a:p>
            <a:r>
              <a:rPr lang="en-US" dirty="0"/>
              <a:t>Weighted</a:t>
            </a:r>
            <a:endParaRPr lang="en-IN" dirty="0"/>
          </a:p>
        </p:txBody>
      </p:sp>
      <p:pic>
        <p:nvPicPr>
          <p:cNvPr id="9" name="Picture 8">
            <a:extLst>
              <a:ext uri="{FF2B5EF4-FFF2-40B4-BE49-F238E27FC236}">
                <a16:creationId xmlns:a16="http://schemas.microsoft.com/office/drawing/2014/main" id="{8F05678A-82EA-DFC0-10AB-C48A27B3812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25753" y="1646692"/>
            <a:ext cx="3935920" cy="2963408"/>
          </a:xfrm>
          <a:prstGeom prst="rect">
            <a:avLst/>
          </a:prstGeom>
        </p:spPr>
      </p:pic>
      <p:sp>
        <p:nvSpPr>
          <p:cNvPr id="10" name="TextBox 9">
            <a:extLst>
              <a:ext uri="{FF2B5EF4-FFF2-40B4-BE49-F238E27FC236}">
                <a16:creationId xmlns:a16="http://schemas.microsoft.com/office/drawing/2014/main" id="{13C38095-15F0-2EDC-1876-DD6EF1E9B460}"/>
              </a:ext>
            </a:extLst>
          </p:cNvPr>
          <p:cNvSpPr txBox="1"/>
          <p:nvPr/>
        </p:nvSpPr>
        <p:spPr>
          <a:xfrm>
            <a:off x="8420100" y="1233695"/>
            <a:ext cx="1771650" cy="369332"/>
          </a:xfrm>
          <a:prstGeom prst="rect">
            <a:avLst/>
          </a:prstGeom>
          <a:noFill/>
        </p:spPr>
        <p:txBody>
          <a:bodyPr wrap="square" rtlCol="0">
            <a:spAutoFit/>
          </a:bodyPr>
          <a:lstStyle/>
          <a:p>
            <a:r>
              <a:rPr lang="en-US" dirty="0"/>
              <a:t>Hard Voting</a:t>
            </a:r>
            <a:endParaRPr lang="en-IN" dirty="0"/>
          </a:p>
        </p:txBody>
      </p:sp>
      <p:pic>
        <p:nvPicPr>
          <p:cNvPr id="12" name="Picture 11">
            <a:extLst>
              <a:ext uri="{FF2B5EF4-FFF2-40B4-BE49-F238E27FC236}">
                <a16:creationId xmlns:a16="http://schemas.microsoft.com/office/drawing/2014/main" id="{301F4204-365A-B5B2-B128-72292EDACAC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05652" y="4676681"/>
            <a:ext cx="4176122" cy="2133785"/>
          </a:xfrm>
          <a:prstGeom prst="rect">
            <a:avLst/>
          </a:prstGeom>
        </p:spPr>
      </p:pic>
    </p:spTree>
    <p:extLst>
      <p:ext uri="{BB962C8B-B14F-4D97-AF65-F5344CB8AC3E}">
        <p14:creationId xmlns:p14="http://schemas.microsoft.com/office/powerpoint/2010/main" val="25568211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90D8A1A-FB35-C103-501E-F574173E6025}"/>
              </a:ext>
            </a:extLst>
          </p:cNvPr>
          <p:cNvSpPr txBox="1"/>
          <p:nvPr/>
        </p:nvSpPr>
        <p:spPr>
          <a:xfrm>
            <a:off x="2658358" y="487539"/>
            <a:ext cx="7758259" cy="369332"/>
          </a:xfrm>
          <a:prstGeom prst="rect">
            <a:avLst/>
          </a:prstGeom>
          <a:noFill/>
        </p:spPr>
        <p:txBody>
          <a:bodyPr wrap="square">
            <a:spAutoFit/>
          </a:bodyPr>
          <a:lstStyle/>
          <a:p>
            <a:r>
              <a:rPr lang="en-IN" sz="1800" dirty="0">
                <a:latin typeface="Bahnschrift SemiBold" panose="020B0502040204020203" pitchFamily="34" charset="0"/>
              </a:rPr>
              <a:t>Confusion Matrix and Classification Report for </a:t>
            </a:r>
            <a:r>
              <a:rPr lang="en-IN" dirty="0">
                <a:latin typeface="Bahnschrift SemiBold" panose="020B0502040204020203" pitchFamily="34" charset="0"/>
              </a:rPr>
              <a:t>FOC METHOD </a:t>
            </a:r>
            <a:endParaRPr lang="en-IN" dirty="0"/>
          </a:p>
        </p:txBody>
      </p:sp>
      <p:pic>
        <p:nvPicPr>
          <p:cNvPr id="5" name="Picture 4">
            <a:extLst>
              <a:ext uri="{FF2B5EF4-FFF2-40B4-BE49-F238E27FC236}">
                <a16:creationId xmlns:a16="http://schemas.microsoft.com/office/drawing/2014/main" id="{5F4B89DF-742C-8309-C5E1-6835285871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5463" y="1809946"/>
            <a:ext cx="4014183" cy="3892490"/>
          </a:xfrm>
          <a:prstGeom prst="rect">
            <a:avLst/>
          </a:prstGeom>
        </p:spPr>
      </p:pic>
      <p:pic>
        <p:nvPicPr>
          <p:cNvPr id="7" name="Picture 6">
            <a:extLst>
              <a:ext uri="{FF2B5EF4-FFF2-40B4-BE49-F238E27FC236}">
                <a16:creationId xmlns:a16="http://schemas.microsoft.com/office/drawing/2014/main" id="{21099A02-5ABA-537E-A1EC-CD632DBE85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10484" y="1809946"/>
            <a:ext cx="5420481" cy="2743583"/>
          </a:xfrm>
          <a:prstGeom prst="rect">
            <a:avLst/>
          </a:prstGeom>
        </p:spPr>
      </p:pic>
    </p:spTree>
    <p:extLst>
      <p:ext uri="{BB962C8B-B14F-4D97-AF65-F5344CB8AC3E}">
        <p14:creationId xmlns:p14="http://schemas.microsoft.com/office/powerpoint/2010/main" val="3072571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1088B-98B5-6F78-05F0-28132A09EB9F}"/>
              </a:ext>
            </a:extLst>
          </p:cNvPr>
          <p:cNvSpPr>
            <a:spLocks noGrp="1"/>
          </p:cNvSpPr>
          <p:nvPr>
            <p:ph type="title"/>
          </p:nvPr>
        </p:nvSpPr>
        <p:spPr>
          <a:xfrm>
            <a:off x="1063624" y="1181100"/>
            <a:ext cx="8534400" cy="846665"/>
          </a:xfrm>
        </p:spPr>
        <p:txBody>
          <a:bodyPr>
            <a:normAutofit/>
          </a:bodyPr>
          <a:lstStyle/>
          <a:p>
            <a:r>
              <a:rPr lang="en-US" sz="2800" dirty="0">
                <a:latin typeface="Times New Roman" panose="02020603050405020304" pitchFamily="18" charset="0"/>
                <a:cs typeface="Times New Roman" panose="02020603050405020304" pitchFamily="18" charset="0"/>
              </a:rPr>
              <a:t>U-Net segmentation result</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873D544-9A17-7BB2-C4EC-07342B403BDC}"/>
              </a:ext>
            </a:extLst>
          </p:cNvPr>
          <p:cNvSpPr>
            <a:spLocks noGrp="1"/>
          </p:cNvSpPr>
          <p:nvPr>
            <p:ph idx="1"/>
          </p:nvPr>
        </p:nvSpPr>
        <p:spPr>
          <a:xfrm>
            <a:off x="1063624" y="1621366"/>
            <a:ext cx="8534400" cy="3615267"/>
          </a:xfrm>
        </p:spPr>
        <p:txBody>
          <a:bodyPr/>
          <a:lstStyle/>
          <a:p>
            <a:pPr algn="just"/>
            <a:r>
              <a:rPr lang="en-US" sz="1800" dirty="0">
                <a:solidFill>
                  <a:schemeClr val="bg1"/>
                </a:solidFill>
                <a:latin typeface="Times New Roman" panose="02020603050405020304" pitchFamily="18" charset="0"/>
                <a:cs typeface="Times New Roman" panose="02020603050405020304" pitchFamily="18" charset="0"/>
              </a:rPr>
              <a:t>In the U-Net segmentation analysis, a commendable Mean Dice Coefficient of 0.7524 and a Mean IoU of 0.6592 were obtained. These metrics signify the accuracy and effectiveness of the segmentation model in accurately defining brain tumor regions from MRI images.</a:t>
            </a:r>
          </a:p>
          <a:p>
            <a:pPr algn="just"/>
            <a:r>
              <a:rPr lang="en-US" sz="1800" dirty="0">
                <a:solidFill>
                  <a:schemeClr val="bg1"/>
                </a:solidFill>
                <a:latin typeface="Times New Roman" panose="02020603050405020304" pitchFamily="18" charset="0"/>
                <a:cs typeface="Times New Roman" panose="02020603050405020304" pitchFamily="18" charset="0"/>
              </a:rPr>
              <a:t>Dice Coefficient measures the overlap between predicted and ground truth masks, while Mean IoU calculates the average overlap across all masks in the dataset. The coefficient ranges from 0 to 1, where 1 indicates perfect overlap between the masks.</a:t>
            </a:r>
          </a:p>
          <a:p>
            <a:endParaRPr lang="en-IN" dirty="0"/>
          </a:p>
        </p:txBody>
      </p:sp>
    </p:spTree>
    <p:extLst>
      <p:ext uri="{BB962C8B-B14F-4D97-AF65-F5344CB8AC3E}">
        <p14:creationId xmlns:p14="http://schemas.microsoft.com/office/powerpoint/2010/main" val="19901170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A0F2200-930F-E397-27E6-F993D7FDBDFD}"/>
              </a:ext>
            </a:extLst>
          </p:cNvPr>
          <p:cNvSpPr txBox="1"/>
          <p:nvPr/>
        </p:nvSpPr>
        <p:spPr>
          <a:xfrm>
            <a:off x="3752850" y="476250"/>
            <a:ext cx="4686300" cy="38100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SEGMENTATION RESULT ON TEST SET</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618BBDE0-0841-7AD8-FA1A-B79A63F41B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0320" y="1304009"/>
            <a:ext cx="6453242" cy="2344066"/>
          </a:xfrm>
          <a:prstGeom prst="rect">
            <a:avLst/>
          </a:prstGeom>
        </p:spPr>
      </p:pic>
      <p:pic>
        <p:nvPicPr>
          <p:cNvPr id="6" name="Picture 5">
            <a:extLst>
              <a:ext uri="{FF2B5EF4-FFF2-40B4-BE49-F238E27FC236}">
                <a16:creationId xmlns:a16="http://schemas.microsoft.com/office/drawing/2014/main" id="{9C9F3B8F-286B-A049-A3C6-0D5697F692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10320" y="3932230"/>
            <a:ext cx="6453241" cy="2439995"/>
          </a:xfrm>
          <a:prstGeom prst="rect">
            <a:avLst/>
          </a:prstGeom>
        </p:spPr>
      </p:pic>
    </p:spTree>
    <p:extLst>
      <p:ext uri="{BB962C8B-B14F-4D97-AF65-F5344CB8AC3E}">
        <p14:creationId xmlns:p14="http://schemas.microsoft.com/office/powerpoint/2010/main" val="41152411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40D2D82-3178-5F7C-CD6B-6A5D4F4D48C5}"/>
              </a:ext>
            </a:extLst>
          </p:cNvPr>
          <p:cNvSpPr txBox="1"/>
          <p:nvPr/>
        </p:nvSpPr>
        <p:spPr>
          <a:xfrm>
            <a:off x="424207" y="565608"/>
            <a:ext cx="11265030"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Demo of Final Product: Illustrating Tumor Classification and Segmentation</a:t>
            </a:r>
            <a:endParaRPr lang="en-IN" sz="2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3D9BD431-0C61-31C5-1CCB-F410E6461A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6194" y="1954495"/>
            <a:ext cx="9602540" cy="3458058"/>
          </a:xfrm>
          <a:prstGeom prst="rect">
            <a:avLst/>
          </a:prstGeom>
        </p:spPr>
      </p:pic>
    </p:spTree>
    <p:extLst>
      <p:ext uri="{BB962C8B-B14F-4D97-AF65-F5344CB8AC3E}">
        <p14:creationId xmlns:p14="http://schemas.microsoft.com/office/powerpoint/2010/main" val="35223286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6E8F8D2-10FD-F149-1093-24981E71DB2B}"/>
              </a:ext>
            </a:extLst>
          </p:cNvPr>
          <p:cNvSpPr txBox="1"/>
          <p:nvPr/>
        </p:nvSpPr>
        <p:spPr>
          <a:xfrm>
            <a:off x="3114675" y="685800"/>
            <a:ext cx="577215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Classification Model Performance Summary</a:t>
            </a:r>
            <a:endParaRPr lang="en-IN"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45533B57-BF15-7AA6-B78D-6B658C48FD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7708" y="1205175"/>
            <a:ext cx="7857887" cy="4967025"/>
          </a:xfrm>
          <a:prstGeom prst="rect">
            <a:avLst/>
          </a:prstGeom>
        </p:spPr>
      </p:pic>
    </p:spTree>
    <p:extLst>
      <p:ext uri="{BB962C8B-B14F-4D97-AF65-F5344CB8AC3E}">
        <p14:creationId xmlns:p14="http://schemas.microsoft.com/office/powerpoint/2010/main" val="14356198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6C00B-B9A4-DDF4-A2BE-8C7FA69E242A}"/>
              </a:ext>
            </a:extLst>
          </p:cNvPr>
          <p:cNvSpPr>
            <a:spLocks noGrp="1"/>
          </p:cNvSpPr>
          <p:nvPr>
            <p:ph type="title"/>
          </p:nvPr>
        </p:nvSpPr>
        <p:spPr>
          <a:xfrm>
            <a:off x="514529" y="486134"/>
            <a:ext cx="8534400" cy="1507067"/>
          </a:xfrm>
        </p:spPr>
        <p:txBody>
          <a:bodyPr>
            <a:normAutofit/>
          </a:bodyPr>
          <a:lstStyle/>
          <a:p>
            <a:r>
              <a:rPr lang="en-US" sz="2800" dirty="0">
                <a:latin typeface="Times New Roman" panose="02020603050405020304" pitchFamily="18" charset="0"/>
                <a:cs typeface="Times New Roman" panose="02020603050405020304" pitchFamily="18" charset="0"/>
              </a:rPr>
              <a:t>CONCLUSION AND FUTURE WORK</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F66C8E3-AF0F-B2DF-D699-15D155E57E1B}"/>
              </a:ext>
            </a:extLst>
          </p:cNvPr>
          <p:cNvSpPr>
            <a:spLocks noGrp="1"/>
          </p:cNvSpPr>
          <p:nvPr>
            <p:ph idx="1"/>
          </p:nvPr>
        </p:nvSpPr>
        <p:spPr>
          <a:xfrm>
            <a:off x="514528" y="1621366"/>
            <a:ext cx="9572151" cy="4383508"/>
          </a:xfrm>
        </p:spPr>
        <p:txBody>
          <a:bodyPr>
            <a:normAutofit lnSpcReduction="10000"/>
          </a:bodyPr>
          <a:lstStyle/>
          <a:p>
            <a:pPr algn="just"/>
            <a:r>
              <a:rPr lang="en-US" dirty="0">
                <a:solidFill>
                  <a:schemeClr val="bg1"/>
                </a:solidFill>
                <a:latin typeface="Times New Roman" panose="02020603050405020304" pitchFamily="18" charset="0"/>
                <a:cs typeface="Times New Roman" panose="02020603050405020304" pitchFamily="18" charset="0"/>
              </a:rPr>
              <a:t>Models demonstrated impressive accuracies ranging from 91.08% to 96.77%, affirming their proficiency in classifying brain tumors.</a:t>
            </a:r>
          </a:p>
          <a:p>
            <a:pPr algn="just"/>
            <a:r>
              <a:rPr lang="en-US" dirty="0">
                <a:solidFill>
                  <a:schemeClr val="bg1"/>
                </a:solidFill>
                <a:latin typeface="Times New Roman" panose="02020603050405020304" pitchFamily="18" charset="0"/>
                <a:cs typeface="Times New Roman" panose="02020603050405020304" pitchFamily="18" charset="0"/>
              </a:rPr>
              <a:t>Utilizing techniques like hard and weighted voting notably boosted accuracy, with the "EfficientNetB0 + VGG19 + DenseNet121" ensemble reaching a peak of 96.77% and low misclassification (34)</a:t>
            </a:r>
          </a:p>
          <a:p>
            <a:pPr algn="just"/>
            <a:r>
              <a:rPr lang="en-US" dirty="0">
                <a:solidFill>
                  <a:schemeClr val="bg1"/>
                </a:solidFill>
                <a:latin typeface="Times New Roman" panose="02020603050405020304" pitchFamily="18" charset="0"/>
                <a:cs typeface="Times New Roman" panose="02020603050405020304" pitchFamily="18" charset="0"/>
              </a:rPr>
              <a:t>The "Focus on Class" method yielded promising outcomes, achieving a remarkable 96.11% accuracy with minimal misclassifications (41), highlighting its targeted efficacy.</a:t>
            </a:r>
          </a:p>
          <a:p>
            <a:pPr algn="just"/>
            <a:r>
              <a:rPr lang="en-US" dirty="0">
                <a:solidFill>
                  <a:schemeClr val="bg1"/>
                </a:solidFill>
                <a:latin typeface="Times New Roman" panose="02020603050405020304" pitchFamily="18" charset="0"/>
                <a:cs typeface="Times New Roman" panose="02020603050405020304" pitchFamily="18" charset="0"/>
              </a:rPr>
              <a:t>U-Net segmentation displayed good performance with a Mean Dice Coefficient of 0.7524 and Mean IoU of 0.6592, ensuring precise delineation of tumor regions.</a:t>
            </a:r>
          </a:p>
          <a:p>
            <a:pPr algn="just"/>
            <a:r>
              <a:rPr lang="en-US" dirty="0">
                <a:solidFill>
                  <a:schemeClr val="bg1"/>
                </a:solidFill>
                <a:latin typeface="Times New Roman" panose="02020603050405020304" pitchFamily="18" charset="0"/>
                <a:cs typeface="Times New Roman" panose="02020603050405020304" pitchFamily="18" charset="0"/>
              </a:rPr>
              <a:t>Future work involves training models on a vast, high-quality dataset with advanced preprocessing techniques, aiming to explore multimodal segmentation methods, integrating diverse imaging modalities for improved tumor delineation and clinical relevance</a:t>
            </a:r>
            <a:endParaRPr lang="en-IN"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442500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298C5-4853-F55F-09BA-33BA45100DDE}"/>
              </a:ext>
            </a:extLst>
          </p:cNvPr>
          <p:cNvSpPr>
            <a:spLocks noGrp="1"/>
          </p:cNvSpPr>
          <p:nvPr>
            <p:ph type="title"/>
          </p:nvPr>
        </p:nvSpPr>
        <p:spPr>
          <a:xfrm>
            <a:off x="731345" y="782597"/>
            <a:ext cx="8534400" cy="1507067"/>
          </a:xfrm>
        </p:spPr>
        <p:txBody>
          <a:bodyPr>
            <a:normAutofit/>
          </a:bodyPr>
          <a:lstStyle/>
          <a:p>
            <a:r>
              <a:rPr lang="en-US" sz="2800" dirty="0"/>
              <a:t>AIM and Objective</a:t>
            </a:r>
            <a:endParaRPr lang="en-IN" sz="2800" dirty="0"/>
          </a:p>
        </p:txBody>
      </p:sp>
      <p:sp>
        <p:nvSpPr>
          <p:cNvPr id="3" name="Content Placeholder 2">
            <a:extLst>
              <a:ext uri="{FF2B5EF4-FFF2-40B4-BE49-F238E27FC236}">
                <a16:creationId xmlns:a16="http://schemas.microsoft.com/office/drawing/2014/main" id="{755E90C5-1B08-487C-10F0-9D8A0E88C126}"/>
              </a:ext>
            </a:extLst>
          </p:cNvPr>
          <p:cNvSpPr>
            <a:spLocks noGrp="1"/>
          </p:cNvSpPr>
          <p:nvPr>
            <p:ph idx="1"/>
          </p:nvPr>
        </p:nvSpPr>
        <p:spPr>
          <a:xfrm>
            <a:off x="731345" y="1348032"/>
            <a:ext cx="10326297" cy="3087322"/>
          </a:xfrm>
        </p:spPr>
        <p:txBody>
          <a:bodyPr/>
          <a:lstStyle/>
          <a:p>
            <a:pPr algn="just"/>
            <a:r>
              <a:rPr lang="en-IN" b="1" dirty="0">
                <a:solidFill>
                  <a:schemeClr val="bg1"/>
                </a:solidFill>
                <a:latin typeface="Times New Roman" panose="02020603050405020304" pitchFamily="18" charset="0"/>
                <a:cs typeface="Times New Roman" panose="02020603050405020304" pitchFamily="18" charset="0"/>
              </a:rPr>
              <a:t>Comparative Study</a:t>
            </a:r>
            <a:r>
              <a:rPr lang="en-IN" dirty="0">
                <a:solidFill>
                  <a:schemeClr val="bg1"/>
                </a:solidFill>
                <a:latin typeface="Times New Roman" panose="02020603050405020304" pitchFamily="18" charset="0"/>
                <a:cs typeface="Times New Roman" panose="02020603050405020304" pitchFamily="18" charset="0"/>
              </a:rPr>
              <a:t>: Evaluate the effectiveness of CNN models (VGG19, EfficientNetB0, InceptionV3, MobileNetV2, DenseNet121) in classifying glioma, meningioma, pituitary tumors, and no-tumor cases.</a:t>
            </a:r>
          </a:p>
          <a:p>
            <a:pPr algn="just"/>
            <a:r>
              <a:rPr lang="en-IN" b="1" dirty="0">
                <a:solidFill>
                  <a:schemeClr val="bg1"/>
                </a:solidFill>
                <a:latin typeface="Times New Roman" panose="02020603050405020304" pitchFamily="18" charset="0"/>
                <a:cs typeface="Times New Roman" panose="02020603050405020304" pitchFamily="18" charset="0"/>
              </a:rPr>
              <a:t>Segmentation:</a:t>
            </a:r>
            <a:r>
              <a:rPr lang="en-IN" dirty="0">
                <a:solidFill>
                  <a:schemeClr val="bg1"/>
                </a:solidFill>
                <a:latin typeface="Times New Roman" panose="02020603050405020304" pitchFamily="18" charset="0"/>
                <a:cs typeface="Times New Roman" panose="02020603050405020304" pitchFamily="18" charset="0"/>
              </a:rPr>
              <a:t> Utilize the U-Net architecture for precise tumor segmentation, providing detailed boundary information for improved treatment planning.</a:t>
            </a:r>
          </a:p>
        </p:txBody>
      </p:sp>
    </p:spTree>
    <p:extLst>
      <p:ext uri="{BB962C8B-B14F-4D97-AF65-F5344CB8AC3E}">
        <p14:creationId xmlns:p14="http://schemas.microsoft.com/office/powerpoint/2010/main" val="1456969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80417-1A68-5629-169A-D7AACDF063C5}"/>
              </a:ext>
            </a:extLst>
          </p:cNvPr>
          <p:cNvSpPr>
            <a:spLocks noGrp="1"/>
          </p:cNvSpPr>
          <p:nvPr>
            <p:ph type="title"/>
          </p:nvPr>
        </p:nvSpPr>
        <p:spPr>
          <a:xfrm>
            <a:off x="467396" y="398412"/>
            <a:ext cx="8534400" cy="1507067"/>
          </a:xfrm>
        </p:spPr>
        <p:txBody>
          <a:bodyPr>
            <a:normAutofit/>
          </a:bodyPr>
          <a:lstStyle/>
          <a:p>
            <a:r>
              <a:rPr lang="en-US" sz="2800" dirty="0">
                <a:latin typeface="Times New Roman" panose="02020603050405020304" pitchFamily="18" charset="0"/>
                <a:cs typeface="Times New Roman" panose="02020603050405020304" pitchFamily="18" charset="0"/>
              </a:rPr>
              <a:t>REFERENCE</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241433E-FED0-C321-4109-14ABBAD8BDB7}"/>
              </a:ext>
            </a:extLst>
          </p:cNvPr>
          <p:cNvSpPr>
            <a:spLocks noGrp="1"/>
          </p:cNvSpPr>
          <p:nvPr>
            <p:ph idx="1"/>
          </p:nvPr>
        </p:nvSpPr>
        <p:spPr>
          <a:xfrm>
            <a:off x="467396" y="1621366"/>
            <a:ext cx="8534400" cy="3615267"/>
          </a:xfrm>
        </p:spPr>
        <p:txBody>
          <a:bodyPr/>
          <a:lstStyle/>
          <a:p>
            <a:pPr marL="0" indent="0" algn="just">
              <a:buNone/>
            </a:pPr>
            <a:r>
              <a:rPr lang="en-US" dirty="0">
                <a:solidFill>
                  <a:schemeClr val="bg1"/>
                </a:solidFill>
                <a:latin typeface="Times New Roman" panose="02020603050405020304" pitchFamily="18" charset="0"/>
                <a:cs typeface="Times New Roman" panose="02020603050405020304" pitchFamily="18" charset="0"/>
              </a:rPr>
              <a:t>G, H. T. J, A. J, A. Bhanu and N. Ig, "Brain Tumor Detection and Classification Using Deep Learning Approaches," 2023 4th International Conference for Emerging Technology (INCET), Belgaum, India, 2023, pp. 1-6, doi: 10.1109/INCET57972.2023.10169933.</a:t>
            </a:r>
          </a:p>
          <a:p>
            <a:pPr marL="457200" indent="-457200" algn="just">
              <a:buAutoNum type="alphaUcPeriod"/>
            </a:pPr>
            <a:endParaRPr lang="en-US" dirty="0">
              <a:solidFill>
                <a:schemeClr val="bg1"/>
              </a:solidFill>
              <a:latin typeface="Times New Roman" panose="02020603050405020304" pitchFamily="18" charset="0"/>
              <a:cs typeface="Times New Roman" panose="02020603050405020304" pitchFamily="18" charset="0"/>
            </a:endParaRPr>
          </a:p>
          <a:p>
            <a:pPr marL="0" indent="0" algn="just">
              <a:buNone/>
            </a:pPr>
            <a:r>
              <a:rPr lang="en-US" dirty="0">
                <a:solidFill>
                  <a:schemeClr val="bg1"/>
                </a:solidFill>
                <a:latin typeface="Times New Roman" panose="02020603050405020304" pitchFamily="18" charset="0"/>
                <a:cs typeface="Times New Roman" panose="02020603050405020304" pitchFamily="18" charset="0"/>
              </a:rPr>
              <a:t>P. M, L. A N, M. P and M. Bharadwaja, "Brain Tumor Segmentation Using Convolutional Neural Network in MRI Images Based on Deep Learning," 2023 Third International Conference on Advances in Electrical, Computing, Communication and Sustainable Technologies (ICAECT), Bhilai, India, 2023, pp. 1-7, doi: 10.1109/ICAECT57570.2023.10118196.</a:t>
            </a:r>
          </a:p>
          <a:p>
            <a:pPr marL="457200" indent="-457200" algn="just">
              <a:buAutoNum type="alphaUcPeriod"/>
            </a:pPr>
            <a:endParaRPr lang="en-IN"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590062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8FA98D7-9450-B7E7-1D49-FF5368336CED}"/>
              </a:ext>
            </a:extLst>
          </p:cNvPr>
          <p:cNvSpPr txBox="1"/>
          <p:nvPr/>
        </p:nvSpPr>
        <p:spPr>
          <a:xfrm>
            <a:off x="3176833" y="2055043"/>
            <a:ext cx="6353666" cy="1015663"/>
          </a:xfrm>
          <a:prstGeom prst="rect">
            <a:avLst/>
          </a:prstGeom>
          <a:noFill/>
        </p:spPr>
        <p:txBody>
          <a:bodyPr wrap="square" rtlCol="0">
            <a:spAutoFit/>
          </a:bodyPr>
          <a:lstStyle/>
          <a:p>
            <a:r>
              <a:rPr lang="en-US" sz="6000" dirty="0">
                <a:latin typeface="Times New Roman" panose="02020603050405020304" pitchFamily="18" charset="0"/>
                <a:cs typeface="Times New Roman" panose="02020603050405020304" pitchFamily="18" charset="0"/>
              </a:rPr>
              <a:t>THANK YOU</a:t>
            </a:r>
            <a:endParaRPr lang="en-IN" sz="60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0BBBD658-BA5F-3BA5-36B9-314C44F7AE38}"/>
              </a:ext>
            </a:extLst>
          </p:cNvPr>
          <p:cNvSpPr txBox="1"/>
          <p:nvPr/>
        </p:nvSpPr>
        <p:spPr>
          <a:xfrm>
            <a:off x="3846135" y="3167390"/>
            <a:ext cx="5392133"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ANY QUESTIONS?</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88862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E5565-DAC7-C3E4-626C-41B8726A988A}"/>
              </a:ext>
            </a:extLst>
          </p:cNvPr>
          <p:cNvSpPr>
            <a:spLocks noGrp="1"/>
          </p:cNvSpPr>
          <p:nvPr>
            <p:ph type="title"/>
          </p:nvPr>
        </p:nvSpPr>
        <p:spPr>
          <a:xfrm>
            <a:off x="429689" y="72841"/>
            <a:ext cx="8534400" cy="1507067"/>
          </a:xfrm>
        </p:spPr>
        <p:txBody>
          <a:bodyPr>
            <a:normAutofit/>
          </a:bodyPr>
          <a:lstStyle/>
          <a:p>
            <a:r>
              <a:rPr lang="en-US" sz="2800" dirty="0">
                <a:latin typeface="Times New Roman" panose="02020603050405020304" pitchFamily="18" charset="0"/>
                <a:cs typeface="Times New Roman" panose="02020603050405020304" pitchFamily="18" charset="0"/>
              </a:rPr>
              <a:t>Background study</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9CA4D46-8793-BBE2-D3C5-9DF226479D6E}"/>
              </a:ext>
            </a:extLst>
          </p:cNvPr>
          <p:cNvSpPr>
            <a:spLocks noGrp="1"/>
          </p:cNvSpPr>
          <p:nvPr>
            <p:ph idx="1"/>
          </p:nvPr>
        </p:nvSpPr>
        <p:spPr>
          <a:xfrm>
            <a:off x="293771" y="826374"/>
            <a:ext cx="9963008" cy="4124781"/>
          </a:xfrm>
        </p:spPr>
        <p:txBody>
          <a:bodyPr>
            <a:normAutofit/>
          </a:bodyPr>
          <a:lstStyle/>
          <a:p>
            <a:pPr algn="just"/>
            <a:r>
              <a:rPr lang="en-US" sz="1600" dirty="0">
                <a:solidFill>
                  <a:schemeClr val="bg1"/>
                </a:solidFill>
                <a:latin typeface="Times New Roman" panose="02020603050405020304" pitchFamily="18" charset="0"/>
                <a:cs typeface="Times New Roman" panose="02020603050405020304" pitchFamily="18" charset="0"/>
              </a:rPr>
              <a:t>In the study by A. G, H. T. J, A. J, A. Bhanu, and N. Ig (2023), the authors employ deep learning models, including ResNet50 and </a:t>
            </a:r>
            <a:r>
              <a:rPr lang="en-US" sz="1600" dirty="0" err="1">
                <a:solidFill>
                  <a:schemeClr val="bg1"/>
                </a:solidFill>
                <a:latin typeface="Times New Roman" panose="02020603050405020304" pitchFamily="18" charset="0"/>
                <a:cs typeface="Times New Roman" panose="02020603050405020304" pitchFamily="18" charset="0"/>
              </a:rPr>
              <a:t>Xception</a:t>
            </a:r>
            <a:r>
              <a:rPr lang="en-US" sz="1600" dirty="0">
                <a:solidFill>
                  <a:schemeClr val="bg1"/>
                </a:solidFill>
                <a:latin typeface="Times New Roman" panose="02020603050405020304" pitchFamily="18" charset="0"/>
                <a:cs typeface="Times New Roman" panose="02020603050405020304" pitchFamily="18" charset="0"/>
              </a:rPr>
              <a:t> architectures, to classify brain tumors with high accuracy rates of 98.02% and 98.32%, respectively, using MRI scans. This approach underlines the critical role of convolutional neural networks in enhancing the early detection and precise classification of brain tumors, contributing significantly to advancements in medical imaging technologies.</a:t>
            </a:r>
          </a:p>
          <a:p>
            <a:pPr algn="just"/>
            <a:endParaRPr lang="en-US" sz="1600" dirty="0">
              <a:solidFill>
                <a:schemeClr val="bg1"/>
              </a:solidFill>
              <a:latin typeface="Times New Roman" panose="02020603050405020304" pitchFamily="18" charset="0"/>
              <a:cs typeface="Times New Roman" panose="02020603050405020304" pitchFamily="18" charset="0"/>
            </a:endParaRPr>
          </a:p>
          <a:p>
            <a:pPr algn="just"/>
            <a:r>
              <a:rPr lang="en-US" sz="1600" dirty="0">
                <a:solidFill>
                  <a:schemeClr val="bg1"/>
                </a:solidFill>
                <a:latin typeface="Times New Roman" panose="02020603050405020304" pitchFamily="18" charset="0"/>
                <a:cs typeface="Times New Roman" panose="02020603050405020304" pitchFamily="18" charset="0"/>
              </a:rPr>
              <a:t>P. M, L. A N, M. P, and M. Bharadwaja (2023) develop a specialized convolutional neural network (CNN) for segmenting brain tumors in MRI images, demonstrating enhanced feature extraction and classification accuracy compared to existing models, which significantly advances AI applications in medical diagnostics.</a:t>
            </a:r>
          </a:p>
          <a:p>
            <a:pPr algn="just"/>
            <a:endParaRPr lang="en-IN" sz="1600" dirty="0">
              <a:solidFill>
                <a:schemeClr val="bg1"/>
              </a:solidFill>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02DEF563-E070-06C8-DA04-F87FCF66C8A5}"/>
              </a:ext>
            </a:extLst>
          </p:cNvPr>
          <p:cNvSpPr>
            <a:spLocks noChangeArrowheads="1"/>
          </p:cNvSpPr>
          <p:nvPr/>
        </p:nvSpPr>
        <p:spPr bwMode="auto">
          <a:xfrm>
            <a:off x="1177357" y="1283936"/>
            <a:ext cx="9327052"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B2B88022-1CA0-A489-58E6-CD576AC562D4}"/>
              </a:ext>
            </a:extLst>
          </p:cNvPr>
          <p:cNvSpPr>
            <a:spLocks noChangeArrowheads="1"/>
          </p:cNvSpPr>
          <p:nvPr/>
        </p:nvSpPr>
        <p:spPr bwMode="auto">
          <a:xfrm flipV="1">
            <a:off x="429689" y="1256742"/>
            <a:ext cx="495926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676372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8276E-4993-4CE0-366D-15323303946B}"/>
              </a:ext>
            </a:extLst>
          </p:cNvPr>
          <p:cNvSpPr>
            <a:spLocks noGrp="1"/>
          </p:cNvSpPr>
          <p:nvPr>
            <p:ph type="title"/>
          </p:nvPr>
        </p:nvSpPr>
        <p:spPr>
          <a:xfrm>
            <a:off x="2333902" y="2347448"/>
            <a:ext cx="8534400" cy="1507067"/>
          </a:xfrm>
        </p:spPr>
        <p:txBody>
          <a:bodyPr/>
          <a:lstStyle/>
          <a:p>
            <a:r>
              <a:rPr lang="en-US" dirty="0"/>
              <a:t>            </a:t>
            </a:r>
            <a:r>
              <a:rPr lang="en-US" dirty="0">
                <a:latin typeface="Times New Roman" panose="02020603050405020304" pitchFamily="18" charset="0"/>
                <a:cs typeface="Times New Roman" panose="02020603050405020304" pitchFamily="18" charset="0"/>
              </a:rPr>
              <a:t>DATA DESCRIPTION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460989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CF612-2BF5-6D7F-F546-4A3F9E4A8226}"/>
              </a:ext>
            </a:extLst>
          </p:cNvPr>
          <p:cNvSpPr>
            <a:spLocks noGrp="1"/>
          </p:cNvSpPr>
          <p:nvPr>
            <p:ph type="title"/>
          </p:nvPr>
        </p:nvSpPr>
        <p:spPr>
          <a:xfrm>
            <a:off x="1150466" y="757637"/>
            <a:ext cx="8534400" cy="1221994"/>
          </a:xfrm>
        </p:spPr>
        <p:txBody>
          <a:bodyPr/>
          <a:lstStyle/>
          <a:p>
            <a:r>
              <a:rPr lang="en-US" dirty="0"/>
              <a:t>Dataset</a:t>
            </a:r>
            <a:endParaRPr lang="en-IN" dirty="0"/>
          </a:p>
        </p:txBody>
      </p:sp>
      <p:sp>
        <p:nvSpPr>
          <p:cNvPr id="3" name="Content Placeholder 2">
            <a:extLst>
              <a:ext uri="{FF2B5EF4-FFF2-40B4-BE49-F238E27FC236}">
                <a16:creationId xmlns:a16="http://schemas.microsoft.com/office/drawing/2014/main" id="{30EBFDD4-56F6-A96C-DEE1-BC48525305D5}"/>
              </a:ext>
            </a:extLst>
          </p:cNvPr>
          <p:cNvSpPr>
            <a:spLocks noGrp="1"/>
          </p:cNvSpPr>
          <p:nvPr>
            <p:ph idx="1"/>
          </p:nvPr>
        </p:nvSpPr>
        <p:spPr>
          <a:xfrm>
            <a:off x="1037345" y="1979631"/>
            <a:ext cx="9105897" cy="3214538"/>
          </a:xfrm>
        </p:spPr>
        <p:txBody>
          <a:bodyPr>
            <a:normAutofit fontScale="92500" lnSpcReduction="10000"/>
          </a:bodyPr>
          <a:lstStyle/>
          <a:p>
            <a:pPr algn="just"/>
            <a:r>
              <a:rPr lang="en-US" dirty="0">
                <a:solidFill>
                  <a:schemeClr val="bg1"/>
                </a:solidFill>
                <a:latin typeface="Times New Roman" panose="02020603050405020304" pitchFamily="18" charset="0"/>
                <a:cs typeface="Times New Roman" panose="02020603050405020304" pitchFamily="18" charset="0"/>
              </a:rPr>
              <a:t>For Classification, utilized Publicly available "Brain Tumor MRI Dataset" curated by Msoud Nickparvar (2021) .</a:t>
            </a:r>
          </a:p>
          <a:p>
            <a:pPr algn="just"/>
            <a:r>
              <a:rPr lang="en-IN" dirty="0">
                <a:solidFill>
                  <a:schemeClr val="bg1"/>
                </a:solidFill>
                <a:latin typeface="Times New Roman" panose="02020603050405020304" pitchFamily="18" charset="0"/>
                <a:cs typeface="Times New Roman" panose="02020603050405020304" pitchFamily="18" charset="0"/>
              </a:rPr>
              <a:t>Classification dataset comprises 7023 human brain MRI images classified into 4 categories: glioma (1621 images), meningioma (1645 images), no tumor (2000 images), and pituitary (1757 images).</a:t>
            </a:r>
          </a:p>
          <a:p>
            <a:pPr algn="just"/>
            <a:r>
              <a:rPr lang="en-US" dirty="0">
                <a:solidFill>
                  <a:schemeClr val="bg1"/>
                </a:solidFill>
                <a:latin typeface="Times New Roman" panose="02020603050405020304" pitchFamily="18" charset="0"/>
                <a:cs typeface="Times New Roman" panose="02020603050405020304" pitchFamily="18" charset="0"/>
              </a:rPr>
              <a:t>For the segmentation task, the dataset leveraged was the 'Brain Tumor MRI Dataset' assembled by Cheng, Jun in 2017. It encompasses 3,064 T1-weighted contrast-enhanced MRI images, segmented into three categories of brain tumors.</a:t>
            </a:r>
            <a:endParaRPr lang="en-IN" dirty="0">
              <a:solidFill>
                <a:schemeClr val="bg1"/>
              </a:solidFill>
              <a:latin typeface="Times New Roman" panose="02020603050405020304" pitchFamily="18" charset="0"/>
              <a:cs typeface="Times New Roman" panose="02020603050405020304" pitchFamily="18" charset="0"/>
            </a:endParaRPr>
          </a:p>
          <a:p>
            <a:pPr algn="just"/>
            <a:r>
              <a:rPr lang="en-US" dirty="0">
                <a:solidFill>
                  <a:schemeClr val="bg1"/>
                </a:solidFill>
                <a:latin typeface="Times New Roman" panose="02020603050405020304" pitchFamily="18" charset="0"/>
                <a:cs typeface="Times New Roman" panose="02020603050405020304" pitchFamily="18" charset="0"/>
              </a:rPr>
              <a:t>Images of each class are available in axial, coronal, and sagittal dimensions, with each image having different sizes and dimensions for both dataset.</a:t>
            </a:r>
            <a:endParaRPr lang="en-IN" dirty="0">
              <a:solidFill>
                <a:schemeClr val="bg1"/>
              </a:solidFill>
              <a:latin typeface="Times New Roman" panose="02020603050405020304" pitchFamily="18" charset="0"/>
              <a:cs typeface="Times New Roman" panose="02020603050405020304" pitchFamily="18" charset="0"/>
            </a:endParaRPr>
          </a:p>
          <a:p>
            <a:pPr algn="just"/>
            <a:endParaRPr lang="en-IN"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0297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35FE8FB-6736-6FBD-E1DB-633BF4FE92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7017" y="1090400"/>
            <a:ext cx="5401948" cy="5468477"/>
          </a:xfrm>
          <a:prstGeom prst="rect">
            <a:avLst/>
          </a:prstGeom>
        </p:spPr>
      </p:pic>
      <p:sp>
        <p:nvSpPr>
          <p:cNvPr id="3" name="TextBox 2">
            <a:extLst>
              <a:ext uri="{FF2B5EF4-FFF2-40B4-BE49-F238E27FC236}">
                <a16:creationId xmlns:a16="http://schemas.microsoft.com/office/drawing/2014/main" id="{CB7C4EC0-FAF3-F0BC-AF86-127218CF99BF}"/>
              </a:ext>
            </a:extLst>
          </p:cNvPr>
          <p:cNvSpPr txBox="1"/>
          <p:nvPr/>
        </p:nvSpPr>
        <p:spPr>
          <a:xfrm>
            <a:off x="3055855" y="558315"/>
            <a:ext cx="6080289"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FIGURE 1: CLASSIFICATION DATASET SAMPLE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367822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805145A-3329-D087-91A0-E5587D3423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77134" y="944674"/>
            <a:ext cx="4329918" cy="5580878"/>
          </a:xfrm>
          <a:prstGeom prst="rect">
            <a:avLst/>
          </a:prstGeom>
        </p:spPr>
      </p:pic>
      <p:sp>
        <p:nvSpPr>
          <p:cNvPr id="4" name="TextBox 3">
            <a:extLst>
              <a:ext uri="{FF2B5EF4-FFF2-40B4-BE49-F238E27FC236}">
                <a16:creationId xmlns:a16="http://schemas.microsoft.com/office/drawing/2014/main" id="{A6BAFF33-82D8-2AF4-A49F-1888CD7EC22D}"/>
              </a:ext>
            </a:extLst>
          </p:cNvPr>
          <p:cNvSpPr txBox="1"/>
          <p:nvPr/>
        </p:nvSpPr>
        <p:spPr>
          <a:xfrm>
            <a:off x="3390635" y="405353"/>
            <a:ext cx="5838206" cy="369332"/>
          </a:xfrm>
          <a:prstGeom prst="rect">
            <a:avLst/>
          </a:prstGeom>
          <a:noFill/>
        </p:spPr>
        <p:txBody>
          <a:bodyPr wrap="square" rtlCol="0">
            <a:spAutoFit/>
          </a:bodyPr>
          <a:lstStyle/>
          <a:p>
            <a:r>
              <a:rPr lang="en-US" dirty="0"/>
              <a:t>FIGURE 2: SEGMENTATION DATASET SAMPLE</a:t>
            </a:r>
            <a:endParaRPr lang="en-IN" dirty="0"/>
          </a:p>
        </p:txBody>
      </p:sp>
    </p:spTree>
    <p:extLst>
      <p:ext uri="{BB962C8B-B14F-4D97-AF65-F5344CB8AC3E}">
        <p14:creationId xmlns:p14="http://schemas.microsoft.com/office/powerpoint/2010/main" val="7809415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56666-5867-DEA4-568E-6F4784EE2A87}"/>
              </a:ext>
            </a:extLst>
          </p:cNvPr>
          <p:cNvSpPr>
            <a:spLocks noGrp="1"/>
          </p:cNvSpPr>
          <p:nvPr>
            <p:ph type="title"/>
          </p:nvPr>
        </p:nvSpPr>
        <p:spPr>
          <a:xfrm>
            <a:off x="580516" y="565781"/>
            <a:ext cx="8534400" cy="1507067"/>
          </a:xfrm>
        </p:spPr>
        <p:txBody>
          <a:bodyPr/>
          <a:lstStyle/>
          <a:p>
            <a:r>
              <a:rPr lang="en-US" dirty="0">
                <a:latin typeface="Times New Roman" panose="02020603050405020304" pitchFamily="18" charset="0"/>
                <a:cs typeface="Times New Roman" panose="02020603050405020304" pitchFamily="18" charset="0"/>
              </a:rPr>
              <a:t>Data Preparation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573B9CB-AABE-A170-914D-FBEB13CB3EC0}"/>
              </a:ext>
            </a:extLst>
          </p:cNvPr>
          <p:cNvSpPr>
            <a:spLocks noGrp="1"/>
          </p:cNvSpPr>
          <p:nvPr>
            <p:ph idx="1"/>
          </p:nvPr>
        </p:nvSpPr>
        <p:spPr>
          <a:xfrm>
            <a:off x="580516" y="1732175"/>
            <a:ext cx="8534400" cy="3615267"/>
          </a:xfrm>
        </p:spPr>
        <p:txBody>
          <a:bodyPr>
            <a:normAutofit fontScale="92500" lnSpcReduction="10000"/>
          </a:bodyPr>
          <a:lstStyle/>
          <a:p>
            <a:pPr algn="just"/>
            <a:r>
              <a:rPr lang="en-US" dirty="0">
                <a:solidFill>
                  <a:schemeClr val="bg1"/>
                </a:solidFill>
                <a:latin typeface="Times New Roman" panose="02020603050405020304" pitchFamily="18" charset="0"/>
                <a:cs typeface="Times New Roman" panose="02020603050405020304" pitchFamily="18" charset="0"/>
              </a:rPr>
              <a:t>The dataset was divided into training (70%), validation (15%), and testing (15%) sets.</a:t>
            </a:r>
          </a:p>
          <a:p>
            <a:pPr algn="just"/>
            <a:r>
              <a:rPr lang="en-US" dirty="0">
                <a:solidFill>
                  <a:schemeClr val="bg1"/>
                </a:solidFill>
                <a:latin typeface="Times New Roman" panose="02020603050405020304" pitchFamily="18" charset="0"/>
                <a:cs typeface="Times New Roman" panose="02020603050405020304" pitchFamily="18" charset="0"/>
              </a:rPr>
              <a:t>ImageDataGenerator was employed to preprocess and generate batches of images for training, validation, and testing.</a:t>
            </a:r>
          </a:p>
          <a:p>
            <a:pPr algn="just"/>
            <a:r>
              <a:rPr lang="en-US" dirty="0">
                <a:solidFill>
                  <a:schemeClr val="bg1"/>
                </a:solidFill>
                <a:latin typeface="Times New Roman" panose="02020603050405020304" pitchFamily="18" charset="0"/>
                <a:cs typeface="Times New Roman" panose="02020603050405020304" pitchFamily="18" charset="0"/>
              </a:rPr>
              <a:t>Preprocessing involved applying the default preprocess_input function to all models and image resizing to specific dimensions tailored to each model:</a:t>
            </a:r>
          </a:p>
          <a:p>
            <a:pPr algn="just"/>
            <a:r>
              <a:rPr lang="en-US" dirty="0">
                <a:solidFill>
                  <a:schemeClr val="bg1"/>
                </a:solidFill>
                <a:latin typeface="Times New Roman" panose="02020603050405020304" pitchFamily="18" charset="0"/>
                <a:cs typeface="Times New Roman" panose="02020603050405020304" pitchFamily="18" charset="0"/>
              </a:rPr>
              <a:t>For VGG19, EfficientNetB0, MobileNetV2, and DenseNet121, images were resized to (224, 224) pixels. For InceptionV3, images were resized to (299, 299) pixels.</a:t>
            </a:r>
          </a:p>
          <a:p>
            <a:pPr algn="just"/>
            <a:r>
              <a:rPr lang="en-US" dirty="0">
                <a:solidFill>
                  <a:schemeClr val="bg1"/>
                </a:solidFill>
                <a:latin typeface="Times New Roman" panose="02020603050405020304" pitchFamily="18" charset="0"/>
                <a:cs typeface="Times New Roman" panose="02020603050405020304" pitchFamily="18" charset="0"/>
              </a:rPr>
              <a:t>Data augmentation techniques, such as rotation, shifting, and flipping, were applied to the training set to enhance dataset variability and robustness across all models.</a:t>
            </a:r>
            <a:endParaRPr lang="en-IN"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43394154"/>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656</TotalTime>
  <Words>1670</Words>
  <Application>Microsoft Office PowerPoint</Application>
  <PresentationFormat>Widescreen</PresentationFormat>
  <Paragraphs>126</Paragraphs>
  <Slides>31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31</vt:i4>
      </vt:variant>
    </vt:vector>
  </HeadingPairs>
  <TitlesOfParts>
    <vt:vector size="40" baseType="lpstr">
      <vt:lpstr>Arial</vt:lpstr>
      <vt:lpstr>Arial Rounded MT Bold</vt:lpstr>
      <vt:lpstr>Bahnschrift SemiBold</vt:lpstr>
      <vt:lpstr>Century Gothic</vt:lpstr>
      <vt:lpstr>Söhne</vt:lpstr>
      <vt:lpstr>Times New Roman</vt:lpstr>
      <vt:lpstr>Wingdings</vt:lpstr>
      <vt:lpstr>Wingdings 3</vt:lpstr>
      <vt:lpstr>Slice</vt:lpstr>
      <vt:lpstr>Brain tumor classification and segmentation using deep learning</vt:lpstr>
      <vt:lpstr>Introduction</vt:lpstr>
      <vt:lpstr>AIM and Objective</vt:lpstr>
      <vt:lpstr>Background study</vt:lpstr>
      <vt:lpstr>            DATA DESCRIPTION</vt:lpstr>
      <vt:lpstr>Dataset</vt:lpstr>
      <vt:lpstr>PowerPoint Presentation</vt:lpstr>
      <vt:lpstr>PowerPoint Presentation</vt:lpstr>
      <vt:lpstr>Data Preparation</vt:lpstr>
      <vt:lpstr>methodology</vt:lpstr>
      <vt:lpstr>DEEP LEARNING MODELS</vt:lpstr>
      <vt:lpstr> EfficientnetB0 Model design DESCRIPTION </vt:lpstr>
      <vt:lpstr>U-Net model design description</vt:lpstr>
      <vt:lpstr>   Ensemble technique</vt:lpstr>
      <vt:lpstr>Focus on class method (focM)</vt:lpstr>
      <vt:lpstr>Results and evaluation Metrics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U-Net segmentation result</vt:lpstr>
      <vt:lpstr>PowerPoint Presentation</vt:lpstr>
      <vt:lpstr>PowerPoint Presentation</vt:lpstr>
      <vt:lpstr>PowerPoint Presentation</vt:lpstr>
      <vt:lpstr>CONCLUSION AND FUTURE WORK</vt:lpstr>
      <vt:lpstr>REFERENCE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Brain tumor classification and segmentation using deep learning</dc:title>
  <dc:creator>Baby Thomas, Benson (Student)</dc:creator>
  <cp:lastModifiedBy>Baby Thomas, Benson (Student)</cp:lastModifiedBy>
  <cp:revision>85</cp:revision>
  <dcterms:created xsi:type="dcterms:W3CDTF">2024-04-30T11:23:20Z</dcterms:created>
  <dcterms:modified xsi:type="dcterms:W3CDTF">2024-05-01T09:26:02Z</dcterms:modified>
</cp:coreProperties>
</file>