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0"/>
  </p:notesMasterIdLst>
  <p:sldIdLst>
    <p:sldId id="292" r:id="rId3"/>
    <p:sldId id="303" r:id="rId4"/>
    <p:sldId id="263" r:id="rId5"/>
    <p:sldId id="306" r:id="rId6"/>
    <p:sldId id="304" r:id="rId7"/>
    <p:sldId id="307" r:id="rId8"/>
    <p:sldId id="305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5159" userDrawn="1">
          <p15:clr>
            <a:srgbClr val="A4A3A4"/>
          </p15:clr>
        </p15:guide>
        <p15:guide id="2" orient="horz" pos="2233" userDrawn="1">
          <p15:clr>
            <a:srgbClr val="A4A3A4"/>
          </p15:clr>
        </p15:guide>
        <p15:guide id="3" pos="7793" userDrawn="1">
          <p15:clr>
            <a:srgbClr val="A4A3A4"/>
          </p15:clr>
        </p15:guide>
        <p15:guide id="4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A0AB"/>
    <a:srgbClr val="788089"/>
    <a:srgbClr val="53585F"/>
    <a:srgbClr val="212121"/>
    <a:srgbClr val="145FA8"/>
    <a:srgbClr val="1B71F7"/>
    <a:srgbClr val="EB1546"/>
    <a:srgbClr val="6B0F4E"/>
    <a:srgbClr val="FFFFFF"/>
    <a:srgbClr val="C09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718"/>
  </p:normalViewPr>
  <p:slideViewPr>
    <p:cSldViewPr snapToGrid="0" snapToObjects="1" showGuides="1">
      <p:cViewPr varScale="1">
        <p:scale>
          <a:sx n="53" d="100"/>
          <a:sy n="53" d="100"/>
        </p:scale>
        <p:origin x="588" y="120"/>
      </p:cViewPr>
      <p:guideLst>
        <p:guide orient="horz" pos="5159"/>
        <p:guide orient="horz" pos="2233"/>
        <p:guide pos="779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3603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06084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23188838" y="12524796"/>
            <a:ext cx="867584" cy="870499"/>
          </a:xfrm>
          <a:prstGeom prst="rect">
            <a:avLst/>
          </a:prstGeom>
        </p:spPr>
        <p:txBody>
          <a:bodyPr lIns="243799" tIns="243799" rIns="243799" bIns="243799" anchor="ctr"/>
          <a:lstStyle>
            <a:lvl1pPr algn="r" defTabSz="2438400">
              <a:defRPr sz="2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52876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圖文＿黑"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矩形"/>
          <p:cNvSpPr>
            <a:spLocks noGrp="1"/>
          </p:cNvSpPr>
          <p:nvPr>
            <p:ph type="body" sz="quarter" idx="21"/>
          </p:nvPr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EBEBEB"/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9" name="本頁重點或結論"/>
          <p:cNvSpPr txBox="1">
            <a:spLocks noGrp="1"/>
          </p:cNvSpPr>
          <p:nvPr>
            <p:ph type="body" sz="quarter" idx="22"/>
          </p:nvPr>
        </p:nvSpPr>
        <p:spPr>
          <a:xfrm>
            <a:off x="1020648" y="774128"/>
            <a:ext cx="5448301" cy="110490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本頁重點或結論</a:t>
            </a:r>
          </a:p>
        </p:txBody>
      </p:sp>
      <p:sp>
        <p:nvSpPr>
          <p:cNvPr id="260" name="段落標題或重點…"/>
          <p:cNvSpPr txBox="1">
            <a:spLocks noGrp="1"/>
          </p:cNvSpPr>
          <p:nvPr>
            <p:ph type="body" sz="quarter" idx="23"/>
          </p:nvPr>
        </p:nvSpPr>
        <p:spPr>
          <a:xfrm>
            <a:off x="1058840" y="3371139"/>
            <a:ext cx="7734301" cy="185420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 algn="l"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段落標題或重點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</p:txBody>
      </p:sp>
      <p:sp>
        <p:nvSpPr>
          <p:cNvPr id="261" name="段落標題或重點…"/>
          <p:cNvSpPr txBox="1">
            <a:spLocks noGrp="1"/>
          </p:cNvSpPr>
          <p:nvPr>
            <p:ph type="body" sz="quarter" idx="24"/>
          </p:nvPr>
        </p:nvSpPr>
        <p:spPr>
          <a:xfrm>
            <a:off x="1058840" y="6597650"/>
            <a:ext cx="7734301" cy="1854200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 algn="l"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段落標題或重點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</p:txBody>
      </p:sp>
      <p:sp>
        <p:nvSpPr>
          <p:cNvPr id="262" name="段落標題或重點…"/>
          <p:cNvSpPr txBox="1">
            <a:spLocks noGrp="1"/>
          </p:cNvSpPr>
          <p:nvPr>
            <p:ph type="body" sz="quarter" idx="25"/>
          </p:nvPr>
        </p:nvSpPr>
        <p:spPr>
          <a:xfrm>
            <a:off x="1058840" y="9824160"/>
            <a:ext cx="7734301" cy="1854201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marL="0" indent="0" algn="l">
              <a:spcBef>
                <a:spcPts val="0"/>
              </a:spcBef>
              <a:buClrTx/>
              <a:buSzTx/>
              <a:buNone/>
              <a:defRPr sz="44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段落標題或重點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  <a:p>
            <a:pPr marL="0" indent="0" algn="l">
              <a:spcBef>
                <a:spcPts val="0"/>
              </a:spcBef>
              <a:buClrTx/>
              <a:buSzTx/>
              <a:buNone/>
              <a:defRPr b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t>內文說明內文說明內文說明內文說明內文說明</a:t>
            </a:r>
          </a:p>
        </p:txBody>
      </p:sp>
      <p:sp>
        <p:nvSpPr>
          <p:cNvPr id="263" name="影像"/>
          <p:cNvSpPr>
            <a:spLocks noGrp="1"/>
          </p:cNvSpPr>
          <p:nvPr>
            <p:ph type="pic" sz="half" idx="26"/>
          </p:nvPr>
        </p:nvSpPr>
        <p:spPr>
          <a:xfrm>
            <a:off x="10789771" y="3483523"/>
            <a:ext cx="12547586" cy="819675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6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932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重點＿白">
    <p:bg>
      <p:bgPr>
        <a:solidFill>
          <a:srgbClr val="C098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這一頁放非常重要…"/>
          <p:cNvSpPr txBox="1">
            <a:spLocks noGrp="1"/>
          </p:cNvSpPr>
          <p:nvPr>
            <p:ph type="body" sz="quarter" idx="21"/>
          </p:nvPr>
        </p:nvSpPr>
        <p:spPr>
          <a:xfrm>
            <a:off x="7054849" y="3450182"/>
            <a:ext cx="10274301" cy="345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spcBef>
                <a:spcPts val="0"/>
              </a:spcBef>
              <a:buClrTx/>
              <a:buSzTx/>
              <a:buNone/>
              <a:defRPr sz="10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這一頁放非常重要</a:t>
            </a:r>
          </a:p>
          <a:p>
            <a:pPr marL="0" indent="0">
              <a:spcBef>
                <a:spcPts val="0"/>
              </a:spcBef>
              <a:buClrTx/>
              <a:buSzTx/>
              <a:buNone/>
              <a:defRPr sz="10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必須強調的內容</a:t>
            </a:r>
          </a:p>
        </p:txBody>
      </p:sp>
      <p:sp>
        <p:nvSpPr>
          <p:cNvPr id="180" name="“"/>
          <p:cNvSpPr txBox="1">
            <a:spLocks noGrp="1"/>
          </p:cNvSpPr>
          <p:nvPr>
            <p:ph type="body" sz="quarter" idx="22"/>
          </p:nvPr>
        </p:nvSpPr>
        <p:spPr>
          <a:xfrm>
            <a:off x="10248196" y="8621007"/>
            <a:ext cx="2654301" cy="3454401"/>
          </a:xfrm>
          <a:prstGeom prst="rect">
            <a:avLst/>
          </a:prstGeom>
        </p:spPr>
        <p:txBody>
          <a:bodyPr wrap="none" anchor="t">
            <a:sp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 sz="20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“</a:t>
            </a:r>
          </a:p>
        </p:txBody>
      </p:sp>
      <p:sp>
        <p:nvSpPr>
          <p:cNvPr id="18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99038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689099" y="355599"/>
            <a:ext cx="21005803" cy="228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099" y="3149600"/>
            <a:ext cx="21005803" cy="9296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96874" marR="0" indent="-396874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3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66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0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93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57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0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4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7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>
            <a:spLocks noGrp="1"/>
          </p:cNvSpPr>
          <p:nvPr>
            <p:ph type="title"/>
          </p:nvPr>
        </p:nvSpPr>
        <p:spPr>
          <a:xfrm>
            <a:off x="1689099" y="355599"/>
            <a:ext cx="21005803" cy="22860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>
            <a:spLocks noGrp="1"/>
          </p:cNvSpPr>
          <p:nvPr>
            <p:ph type="body" idx="1"/>
          </p:nvPr>
        </p:nvSpPr>
        <p:spPr>
          <a:xfrm>
            <a:off x="1689099" y="3149600"/>
            <a:ext cx="21005803" cy="92964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3175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9886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96874" marR="0" indent="-396874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3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66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30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93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57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20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4841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476875" marR="0" indent="-396875" algn="ctr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sz="3000" b="1" i="0" u="none" strike="noStrike" cap="none" spc="0" baseline="0">
          <a:solidFill>
            <a:srgbClr val="C0986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son19941/teampaper/blob/main/paper.ipynb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dobeStock_199229077.jpeg" descr="AdobeStock_199229077.jpeg">
            <a:extLst>
              <a:ext uri="{FF2B5EF4-FFF2-40B4-BE49-F238E27FC236}">
                <a16:creationId xmlns:a16="http://schemas.microsoft.com/office/drawing/2014/main" id="{52ADF47C-D57D-574D-8BC8-5071DD31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7" r="13767"/>
          <a:stretch>
            <a:fillRect/>
          </a:stretch>
        </p:blipFill>
        <p:spPr>
          <a:xfrm>
            <a:off x="9524" y="0"/>
            <a:ext cx="24384001" cy="13716001"/>
          </a:xfrm>
          <a:prstGeom prst="rect">
            <a:avLst/>
          </a:prstGeom>
          <a:ln w="3175">
            <a:miter lim="400000"/>
          </a:ln>
        </p:spPr>
      </p:pic>
      <p:sp>
        <p:nvSpPr>
          <p:cNvPr id="15" name="矩形">
            <a:extLst>
              <a:ext uri="{FF2B5EF4-FFF2-40B4-BE49-F238E27FC236}">
                <a16:creationId xmlns:a16="http://schemas.microsoft.com/office/drawing/2014/main" id="{FE7A8FB8-0D9D-9A4F-BAA1-53F3E501A05A}"/>
              </a:ext>
            </a:extLst>
          </p:cNvPr>
          <p:cNvSpPr/>
          <p:nvPr/>
        </p:nvSpPr>
        <p:spPr>
          <a:xfrm>
            <a:off x="0" y="0"/>
            <a:ext cx="24384001" cy="13716001"/>
          </a:xfrm>
          <a:prstGeom prst="rect">
            <a:avLst/>
          </a:prstGeom>
          <a:solidFill>
            <a:srgbClr val="EBEBEB">
              <a:alpha val="0"/>
            </a:srgbClr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F7D5724B-8EEA-E342-88BA-0767CFE56C76}"/>
              </a:ext>
            </a:extLst>
          </p:cNvPr>
          <p:cNvSpPr/>
          <p:nvPr/>
        </p:nvSpPr>
        <p:spPr>
          <a:xfrm>
            <a:off x="214144" y="209549"/>
            <a:ext cx="23974761" cy="13296901"/>
          </a:xfrm>
          <a:prstGeom prst="rect">
            <a:avLst/>
          </a:prstGeom>
          <a:ln w="419100">
            <a:solidFill>
              <a:srgbClr val="C09860"/>
            </a:solidFill>
            <a:miter lim="400000"/>
          </a:ln>
        </p:spPr>
        <p:txBody>
          <a:bodyPr lIns="63500" tIns="63500" rIns="63500" bIns="63500" anchor="ctr"/>
          <a:lstStyle/>
          <a:p>
            <a:pPr defTabSz="821531">
              <a:defRPr sz="24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1" name="部門、報告人、日期等補充資訊">
            <a:extLst>
              <a:ext uri="{FF2B5EF4-FFF2-40B4-BE49-F238E27FC236}">
                <a16:creationId xmlns:a16="http://schemas.microsoft.com/office/drawing/2014/main" id="{9334A56C-F1F9-7747-BF77-272C0DD0F0DD}"/>
              </a:ext>
            </a:extLst>
          </p:cNvPr>
          <p:cNvSpPr txBox="1"/>
          <p:nvPr/>
        </p:nvSpPr>
        <p:spPr>
          <a:xfrm>
            <a:off x="2187656" y="8206847"/>
            <a:ext cx="4719241" cy="231858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600" b="0">
                <a:solidFill>
                  <a:srgbClr val="434343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組長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:409411096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胡中奕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:409410460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呂家成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:409410130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蔣秉真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:409860664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張芊芊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Report">
            <a:extLst>
              <a:ext uri="{FF2B5EF4-FFF2-40B4-BE49-F238E27FC236}">
                <a16:creationId xmlns:a16="http://schemas.microsoft.com/office/drawing/2014/main" id="{F222750A-66C0-084A-8873-E6591FCDF041}"/>
              </a:ext>
            </a:extLst>
          </p:cNvPr>
          <p:cNvSpPr txBox="1"/>
          <p:nvPr/>
        </p:nvSpPr>
        <p:spPr>
          <a:xfrm>
            <a:off x="2187656" y="3931199"/>
            <a:ext cx="6434454" cy="2872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18000" b="0">
                <a:solidFill>
                  <a:srgbClr val="C09860"/>
                </a:solidFill>
                <a:latin typeface="Helvetica Neue Black Condensed"/>
                <a:ea typeface="Helvetica Neue Black Condensed"/>
                <a:cs typeface="Helvetica Neue Black Condensed"/>
                <a:sym typeface="Helvetica Neue Black Condensed"/>
              </a:defRPr>
            </a:lvl1pPr>
          </a:lstStyle>
          <a:p>
            <a:r>
              <a:rPr dirty="0">
                <a:solidFill>
                  <a:srgbClr val="C09860">
                    <a:alpha val="30000"/>
                  </a:srgbClr>
                </a:solidFill>
              </a:rPr>
              <a:t>Report</a:t>
            </a:r>
          </a:p>
        </p:txBody>
      </p:sp>
      <p:sp>
        <p:nvSpPr>
          <p:cNvPr id="13" name="這是簡報標題">
            <a:extLst>
              <a:ext uri="{FF2B5EF4-FFF2-40B4-BE49-F238E27FC236}">
                <a16:creationId xmlns:a16="http://schemas.microsoft.com/office/drawing/2014/main" id="{45D70834-BFEC-1F4E-9DF5-B33E85E07143}"/>
              </a:ext>
            </a:extLst>
          </p:cNvPr>
          <p:cNvSpPr txBox="1"/>
          <p:nvPr/>
        </p:nvSpPr>
        <p:spPr>
          <a:xfrm>
            <a:off x="2213417" y="5714072"/>
            <a:ext cx="13301718" cy="14875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9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多媒體報告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照片分割處理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311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本頁重點或結論">
            <a:extLst>
              <a:ext uri="{FF2B5EF4-FFF2-40B4-BE49-F238E27FC236}">
                <a16:creationId xmlns:a16="http://schemas.microsoft.com/office/drawing/2014/main" id="{717C417C-A8AA-574A-9B93-3A8BDAEF95C3}"/>
              </a:ext>
            </a:extLst>
          </p:cNvPr>
          <p:cNvSpPr txBox="1"/>
          <p:nvPr/>
        </p:nvSpPr>
        <p:spPr>
          <a:xfrm>
            <a:off x="1020647" y="859784"/>
            <a:ext cx="1641475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 marL="0" marR="0" lvl="0" indent="0" algn="l" defTabSz="825500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Microsoft YaHei"/>
              </a:rPr>
              <a:t>目錄</a:t>
            </a:r>
            <a:endParaRPr kumimoji="0" lang="en-US" altLang="zh-TW" sz="6000" b="1" i="0" u="none" strike="noStrike" kern="0" cap="none" spc="0" normalizeH="0" baseline="0" noProof="0" dirty="0">
              <a:ln>
                <a:noFill/>
              </a:ln>
              <a:solidFill>
                <a:srgbClr val="C0986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Microsoft YaHei"/>
            </a:endParaRPr>
          </a:p>
        </p:txBody>
      </p:sp>
      <p:sp>
        <p:nvSpPr>
          <p:cNvPr id="10" name="矩形">
            <a:extLst>
              <a:ext uri="{FF2B5EF4-FFF2-40B4-BE49-F238E27FC236}">
                <a16:creationId xmlns:a16="http://schemas.microsoft.com/office/drawing/2014/main" id="{9F96A589-EA64-0B44-9A9B-D861FD934ED2}"/>
              </a:ext>
            </a:extLst>
          </p:cNvPr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C0986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 Medium"/>
            </a:endParaRPr>
          </a:p>
        </p:txBody>
      </p:sp>
      <p:sp>
        <p:nvSpPr>
          <p:cNvPr id="38" name="線條">
            <a:extLst>
              <a:ext uri="{FF2B5EF4-FFF2-40B4-BE49-F238E27FC236}">
                <a16:creationId xmlns:a16="http://schemas.microsoft.com/office/drawing/2014/main" id="{EF908189-037F-D24C-BDEF-FCAE803E43E3}"/>
              </a:ext>
            </a:extLst>
          </p:cNvPr>
          <p:cNvSpPr/>
          <p:nvPr/>
        </p:nvSpPr>
        <p:spPr>
          <a:xfrm>
            <a:off x="1127390" y="8165524"/>
            <a:ext cx="22129200" cy="0"/>
          </a:xfrm>
          <a:prstGeom prst="line">
            <a:avLst/>
          </a:prstGeom>
          <a:ln w="63500">
            <a:solidFill>
              <a:srgbClr val="000000"/>
            </a:solidFill>
          </a:ln>
        </p:spPr>
        <p:txBody>
          <a:bodyPr lIns="0" tIns="0" rIns="0" bIns="0"/>
          <a:lstStyle/>
          <a:p>
            <a:pPr marL="0" marR="0" lvl="0" indent="0" algn="l" defTabSz="2438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9" name="階段標題">
            <a:extLst>
              <a:ext uri="{FF2B5EF4-FFF2-40B4-BE49-F238E27FC236}">
                <a16:creationId xmlns:a16="http://schemas.microsoft.com/office/drawing/2014/main" id="{60E5228F-3567-2648-9DBB-A13489CE9063}"/>
              </a:ext>
            </a:extLst>
          </p:cNvPr>
          <p:cNvSpPr txBox="1">
            <a:spLocks/>
          </p:cNvSpPr>
          <p:nvPr/>
        </p:nvSpPr>
        <p:spPr>
          <a:xfrm>
            <a:off x="1424352" y="6554937"/>
            <a:ext cx="3762577" cy="10033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kumimoji="0" lang="zh-TW" altLang="en-US" sz="6000" b="1" i="0" u="none" strike="noStrike" kern="0" cap="none" spc="0" normalizeH="0" baseline="0" noProof="0" dirty="0">
              <a:ln>
                <a:noFill/>
              </a:ln>
              <a:solidFill>
                <a:srgbClr val="C0986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"/>
            </a:endParaRPr>
          </a:p>
        </p:txBody>
      </p:sp>
      <p:sp>
        <p:nvSpPr>
          <p:cNvPr id="40" name="階段標題">
            <a:extLst>
              <a:ext uri="{FF2B5EF4-FFF2-40B4-BE49-F238E27FC236}">
                <a16:creationId xmlns:a16="http://schemas.microsoft.com/office/drawing/2014/main" id="{B176DC9A-0D05-B547-A166-CBEBAC187C49}"/>
              </a:ext>
            </a:extLst>
          </p:cNvPr>
          <p:cNvSpPr txBox="1">
            <a:spLocks/>
          </p:cNvSpPr>
          <p:nvPr/>
        </p:nvSpPr>
        <p:spPr>
          <a:xfrm>
            <a:off x="7754367" y="6554937"/>
            <a:ext cx="3762577" cy="10033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zh-TW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流程圖</a:t>
            </a:r>
          </a:p>
        </p:txBody>
      </p:sp>
      <p:sp>
        <p:nvSpPr>
          <p:cNvPr id="41" name="階段標題">
            <a:extLst>
              <a:ext uri="{FF2B5EF4-FFF2-40B4-BE49-F238E27FC236}">
                <a16:creationId xmlns:a16="http://schemas.microsoft.com/office/drawing/2014/main" id="{8253E6F3-4324-384B-8E84-5279821152C2}"/>
              </a:ext>
            </a:extLst>
          </p:cNvPr>
          <p:cNvSpPr txBox="1">
            <a:spLocks/>
          </p:cNvSpPr>
          <p:nvPr/>
        </p:nvSpPr>
        <p:spPr>
          <a:xfrm>
            <a:off x="13327863" y="6554937"/>
            <a:ext cx="4630954" cy="10033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zh-TW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展示及應用</a:t>
            </a:r>
          </a:p>
        </p:txBody>
      </p:sp>
      <p:sp>
        <p:nvSpPr>
          <p:cNvPr id="42" name="階段標題">
            <a:extLst>
              <a:ext uri="{FF2B5EF4-FFF2-40B4-BE49-F238E27FC236}">
                <a16:creationId xmlns:a16="http://schemas.microsoft.com/office/drawing/2014/main" id="{CD01FD99-9CA2-1347-9451-15496E7CE13C}"/>
              </a:ext>
            </a:extLst>
          </p:cNvPr>
          <p:cNvSpPr txBox="1">
            <a:spLocks/>
          </p:cNvSpPr>
          <p:nvPr/>
        </p:nvSpPr>
        <p:spPr>
          <a:xfrm>
            <a:off x="19657878" y="6554937"/>
            <a:ext cx="3762577" cy="10033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zh-TW" alt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未來展望</a:t>
            </a:r>
          </a:p>
        </p:txBody>
      </p:sp>
      <p:sp>
        <p:nvSpPr>
          <p:cNvPr id="43" name="Step1">
            <a:extLst>
              <a:ext uri="{FF2B5EF4-FFF2-40B4-BE49-F238E27FC236}">
                <a16:creationId xmlns:a16="http://schemas.microsoft.com/office/drawing/2014/main" id="{78C86F84-404D-994B-B5B2-8EF5874B85F6}"/>
              </a:ext>
            </a:extLst>
          </p:cNvPr>
          <p:cNvSpPr txBox="1">
            <a:spLocks/>
          </p:cNvSpPr>
          <p:nvPr/>
        </p:nvSpPr>
        <p:spPr>
          <a:xfrm>
            <a:off x="1914365" y="5526152"/>
            <a:ext cx="2782550" cy="10160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Step1</a:t>
            </a:r>
          </a:p>
        </p:txBody>
      </p:sp>
      <p:sp>
        <p:nvSpPr>
          <p:cNvPr id="44" name="Step2">
            <a:extLst>
              <a:ext uri="{FF2B5EF4-FFF2-40B4-BE49-F238E27FC236}">
                <a16:creationId xmlns:a16="http://schemas.microsoft.com/office/drawing/2014/main" id="{F1C2E4E2-68F9-5E40-BB15-5D9F916A6315}"/>
              </a:ext>
            </a:extLst>
          </p:cNvPr>
          <p:cNvSpPr txBox="1">
            <a:spLocks/>
          </p:cNvSpPr>
          <p:nvPr/>
        </p:nvSpPr>
        <p:spPr>
          <a:xfrm>
            <a:off x="8244380" y="5526152"/>
            <a:ext cx="2782550" cy="10160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Step2</a:t>
            </a:r>
          </a:p>
        </p:txBody>
      </p:sp>
      <p:sp>
        <p:nvSpPr>
          <p:cNvPr id="45" name="Step3">
            <a:extLst>
              <a:ext uri="{FF2B5EF4-FFF2-40B4-BE49-F238E27FC236}">
                <a16:creationId xmlns:a16="http://schemas.microsoft.com/office/drawing/2014/main" id="{BD66150D-585B-8146-91D2-C4FE46AFB85D}"/>
              </a:ext>
            </a:extLst>
          </p:cNvPr>
          <p:cNvSpPr txBox="1">
            <a:spLocks/>
          </p:cNvSpPr>
          <p:nvPr/>
        </p:nvSpPr>
        <p:spPr>
          <a:xfrm>
            <a:off x="14163488" y="5526152"/>
            <a:ext cx="2847847" cy="10160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Step3</a:t>
            </a:r>
          </a:p>
        </p:txBody>
      </p:sp>
      <p:sp>
        <p:nvSpPr>
          <p:cNvPr id="46" name="Step4">
            <a:extLst>
              <a:ext uri="{FF2B5EF4-FFF2-40B4-BE49-F238E27FC236}">
                <a16:creationId xmlns:a16="http://schemas.microsoft.com/office/drawing/2014/main" id="{72505FCD-6C46-1C49-8683-180877BCD1C2}"/>
              </a:ext>
            </a:extLst>
          </p:cNvPr>
          <p:cNvSpPr txBox="1">
            <a:spLocks/>
          </p:cNvSpPr>
          <p:nvPr/>
        </p:nvSpPr>
        <p:spPr>
          <a:xfrm>
            <a:off x="20115243" y="5526152"/>
            <a:ext cx="2847847" cy="1016001"/>
          </a:xfrm>
          <a:prstGeom prst="rect">
            <a:avLst/>
          </a:prstGeom>
        </p:spPr>
        <p:txBody>
          <a:bodyPr/>
          <a:lstStyle>
            <a:lvl1pPr marL="396874" marR="0" indent="-396874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3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66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30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93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57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20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4841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476875" marR="0" indent="-396875" algn="ctr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Char char="•"/>
              <a:tabLst/>
              <a:defRPr sz="3000" b="1" i="0" u="none" strike="noStrike" cap="none" spc="0" baseline="0">
                <a:solidFill>
                  <a:srgbClr val="C0986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marR="0" lvl="0" indent="0" algn="ctr" defTabSz="8255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FFFFFF"/>
              </a:buClr>
              <a:buSzPct val="125000"/>
              <a:buFontTx/>
              <a:buNone/>
              <a:tabLst/>
              <a:defRPr/>
            </a:pPr>
            <a:r>
              <a:rPr kumimoji="0" lang="en" sz="6000" b="0" i="0" u="none" strike="noStrike" kern="0" cap="none" spc="0" normalizeH="0" baseline="0" noProof="0" dirty="0">
                <a:ln>
                  <a:noFill/>
                </a:ln>
                <a:solidFill>
                  <a:srgbClr val="C0986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Step4</a:t>
            </a:r>
          </a:p>
        </p:txBody>
      </p:sp>
      <p:sp>
        <p:nvSpPr>
          <p:cNvPr id="56" name="圓形">
            <a:extLst>
              <a:ext uri="{FF2B5EF4-FFF2-40B4-BE49-F238E27FC236}">
                <a16:creationId xmlns:a16="http://schemas.microsoft.com/office/drawing/2014/main" id="{62CB4990-0AB7-654B-A68A-42300324FF7C}"/>
              </a:ext>
            </a:extLst>
          </p:cNvPr>
          <p:cNvSpPr/>
          <p:nvPr/>
        </p:nvSpPr>
        <p:spPr>
          <a:xfrm>
            <a:off x="3090070" y="7923299"/>
            <a:ext cx="484450" cy="4844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 Medium"/>
            </a:endParaRPr>
          </a:p>
        </p:txBody>
      </p:sp>
      <p:sp>
        <p:nvSpPr>
          <p:cNvPr id="57" name="圓形">
            <a:extLst>
              <a:ext uri="{FF2B5EF4-FFF2-40B4-BE49-F238E27FC236}">
                <a16:creationId xmlns:a16="http://schemas.microsoft.com/office/drawing/2014/main" id="{B529FDC2-94FB-BA41-A665-6D7C962E9C69}"/>
              </a:ext>
            </a:extLst>
          </p:cNvPr>
          <p:cNvSpPr/>
          <p:nvPr/>
        </p:nvSpPr>
        <p:spPr>
          <a:xfrm>
            <a:off x="9420085" y="7938245"/>
            <a:ext cx="484450" cy="4844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 Medium"/>
            </a:endParaRPr>
          </a:p>
        </p:txBody>
      </p:sp>
      <p:sp>
        <p:nvSpPr>
          <p:cNvPr id="58" name="圓形">
            <a:extLst>
              <a:ext uri="{FF2B5EF4-FFF2-40B4-BE49-F238E27FC236}">
                <a16:creationId xmlns:a16="http://schemas.microsoft.com/office/drawing/2014/main" id="{1F1E258E-558C-1241-8D9C-236667DE725B}"/>
              </a:ext>
            </a:extLst>
          </p:cNvPr>
          <p:cNvSpPr/>
          <p:nvPr/>
        </p:nvSpPr>
        <p:spPr>
          <a:xfrm>
            <a:off x="15371841" y="7938245"/>
            <a:ext cx="484450" cy="4844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 Medium"/>
            </a:endParaRPr>
          </a:p>
        </p:txBody>
      </p:sp>
      <p:sp>
        <p:nvSpPr>
          <p:cNvPr id="59" name="圓形">
            <a:extLst>
              <a:ext uri="{FF2B5EF4-FFF2-40B4-BE49-F238E27FC236}">
                <a16:creationId xmlns:a16="http://schemas.microsoft.com/office/drawing/2014/main" id="{9ABDFCB7-F4B2-F447-9CD6-7988F4198CDB}"/>
              </a:ext>
            </a:extLst>
          </p:cNvPr>
          <p:cNvSpPr/>
          <p:nvPr/>
        </p:nvSpPr>
        <p:spPr>
          <a:xfrm>
            <a:off x="21326602" y="7938245"/>
            <a:ext cx="484450" cy="48445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03276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本頁重點或結論"/>
          <p:cNvSpPr txBox="1"/>
          <p:nvPr/>
        </p:nvSpPr>
        <p:spPr>
          <a:xfrm>
            <a:off x="1020647" y="859784"/>
            <a:ext cx="1641475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4" name="段落標題或重點…"/>
          <p:cNvSpPr/>
          <p:nvPr/>
        </p:nvSpPr>
        <p:spPr>
          <a:xfrm>
            <a:off x="2662122" y="2462886"/>
            <a:ext cx="7499944" cy="348813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dist">
              <a:defRPr sz="4400">
                <a:solidFill>
                  <a:srgbClr val="C098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我們主要透過分割圖片再重組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對每一格圖片做各種的修改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透過這個概念我們可以實現修圖的效果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像是馬賽克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對比度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上文字。     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8" name="矩形"/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C0986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81CA6DB-8740-01E1-F107-1E2E5FA2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074" y="1326578"/>
            <a:ext cx="7944288" cy="525788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9C682C7-DA65-31F5-4CD3-18365A4F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366" y="6858000"/>
            <a:ext cx="9341629" cy="5531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7A30884-AE00-B6D3-63DA-6726A6377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3155" y="6929359"/>
            <a:ext cx="8993898" cy="546006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159CD8-95AE-56B9-A433-9C56B3CA52EB}"/>
              </a:ext>
            </a:extLst>
          </p:cNvPr>
          <p:cNvSpPr/>
          <p:nvPr/>
        </p:nvSpPr>
        <p:spPr>
          <a:xfrm>
            <a:off x="2670047" y="3615164"/>
            <a:ext cx="2654407" cy="1523768"/>
          </a:xfrm>
          <a:prstGeom prst="rect">
            <a:avLst/>
          </a:prstGeom>
          <a:solidFill>
            <a:srgbClr val="96A0A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讀取圖片資訊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D97112-1AAB-1F84-05F0-6ECC8DE2DF2F}"/>
              </a:ext>
            </a:extLst>
          </p:cNvPr>
          <p:cNvSpPr/>
          <p:nvPr/>
        </p:nvSpPr>
        <p:spPr>
          <a:xfrm>
            <a:off x="8229948" y="3615164"/>
            <a:ext cx="2654405" cy="1523768"/>
          </a:xfrm>
          <a:prstGeom prst="rect">
            <a:avLst/>
          </a:prstGeom>
          <a:solidFill>
            <a:srgbClr val="96A0A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分割圖片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DCE067-BE43-7D17-00DE-CD2165709305}"/>
              </a:ext>
            </a:extLst>
          </p:cNvPr>
          <p:cNvSpPr/>
          <p:nvPr/>
        </p:nvSpPr>
        <p:spPr>
          <a:xfrm>
            <a:off x="13800651" y="3615164"/>
            <a:ext cx="2654405" cy="1523768"/>
          </a:xfrm>
          <a:prstGeom prst="rect">
            <a:avLst/>
          </a:prstGeom>
          <a:solidFill>
            <a:srgbClr val="96A0A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對分割圖片進行處理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785FF-21C1-6C4A-F31C-666C73D5A95B}"/>
              </a:ext>
            </a:extLst>
          </p:cNvPr>
          <p:cNvSpPr/>
          <p:nvPr/>
        </p:nvSpPr>
        <p:spPr>
          <a:xfrm>
            <a:off x="19365952" y="3608952"/>
            <a:ext cx="2654405" cy="1523766"/>
          </a:xfrm>
          <a:prstGeom prst="rect">
            <a:avLst/>
          </a:prstGeom>
          <a:solidFill>
            <a:srgbClr val="96A0AB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進行重組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C628C0F-9099-E6D7-119F-69545009402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324454" y="4377048"/>
            <a:ext cx="29054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63FF4B2-2D36-14FE-7E41-5543D8DC9F3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0884353" y="4377048"/>
            <a:ext cx="29162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CF458C5-0928-5FE2-16C3-558AAE2F96F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455056" y="4370835"/>
            <a:ext cx="2910896" cy="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圖片 35">
            <a:extLst>
              <a:ext uri="{FF2B5EF4-FFF2-40B4-BE49-F238E27FC236}">
                <a16:creationId xmlns:a16="http://schemas.microsoft.com/office/drawing/2014/main" id="{6699172E-8C11-F9B5-82B3-ED8928E75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247" y="7023664"/>
            <a:ext cx="5572903" cy="3877216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348964A0-96CB-199F-8001-732F22729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849" y="7023664"/>
            <a:ext cx="5572901" cy="3711552"/>
          </a:xfrm>
          <a:prstGeom prst="rect">
            <a:avLst/>
          </a:prstGeom>
        </p:spPr>
      </p:pic>
      <p:sp>
        <p:nvSpPr>
          <p:cNvPr id="41" name="矩形">
            <a:extLst>
              <a:ext uri="{FF2B5EF4-FFF2-40B4-BE49-F238E27FC236}">
                <a16:creationId xmlns:a16="http://schemas.microsoft.com/office/drawing/2014/main" id="{3C9C6BE9-CF34-989A-80DC-8DDF289DCE1B}"/>
              </a:ext>
            </a:extLst>
          </p:cNvPr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chemeClr val="bg1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A85608E-BFB0-A0F6-54F3-1CB49FBC17A9}"/>
              </a:ext>
            </a:extLst>
          </p:cNvPr>
          <p:cNvSpPr txBox="1"/>
          <p:nvPr/>
        </p:nvSpPr>
        <p:spPr>
          <a:xfrm>
            <a:off x="512063" y="967505"/>
            <a:ext cx="2654407" cy="7181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TW" altLang="en-US" sz="4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標楷體" panose="03000509000000000000" pitchFamily="65" charset="-120"/>
                <a:ea typeface="標楷體" panose="03000509000000000000" pitchFamily="65" charset="-120"/>
                <a:sym typeface="Helvetica Neue"/>
              </a:rPr>
              <a:t>流程圖</a:t>
            </a:r>
          </a:p>
        </p:txBody>
      </p:sp>
    </p:spTree>
    <p:extLst>
      <p:ext uri="{BB962C8B-B14F-4D97-AF65-F5344CB8AC3E}">
        <p14:creationId xmlns:p14="http://schemas.microsoft.com/office/powerpoint/2010/main" val="39766575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本頁重點或結論"/>
          <p:cNvSpPr txBox="1"/>
          <p:nvPr/>
        </p:nvSpPr>
        <p:spPr>
          <a:xfrm>
            <a:off x="1020647" y="859784"/>
            <a:ext cx="1641475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應用</a:t>
            </a:r>
            <a:endParaRPr dirty="0"/>
          </a:p>
        </p:txBody>
      </p:sp>
      <p:sp>
        <p:nvSpPr>
          <p:cNvPr id="84" name="段落標題或重點…"/>
          <p:cNvSpPr/>
          <p:nvPr/>
        </p:nvSpPr>
        <p:spPr>
          <a:xfrm>
            <a:off x="2064680" y="2456739"/>
            <a:ext cx="7499944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400">
                <a:solidFill>
                  <a:srgbClr val="C098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dirty="0"/>
          </a:p>
        </p:txBody>
      </p:sp>
      <p:sp>
        <p:nvSpPr>
          <p:cNvPr id="88" name="矩形"/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C0986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AA2168F-E588-447B-CD44-BB8BCF99D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8" t="5742" r="-715"/>
          <a:stretch/>
        </p:blipFill>
        <p:spPr>
          <a:xfrm>
            <a:off x="12435840" y="5230368"/>
            <a:ext cx="9966960" cy="6418962"/>
          </a:xfrm>
          <a:prstGeom prst="rect">
            <a:avLst/>
          </a:prstGeom>
        </p:spPr>
      </p:pic>
      <p:sp>
        <p:nvSpPr>
          <p:cNvPr id="9" name="段落標題或重點…">
            <a:extLst>
              <a:ext uri="{FF2B5EF4-FFF2-40B4-BE49-F238E27FC236}">
                <a16:creationId xmlns:a16="http://schemas.microsoft.com/office/drawing/2014/main" id="{749E93E9-6343-E758-227F-6F032B10AFE5}"/>
              </a:ext>
            </a:extLst>
          </p:cNvPr>
          <p:cNvSpPr/>
          <p:nvPr/>
        </p:nvSpPr>
        <p:spPr>
          <a:xfrm>
            <a:off x="2662122" y="2462886"/>
            <a:ext cx="7963206" cy="281102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dist">
              <a:defRPr sz="4400">
                <a:solidFill>
                  <a:srgbClr val="C098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亦可當作純粹分割圖片的工具，畢竟要上傳照片到一些網頁有風險，如果是比較私人的照片上傳到網站上會有風險。     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7FBC0CE-3FC4-9A0F-2123-130448E0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74" y="6857693"/>
            <a:ext cx="7810840" cy="479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24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本頁重點或結論"/>
          <p:cNvSpPr txBox="1"/>
          <p:nvPr/>
        </p:nvSpPr>
        <p:spPr>
          <a:xfrm>
            <a:off x="1020647" y="859784"/>
            <a:ext cx="1641475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展示</a:t>
            </a:r>
            <a:endParaRPr dirty="0"/>
          </a:p>
        </p:txBody>
      </p:sp>
      <p:sp>
        <p:nvSpPr>
          <p:cNvPr id="84" name="段落標題或重點…"/>
          <p:cNvSpPr/>
          <p:nvPr/>
        </p:nvSpPr>
        <p:spPr>
          <a:xfrm>
            <a:off x="2064680" y="2456739"/>
            <a:ext cx="7499944" cy="77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400">
                <a:solidFill>
                  <a:srgbClr val="C098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endParaRPr lang="zh-TW" altLang="en-US" dirty="0"/>
          </a:p>
        </p:txBody>
      </p:sp>
      <p:sp>
        <p:nvSpPr>
          <p:cNvPr id="88" name="矩形"/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C0986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04AECB-8383-7BA6-752E-3E69B2A9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31" y="2717214"/>
            <a:ext cx="18256138" cy="82815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9307FC6-6C42-2F55-3A44-9F699CF3E345}"/>
              </a:ext>
            </a:extLst>
          </p:cNvPr>
          <p:cNvSpPr txBox="1"/>
          <p:nvPr/>
        </p:nvSpPr>
        <p:spPr>
          <a:xfrm>
            <a:off x="4026408" y="11793964"/>
            <a:ext cx="16331184" cy="102592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TW" dirty="0">
                <a:solidFill>
                  <a:schemeClr val="accent4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https://github.com/Benson19941/teampaper/blob/main/paper.ipynb</a:t>
            </a:r>
            <a:endParaRPr lang="zh-TW" altLang="en-US" dirty="0">
              <a:solidFill>
                <a:schemeClr val="accent4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8333098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本頁重點或結論"/>
          <p:cNvSpPr txBox="1"/>
          <p:nvPr/>
        </p:nvSpPr>
        <p:spPr>
          <a:xfrm>
            <a:off x="1020647" y="859784"/>
            <a:ext cx="3180358" cy="9335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defRPr sz="6000">
                <a:solidFill>
                  <a:srgbClr val="C0986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TW" altLang="en-US" dirty="0"/>
              <a:t>未來展望</a:t>
            </a:r>
            <a:endParaRPr dirty="0"/>
          </a:p>
        </p:txBody>
      </p:sp>
      <p:sp>
        <p:nvSpPr>
          <p:cNvPr id="84" name="段落標題或重點…"/>
          <p:cNvSpPr/>
          <p:nvPr/>
        </p:nvSpPr>
        <p:spPr>
          <a:xfrm>
            <a:off x="2610826" y="3759716"/>
            <a:ext cx="12838176" cy="61965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4400">
                <a:solidFill>
                  <a:srgbClr val="C0986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了解到圖片可以進行分割、處理和重組，我們可以巧妙運用這些技術來進行圖像修飾。進一步的處理包括磨皮和粧化，甚至透過模型訓練實現自動化修圖。例如，通過訓練模型，我們能夠調整嘴唇的色澤，使其更加生動。當然，如果嘴唇顏色不夠飽和，我們也能以相應的方式進行處理。另外，對於皮膚瑕疵的修復，我們可以運用磨皮技術，使修飾後的圖像看起來更加自然真實。這些高級的修圖方法使我們能夠呈現出更為精緻和專業的圖像效果。</a:t>
            </a:r>
          </a:p>
        </p:txBody>
      </p:sp>
      <p:sp>
        <p:nvSpPr>
          <p:cNvPr id="88" name="矩形"/>
          <p:cNvSpPr/>
          <p:nvPr/>
        </p:nvSpPr>
        <p:spPr>
          <a:xfrm>
            <a:off x="-1" y="818578"/>
            <a:ext cx="752813" cy="1016001"/>
          </a:xfrm>
          <a:prstGeom prst="rect">
            <a:avLst/>
          </a:prstGeom>
          <a:solidFill>
            <a:srgbClr val="C09860"/>
          </a:solidFill>
          <a:ln w="3175">
            <a:miter lim="400000"/>
          </a:ln>
        </p:spPr>
        <p:txBody>
          <a:bodyPr lIns="50800" tIns="50800" rIns="50800" bIns="50800" anchor="ctr"/>
          <a:lstStyle/>
          <a:p>
            <a:pPr>
              <a:defRPr b="0"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625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267</Words>
  <Application>Microsoft Office PowerPoint</Application>
  <PresentationFormat>自訂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7</vt:i4>
      </vt:variant>
    </vt:vector>
  </HeadingPairs>
  <TitlesOfParts>
    <vt:vector size="18" baseType="lpstr">
      <vt:lpstr>Helvetica Light</vt:lpstr>
      <vt:lpstr>Helvetica Neue</vt:lpstr>
      <vt:lpstr>Helvetica Neue Black Condensed</vt:lpstr>
      <vt:lpstr>Helvetica Neue Light</vt:lpstr>
      <vt:lpstr>Helvetica Neue Medium</vt:lpstr>
      <vt:lpstr>Microsoft YaHei</vt:lpstr>
      <vt:lpstr>Microsoft JhengHei</vt:lpstr>
      <vt:lpstr>標楷體</vt:lpstr>
      <vt:lpstr>Arial</vt:lpstr>
      <vt:lpstr>Black</vt:lpstr>
      <vt:lpstr>1_Black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中奕 胡</cp:lastModifiedBy>
  <cp:revision>63</cp:revision>
  <dcterms:modified xsi:type="dcterms:W3CDTF">2023-12-06T17:59:39Z</dcterms:modified>
</cp:coreProperties>
</file>