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Comfortaa SemiBold"/>
      <p:regular r:id="rId19"/>
      <p:bold r:id="rId20"/>
    </p:embeddedFont>
    <p:embeddedFont>
      <p:font typeface="Comfortaa Medium"/>
      <p:regular r:id="rId21"/>
      <p:bold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SemiBold-bold.fntdata"/><Relationship Id="rId11" Type="http://schemas.openxmlformats.org/officeDocument/2006/relationships/slide" Target="slides/slide6.xml"/><Relationship Id="rId22" Type="http://schemas.openxmlformats.org/officeDocument/2006/relationships/font" Target="fonts/ComfortaaMedium-bold.fntdata"/><Relationship Id="rId10" Type="http://schemas.openxmlformats.org/officeDocument/2006/relationships/slide" Target="slides/slide5.xml"/><Relationship Id="rId21" Type="http://schemas.openxmlformats.org/officeDocument/2006/relationships/font" Target="fonts/ComfortaaMedium-regular.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SemiBold-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198ef31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198ef31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198ef317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198ef317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98ef317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98ef317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198ef317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198ef317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17e41db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517e41db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198ef317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198ef317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17e41db7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17e41db7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17e41db7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17e41db7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17e41db7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17e41db7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17e41db7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17e41db7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2996c0da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2996c0da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198ef317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198ef317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968900" y="909075"/>
            <a:ext cx="7512000" cy="3995400"/>
          </a:xfrm>
          <a:prstGeom prst="rect">
            <a:avLst/>
          </a:prstGeom>
          <a:solidFill>
            <a:srgbClr val="BFDA3C"/>
          </a:solidFill>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6300">
                <a:solidFill>
                  <a:schemeClr val="dk1"/>
                </a:solidFill>
                <a:latin typeface="Times New Roman"/>
                <a:ea typeface="Times New Roman"/>
                <a:cs typeface="Times New Roman"/>
                <a:sym typeface="Times New Roma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4294967295" type="subTitle"/>
          </p:nvPr>
        </p:nvSpPr>
        <p:spPr>
          <a:xfrm>
            <a:off x="4983480" y="1570350"/>
            <a:ext cx="4156200" cy="937800"/>
          </a:xfrm>
          <a:prstGeom prst="rect">
            <a:avLst/>
          </a:prstGeom>
          <a:solidFill>
            <a:srgbClr val="7AC246"/>
          </a:solidFill>
        </p:spPr>
        <p:txBody>
          <a:bodyPr anchorCtr="0" anchor="t" bIns="0" lIns="91425" spcFirstLastPara="1" rIns="91425" wrap="square" tIns="182875">
            <a:normAutofit/>
          </a:bodyPr>
          <a:lstStyle/>
          <a:p>
            <a:pPr indent="0" lvl="0" marL="548640" rtl="0" algn="l">
              <a:spcBef>
                <a:spcPts val="0"/>
              </a:spcBef>
              <a:spcAft>
                <a:spcPts val="1200"/>
              </a:spcAft>
              <a:buClr>
                <a:schemeClr val="dk1"/>
              </a:buClr>
              <a:buSzPts val="1100"/>
              <a:buFont typeface="Arial"/>
              <a:buNone/>
            </a:pPr>
            <a:r>
              <a:rPr lang="en" sz="4600">
                <a:solidFill>
                  <a:schemeClr val="dk1"/>
                </a:solidFill>
              </a:rPr>
              <a:t>FERT PPM</a:t>
            </a:r>
            <a:endParaRPr sz="4600"/>
          </a:p>
        </p:txBody>
      </p:sp>
      <p:sp>
        <p:nvSpPr>
          <p:cNvPr id="55" name="Google Shape;55;p13"/>
          <p:cNvSpPr/>
          <p:nvPr/>
        </p:nvSpPr>
        <p:spPr>
          <a:xfrm>
            <a:off x="0" y="255050"/>
            <a:ext cx="3868200" cy="4477500"/>
          </a:xfrm>
          <a:prstGeom prst="flowChartDelay">
            <a:avLst/>
          </a:prstGeom>
          <a:solidFill>
            <a:srgbClr val="BFDA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203350" y="467600"/>
            <a:ext cx="2236300" cy="2236300"/>
          </a:xfrm>
          <a:prstGeom prst="rect">
            <a:avLst/>
          </a:prstGeom>
          <a:noFill/>
          <a:ln cap="flat" cmpd="sng" w="9525">
            <a:solidFill>
              <a:srgbClr val="A1BE07"/>
            </a:solidFill>
            <a:prstDash val="solid"/>
            <a:round/>
            <a:headEnd len="sm" w="sm" type="none"/>
            <a:tailEnd len="sm" w="sm" type="none"/>
          </a:ln>
        </p:spPr>
      </p:pic>
      <p:sp>
        <p:nvSpPr>
          <p:cNvPr id="57" name="Google Shape;57;p13"/>
          <p:cNvSpPr txBox="1"/>
          <p:nvPr/>
        </p:nvSpPr>
        <p:spPr>
          <a:xfrm>
            <a:off x="4983475" y="2508150"/>
            <a:ext cx="4156200" cy="431100"/>
          </a:xfrm>
          <a:prstGeom prst="rect">
            <a:avLst/>
          </a:prstGeom>
          <a:solidFill>
            <a:srgbClr val="7AC246"/>
          </a:solidFill>
          <a:ln>
            <a:noFill/>
          </a:ln>
        </p:spPr>
        <p:txBody>
          <a:bodyPr anchorCtr="0" anchor="t" bIns="91425" lIns="91425" spcFirstLastPara="1" rIns="91425" wrap="square" tIns="0">
            <a:spAutoFit/>
          </a:bodyPr>
          <a:lstStyle/>
          <a:p>
            <a:pPr indent="0" lvl="0" marL="0" rtl="0" algn="l">
              <a:spcBef>
                <a:spcPts val="0"/>
              </a:spcBef>
              <a:spcAft>
                <a:spcPts val="0"/>
              </a:spcAft>
              <a:buNone/>
            </a:pPr>
            <a:r>
              <a:rPr lang="en" sz="2200"/>
              <a:t>           </a:t>
            </a:r>
            <a:r>
              <a:rPr lang="en" sz="2200">
                <a:latin typeface="Comfortaa Medium"/>
                <a:ea typeface="Comfortaa Medium"/>
                <a:cs typeface="Comfortaa Medium"/>
                <a:sym typeface="Comfortaa Medium"/>
              </a:rPr>
              <a:t>Quality at its best</a:t>
            </a:r>
            <a:endParaRPr sz="2200">
              <a:latin typeface="Comfortaa Medium"/>
              <a:ea typeface="Comfortaa Medium"/>
              <a:cs typeface="Comfortaa Medium"/>
              <a:sym typeface="Comfortaa Medium"/>
            </a:endParaRPr>
          </a:p>
        </p:txBody>
      </p:sp>
      <p:sp>
        <p:nvSpPr>
          <p:cNvPr id="58" name="Google Shape;58;p13"/>
          <p:cNvSpPr txBox="1"/>
          <p:nvPr/>
        </p:nvSpPr>
        <p:spPr>
          <a:xfrm>
            <a:off x="132500" y="3019525"/>
            <a:ext cx="28254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Medium"/>
                <a:ea typeface="Comfortaa Medium"/>
                <a:cs typeface="Comfortaa Medium"/>
                <a:sym typeface="Comfortaa Medium"/>
              </a:rPr>
              <a:t>Created and presented by:</a:t>
            </a:r>
            <a:endParaRPr>
              <a:latin typeface="Comfortaa Medium"/>
              <a:ea typeface="Comfortaa Medium"/>
              <a:cs typeface="Comfortaa Medium"/>
              <a:sym typeface="Comfortaa Medium"/>
            </a:endParaRPr>
          </a:p>
          <a:p>
            <a:pPr indent="-317500" lvl="0" marL="457200" rtl="0" algn="l">
              <a:spcBef>
                <a:spcPts val="0"/>
              </a:spcBef>
              <a:spcAft>
                <a:spcPts val="0"/>
              </a:spcAft>
              <a:buClr>
                <a:schemeClr val="dk1"/>
              </a:buClr>
              <a:buSzPts val="1400"/>
              <a:buFont typeface="Comfortaa Medium"/>
              <a:buChar char="●"/>
            </a:pPr>
            <a:r>
              <a:rPr lang="en">
                <a:solidFill>
                  <a:schemeClr val="dk1"/>
                </a:solidFill>
                <a:latin typeface="Comfortaa Medium"/>
                <a:ea typeface="Comfortaa Medium"/>
                <a:cs typeface="Comfortaa Medium"/>
                <a:sym typeface="Comfortaa Medium"/>
              </a:rPr>
              <a:t>Benson Kingori</a:t>
            </a:r>
            <a:endParaRPr>
              <a:latin typeface="Comfortaa Medium"/>
              <a:ea typeface="Comfortaa Medium"/>
              <a:cs typeface="Comfortaa Medium"/>
              <a:sym typeface="Comfortaa Medium"/>
            </a:endParaRPr>
          </a:p>
          <a:p>
            <a:pPr indent="-317500" lvl="0" marL="457200" rtl="0" algn="l">
              <a:spcBef>
                <a:spcPts val="0"/>
              </a:spcBef>
              <a:spcAft>
                <a:spcPts val="0"/>
              </a:spcAft>
              <a:buSzPts val="1400"/>
              <a:buFont typeface="Comfortaa Medium"/>
              <a:buChar char="●"/>
            </a:pPr>
            <a:r>
              <a:rPr lang="en">
                <a:latin typeface="Comfortaa Medium"/>
                <a:ea typeface="Comfortaa Medium"/>
                <a:cs typeface="Comfortaa Medium"/>
                <a:sym typeface="Comfortaa Medium"/>
              </a:rPr>
              <a:t>Stephanie Iman</a:t>
            </a:r>
            <a:endParaRPr>
              <a:latin typeface="Comfortaa Medium"/>
              <a:ea typeface="Comfortaa Medium"/>
              <a:cs typeface="Comfortaa Medium"/>
              <a:sym typeface="Comfortaa Medium"/>
            </a:endParaRPr>
          </a:p>
          <a:p>
            <a:pPr indent="0" lvl="0" marL="914400" rtl="0" algn="l">
              <a:spcBef>
                <a:spcPts val="0"/>
              </a:spcBef>
              <a:spcAft>
                <a:spcPts val="0"/>
              </a:spcAft>
              <a:buNone/>
            </a:pPr>
            <a:r>
              <a:t/>
            </a:r>
            <a:endParaRPr>
              <a:latin typeface="Comfortaa Medium"/>
              <a:ea typeface="Comfortaa Medium"/>
              <a:cs typeface="Comfortaa Medium"/>
              <a:sym typeface="Comfortaa Medium"/>
            </a:endParaRPr>
          </a:p>
        </p:txBody>
      </p:sp>
    </p:spTree>
  </p:cSld>
  <p:clrMapOvr>
    <a:masterClrMapping/>
  </p:clrMapOvr>
  <mc:AlternateContent>
    <mc:Choice Requires="p14">
      <p:transition spd="slow" p14:dur="2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2"/>
          <p:cNvSpPr txBox="1"/>
          <p:nvPr>
            <p:ph type="ctrTitle"/>
          </p:nvPr>
        </p:nvSpPr>
        <p:spPr>
          <a:xfrm>
            <a:off x="729650" y="215300"/>
            <a:ext cx="8002500" cy="667200"/>
          </a:xfrm>
          <a:prstGeom prst="rect">
            <a:avLst/>
          </a:prstGeom>
          <a:solidFill>
            <a:srgbClr val="BFDA3C"/>
          </a:solidFill>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540">
                <a:solidFill>
                  <a:srgbClr val="333333"/>
                </a:solidFill>
                <a:highlight>
                  <a:srgbClr val="BFDA3C"/>
                </a:highlight>
              </a:rPr>
              <a:t>Discussion of process</a:t>
            </a:r>
            <a:endParaRPr sz="2540">
              <a:highlight>
                <a:srgbClr val="BFDA3C"/>
              </a:highlight>
            </a:endParaRPr>
          </a:p>
        </p:txBody>
      </p:sp>
      <p:sp>
        <p:nvSpPr>
          <p:cNvPr id="115" name="Google Shape;115;p22"/>
          <p:cNvSpPr txBox="1"/>
          <p:nvPr>
            <p:ph idx="1" type="subTitle"/>
          </p:nvPr>
        </p:nvSpPr>
        <p:spPr>
          <a:xfrm>
            <a:off x="518700" y="1028700"/>
            <a:ext cx="8213400" cy="3960900"/>
          </a:xfrm>
          <a:prstGeom prst="rect">
            <a:avLst/>
          </a:prstGeom>
          <a:solidFill>
            <a:srgbClr val="BFDA3C"/>
          </a:solidFill>
        </p:spPr>
        <p:txBody>
          <a:bodyPr anchorCtr="0" anchor="t" bIns="91425" lIns="91425" spcFirstLastPara="1" rIns="91425" wrap="square" tIns="91425">
            <a:noAutofit/>
          </a:bodyPr>
          <a:lstStyle/>
          <a:p>
            <a:pPr indent="0" lvl="0" marL="0" rtl="0" algn="l">
              <a:lnSpc>
                <a:spcPct val="200000"/>
              </a:lnSpc>
              <a:spcBef>
                <a:spcPts val="1200"/>
              </a:spcBef>
              <a:spcAft>
                <a:spcPts val="0"/>
              </a:spcAft>
              <a:buNone/>
            </a:pPr>
            <a:r>
              <a:rPr lang="en" sz="1500">
                <a:solidFill>
                  <a:schemeClr val="dk1"/>
                </a:solidFill>
                <a:latin typeface="Comfortaa"/>
                <a:ea typeface="Comfortaa"/>
                <a:cs typeface="Comfortaa"/>
                <a:sym typeface="Comfortaa"/>
              </a:rPr>
              <a:t>Our development process strategy involves automated continuous integration (CI/CD) and delivery processes. We use our special tools to automate building, testing, and deploying our application code. This ensures that the application is always in a deployable state and any changes are automatically deployed to the production environment. We have currently utilized pythonanywhere deployment </a:t>
            </a:r>
            <a:r>
              <a:rPr lang="en" sz="1500">
                <a:solidFill>
                  <a:schemeClr val="dk1"/>
                </a:solidFill>
                <a:latin typeface="Comfortaa"/>
                <a:ea typeface="Comfortaa"/>
                <a:cs typeface="Comfortaa"/>
                <a:sym typeface="Comfortaa"/>
              </a:rPr>
              <a:t>platform  </a:t>
            </a:r>
            <a:r>
              <a:rPr lang="en" sz="1500">
                <a:solidFill>
                  <a:schemeClr val="dk1"/>
                </a:solidFill>
                <a:latin typeface="Comfortaa"/>
                <a:ea typeface="Comfortaa"/>
                <a:cs typeface="Comfortaa"/>
                <a:sym typeface="Comfortaa"/>
              </a:rPr>
              <a:t>servers to automatically pull our system from the github and rebuild it anytime changes are made from development environment</a:t>
            </a:r>
            <a:endParaRPr sz="1500">
              <a:solidFill>
                <a:schemeClr val="dk1"/>
              </a:solidFill>
              <a:latin typeface="Comfortaa"/>
              <a:ea typeface="Comfortaa"/>
              <a:cs typeface="Comfortaa"/>
              <a:sym typeface="Comfortaa"/>
            </a:endParaRPr>
          </a:p>
          <a:p>
            <a:pPr indent="0" lvl="0" marL="0" rtl="0" algn="l">
              <a:lnSpc>
                <a:spcPct val="200000"/>
              </a:lnSpc>
              <a:spcBef>
                <a:spcPts val="1200"/>
              </a:spcBef>
              <a:spcAft>
                <a:spcPts val="0"/>
              </a:spcAft>
              <a:buClr>
                <a:schemeClr val="dk1"/>
              </a:buClr>
              <a:buSzPts val="1100"/>
              <a:buFont typeface="Arial"/>
              <a:buNone/>
            </a:pPr>
            <a:r>
              <a:t/>
            </a:r>
            <a:endParaRPr sz="1500">
              <a:solidFill>
                <a:schemeClr val="dk1"/>
              </a:solidFill>
              <a:latin typeface="Comfortaa"/>
              <a:ea typeface="Comfortaa"/>
              <a:cs typeface="Comfortaa"/>
              <a:sym typeface="Comfortaa"/>
            </a:endParaRPr>
          </a:p>
          <a:p>
            <a:pPr indent="0" lvl="0" marL="0" rtl="0" algn="ctr">
              <a:spcBef>
                <a:spcPts val="1200"/>
              </a:spcBef>
              <a:spcAft>
                <a:spcPts val="0"/>
              </a:spcAft>
              <a:buNone/>
            </a:pPr>
            <a:r>
              <a:t/>
            </a:r>
            <a:endParaRPr sz="15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945000" y="445025"/>
            <a:ext cx="7559700" cy="572700"/>
          </a:xfrm>
          <a:prstGeom prst="rect">
            <a:avLst/>
          </a:prstGeom>
          <a:solidFill>
            <a:srgbClr val="BFDA3C"/>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sz="3600">
                <a:solidFill>
                  <a:srgbClr val="333333"/>
                </a:solidFill>
                <a:highlight>
                  <a:srgbClr val="BFDA3C"/>
                </a:highlight>
              </a:rPr>
              <a:t>         </a:t>
            </a:r>
            <a:r>
              <a:rPr lang="en" sz="3600">
                <a:solidFill>
                  <a:srgbClr val="333333"/>
                </a:solidFill>
                <a:highlight>
                  <a:srgbClr val="BFDA3C"/>
                </a:highlight>
              </a:rPr>
              <a:t>Discussion of collaboration</a:t>
            </a:r>
            <a:endParaRPr sz="3600">
              <a:highlight>
                <a:srgbClr val="BFDA3C"/>
              </a:highlight>
            </a:endParaRPr>
          </a:p>
        </p:txBody>
      </p:sp>
      <p:sp>
        <p:nvSpPr>
          <p:cNvPr id="121" name="Google Shape;121;p23"/>
          <p:cNvSpPr txBox="1"/>
          <p:nvPr>
            <p:ph idx="1" type="body"/>
          </p:nvPr>
        </p:nvSpPr>
        <p:spPr>
          <a:xfrm>
            <a:off x="944975" y="1116600"/>
            <a:ext cx="7559700" cy="3416400"/>
          </a:xfrm>
          <a:prstGeom prst="rect">
            <a:avLst/>
          </a:prstGeom>
          <a:solidFill>
            <a:srgbClr val="BFDA3C"/>
          </a:solidFill>
        </p:spPr>
        <p:txBody>
          <a:bodyPr anchorCtr="0" anchor="t" bIns="91425" lIns="91425" spcFirstLastPara="1" rIns="91425" wrap="square" tIns="91425">
            <a:normAutofit/>
          </a:bodyPr>
          <a:lstStyle/>
          <a:p>
            <a:pPr indent="-336550" lvl="0" marL="457200" rtl="0" algn="l">
              <a:lnSpc>
                <a:spcPct val="200000"/>
              </a:lnSpc>
              <a:spcBef>
                <a:spcPts val="1200"/>
              </a:spcBef>
              <a:spcAft>
                <a:spcPts val="0"/>
              </a:spcAft>
              <a:buClr>
                <a:schemeClr val="dk1"/>
              </a:buClr>
              <a:buSzPts val="1700"/>
              <a:buChar char="●"/>
            </a:pPr>
            <a:r>
              <a:rPr lang="en" sz="1700">
                <a:solidFill>
                  <a:schemeClr val="dk1"/>
                </a:solidFill>
              </a:rPr>
              <a:t> We have very big ambitions of future updates and </a:t>
            </a:r>
            <a:r>
              <a:rPr lang="en" sz="1700">
                <a:solidFill>
                  <a:schemeClr val="dk1"/>
                </a:solidFill>
              </a:rPr>
              <a:t>features that will help our end users enjoy their experience while interacting hence </a:t>
            </a:r>
            <a:r>
              <a:rPr b="1" lang="en" sz="1700">
                <a:solidFill>
                  <a:schemeClr val="dk1"/>
                </a:solidFill>
              </a:rPr>
              <a:t>collaborating with fertilizer brands </a:t>
            </a:r>
            <a:r>
              <a:rPr lang="en" sz="1700">
                <a:solidFill>
                  <a:schemeClr val="dk1"/>
                </a:solidFill>
              </a:rPr>
              <a:t>with elements keyed in this project eg borax etc. would be a huge plus for us.</a:t>
            </a:r>
            <a:endParaRPr sz="1700">
              <a:solidFill>
                <a:schemeClr val="dk1"/>
              </a:solidFill>
            </a:endParaRPr>
          </a:p>
          <a:p>
            <a:pPr indent="-336550" lvl="0" marL="457200" rtl="0" algn="l">
              <a:lnSpc>
                <a:spcPct val="200000"/>
              </a:lnSpc>
              <a:spcBef>
                <a:spcPts val="0"/>
              </a:spcBef>
              <a:spcAft>
                <a:spcPts val="0"/>
              </a:spcAft>
              <a:buClr>
                <a:schemeClr val="dk1"/>
              </a:buClr>
              <a:buSzPts val="1700"/>
              <a:buChar char="●"/>
            </a:pPr>
            <a:r>
              <a:rPr lang="en" sz="1700">
                <a:solidFill>
                  <a:schemeClr val="dk1"/>
                </a:solidFill>
              </a:rPr>
              <a:t> We also hope to include </a:t>
            </a:r>
            <a:r>
              <a:rPr b="1" lang="en" sz="1700">
                <a:solidFill>
                  <a:schemeClr val="dk1"/>
                </a:solidFill>
              </a:rPr>
              <a:t>a QnA section</a:t>
            </a:r>
            <a:r>
              <a:rPr lang="en" sz="1700">
                <a:solidFill>
                  <a:schemeClr val="dk1"/>
                </a:solidFill>
              </a:rPr>
              <a:t> where Agriculture experts get to answer the commonly asked questions.</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4"/>
          <p:cNvSpPr txBox="1"/>
          <p:nvPr>
            <p:ph type="ctrTitle"/>
          </p:nvPr>
        </p:nvSpPr>
        <p:spPr>
          <a:xfrm>
            <a:off x="311700" y="131575"/>
            <a:ext cx="7905900" cy="578400"/>
          </a:xfrm>
          <a:prstGeom prst="rect">
            <a:avLst/>
          </a:prstGeom>
          <a:solidFill>
            <a:srgbClr val="BFDA3C"/>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1050">
                <a:solidFill>
                  <a:srgbClr val="333333"/>
                </a:solidFill>
                <a:highlight>
                  <a:srgbClr val="BFDA3C"/>
                </a:highlight>
                <a:latin typeface="Comfortaa SemiBold"/>
                <a:ea typeface="Comfortaa SemiBold"/>
                <a:cs typeface="Comfortaa SemiBold"/>
                <a:sym typeface="Comfortaa SemiBold"/>
              </a:rPr>
              <a:t>T </a:t>
            </a:r>
            <a:r>
              <a:rPr lang="en" sz="3600">
                <a:solidFill>
                  <a:srgbClr val="333333"/>
                </a:solidFill>
                <a:highlight>
                  <a:srgbClr val="BFDA3C"/>
                </a:highlight>
                <a:latin typeface="Comfortaa SemiBold"/>
                <a:ea typeface="Comfortaa SemiBold"/>
                <a:cs typeface="Comfortaa SemiBold"/>
                <a:sym typeface="Comfortaa SemiBold"/>
              </a:rPr>
              <a:t>Discussion of t</a:t>
            </a:r>
            <a:r>
              <a:rPr lang="en" sz="3600">
                <a:solidFill>
                  <a:srgbClr val="333333"/>
                </a:solidFill>
                <a:highlight>
                  <a:srgbClr val="BFDA3C"/>
                </a:highlight>
                <a:latin typeface="Comfortaa SemiBold"/>
                <a:ea typeface="Comfortaa SemiBold"/>
                <a:cs typeface="Comfortaa SemiBold"/>
                <a:sym typeface="Comfortaa SemiBold"/>
              </a:rPr>
              <a:t>imeline</a:t>
            </a:r>
            <a:endParaRPr sz="5900">
              <a:highlight>
                <a:srgbClr val="BFDA3C"/>
              </a:highlight>
              <a:latin typeface="Comfortaa SemiBold"/>
              <a:ea typeface="Comfortaa SemiBold"/>
              <a:cs typeface="Comfortaa SemiBold"/>
              <a:sym typeface="Comfortaa SemiBold"/>
            </a:endParaRPr>
          </a:p>
        </p:txBody>
      </p:sp>
      <p:sp>
        <p:nvSpPr>
          <p:cNvPr id="127" name="Google Shape;127;p24"/>
          <p:cNvSpPr txBox="1"/>
          <p:nvPr>
            <p:ph idx="1" type="subTitle"/>
          </p:nvPr>
        </p:nvSpPr>
        <p:spPr>
          <a:xfrm>
            <a:off x="371500" y="956950"/>
            <a:ext cx="7846200" cy="3756000"/>
          </a:xfrm>
          <a:prstGeom prst="rect">
            <a:avLst/>
          </a:prstGeom>
          <a:solidFill>
            <a:srgbClr val="BFDA3C"/>
          </a:solidFill>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275"/>
              <a:buFont typeface="Arial"/>
              <a:buNone/>
            </a:pPr>
            <a:r>
              <a:rPr lang="en" sz="1475">
                <a:solidFill>
                  <a:schemeClr val="dk1"/>
                </a:solidFill>
                <a:latin typeface="Comfortaa SemiBold"/>
                <a:ea typeface="Comfortaa SemiBold"/>
                <a:cs typeface="Comfortaa SemiBold"/>
                <a:sym typeface="Comfortaa SemiBold"/>
              </a:rPr>
              <a:t>We set the progress timeline to be one month to complete the project by completing planned tasks, staying within the coordinated project schedule, and successfully resolving issues. Considering the results of the second week, we had gone some place by building both core functions for both server side and client side. In the third week we  have overcome challenges related to project dependencies, implemented dynamic sorting and filtering options and communication between the system, data and storage engines, as well as  integrated file export functionality. We also made efforts to improve collaboration and communication with other developers. Despite some delays in schedule due to challenges faced, overall progress is on track.</a:t>
            </a:r>
            <a:endParaRPr sz="1475">
              <a:solidFill>
                <a:schemeClr val="dk1"/>
              </a:solidFill>
              <a:latin typeface="Comfortaa SemiBold"/>
              <a:ea typeface="Comfortaa SemiBold"/>
              <a:cs typeface="Comfortaa SemiBold"/>
              <a:sym typeface="Comfortaa SemiBold"/>
            </a:endParaRPr>
          </a:p>
          <a:p>
            <a:pPr indent="0" lvl="0" marL="0" rtl="0" algn="l">
              <a:lnSpc>
                <a:spcPct val="150000"/>
              </a:lnSpc>
              <a:spcBef>
                <a:spcPts val="1200"/>
              </a:spcBef>
              <a:spcAft>
                <a:spcPts val="0"/>
              </a:spcAft>
              <a:buSzPts val="275"/>
              <a:buNone/>
            </a:pPr>
            <a:r>
              <a:rPr lang="en" sz="1475">
                <a:solidFill>
                  <a:schemeClr val="dk1"/>
                </a:solidFill>
                <a:latin typeface="Comfortaa SemiBold"/>
                <a:ea typeface="Comfortaa SemiBold"/>
                <a:cs typeface="Comfortaa SemiBold"/>
                <a:sym typeface="Comfortaa SemiBold"/>
              </a:rPr>
              <a:t> </a:t>
            </a:r>
            <a:endParaRPr sz="1475">
              <a:solidFill>
                <a:schemeClr val="dk1"/>
              </a:solidFill>
              <a:latin typeface="Comfortaa SemiBold"/>
              <a:ea typeface="Comfortaa SemiBold"/>
              <a:cs typeface="Comfortaa SemiBold"/>
              <a:sym typeface="Comfortaa SemiBold"/>
            </a:endParaRPr>
          </a:p>
          <a:p>
            <a:pPr indent="0" lvl="0" marL="0" rtl="0" algn="ctr">
              <a:lnSpc>
                <a:spcPct val="150000"/>
              </a:lnSpc>
              <a:spcBef>
                <a:spcPts val="1200"/>
              </a:spcBef>
              <a:spcAft>
                <a:spcPts val="0"/>
              </a:spcAft>
              <a:buSzPts val="275"/>
              <a:buNone/>
            </a:pPr>
            <a:r>
              <a:t/>
            </a:r>
            <a:endParaRPr sz="1700">
              <a:latin typeface="Comfortaa SemiBold"/>
              <a:ea typeface="Comfortaa SemiBold"/>
              <a:cs typeface="Comfortaa SemiBold"/>
              <a:sym typeface="Comforta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5"/>
          <p:cNvSpPr txBox="1"/>
          <p:nvPr>
            <p:ph type="ctrTitle"/>
          </p:nvPr>
        </p:nvSpPr>
        <p:spPr>
          <a:xfrm>
            <a:off x="371525" y="239225"/>
            <a:ext cx="8460900" cy="645900"/>
          </a:xfrm>
          <a:prstGeom prst="rect">
            <a:avLst/>
          </a:prstGeom>
          <a:solidFill>
            <a:srgbClr val="BFDA3C"/>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150">
                <a:solidFill>
                  <a:srgbClr val="333333"/>
                </a:solidFill>
                <a:highlight>
                  <a:srgbClr val="BFDA3C"/>
                </a:highlight>
              </a:rPr>
              <a:t>Challenge(s) overcome</a:t>
            </a:r>
            <a:endParaRPr sz="8300">
              <a:highlight>
                <a:srgbClr val="BFDA3C"/>
              </a:highlight>
            </a:endParaRPr>
          </a:p>
        </p:txBody>
      </p:sp>
      <p:sp>
        <p:nvSpPr>
          <p:cNvPr id="133" name="Google Shape;133;p25"/>
          <p:cNvSpPr txBox="1"/>
          <p:nvPr>
            <p:ph idx="1" type="subTitle"/>
          </p:nvPr>
        </p:nvSpPr>
        <p:spPr>
          <a:xfrm>
            <a:off x="371525" y="1232050"/>
            <a:ext cx="8520600" cy="3516600"/>
          </a:xfrm>
          <a:prstGeom prst="rect">
            <a:avLst/>
          </a:prstGeom>
          <a:solidFill>
            <a:srgbClr val="BFDA3C"/>
          </a:solidFill>
        </p:spPr>
        <p:txBody>
          <a:bodyPr anchorCtr="0" anchor="t" bIns="91425" lIns="91425" spcFirstLastPara="1" rIns="91425" wrap="square" tIns="91425">
            <a:noAutofit/>
          </a:bodyPr>
          <a:lstStyle/>
          <a:p>
            <a:pPr indent="-342900" lvl="0" marL="457200" rtl="0" algn="l">
              <a:lnSpc>
                <a:spcPct val="200000"/>
              </a:lnSpc>
              <a:spcBef>
                <a:spcPts val="1200"/>
              </a:spcBef>
              <a:spcAft>
                <a:spcPts val="0"/>
              </a:spcAft>
              <a:buClr>
                <a:schemeClr val="dk1"/>
              </a:buClr>
              <a:buSzPts val="1800"/>
              <a:buFont typeface="Comfortaa"/>
              <a:buAutoNum type="arabicPeriod"/>
            </a:pPr>
            <a:r>
              <a:rPr lang="en" sz="1800">
                <a:solidFill>
                  <a:schemeClr val="dk1"/>
                </a:solidFill>
                <a:latin typeface="Comfortaa"/>
                <a:ea typeface="Comfortaa"/>
                <a:cs typeface="Comfortaa"/>
                <a:sym typeface="Comfortaa"/>
              </a:rPr>
              <a:t>Multiple programming languages</a:t>
            </a:r>
            <a:endParaRPr sz="1800">
              <a:solidFill>
                <a:schemeClr val="dk1"/>
              </a:solidFill>
              <a:latin typeface="Comfortaa"/>
              <a:ea typeface="Comfortaa"/>
              <a:cs typeface="Comfortaa"/>
              <a:sym typeface="Comfortaa"/>
            </a:endParaRPr>
          </a:p>
          <a:p>
            <a:pPr indent="-342900" lvl="0" marL="457200" rtl="0" algn="l">
              <a:lnSpc>
                <a:spcPct val="200000"/>
              </a:lnSpc>
              <a:spcBef>
                <a:spcPts val="0"/>
              </a:spcBef>
              <a:spcAft>
                <a:spcPts val="0"/>
              </a:spcAft>
              <a:buClr>
                <a:schemeClr val="dk1"/>
              </a:buClr>
              <a:buSzPts val="1800"/>
              <a:buFont typeface="Comfortaa"/>
              <a:buAutoNum type="arabicPeriod"/>
            </a:pPr>
            <a:r>
              <a:rPr lang="en" sz="1800">
                <a:solidFill>
                  <a:schemeClr val="dk1"/>
                </a:solidFill>
                <a:latin typeface="Comfortaa"/>
                <a:ea typeface="Comfortaa"/>
                <a:cs typeface="Comfortaa"/>
                <a:sym typeface="Comfortaa"/>
              </a:rPr>
              <a:t>Migrating the project from a desktop app to web application</a:t>
            </a:r>
            <a:endParaRPr sz="1800">
              <a:solidFill>
                <a:schemeClr val="dk1"/>
              </a:solidFill>
              <a:latin typeface="Comfortaa"/>
              <a:ea typeface="Comfortaa"/>
              <a:cs typeface="Comfortaa"/>
              <a:sym typeface="Comfortaa"/>
            </a:endParaRPr>
          </a:p>
          <a:p>
            <a:pPr indent="-342900" lvl="0" marL="457200" rtl="0" algn="l">
              <a:lnSpc>
                <a:spcPct val="200000"/>
              </a:lnSpc>
              <a:spcBef>
                <a:spcPts val="0"/>
              </a:spcBef>
              <a:spcAft>
                <a:spcPts val="0"/>
              </a:spcAft>
              <a:buClr>
                <a:schemeClr val="dk1"/>
              </a:buClr>
              <a:buSzPts val="1800"/>
              <a:buFont typeface="Comfortaa"/>
              <a:buAutoNum type="arabicPeriod"/>
            </a:pPr>
            <a:r>
              <a:rPr lang="en" sz="1800">
                <a:solidFill>
                  <a:schemeClr val="dk1"/>
                </a:solidFill>
                <a:latin typeface="Comfortaa"/>
                <a:ea typeface="Comfortaa"/>
                <a:cs typeface="Comfortaa"/>
                <a:sym typeface="Comfortaa"/>
              </a:rPr>
              <a:t>Time limitation</a:t>
            </a:r>
            <a:endParaRPr sz="1800">
              <a:solidFill>
                <a:schemeClr val="dk1"/>
              </a:solidFill>
              <a:latin typeface="Comfortaa"/>
              <a:ea typeface="Comfortaa"/>
              <a:cs typeface="Comfortaa"/>
              <a:sym typeface="Comfortaa"/>
            </a:endParaRPr>
          </a:p>
          <a:p>
            <a:pPr indent="-342900" lvl="0" marL="457200" rtl="0" algn="l">
              <a:lnSpc>
                <a:spcPct val="200000"/>
              </a:lnSpc>
              <a:spcBef>
                <a:spcPts val="0"/>
              </a:spcBef>
              <a:spcAft>
                <a:spcPts val="0"/>
              </a:spcAft>
              <a:buClr>
                <a:schemeClr val="dk1"/>
              </a:buClr>
              <a:buSzPts val="1800"/>
              <a:buFont typeface="Comfortaa"/>
              <a:buAutoNum type="arabicPeriod"/>
            </a:pPr>
            <a:r>
              <a:rPr lang="en" sz="1800">
                <a:solidFill>
                  <a:schemeClr val="dk1"/>
                </a:solidFill>
                <a:latin typeface="Comfortaa"/>
                <a:ea typeface="Comfortaa"/>
                <a:cs typeface="Comfortaa"/>
                <a:sym typeface="Comfortaa"/>
              </a:rPr>
              <a:t>The challenge associated with system database and web hosting service provider compatibility </a:t>
            </a:r>
            <a:endParaRPr sz="1800">
              <a:solidFill>
                <a:schemeClr val="dk1"/>
              </a:solidFill>
              <a:latin typeface="Comfortaa"/>
              <a:ea typeface="Comfortaa"/>
              <a:cs typeface="Comfortaa"/>
              <a:sym typeface="Comfortaa"/>
            </a:endParaRPr>
          </a:p>
          <a:p>
            <a:pPr indent="0" lvl="0" marL="0" rtl="0" algn="ctr">
              <a:lnSpc>
                <a:spcPct val="80000"/>
              </a:lnSpc>
              <a:spcBef>
                <a:spcPts val="1200"/>
              </a:spcBef>
              <a:spcAft>
                <a:spcPts val="0"/>
              </a:spcAft>
              <a:buSzPts val="275"/>
              <a:buNone/>
            </a:pPr>
            <a:r>
              <a:t/>
            </a:r>
            <a:endParaRPr sz="1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solidFill>
            <a:srgbClr val="BFDA3C"/>
          </a:solidFill>
        </p:spPr>
        <p:txBody>
          <a:bodyPr anchorCtr="0" anchor="t" bIns="91425" lIns="91425" spcFirstLastPara="1" rIns="91425" wrap="square" tIns="91425">
            <a:normAutofit fontScale="90000"/>
          </a:bodyPr>
          <a:lstStyle/>
          <a:p>
            <a:pPr indent="0" lvl="0" marL="1188720" rtl="0" algn="l">
              <a:spcBef>
                <a:spcPts val="0"/>
              </a:spcBef>
              <a:spcAft>
                <a:spcPts val="0"/>
              </a:spcAft>
              <a:buNone/>
            </a:pPr>
            <a:r>
              <a:rPr lang="en">
                <a:latin typeface="Comfortaa SemiBold"/>
                <a:ea typeface="Comfortaa SemiBold"/>
                <a:cs typeface="Comfortaa SemiBold"/>
                <a:sym typeface="Comfortaa SemiBold"/>
              </a:rPr>
              <a:t>                    TEAM MEMBERS</a:t>
            </a:r>
            <a:endParaRPr>
              <a:latin typeface="Comfortaa SemiBold"/>
              <a:ea typeface="Comfortaa SemiBold"/>
              <a:cs typeface="Comfortaa SemiBold"/>
              <a:sym typeface="Comfortaa SemiBold"/>
            </a:endParaRPr>
          </a:p>
        </p:txBody>
      </p:sp>
      <p:sp>
        <p:nvSpPr>
          <p:cNvPr id="64" name="Google Shape;64;p14"/>
          <p:cNvSpPr txBox="1"/>
          <p:nvPr>
            <p:ph idx="1" type="body"/>
          </p:nvPr>
        </p:nvSpPr>
        <p:spPr>
          <a:xfrm>
            <a:off x="311700" y="1152475"/>
            <a:ext cx="4260300" cy="3622500"/>
          </a:xfrm>
          <a:prstGeom prst="rect">
            <a:avLst/>
          </a:prstGeom>
          <a:solidFill>
            <a:srgbClr val="BFDA3C"/>
          </a:solidFill>
        </p:spPr>
        <p:txBody>
          <a:bodyPr anchorCtr="0" anchor="t" bIns="91425" lIns="91425" spcFirstLastPara="1" rIns="91425" wrap="square" tIns="91425">
            <a:normAutofit fontScale="62500" lnSpcReduction="20000"/>
          </a:bodyPr>
          <a:lstStyle/>
          <a:p>
            <a:pPr indent="0" lvl="0" marL="0" rtl="0" algn="l">
              <a:lnSpc>
                <a:spcPct val="200000"/>
              </a:lnSpc>
              <a:spcBef>
                <a:spcPts val="1200"/>
              </a:spcBef>
              <a:spcAft>
                <a:spcPts val="0"/>
              </a:spcAft>
              <a:buClr>
                <a:schemeClr val="dk1"/>
              </a:buClr>
              <a:buSzPct val="56205"/>
              <a:buFont typeface="Arial"/>
              <a:buNone/>
            </a:pPr>
            <a:r>
              <a:rPr lang="en" sz="1957">
                <a:solidFill>
                  <a:schemeClr val="dk1"/>
                </a:solidFill>
                <a:latin typeface="Comfortaa Medium"/>
                <a:ea typeface="Comfortaa Medium"/>
                <a:cs typeface="Comfortaa Medium"/>
                <a:sym typeface="Comfortaa Medium"/>
              </a:rPr>
              <a:t>Benson Mwangi is a well-rounded developer with a passion for building efficient and user-friendly websites and applications which are powered by Artificial intelligence. He has extensive knowledge of backend, frontend development and machine learning, and is fluent in programming languages like Python, C/C++, HTML, CSS, and JavaScript and platforms like Django, Flask, TensorFlow, Keras, pytorch Tkinter and Neural networks.</a:t>
            </a:r>
            <a:endParaRPr sz="1957">
              <a:solidFill>
                <a:schemeClr val="dk1"/>
              </a:solidFill>
              <a:latin typeface="Comfortaa Medium"/>
              <a:ea typeface="Comfortaa Medium"/>
              <a:cs typeface="Comfortaa Medium"/>
              <a:sym typeface="Comfortaa Medium"/>
            </a:endParaRPr>
          </a:p>
          <a:p>
            <a:pPr indent="0" lvl="0" marL="0" rtl="0" algn="l">
              <a:spcBef>
                <a:spcPts val="1200"/>
              </a:spcBef>
              <a:spcAft>
                <a:spcPts val="1200"/>
              </a:spcAft>
              <a:buNone/>
            </a:pPr>
            <a:r>
              <a:t/>
            </a:r>
            <a:endParaRPr>
              <a:latin typeface="Comfortaa Medium"/>
              <a:ea typeface="Comfortaa Medium"/>
              <a:cs typeface="Comfortaa Medium"/>
              <a:sym typeface="Comfortaa Medium"/>
            </a:endParaRPr>
          </a:p>
        </p:txBody>
      </p:sp>
      <p:sp>
        <p:nvSpPr>
          <p:cNvPr id="65" name="Google Shape;65;p14"/>
          <p:cNvSpPr txBox="1"/>
          <p:nvPr>
            <p:ph idx="2" type="body"/>
          </p:nvPr>
        </p:nvSpPr>
        <p:spPr>
          <a:xfrm>
            <a:off x="4572000" y="1152475"/>
            <a:ext cx="4468200" cy="3622500"/>
          </a:xfrm>
          <a:prstGeom prst="rect">
            <a:avLst/>
          </a:prstGeom>
          <a:solidFill>
            <a:srgbClr val="BFDA3C"/>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latin typeface="Comfortaa"/>
                <a:ea typeface="Comfortaa"/>
                <a:cs typeface="Comfortaa"/>
                <a:sym typeface="Comfortaa"/>
              </a:rPr>
              <a:t>Stephanie Iman is a highly technical and motivated individual with ambitions of coming up with very user-friendly platforms, be it applications or websites. She aspires to work on applications friendly to the disabled and lesser people in the community. She is well educated on Python and its libraries, CSS, HTML, Bootstrap, JavaScript as well as working with Rest API and is able to write Object Oriented code. In addition, she has knowledge in unit testing and database like MySQL</a:t>
            </a:r>
            <a:endParaRPr sz="1300">
              <a:latin typeface="Comfortaa"/>
              <a:ea typeface="Comfortaa"/>
              <a:cs typeface="Comfortaa"/>
              <a:sym typeface="Comfortaa"/>
            </a:endParaRPr>
          </a:p>
          <a:p>
            <a:pPr indent="0" lvl="0" marL="0" rtl="0" algn="l">
              <a:lnSpc>
                <a:spcPct val="150000"/>
              </a:lnSpc>
              <a:spcBef>
                <a:spcPts val="1200"/>
              </a:spcBef>
              <a:spcAft>
                <a:spcPts val="1200"/>
              </a:spcAft>
              <a:buNone/>
            </a:pPr>
            <a:r>
              <a:t/>
            </a:r>
            <a:endParaRPr sz="13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252800" y="283625"/>
            <a:ext cx="8648100" cy="572700"/>
          </a:xfrm>
          <a:prstGeom prst="rect">
            <a:avLst/>
          </a:prstGeom>
          <a:solidFill>
            <a:srgbClr val="BFDA3C"/>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550">
                <a:solidFill>
                  <a:schemeClr val="lt1"/>
                </a:solidFill>
                <a:highlight>
                  <a:srgbClr val="A1BE07"/>
                </a:highlight>
                <a:latin typeface="Comfortaa SemiBold"/>
                <a:ea typeface="Comfortaa SemiBold"/>
                <a:cs typeface="Comfortaa SemiBold"/>
                <a:sym typeface="Comfortaa SemiBold"/>
              </a:rPr>
              <a:t>Source of inspiration</a:t>
            </a:r>
            <a:endParaRPr sz="4300">
              <a:solidFill>
                <a:schemeClr val="lt1"/>
              </a:solidFill>
              <a:highlight>
                <a:srgbClr val="A1BE07"/>
              </a:highlight>
              <a:latin typeface="Comfortaa SemiBold"/>
              <a:ea typeface="Comfortaa SemiBold"/>
              <a:cs typeface="Comfortaa SemiBold"/>
              <a:sym typeface="Comfortaa SemiBold"/>
            </a:endParaRPr>
          </a:p>
        </p:txBody>
      </p:sp>
      <p:sp>
        <p:nvSpPr>
          <p:cNvPr id="71" name="Google Shape;71;p15"/>
          <p:cNvSpPr txBox="1"/>
          <p:nvPr>
            <p:ph idx="1" type="body"/>
          </p:nvPr>
        </p:nvSpPr>
        <p:spPr>
          <a:xfrm>
            <a:off x="252800" y="1190250"/>
            <a:ext cx="8520600" cy="3882300"/>
          </a:xfrm>
          <a:prstGeom prst="rect">
            <a:avLst/>
          </a:prstGeom>
          <a:solidFill>
            <a:srgbClr val="BFDA3C"/>
          </a:solidFill>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700">
                <a:solidFill>
                  <a:schemeClr val="dk1"/>
                </a:solidFill>
                <a:highlight>
                  <a:srgbClr val="BFDA3C"/>
                </a:highlight>
              </a:rPr>
              <a:t>Prior to starting, we were in a pool of all these project suggestions that sounded really great as portfolio projects which included Chatbot and ADHD planner, until Benson who is one of the members of the team behind its creation suggested of FERT PPM. It was a work in progress app running in a desktop environment under development. Taking it up and reprogramming it into a web app has been a challenge and a good experience. It really helped that we learnt more from each other in both front and backend aspects.</a:t>
            </a:r>
            <a:endParaRPr sz="1700">
              <a:solidFill>
                <a:schemeClr val="dk1"/>
              </a:solidFill>
              <a:highlight>
                <a:srgbClr val="BFDA3C"/>
              </a:highlight>
            </a:endParaRPr>
          </a:p>
          <a:p>
            <a:pPr indent="0" lvl="0" marL="0" rtl="0" algn="l">
              <a:lnSpc>
                <a:spcPct val="150000"/>
              </a:lnSpc>
              <a:spcBef>
                <a:spcPts val="1200"/>
              </a:spcBef>
              <a:spcAft>
                <a:spcPts val="1200"/>
              </a:spcAft>
              <a:buClr>
                <a:schemeClr val="dk1"/>
              </a:buClr>
              <a:buSzPts val="1100"/>
              <a:buFont typeface="Arial"/>
              <a:buNone/>
            </a:pPr>
            <a:r>
              <a:rPr lang="en" sz="1700">
                <a:solidFill>
                  <a:schemeClr val="dk1"/>
                </a:solidFill>
                <a:highlight>
                  <a:srgbClr val="BFDA3C"/>
                </a:highlight>
              </a:rPr>
              <a:t>We have so many ideas and visions of a fully functional marketable app that when combined together are the motivation of creating this app that can one day be put in a business setup and hopefully generate Revenue.</a:t>
            </a:r>
            <a:endParaRPr sz="2200">
              <a:solidFill>
                <a:schemeClr val="dk1"/>
              </a:solidFill>
              <a:highlight>
                <a:srgbClr val="BFDA3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ctrTitle"/>
          </p:nvPr>
        </p:nvSpPr>
        <p:spPr>
          <a:xfrm>
            <a:off x="291900" y="92375"/>
            <a:ext cx="8580600" cy="718800"/>
          </a:xfrm>
          <a:prstGeom prst="rect">
            <a:avLst/>
          </a:prstGeom>
          <a:solidFill>
            <a:srgbClr val="BFDA3C"/>
          </a:solidFill>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200000"/>
              </a:lnSpc>
              <a:spcBef>
                <a:spcPts val="1200"/>
              </a:spcBef>
              <a:spcAft>
                <a:spcPts val="0"/>
              </a:spcAft>
              <a:buClr>
                <a:schemeClr val="dk1"/>
              </a:buClr>
              <a:buSzPts val="990"/>
              <a:buFont typeface="Arial"/>
              <a:buNone/>
            </a:pPr>
            <a:r>
              <a:t/>
            </a:r>
            <a:endParaRPr sz="1700">
              <a:solidFill>
                <a:srgbClr val="2E75B5"/>
              </a:solidFill>
              <a:latin typeface="Times New Roman"/>
              <a:ea typeface="Times New Roman"/>
              <a:cs typeface="Times New Roman"/>
              <a:sym typeface="Times New Roman"/>
            </a:endParaRPr>
          </a:p>
          <a:p>
            <a:pPr indent="0" lvl="0" marL="0" rtl="0" algn="ctr">
              <a:lnSpc>
                <a:spcPct val="200000"/>
              </a:lnSpc>
              <a:spcBef>
                <a:spcPts val="1200"/>
              </a:spcBef>
              <a:spcAft>
                <a:spcPts val="0"/>
              </a:spcAft>
              <a:buClr>
                <a:schemeClr val="dk1"/>
              </a:buClr>
              <a:buSzPts val="990"/>
              <a:buFont typeface="Arial"/>
              <a:buNone/>
            </a:pPr>
            <a:r>
              <a:rPr lang="en" sz="2500">
                <a:latin typeface="Comfortaa SemiBold"/>
                <a:ea typeface="Comfortaa SemiBold"/>
                <a:cs typeface="Comfortaa SemiBold"/>
                <a:sym typeface="Comfortaa SemiBold"/>
              </a:rPr>
              <a:t>Technologies</a:t>
            </a:r>
            <a:endParaRPr sz="2500">
              <a:latin typeface="Comfortaa SemiBold"/>
              <a:ea typeface="Comfortaa SemiBold"/>
              <a:cs typeface="Comfortaa SemiBold"/>
              <a:sym typeface="Comfortaa SemiBold"/>
            </a:endParaRPr>
          </a:p>
        </p:txBody>
      </p:sp>
      <p:sp>
        <p:nvSpPr>
          <p:cNvPr id="77" name="Google Shape;77;p16"/>
          <p:cNvSpPr txBox="1"/>
          <p:nvPr>
            <p:ph idx="1" type="subTitle"/>
          </p:nvPr>
        </p:nvSpPr>
        <p:spPr>
          <a:xfrm>
            <a:off x="291900" y="1157225"/>
            <a:ext cx="8580600" cy="3806400"/>
          </a:xfrm>
          <a:prstGeom prst="rect">
            <a:avLst/>
          </a:prstGeom>
          <a:solidFill>
            <a:srgbClr val="BFDA3C"/>
          </a:solidFill>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275"/>
              <a:buFont typeface="Arial"/>
              <a:buNone/>
            </a:pPr>
            <a:r>
              <a:rPr lang="en" sz="1600">
                <a:solidFill>
                  <a:schemeClr val="dk1"/>
                </a:solidFill>
                <a:latin typeface="Comfortaa SemiBold"/>
                <a:ea typeface="Comfortaa SemiBold"/>
                <a:cs typeface="Comfortaa SemiBold"/>
                <a:sym typeface="Comfortaa SemiBold"/>
              </a:rPr>
              <a:t>- Languages:  Python, HTML, CSS, JavaScript, Django template language, php</a:t>
            </a:r>
            <a:endParaRPr sz="1600">
              <a:solidFill>
                <a:schemeClr val="dk1"/>
              </a:solidFill>
              <a:latin typeface="Comfortaa SemiBold"/>
              <a:ea typeface="Comfortaa SemiBold"/>
              <a:cs typeface="Comfortaa SemiBold"/>
              <a:sym typeface="Comfortaa SemiBold"/>
            </a:endParaRPr>
          </a:p>
          <a:p>
            <a:pPr indent="0" lvl="0" marL="0" rtl="0" algn="l">
              <a:lnSpc>
                <a:spcPct val="150000"/>
              </a:lnSpc>
              <a:spcBef>
                <a:spcPts val="1200"/>
              </a:spcBef>
              <a:spcAft>
                <a:spcPts val="0"/>
              </a:spcAft>
              <a:buClr>
                <a:schemeClr val="dk1"/>
              </a:buClr>
              <a:buSzPts val="275"/>
              <a:buFont typeface="Arial"/>
              <a:buNone/>
            </a:pPr>
            <a:r>
              <a:rPr lang="en" sz="1700">
                <a:solidFill>
                  <a:schemeClr val="dk1"/>
                </a:solidFill>
                <a:latin typeface="Comfortaa SemiBold"/>
                <a:ea typeface="Comfortaa SemiBold"/>
                <a:cs typeface="Comfortaa SemiBold"/>
                <a:sym typeface="Comfortaa SemiBold"/>
              </a:rPr>
              <a:t>- Frameworks: Django, Flask, node.js</a:t>
            </a:r>
            <a:endParaRPr sz="1700">
              <a:solidFill>
                <a:schemeClr val="dk1"/>
              </a:solidFill>
              <a:latin typeface="Comfortaa SemiBold"/>
              <a:ea typeface="Comfortaa SemiBold"/>
              <a:cs typeface="Comfortaa SemiBold"/>
              <a:sym typeface="Comfortaa SemiBold"/>
            </a:endParaRPr>
          </a:p>
          <a:p>
            <a:pPr indent="0" lvl="0" marL="0" rtl="0" algn="l">
              <a:lnSpc>
                <a:spcPct val="150000"/>
              </a:lnSpc>
              <a:spcBef>
                <a:spcPts val="1200"/>
              </a:spcBef>
              <a:spcAft>
                <a:spcPts val="0"/>
              </a:spcAft>
              <a:buClr>
                <a:schemeClr val="dk1"/>
              </a:buClr>
              <a:buSzPts val="275"/>
              <a:buFont typeface="Arial"/>
              <a:buNone/>
            </a:pPr>
            <a:r>
              <a:rPr lang="en" sz="1700">
                <a:solidFill>
                  <a:schemeClr val="dk1"/>
                </a:solidFill>
                <a:latin typeface="Comfortaa SemiBold"/>
                <a:ea typeface="Comfortaa SemiBold"/>
                <a:cs typeface="Comfortaa SemiBold"/>
                <a:sym typeface="Comfortaa SemiBold"/>
              </a:rPr>
              <a:t>-Database: PostgreSQL + ORM concept</a:t>
            </a:r>
            <a:endParaRPr sz="1700">
              <a:solidFill>
                <a:schemeClr val="dk1"/>
              </a:solidFill>
              <a:latin typeface="Comfortaa SemiBold"/>
              <a:ea typeface="Comfortaa SemiBold"/>
              <a:cs typeface="Comfortaa SemiBold"/>
              <a:sym typeface="Comfortaa SemiBold"/>
            </a:endParaRPr>
          </a:p>
          <a:p>
            <a:pPr indent="0" lvl="0" marL="0" rtl="0" algn="l">
              <a:lnSpc>
                <a:spcPct val="150000"/>
              </a:lnSpc>
              <a:spcBef>
                <a:spcPts val="1200"/>
              </a:spcBef>
              <a:spcAft>
                <a:spcPts val="0"/>
              </a:spcAft>
              <a:buClr>
                <a:schemeClr val="dk1"/>
              </a:buClr>
              <a:buSzPts val="275"/>
              <a:buFont typeface="Arial"/>
              <a:buNone/>
            </a:pPr>
            <a:r>
              <a:rPr lang="en" sz="1700">
                <a:solidFill>
                  <a:schemeClr val="dk1"/>
                </a:solidFill>
                <a:latin typeface="Comfortaa SemiBold"/>
                <a:ea typeface="Comfortaa SemiBold"/>
                <a:cs typeface="Comfortaa SemiBold"/>
                <a:sym typeface="Comfortaa SemiBold"/>
              </a:rPr>
              <a:t>- Libraries: </a:t>
            </a:r>
            <a:r>
              <a:rPr lang="en" sz="1700">
                <a:solidFill>
                  <a:schemeClr val="dk1"/>
                </a:solidFill>
                <a:latin typeface="Comfortaa SemiBold"/>
                <a:ea typeface="Comfortaa SemiBold"/>
                <a:cs typeface="Comfortaa SemiBold"/>
                <a:sym typeface="Comfortaa SemiBold"/>
              </a:rPr>
              <a:t>Bootstrap 4</a:t>
            </a:r>
            <a:endParaRPr sz="1700">
              <a:solidFill>
                <a:schemeClr val="dk1"/>
              </a:solidFill>
              <a:latin typeface="Comfortaa SemiBold"/>
              <a:ea typeface="Comfortaa SemiBold"/>
              <a:cs typeface="Comfortaa SemiBold"/>
              <a:sym typeface="Comfortaa SemiBold"/>
            </a:endParaRPr>
          </a:p>
          <a:p>
            <a:pPr indent="0" lvl="0" marL="0" rtl="0" algn="l">
              <a:lnSpc>
                <a:spcPct val="150000"/>
              </a:lnSpc>
              <a:spcBef>
                <a:spcPts val="1200"/>
              </a:spcBef>
              <a:spcAft>
                <a:spcPts val="0"/>
              </a:spcAft>
              <a:buClr>
                <a:schemeClr val="dk1"/>
              </a:buClr>
              <a:buSzPts val="275"/>
              <a:buFont typeface="Arial"/>
              <a:buNone/>
            </a:pPr>
            <a:r>
              <a:rPr lang="en" sz="1700">
                <a:solidFill>
                  <a:schemeClr val="dk1"/>
                </a:solidFill>
                <a:latin typeface="Comfortaa SemiBold"/>
                <a:ea typeface="Comfortaa SemiBold"/>
                <a:cs typeface="Comfortaa SemiBold"/>
                <a:sym typeface="Comfortaa SemiBold"/>
              </a:rPr>
              <a:t>- Platforms: Virtual environment, Amazon Web Services, VSCode,</a:t>
            </a:r>
            <a:endParaRPr sz="1700">
              <a:solidFill>
                <a:schemeClr val="dk1"/>
              </a:solidFill>
              <a:latin typeface="Comfortaa SemiBold"/>
              <a:ea typeface="Comfortaa SemiBold"/>
              <a:cs typeface="Comfortaa SemiBold"/>
              <a:sym typeface="Comfortaa SemiBold"/>
            </a:endParaRPr>
          </a:p>
          <a:p>
            <a:pPr indent="0" lvl="0" marL="0" rtl="0" algn="l">
              <a:lnSpc>
                <a:spcPct val="150000"/>
              </a:lnSpc>
              <a:spcBef>
                <a:spcPts val="1200"/>
              </a:spcBef>
              <a:spcAft>
                <a:spcPts val="0"/>
              </a:spcAft>
              <a:buClr>
                <a:schemeClr val="dk1"/>
              </a:buClr>
              <a:buSzPts val="275"/>
              <a:buFont typeface="Arial"/>
              <a:buNone/>
            </a:pPr>
            <a:r>
              <a:rPr lang="en" sz="1700">
                <a:solidFill>
                  <a:schemeClr val="dk1"/>
                </a:solidFill>
                <a:latin typeface="Comfortaa SemiBold"/>
                <a:ea typeface="Comfortaa SemiBold"/>
                <a:cs typeface="Comfortaa SemiBold"/>
                <a:sym typeface="Comfortaa SemiBold"/>
              </a:rPr>
              <a:t>- Hardware: Web Servers [Aws Elastic </a:t>
            </a:r>
            <a:r>
              <a:rPr lang="en" sz="1700">
                <a:solidFill>
                  <a:schemeClr val="dk1"/>
                </a:solidFill>
                <a:latin typeface="Comfortaa SemiBold"/>
                <a:ea typeface="Comfortaa SemiBold"/>
                <a:cs typeface="Comfortaa SemiBold"/>
                <a:sym typeface="Comfortaa SemiBold"/>
              </a:rPr>
              <a:t>Beanstalk, Pythonanywhere</a:t>
            </a:r>
            <a:r>
              <a:rPr lang="en" sz="1700">
                <a:solidFill>
                  <a:schemeClr val="dk1"/>
                </a:solidFill>
                <a:latin typeface="Comfortaa SemiBold"/>
                <a:ea typeface="Comfortaa SemiBold"/>
                <a:cs typeface="Comfortaa SemiBold"/>
                <a:sym typeface="Comfortaa SemiBold"/>
              </a:rPr>
              <a:t>], Application Server, databases [PostgreSQL Database aws], Firewalls, Load balancer.</a:t>
            </a:r>
            <a:endParaRPr sz="1700">
              <a:solidFill>
                <a:schemeClr val="dk1"/>
              </a:solidFill>
              <a:latin typeface="Comfortaa SemiBold"/>
              <a:ea typeface="Comfortaa SemiBold"/>
              <a:cs typeface="Comfortaa SemiBold"/>
              <a:sym typeface="Comfortaa SemiBold"/>
            </a:endParaRPr>
          </a:p>
          <a:p>
            <a:pPr indent="0" lvl="0" marL="0" rtl="0" algn="ctr">
              <a:lnSpc>
                <a:spcPct val="150000"/>
              </a:lnSpc>
              <a:spcBef>
                <a:spcPts val="1200"/>
              </a:spcBef>
              <a:spcAft>
                <a:spcPts val="0"/>
              </a:spcAft>
              <a:buSzPts val="275"/>
              <a:buNone/>
            </a:pPr>
            <a:r>
              <a:t/>
            </a:r>
            <a:endParaRPr sz="2700">
              <a:solidFill>
                <a:schemeClr val="dk1"/>
              </a:solidFill>
              <a:latin typeface="Comfortaa SemiBold"/>
              <a:ea typeface="Comfortaa SemiBold"/>
              <a:cs typeface="Comfortaa SemiBold"/>
              <a:sym typeface="Comforta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1114650" y="70850"/>
            <a:ext cx="6914700" cy="688800"/>
          </a:xfrm>
          <a:prstGeom prst="rect">
            <a:avLst/>
          </a:prstGeom>
          <a:solidFill>
            <a:srgbClr val="BFDA3C"/>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2500">
                <a:latin typeface="Comfortaa SemiBold"/>
                <a:ea typeface="Comfortaa SemiBold"/>
                <a:cs typeface="Comfortaa SemiBold"/>
                <a:sym typeface="Comfortaa SemiBold"/>
              </a:rPr>
              <a:t>ARCHITECTURE</a:t>
            </a:r>
            <a:endParaRPr sz="2500">
              <a:latin typeface="Comfortaa SemiBold"/>
              <a:ea typeface="Comfortaa SemiBold"/>
              <a:cs typeface="Comfortaa SemiBold"/>
              <a:sym typeface="Comfortaa SemiBold"/>
            </a:endParaRPr>
          </a:p>
        </p:txBody>
      </p:sp>
      <p:pic>
        <p:nvPicPr>
          <p:cNvPr id="83" name="Google Shape;83;p17"/>
          <p:cNvPicPr preferRelativeResize="0"/>
          <p:nvPr/>
        </p:nvPicPr>
        <p:blipFill>
          <a:blip r:embed="rId4">
            <a:alphaModFix/>
          </a:blip>
          <a:stretch>
            <a:fillRect/>
          </a:stretch>
        </p:blipFill>
        <p:spPr>
          <a:xfrm>
            <a:off x="990125" y="971175"/>
            <a:ext cx="7418226" cy="4101475"/>
          </a:xfrm>
          <a:prstGeom prst="rect">
            <a:avLst/>
          </a:prstGeom>
          <a:noFill/>
          <a:ln cap="flat" cmpd="sng" w="9525">
            <a:solidFill>
              <a:srgbClr val="BFDA3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9" name="Google Shape;89;p18"/>
          <p:cNvSpPr txBox="1"/>
          <p:nvPr>
            <p:ph idx="1" type="subTitle"/>
          </p:nvPr>
        </p:nvSpPr>
        <p:spPr>
          <a:xfrm>
            <a:off x="968900" y="909075"/>
            <a:ext cx="7512000" cy="39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0" name="Google Shape;90;p18"/>
          <p:cNvPicPr preferRelativeResize="0"/>
          <p:nvPr/>
        </p:nvPicPr>
        <p:blipFill>
          <a:blip r:embed="rId4">
            <a:alphaModFix/>
          </a:blip>
          <a:stretch>
            <a:fillRect/>
          </a:stretch>
        </p:blipFill>
        <p:spPr>
          <a:xfrm>
            <a:off x="1067300" y="1036600"/>
            <a:ext cx="7212324" cy="3915075"/>
          </a:xfrm>
          <a:prstGeom prst="rect">
            <a:avLst/>
          </a:prstGeom>
          <a:noFill/>
          <a:ln>
            <a:noFill/>
          </a:ln>
        </p:spPr>
      </p:pic>
      <p:sp>
        <p:nvSpPr>
          <p:cNvPr id="91" name="Google Shape;91;p18"/>
          <p:cNvSpPr txBox="1"/>
          <p:nvPr>
            <p:ph idx="4294967295" type="title"/>
          </p:nvPr>
        </p:nvSpPr>
        <p:spPr>
          <a:xfrm>
            <a:off x="1067375" y="167150"/>
            <a:ext cx="7212300" cy="658800"/>
          </a:xfrm>
          <a:prstGeom prst="rect">
            <a:avLst/>
          </a:prstGeom>
          <a:solidFill>
            <a:srgbClr val="BFDA3C"/>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Comfortaa SemiBold"/>
                <a:ea typeface="Comfortaa SemiBold"/>
                <a:cs typeface="Comfortaa SemiBold"/>
                <a:sym typeface="Comfortaa SemiBold"/>
              </a:rPr>
              <a:t>            WEBSTACK </a:t>
            </a:r>
            <a:r>
              <a:rPr lang="en" sz="2500">
                <a:latin typeface="Comfortaa SemiBold"/>
                <a:ea typeface="Comfortaa SemiBold"/>
                <a:cs typeface="Comfortaa SemiBold"/>
                <a:sym typeface="Comfortaa SemiBold"/>
              </a:rPr>
              <a:t>ARCHITECTURE</a:t>
            </a:r>
            <a:endParaRPr sz="2500">
              <a:latin typeface="Comfortaa SemiBold"/>
              <a:ea typeface="Comfortaa SemiBold"/>
              <a:cs typeface="Comfortaa SemiBold"/>
              <a:sym typeface="Comforta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ctrTitle"/>
          </p:nvPr>
        </p:nvSpPr>
        <p:spPr>
          <a:xfrm>
            <a:off x="540075" y="334325"/>
            <a:ext cx="7989900" cy="590100"/>
          </a:xfrm>
          <a:prstGeom prst="rect">
            <a:avLst/>
          </a:prstGeom>
          <a:solidFill>
            <a:srgbClr val="BFDA3C"/>
          </a:solidFill>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580">
                <a:latin typeface="Comfortaa"/>
                <a:ea typeface="Comfortaa"/>
                <a:cs typeface="Comfortaa"/>
                <a:sym typeface="Comfortaa"/>
              </a:rPr>
              <a:t>ALGORITHM</a:t>
            </a:r>
            <a:endParaRPr sz="2580">
              <a:latin typeface="Comfortaa"/>
              <a:ea typeface="Comfortaa"/>
              <a:cs typeface="Comfortaa"/>
              <a:sym typeface="Comfortaa"/>
            </a:endParaRPr>
          </a:p>
        </p:txBody>
      </p:sp>
      <p:sp>
        <p:nvSpPr>
          <p:cNvPr id="97" name="Google Shape;97;p19"/>
          <p:cNvSpPr txBox="1"/>
          <p:nvPr>
            <p:ph idx="1" type="subTitle"/>
          </p:nvPr>
        </p:nvSpPr>
        <p:spPr>
          <a:xfrm>
            <a:off x="540075" y="1064075"/>
            <a:ext cx="7989900" cy="3835200"/>
          </a:xfrm>
          <a:prstGeom prst="rect">
            <a:avLst/>
          </a:prstGeom>
          <a:solidFill>
            <a:srgbClr val="BFDA3C"/>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highlight>
                <a:srgbClr val="BFDA3C"/>
              </a:highlight>
              <a:latin typeface="Comfortaa"/>
              <a:ea typeface="Comfortaa"/>
              <a:cs typeface="Comfortaa"/>
              <a:sym typeface="Comfortaa"/>
            </a:endParaRPr>
          </a:p>
          <a:p>
            <a:pPr indent="-355600" lvl="0" marL="457200" rtl="0" algn="l">
              <a:lnSpc>
                <a:spcPct val="115000"/>
              </a:lnSpc>
              <a:spcBef>
                <a:spcPts val="0"/>
              </a:spcBef>
              <a:spcAft>
                <a:spcPts val="0"/>
              </a:spcAft>
              <a:buClr>
                <a:schemeClr val="dk1"/>
              </a:buClr>
              <a:buSzPts val="2000"/>
              <a:buFont typeface="Comfortaa"/>
              <a:buChar char="●"/>
            </a:pPr>
            <a:r>
              <a:rPr lang="en" sz="2000">
                <a:solidFill>
                  <a:schemeClr val="dk1"/>
                </a:solidFill>
                <a:highlight>
                  <a:srgbClr val="BFDA3C"/>
                </a:highlight>
                <a:latin typeface="Comfortaa"/>
                <a:ea typeface="Comfortaa"/>
                <a:cs typeface="Comfortaa"/>
                <a:sym typeface="Comfortaa"/>
              </a:rPr>
              <a:t>By default, our system uses the algorithm: PBKDF2 algorithm with a SHA256 hash</a:t>
            </a:r>
            <a:endParaRPr sz="2000">
              <a:solidFill>
                <a:schemeClr val="dk1"/>
              </a:solidFill>
              <a:highlight>
                <a:srgbClr val="BFDA3C"/>
              </a:highlight>
              <a:latin typeface="Comfortaa"/>
              <a:ea typeface="Comfortaa"/>
              <a:cs typeface="Comfortaa"/>
              <a:sym typeface="Comfortaa"/>
            </a:endParaRPr>
          </a:p>
          <a:p>
            <a:pPr indent="-355600" lvl="0" marL="457200" rtl="0" algn="l">
              <a:lnSpc>
                <a:spcPct val="115000"/>
              </a:lnSpc>
              <a:spcBef>
                <a:spcPts val="0"/>
              </a:spcBef>
              <a:spcAft>
                <a:spcPts val="0"/>
              </a:spcAft>
              <a:buClr>
                <a:schemeClr val="dk1"/>
              </a:buClr>
              <a:buSzPts val="2000"/>
              <a:buFont typeface="Comfortaa"/>
              <a:buChar char="●"/>
            </a:pPr>
            <a:r>
              <a:rPr lang="en" sz="2000">
                <a:solidFill>
                  <a:schemeClr val="dk1"/>
                </a:solidFill>
                <a:highlight>
                  <a:srgbClr val="BFDA3C"/>
                </a:highlight>
                <a:latin typeface="Comfortaa"/>
                <a:ea typeface="Comfortaa"/>
                <a:cs typeface="Comfortaa"/>
                <a:sym typeface="Comfortaa"/>
              </a:rPr>
              <a:t>a password stretching mechanism recommended by NIST. This is sufficient for our system users: it's quite secure, requir</a:t>
            </a:r>
            <a:r>
              <a:rPr lang="en" sz="2000">
                <a:solidFill>
                  <a:schemeClr val="dk1"/>
                </a:solidFill>
                <a:highlight>
                  <a:srgbClr val="BFDA3C"/>
                </a:highlight>
                <a:latin typeface="Comfortaa"/>
                <a:ea typeface="Comfortaa"/>
                <a:cs typeface="Comfortaa"/>
                <a:sym typeface="Comfortaa"/>
              </a:rPr>
              <a:t>ing</a:t>
            </a:r>
            <a:r>
              <a:rPr lang="en" sz="2000">
                <a:solidFill>
                  <a:schemeClr val="dk1"/>
                </a:solidFill>
                <a:highlight>
                  <a:srgbClr val="BFDA3C"/>
                </a:highlight>
                <a:latin typeface="Comfortaa"/>
                <a:ea typeface="Comfortaa"/>
                <a:cs typeface="Comfortaa"/>
                <a:sym typeface="Comfortaa"/>
              </a:rPr>
              <a:t> massive amounts of com</a:t>
            </a:r>
            <a:endParaRPr sz="2000">
              <a:solidFill>
                <a:schemeClr val="dk1"/>
              </a:solidFill>
              <a:highlight>
                <a:srgbClr val="BFDA3C"/>
              </a:highlight>
              <a:latin typeface="Comfortaa"/>
              <a:ea typeface="Comfortaa"/>
              <a:cs typeface="Comfortaa"/>
              <a:sym typeface="Comfortaa"/>
            </a:endParaRPr>
          </a:p>
          <a:p>
            <a:pPr indent="-355600" lvl="0" marL="457200" rtl="0" algn="l">
              <a:lnSpc>
                <a:spcPct val="115000"/>
              </a:lnSpc>
              <a:spcBef>
                <a:spcPts val="0"/>
              </a:spcBef>
              <a:spcAft>
                <a:spcPts val="0"/>
              </a:spcAft>
              <a:buClr>
                <a:schemeClr val="dk1"/>
              </a:buClr>
              <a:buSzPts val="2000"/>
              <a:buFont typeface="Comfortaa"/>
              <a:buChar char="●"/>
            </a:pPr>
            <a:r>
              <a:rPr lang="en" sz="2000">
                <a:solidFill>
                  <a:schemeClr val="dk1"/>
                </a:solidFill>
                <a:highlight>
                  <a:srgbClr val="BFDA3C"/>
                </a:highlight>
                <a:latin typeface="Comfortaa"/>
                <a:ea typeface="Comfortaa"/>
                <a:cs typeface="Comfortaa"/>
                <a:sym typeface="Comfortaa"/>
              </a:rPr>
              <a:t>puting time to break.</a:t>
            </a:r>
            <a:endParaRPr sz="2000">
              <a:solidFill>
                <a:schemeClr val="dk1"/>
              </a:solidFill>
              <a:highlight>
                <a:srgbClr val="BFDA3C"/>
              </a:highlight>
              <a:latin typeface="Comfortaa"/>
              <a:ea typeface="Comfortaa"/>
              <a:cs typeface="Comfortaa"/>
              <a:sym typeface="Comfortaa"/>
            </a:endParaRPr>
          </a:p>
          <a:p>
            <a:pPr indent="-355600" lvl="0" marL="457200" rtl="0" algn="l">
              <a:lnSpc>
                <a:spcPct val="115000"/>
              </a:lnSpc>
              <a:spcBef>
                <a:spcPts val="0"/>
              </a:spcBef>
              <a:spcAft>
                <a:spcPts val="0"/>
              </a:spcAft>
              <a:buClr>
                <a:schemeClr val="dk1"/>
              </a:buClr>
              <a:buSzPts val="2000"/>
              <a:buFont typeface="Comfortaa"/>
              <a:buChar char="●"/>
            </a:pPr>
            <a:r>
              <a:rPr lang="en" sz="2000">
                <a:solidFill>
                  <a:schemeClr val="dk1"/>
                </a:solidFill>
                <a:highlight>
                  <a:srgbClr val="BFDA3C"/>
                </a:highlight>
                <a:latin typeface="Comfortaa"/>
                <a:ea typeface="Comfortaa"/>
                <a:cs typeface="Comfortaa"/>
                <a:sym typeface="Comfortaa"/>
              </a:rPr>
              <a:t>Raw passwords are not stored, so there is no way to see this user’s password, but user can change the password using any time they want.</a:t>
            </a:r>
            <a:endParaRPr sz="2000">
              <a:solidFill>
                <a:schemeClr val="dk1"/>
              </a:solidFill>
              <a:highlight>
                <a:srgbClr val="BFDA3C"/>
              </a:highlight>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0"/>
          <p:cNvSpPr txBox="1"/>
          <p:nvPr>
            <p:ph type="ctrTitle"/>
          </p:nvPr>
        </p:nvSpPr>
        <p:spPr>
          <a:xfrm>
            <a:off x="1067275" y="64275"/>
            <a:ext cx="7149600" cy="545100"/>
          </a:xfrm>
          <a:prstGeom prst="rect">
            <a:avLst/>
          </a:prstGeom>
          <a:solidFill>
            <a:srgbClr val="BFDA3C"/>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latin typeface="Comfortaa SemiBold"/>
                <a:ea typeface="Comfortaa SemiBold"/>
                <a:cs typeface="Comfortaa SemiBold"/>
                <a:sym typeface="Comfortaa SemiBold"/>
              </a:rPr>
              <a:t>breakdown(</a:t>
            </a:r>
            <a:r>
              <a:rPr lang="en" sz="2500">
                <a:latin typeface="Comfortaa SemiBold"/>
                <a:ea typeface="Comfortaa SemiBold"/>
                <a:cs typeface="Comfortaa SemiBold"/>
                <a:sym typeface="Comfortaa SemiBold"/>
              </a:rPr>
              <a:t>Core Algorithm</a:t>
            </a:r>
            <a:r>
              <a:rPr lang="en" sz="2500">
                <a:latin typeface="Comfortaa SemiBold"/>
                <a:ea typeface="Comfortaa SemiBold"/>
                <a:cs typeface="Comfortaa SemiBold"/>
                <a:sym typeface="Comfortaa SemiBold"/>
              </a:rPr>
              <a:t>)</a:t>
            </a:r>
            <a:endParaRPr sz="2500">
              <a:latin typeface="Comfortaa SemiBold"/>
              <a:ea typeface="Comfortaa SemiBold"/>
              <a:cs typeface="Comfortaa SemiBold"/>
              <a:sym typeface="Comfortaa SemiBold"/>
            </a:endParaRPr>
          </a:p>
        </p:txBody>
      </p:sp>
      <p:sp>
        <p:nvSpPr>
          <p:cNvPr id="103" name="Google Shape;103;p20"/>
          <p:cNvSpPr txBox="1"/>
          <p:nvPr>
            <p:ph idx="1" type="subTitle"/>
          </p:nvPr>
        </p:nvSpPr>
        <p:spPr>
          <a:xfrm>
            <a:off x="360050" y="668650"/>
            <a:ext cx="8268300" cy="4281900"/>
          </a:xfrm>
          <a:prstGeom prst="rect">
            <a:avLst/>
          </a:prstGeom>
        </p:spPr>
        <p:txBody>
          <a:bodyPr anchorCtr="0" anchor="t" bIns="91425" lIns="91425" spcFirstLastPara="1" rIns="91425" wrap="square" tIns="91425">
            <a:normAutofit fontScale="77500" lnSpcReduction="20000"/>
          </a:bodyPr>
          <a:lstStyle/>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1. MEDIA TYPE Hydroponics/Soil - ability to add new [Form]</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2. Area of application [HA]</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3. Injection ratio {Dilution ratio} form</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4. Water usage m3 form</a:t>
            </a:r>
            <a:endParaRPr b="1" sz="1902">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5. Date of usage [Filter data] form</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6. Add Fertilizers and amount kg/ltr new. ui</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7. Element composition in our fertilizer in  no 6 EG CANO3 15.5 % NO3, MGNO3 = 11 % NO3</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8. Fertilizer price/kg</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9. Grams = no.6 / 1000</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10. g/m3 [fertilizer amount kg/ltr no4( to give us g/m3 of the mixture) / Water usage m3 no4 [MODEL] views</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11. ppm = g/m3 no.8 * elements % no.9 / 100</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12. Lab test results</a:t>
            </a:r>
            <a:endParaRPr b="1" sz="1760">
              <a:latin typeface="Comfortaa"/>
              <a:ea typeface="Comfortaa"/>
              <a:cs typeface="Comfortaa"/>
              <a:sym typeface="Comfortaa"/>
            </a:endParaRPr>
          </a:p>
          <a:p>
            <a:pPr indent="0" lvl="0" marL="0" rtl="0" algn="l">
              <a:lnSpc>
                <a:spcPct val="150000"/>
              </a:lnSpc>
              <a:spcBef>
                <a:spcPts val="0"/>
              </a:spcBef>
              <a:spcAft>
                <a:spcPts val="0"/>
              </a:spcAft>
              <a:buClr>
                <a:schemeClr val="dk1"/>
              </a:buClr>
              <a:buSzPct val="48437"/>
              <a:buFont typeface="Arial"/>
              <a:buNone/>
            </a:pPr>
            <a:r>
              <a:rPr b="1" lang="en" sz="1760">
                <a:latin typeface="Comfortaa"/>
                <a:ea typeface="Comfortaa"/>
                <a:cs typeface="Comfortaa"/>
                <a:sym typeface="Comfortaa"/>
              </a:rPr>
              <a:t>13. Lab recommendation</a:t>
            </a:r>
            <a:endParaRPr b="1" sz="1760">
              <a:latin typeface="Comfortaa"/>
              <a:ea typeface="Comfortaa"/>
              <a:cs typeface="Comfortaa"/>
              <a:sym typeface="Comfortaa"/>
            </a:endParaRPr>
          </a:p>
          <a:p>
            <a:pPr indent="0" lvl="0" marL="0" rtl="0" algn="l">
              <a:lnSpc>
                <a:spcPct val="150000"/>
              </a:lnSpc>
              <a:spcBef>
                <a:spcPts val="0"/>
              </a:spcBef>
              <a:spcAft>
                <a:spcPts val="0"/>
              </a:spcAft>
              <a:buSzPct val="48437"/>
              <a:buNone/>
            </a:pPr>
            <a:r>
              <a:t/>
            </a:r>
            <a:endParaRPr b="1" sz="176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1"/>
          <p:cNvSpPr txBox="1"/>
          <p:nvPr>
            <p:ph type="ctrTitle"/>
          </p:nvPr>
        </p:nvSpPr>
        <p:spPr>
          <a:xfrm>
            <a:off x="311700" y="218600"/>
            <a:ext cx="7943700" cy="545100"/>
          </a:xfrm>
          <a:prstGeom prst="rect">
            <a:avLst/>
          </a:prstGeom>
          <a:solidFill>
            <a:srgbClr val="BFDA3C"/>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latin typeface="Comfortaa SemiBold"/>
                <a:ea typeface="Comfortaa SemiBold"/>
                <a:cs typeface="Comfortaa SemiBold"/>
                <a:sym typeface="Comfortaa SemiBold"/>
              </a:rPr>
              <a:t>Code Snippet</a:t>
            </a:r>
            <a:endParaRPr sz="2500">
              <a:latin typeface="Comfortaa SemiBold"/>
              <a:ea typeface="Comfortaa SemiBold"/>
              <a:cs typeface="Comfortaa SemiBold"/>
              <a:sym typeface="Comfortaa SemiBold"/>
            </a:endParaRPr>
          </a:p>
        </p:txBody>
      </p:sp>
      <p:pic>
        <p:nvPicPr>
          <p:cNvPr id="109" name="Google Shape;109;p21"/>
          <p:cNvPicPr preferRelativeResize="0"/>
          <p:nvPr/>
        </p:nvPicPr>
        <p:blipFill>
          <a:blip r:embed="rId4">
            <a:alphaModFix/>
          </a:blip>
          <a:stretch>
            <a:fillRect/>
          </a:stretch>
        </p:blipFill>
        <p:spPr>
          <a:xfrm>
            <a:off x="388875" y="1082425"/>
            <a:ext cx="7943700" cy="37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4E4E4"/>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