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notesSlides/notesSlide8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2" r:id="rId1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2D275C-69D5-405E-A038-0DD257EE6316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D4360AE-71A4-4BFB-A730-5BD446CB6DFA}">
      <dgm:prSet phldrT="[文本]"/>
      <dgm:spPr>
        <a:solidFill>
          <a:srgbClr val="92D050"/>
        </a:solidFill>
      </dgm:spPr>
      <dgm:t>
        <a:bodyPr/>
        <a:lstStyle/>
        <a:p>
          <a:endParaRPr lang="zh-CN" altLang="en-US" dirty="0"/>
        </a:p>
      </dgm:t>
    </dgm:pt>
    <dgm:pt modelId="{373F5CEE-63D7-4C23-B014-AB14CB140135}" type="parTrans" cxnId="{62EF365B-60A9-499A-B83F-A22D90ACB847}">
      <dgm:prSet/>
      <dgm:spPr/>
      <dgm:t>
        <a:bodyPr/>
        <a:lstStyle/>
        <a:p>
          <a:endParaRPr lang="zh-CN" altLang="en-US"/>
        </a:p>
      </dgm:t>
    </dgm:pt>
    <dgm:pt modelId="{CE462D69-FF3C-4DEA-8072-FCDC813236EB}" type="sibTrans" cxnId="{62EF365B-60A9-499A-B83F-A22D90ACB847}">
      <dgm:prSet/>
      <dgm:spPr/>
      <dgm:t>
        <a:bodyPr/>
        <a:lstStyle/>
        <a:p>
          <a:endParaRPr lang="zh-CN" altLang="en-US"/>
        </a:p>
      </dgm:t>
    </dgm:pt>
    <dgm:pt modelId="{9324F152-A299-47B6-BF2F-BC4EDA1519D6}">
      <dgm:prSet phldrT="[文本]" custT="1"/>
      <dgm:spPr/>
      <dgm:t>
        <a:bodyPr/>
        <a:lstStyle/>
        <a:p>
          <a:r>
            <a:rPr lang="zh-CN" altLang="en-US" sz="1800" b="1" dirty="0" smtClean="0">
              <a:latin typeface="微软雅黑" pitchFamily="34" charset="-122"/>
              <a:ea typeface="微软雅黑" pitchFamily="34" charset="-122"/>
            </a:rPr>
            <a:t>可行性分析</a:t>
          </a:r>
          <a:endParaRPr lang="zh-CN" altLang="en-US" sz="1800" b="1" dirty="0">
            <a:latin typeface="微软雅黑" pitchFamily="34" charset="-122"/>
            <a:ea typeface="微软雅黑" pitchFamily="34" charset="-122"/>
          </a:endParaRPr>
        </a:p>
      </dgm:t>
    </dgm:pt>
    <dgm:pt modelId="{DCB4D91D-BF5F-4EBB-B92F-4181F0F420D8}" type="parTrans" cxnId="{ACA2BDA8-35E0-4154-805C-0D0F92B764BC}">
      <dgm:prSet/>
      <dgm:spPr/>
      <dgm:t>
        <a:bodyPr/>
        <a:lstStyle/>
        <a:p>
          <a:endParaRPr lang="zh-CN" altLang="en-US"/>
        </a:p>
      </dgm:t>
    </dgm:pt>
    <dgm:pt modelId="{54A5A597-863A-445E-B58E-915998BC1D1D}" type="sibTrans" cxnId="{ACA2BDA8-35E0-4154-805C-0D0F92B764BC}">
      <dgm:prSet/>
      <dgm:spPr/>
      <dgm:t>
        <a:bodyPr/>
        <a:lstStyle/>
        <a:p>
          <a:endParaRPr lang="zh-CN" altLang="en-US"/>
        </a:p>
      </dgm:t>
    </dgm:pt>
    <dgm:pt modelId="{F24C5A62-9E5B-47A7-AC18-10B1A60132E1}">
      <dgm:prSet phldrT="[文本]" custT="1"/>
      <dgm:spPr/>
      <dgm:t>
        <a:bodyPr/>
        <a:lstStyle/>
        <a:p>
          <a:r>
            <a:rPr lang="zh-CN" altLang="en-US" sz="1800" b="1" dirty="0" smtClean="0">
              <a:latin typeface="微软雅黑" pitchFamily="34" charset="-122"/>
              <a:ea typeface="微软雅黑" pitchFamily="34" charset="-122"/>
            </a:rPr>
            <a:t>项目计划</a:t>
          </a:r>
          <a:endParaRPr lang="zh-CN" altLang="en-US" sz="1800" b="1" dirty="0">
            <a:latin typeface="微软雅黑" pitchFamily="34" charset="-122"/>
            <a:ea typeface="微软雅黑" pitchFamily="34" charset="-122"/>
          </a:endParaRPr>
        </a:p>
      </dgm:t>
    </dgm:pt>
    <dgm:pt modelId="{09DC4132-2429-4455-8A6E-6A01C3EAC39A}" type="parTrans" cxnId="{67FEAEC0-0F4C-4767-BCB2-CD4D4ECEBBDF}">
      <dgm:prSet/>
      <dgm:spPr/>
      <dgm:t>
        <a:bodyPr/>
        <a:lstStyle/>
        <a:p>
          <a:endParaRPr lang="zh-CN" altLang="en-US"/>
        </a:p>
      </dgm:t>
    </dgm:pt>
    <dgm:pt modelId="{3106999F-AAA0-4667-9BBD-60B4EB58442C}" type="sibTrans" cxnId="{67FEAEC0-0F4C-4767-BCB2-CD4D4ECEBBDF}">
      <dgm:prSet/>
      <dgm:spPr/>
      <dgm:t>
        <a:bodyPr/>
        <a:lstStyle/>
        <a:p>
          <a:endParaRPr lang="zh-CN" altLang="en-US"/>
        </a:p>
      </dgm:t>
    </dgm:pt>
    <dgm:pt modelId="{C7542251-A400-4111-A7E9-0D2084DD2790}">
      <dgm:prSet phldrT="[文本]"/>
      <dgm:spPr>
        <a:solidFill>
          <a:srgbClr val="92D050"/>
        </a:solidFill>
      </dgm:spPr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F90BA66F-0402-49DE-83E7-D1B847C0484C}" type="parTrans" cxnId="{F6EB05CF-44E8-47F1-BBF3-560DF36A4189}">
      <dgm:prSet/>
      <dgm:spPr/>
      <dgm:t>
        <a:bodyPr/>
        <a:lstStyle/>
        <a:p>
          <a:endParaRPr lang="zh-CN" altLang="en-US"/>
        </a:p>
      </dgm:t>
    </dgm:pt>
    <dgm:pt modelId="{17619CDE-14B3-4DA4-A14B-3AD1A03C1A97}" type="sibTrans" cxnId="{F6EB05CF-44E8-47F1-BBF3-560DF36A4189}">
      <dgm:prSet/>
      <dgm:spPr/>
      <dgm:t>
        <a:bodyPr/>
        <a:lstStyle/>
        <a:p>
          <a:endParaRPr lang="zh-CN" altLang="en-US"/>
        </a:p>
      </dgm:t>
    </dgm:pt>
    <dgm:pt modelId="{3E37B59D-0D55-4887-8151-7BA9C1C443D0}">
      <dgm:prSet phldrT="[文本]" custT="1"/>
      <dgm:spPr/>
      <dgm:t>
        <a:bodyPr/>
        <a:lstStyle/>
        <a:p>
          <a:r>
            <a:rPr lang="zh-CN" altLang="en-US" sz="1800" b="1" dirty="0" smtClean="0">
              <a:latin typeface="微软雅黑" pitchFamily="34" charset="-122"/>
              <a:ea typeface="微软雅黑" pitchFamily="34" charset="-122"/>
            </a:rPr>
            <a:t>需求分析</a:t>
          </a:r>
          <a:endParaRPr lang="zh-CN" altLang="en-US" sz="1800" b="1" dirty="0">
            <a:latin typeface="微软雅黑" pitchFamily="34" charset="-122"/>
            <a:ea typeface="微软雅黑" pitchFamily="34" charset="-122"/>
          </a:endParaRPr>
        </a:p>
      </dgm:t>
    </dgm:pt>
    <dgm:pt modelId="{B94807DE-54B8-4FD9-A498-0090D0831329}" type="parTrans" cxnId="{3975E756-93A7-4DA7-9AA1-3A28198B65FB}">
      <dgm:prSet/>
      <dgm:spPr/>
      <dgm:t>
        <a:bodyPr/>
        <a:lstStyle/>
        <a:p>
          <a:endParaRPr lang="zh-CN" altLang="en-US"/>
        </a:p>
      </dgm:t>
    </dgm:pt>
    <dgm:pt modelId="{F55F1C19-C0F1-47F7-8333-0A0445D9DE3A}" type="sibTrans" cxnId="{3975E756-93A7-4DA7-9AA1-3A28198B65FB}">
      <dgm:prSet/>
      <dgm:spPr/>
      <dgm:t>
        <a:bodyPr/>
        <a:lstStyle/>
        <a:p>
          <a:endParaRPr lang="zh-CN" altLang="en-US"/>
        </a:p>
      </dgm:t>
    </dgm:pt>
    <dgm:pt modelId="{704CF404-8283-40DE-8B47-3EFA492AF977}">
      <dgm:prSet phldrT="[文本]" custT="1"/>
      <dgm:spPr/>
      <dgm:t>
        <a:bodyPr/>
        <a:lstStyle/>
        <a:p>
          <a:r>
            <a:rPr lang="zh-CN" altLang="en-US" sz="1800" b="1" dirty="0" smtClean="0">
              <a:latin typeface="微软雅黑" pitchFamily="34" charset="-122"/>
              <a:ea typeface="微软雅黑" pitchFamily="34" charset="-122"/>
            </a:rPr>
            <a:t>概要设计</a:t>
          </a:r>
          <a:endParaRPr lang="zh-CN" altLang="en-US" sz="1800" b="1" dirty="0">
            <a:latin typeface="微软雅黑" pitchFamily="34" charset="-122"/>
            <a:ea typeface="微软雅黑" pitchFamily="34" charset="-122"/>
          </a:endParaRPr>
        </a:p>
      </dgm:t>
    </dgm:pt>
    <dgm:pt modelId="{C9B4A0B8-0494-4CE6-9018-D500D32E396F}" type="parTrans" cxnId="{B022684F-C28D-42EB-A852-A390A9254D95}">
      <dgm:prSet/>
      <dgm:spPr/>
      <dgm:t>
        <a:bodyPr/>
        <a:lstStyle/>
        <a:p>
          <a:endParaRPr lang="zh-CN" altLang="en-US"/>
        </a:p>
      </dgm:t>
    </dgm:pt>
    <dgm:pt modelId="{76C8E7AC-4605-4A57-BC8C-D159E7D73EC9}" type="sibTrans" cxnId="{B022684F-C28D-42EB-A852-A390A9254D95}">
      <dgm:prSet/>
      <dgm:spPr/>
      <dgm:t>
        <a:bodyPr/>
        <a:lstStyle/>
        <a:p>
          <a:endParaRPr lang="zh-CN" altLang="en-US"/>
        </a:p>
      </dgm:t>
    </dgm:pt>
    <dgm:pt modelId="{D14B135E-10DE-4E74-A800-192D9DA48EDE}">
      <dgm:prSet phldrT="[文本]"/>
      <dgm:spPr>
        <a:solidFill>
          <a:srgbClr val="92D050"/>
        </a:solidFill>
      </dgm:spPr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A139A642-8246-4359-86A4-B108909E4B6C}" type="parTrans" cxnId="{7F488586-ADDA-4912-9E4D-2940FCBF9D55}">
      <dgm:prSet/>
      <dgm:spPr/>
      <dgm:t>
        <a:bodyPr/>
        <a:lstStyle/>
        <a:p>
          <a:endParaRPr lang="zh-CN" altLang="en-US"/>
        </a:p>
      </dgm:t>
    </dgm:pt>
    <dgm:pt modelId="{004EB39E-43FE-429C-AF22-F20CB77939FD}" type="sibTrans" cxnId="{7F488586-ADDA-4912-9E4D-2940FCBF9D55}">
      <dgm:prSet/>
      <dgm:spPr/>
      <dgm:t>
        <a:bodyPr/>
        <a:lstStyle/>
        <a:p>
          <a:endParaRPr lang="zh-CN" altLang="en-US"/>
        </a:p>
      </dgm:t>
    </dgm:pt>
    <dgm:pt modelId="{304623E7-DEB8-4110-B063-4DC1628C09A4}">
      <dgm:prSet phldrT="[文本]" custT="1"/>
      <dgm:spPr/>
      <dgm:t>
        <a:bodyPr/>
        <a:lstStyle/>
        <a:p>
          <a:r>
            <a:rPr lang="zh-CN" altLang="en-US" sz="1800" b="1" dirty="0" smtClean="0">
              <a:latin typeface="微软雅黑" pitchFamily="34" charset="-122"/>
              <a:ea typeface="微软雅黑" pitchFamily="34" charset="-122"/>
            </a:rPr>
            <a:t>详细设计</a:t>
          </a:r>
          <a:endParaRPr lang="zh-CN" altLang="en-US" sz="1800" b="1" dirty="0">
            <a:latin typeface="微软雅黑" pitchFamily="34" charset="-122"/>
            <a:ea typeface="微软雅黑" pitchFamily="34" charset="-122"/>
          </a:endParaRPr>
        </a:p>
      </dgm:t>
    </dgm:pt>
    <dgm:pt modelId="{16FC971E-DD58-44A6-B5F3-C7AE8B568AA4}" type="parTrans" cxnId="{065ACAB8-9A6B-4EFB-99AF-D70D4E2937C6}">
      <dgm:prSet/>
      <dgm:spPr/>
      <dgm:t>
        <a:bodyPr/>
        <a:lstStyle/>
        <a:p>
          <a:endParaRPr lang="zh-CN" altLang="en-US"/>
        </a:p>
      </dgm:t>
    </dgm:pt>
    <dgm:pt modelId="{D7D17FC5-0CF9-4BBF-88C9-C12D9A4B6333}" type="sibTrans" cxnId="{065ACAB8-9A6B-4EFB-99AF-D70D4E2937C6}">
      <dgm:prSet/>
      <dgm:spPr/>
      <dgm:t>
        <a:bodyPr/>
        <a:lstStyle/>
        <a:p>
          <a:endParaRPr lang="zh-CN" altLang="en-US"/>
        </a:p>
      </dgm:t>
    </dgm:pt>
    <dgm:pt modelId="{9C97518F-E96C-4CCA-BD4F-1F63EC220183}">
      <dgm:prSet phldrT="[文本]" custT="1"/>
      <dgm:spPr/>
      <dgm:t>
        <a:bodyPr/>
        <a:lstStyle/>
        <a:p>
          <a:r>
            <a:rPr lang="zh-CN" altLang="en-US" sz="1800" b="1" dirty="0" smtClean="0">
              <a:latin typeface="微软雅黑" pitchFamily="34" charset="-122"/>
              <a:ea typeface="微软雅黑" pitchFamily="34" charset="-122"/>
            </a:rPr>
            <a:t>编码和测试</a:t>
          </a:r>
          <a:endParaRPr lang="zh-CN" altLang="en-US" sz="1800" b="1" dirty="0">
            <a:latin typeface="微软雅黑" pitchFamily="34" charset="-122"/>
            <a:ea typeface="微软雅黑" pitchFamily="34" charset="-122"/>
          </a:endParaRPr>
        </a:p>
      </dgm:t>
    </dgm:pt>
    <dgm:pt modelId="{70248284-90D8-4F58-A5C2-7D5527BC18A2}" type="parTrans" cxnId="{B387903E-7869-49D1-84E9-D505DDD521C7}">
      <dgm:prSet/>
      <dgm:spPr/>
      <dgm:t>
        <a:bodyPr/>
        <a:lstStyle/>
        <a:p>
          <a:endParaRPr lang="zh-CN" altLang="en-US"/>
        </a:p>
      </dgm:t>
    </dgm:pt>
    <dgm:pt modelId="{3161D704-2D27-4724-AE73-F8B08A2C7B69}" type="sibTrans" cxnId="{B387903E-7869-49D1-84E9-D505DDD521C7}">
      <dgm:prSet/>
      <dgm:spPr/>
      <dgm:t>
        <a:bodyPr/>
        <a:lstStyle/>
        <a:p>
          <a:endParaRPr lang="zh-CN" altLang="en-US"/>
        </a:p>
      </dgm:t>
    </dgm:pt>
    <dgm:pt modelId="{B9DCC169-211D-4656-A1D6-02DA04DC2048}">
      <dgm:prSet phldrT="[文本]" custT="1"/>
      <dgm:spPr/>
      <dgm:t>
        <a:bodyPr/>
        <a:lstStyle/>
        <a:p>
          <a:r>
            <a:rPr lang="zh-CN" altLang="en-US" sz="1800" b="1" dirty="0" smtClean="0">
              <a:latin typeface="微软雅黑" pitchFamily="34" charset="-122"/>
              <a:ea typeface="微软雅黑" pitchFamily="34" charset="-122"/>
            </a:rPr>
            <a:t>部署</a:t>
          </a:r>
          <a:endParaRPr lang="zh-CN" altLang="en-US" sz="1800" b="1" dirty="0">
            <a:latin typeface="微软雅黑" pitchFamily="34" charset="-122"/>
            <a:ea typeface="微软雅黑" pitchFamily="34" charset="-122"/>
          </a:endParaRPr>
        </a:p>
      </dgm:t>
    </dgm:pt>
    <dgm:pt modelId="{90D17E09-E977-4D51-A620-D0C78CB66533}" type="parTrans" cxnId="{8A8AAD9C-5F78-4DE2-85CF-9E7CE9B0E51F}">
      <dgm:prSet/>
      <dgm:spPr/>
      <dgm:t>
        <a:bodyPr/>
        <a:lstStyle/>
        <a:p>
          <a:endParaRPr lang="zh-CN" altLang="en-US"/>
        </a:p>
      </dgm:t>
    </dgm:pt>
    <dgm:pt modelId="{3FB1B3F2-4CA2-43A5-AE8B-D215CA4F74E1}" type="sibTrans" cxnId="{8A8AAD9C-5F78-4DE2-85CF-9E7CE9B0E51F}">
      <dgm:prSet/>
      <dgm:spPr/>
      <dgm:t>
        <a:bodyPr/>
        <a:lstStyle/>
        <a:p>
          <a:endParaRPr lang="zh-CN" altLang="en-US"/>
        </a:p>
      </dgm:t>
    </dgm:pt>
    <dgm:pt modelId="{A8A70557-0DB2-4BC0-A012-9412A1618FE3}">
      <dgm:prSet phldrT="[文本]"/>
      <dgm:spPr>
        <a:solidFill>
          <a:srgbClr val="92D050"/>
        </a:solidFill>
      </dgm:spPr>
      <dgm:t>
        <a:bodyPr/>
        <a:lstStyle/>
        <a:p>
          <a:endParaRPr lang="zh-CN" altLang="en-US" dirty="0"/>
        </a:p>
      </dgm:t>
    </dgm:pt>
    <dgm:pt modelId="{4A826AA2-34E9-472C-8C32-47AD4ACEBD35}" type="parTrans" cxnId="{40535A4A-8A0D-498E-8326-6F897452F20C}">
      <dgm:prSet/>
      <dgm:spPr/>
      <dgm:t>
        <a:bodyPr/>
        <a:lstStyle/>
        <a:p>
          <a:endParaRPr lang="zh-CN" altLang="en-US"/>
        </a:p>
      </dgm:t>
    </dgm:pt>
    <dgm:pt modelId="{AADF243D-AE34-4681-A719-2EC45358030C}" type="sibTrans" cxnId="{40535A4A-8A0D-498E-8326-6F897452F20C}">
      <dgm:prSet/>
      <dgm:spPr/>
      <dgm:t>
        <a:bodyPr/>
        <a:lstStyle/>
        <a:p>
          <a:endParaRPr lang="zh-CN" altLang="en-US"/>
        </a:p>
      </dgm:t>
    </dgm:pt>
    <dgm:pt modelId="{9B398339-4EBC-49B7-8238-4088B47AC4BF}">
      <dgm:prSet phldrT="[文本]" custT="1"/>
      <dgm:spPr/>
      <dgm:t>
        <a:bodyPr/>
        <a:lstStyle/>
        <a:p>
          <a:r>
            <a:rPr lang="zh-CN" altLang="en-US" sz="1800" b="1" dirty="0" smtClean="0">
              <a:latin typeface="微软雅黑" pitchFamily="34" charset="-122"/>
              <a:ea typeface="微软雅黑" pitchFamily="34" charset="-122"/>
            </a:rPr>
            <a:t>维护</a:t>
          </a:r>
          <a:endParaRPr lang="zh-CN" altLang="en-US" sz="1800" b="1" dirty="0">
            <a:latin typeface="微软雅黑" pitchFamily="34" charset="-122"/>
            <a:ea typeface="微软雅黑" pitchFamily="34" charset="-122"/>
          </a:endParaRPr>
        </a:p>
      </dgm:t>
    </dgm:pt>
    <dgm:pt modelId="{2BF5A557-8719-49B5-BEAA-31F90344047B}" type="parTrans" cxnId="{E673B2C4-F340-4E1E-9155-CB179C69D1AD}">
      <dgm:prSet/>
      <dgm:spPr/>
      <dgm:t>
        <a:bodyPr/>
        <a:lstStyle/>
        <a:p>
          <a:endParaRPr lang="zh-CN" altLang="en-US"/>
        </a:p>
      </dgm:t>
    </dgm:pt>
    <dgm:pt modelId="{873D2F67-3351-4A75-A3CC-1153AD90AAB9}" type="sibTrans" cxnId="{E673B2C4-F340-4E1E-9155-CB179C69D1AD}">
      <dgm:prSet/>
      <dgm:spPr/>
      <dgm:t>
        <a:bodyPr/>
        <a:lstStyle/>
        <a:p>
          <a:endParaRPr lang="zh-CN" altLang="en-US"/>
        </a:p>
      </dgm:t>
    </dgm:pt>
    <dgm:pt modelId="{A4310622-0815-4391-A572-B62BDDBBBF5E}" type="pres">
      <dgm:prSet presAssocID="{362D275C-69D5-405E-A038-0DD257EE631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BFEDBD9-DBAF-45AB-BE68-C4102812F00A}" type="pres">
      <dgm:prSet presAssocID="{9D4360AE-71A4-4BFB-A730-5BD446CB6DFA}" presName="composite" presStyleCnt="0"/>
      <dgm:spPr/>
    </dgm:pt>
    <dgm:pt modelId="{1FF2A333-F04C-4A6E-97E8-DEFF93346767}" type="pres">
      <dgm:prSet presAssocID="{9D4360AE-71A4-4BFB-A730-5BD446CB6DFA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D4EC688-CCA3-4950-A583-6BABAA01B928}" type="pres">
      <dgm:prSet presAssocID="{9D4360AE-71A4-4BFB-A730-5BD446CB6DFA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49B13F-F213-499D-BA26-D8EB050E0F3D}" type="pres">
      <dgm:prSet presAssocID="{CE462D69-FF3C-4DEA-8072-FCDC813236EB}" presName="sp" presStyleCnt="0"/>
      <dgm:spPr/>
    </dgm:pt>
    <dgm:pt modelId="{323F4A8C-6614-44BF-8040-FEE4C9124460}" type="pres">
      <dgm:prSet presAssocID="{C7542251-A400-4111-A7E9-0D2084DD2790}" presName="composite" presStyleCnt="0"/>
      <dgm:spPr/>
    </dgm:pt>
    <dgm:pt modelId="{E4801F14-D2C7-4F68-8781-AC99A3515C1A}" type="pres">
      <dgm:prSet presAssocID="{C7542251-A400-4111-A7E9-0D2084DD2790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F69066A-8B4A-4C9D-B41C-C5B0C2E0A10C}" type="pres">
      <dgm:prSet presAssocID="{C7542251-A400-4111-A7E9-0D2084DD2790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D9BA885-C08B-4989-BEC8-296C357CE619}" type="pres">
      <dgm:prSet presAssocID="{17619CDE-14B3-4DA4-A14B-3AD1A03C1A97}" presName="sp" presStyleCnt="0"/>
      <dgm:spPr/>
    </dgm:pt>
    <dgm:pt modelId="{E4393983-AE2A-4A01-B401-857F2DC81E77}" type="pres">
      <dgm:prSet presAssocID="{D14B135E-10DE-4E74-A800-192D9DA48EDE}" presName="composite" presStyleCnt="0"/>
      <dgm:spPr/>
    </dgm:pt>
    <dgm:pt modelId="{2231E531-7CA2-4F57-A1AA-152F7AD7CEF2}" type="pres">
      <dgm:prSet presAssocID="{D14B135E-10DE-4E74-A800-192D9DA48EDE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0DF023-9BC5-412E-8ACC-1BA7D97AE859}" type="pres">
      <dgm:prSet presAssocID="{D14B135E-10DE-4E74-A800-192D9DA48EDE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57A760-421D-4320-9263-0E9B079F1852}" type="pres">
      <dgm:prSet presAssocID="{004EB39E-43FE-429C-AF22-F20CB77939FD}" presName="sp" presStyleCnt="0"/>
      <dgm:spPr/>
    </dgm:pt>
    <dgm:pt modelId="{D4F8D739-782A-472E-8E32-5D37D4DB420E}" type="pres">
      <dgm:prSet presAssocID="{A8A70557-0DB2-4BC0-A012-9412A1618FE3}" presName="composite" presStyleCnt="0"/>
      <dgm:spPr/>
    </dgm:pt>
    <dgm:pt modelId="{89648243-388D-4275-AB5D-05E1A8EB7407}" type="pres">
      <dgm:prSet presAssocID="{A8A70557-0DB2-4BC0-A012-9412A1618FE3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72E0EB-B6DA-4887-8D60-7A93D4A3320F}" type="pres">
      <dgm:prSet presAssocID="{A8A70557-0DB2-4BC0-A012-9412A1618FE3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975E756-93A7-4DA7-9AA1-3A28198B65FB}" srcId="{C7542251-A400-4111-A7E9-0D2084DD2790}" destId="{3E37B59D-0D55-4887-8151-7BA9C1C443D0}" srcOrd="0" destOrd="0" parTransId="{B94807DE-54B8-4FD9-A498-0090D0831329}" sibTransId="{F55F1C19-C0F1-47F7-8333-0A0445D9DE3A}"/>
    <dgm:cxn modelId="{08080652-D925-4AC3-972C-A1A5AE1BC840}" type="presOf" srcId="{D14B135E-10DE-4E74-A800-192D9DA48EDE}" destId="{2231E531-7CA2-4F57-A1AA-152F7AD7CEF2}" srcOrd="0" destOrd="0" presId="urn:microsoft.com/office/officeart/2005/8/layout/chevron2"/>
    <dgm:cxn modelId="{72AEB69E-2CEF-4F69-8EB5-96E4FF02C29E}" type="presOf" srcId="{304623E7-DEB8-4110-B063-4DC1628C09A4}" destId="{860DF023-9BC5-412E-8ACC-1BA7D97AE859}" srcOrd="0" destOrd="0" presId="urn:microsoft.com/office/officeart/2005/8/layout/chevron2"/>
    <dgm:cxn modelId="{40535A4A-8A0D-498E-8326-6F897452F20C}" srcId="{362D275C-69D5-405E-A038-0DD257EE6316}" destId="{A8A70557-0DB2-4BC0-A012-9412A1618FE3}" srcOrd="3" destOrd="0" parTransId="{4A826AA2-34E9-472C-8C32-47AD4ACEBD35}" sibTransId="{AADF243D-AE34-4681-A719-2EC45358030C}"/>
    <dgm:cxn modelId="{944D2075-8E8B-4744-BFC5-BD43621B9BCF}" type="presOf" srcId="{9B398339-4EBC-49B7-8238-4088B47AC4BF}" destId="{DA72E0EB-B6DA-4887-8D60-7A93D4A3320F}" srcOrd="0" destOrd="1" presId="urn:microsoft.com/office/officeart/2005/8/layout/chevron2"/>
    <dgm:cxn modelId="{FB38370E-8759-4C83-A4BF-1FAFE031B32A}" type="presOf" srcId="{704CF404-8283-40DE-8B47-3EFA492AF977}" destId="{2F69066A-8B4A-4C9D-B41C-C5B0C2E0A10C}" srcOrd="0" destOrd="1" presId="urn:microsoft.com/office/officeart/2005/8/layout/chevron2"/>
    <dgm:cxn modelId="{0B954D21-2527-4386-B5F1-BA923D7D640A}" type="presOf" srcId="{3E37B59D-0D55-4887-8151-7BA9C1C443D0}" destId="{2F69066A-8B4A-4C9D-B41C-C5B0C2E0A10C}" srcOrd="0" destOrd="0" presId="urn:microsoft.com/office/officeart/2005/8/layout/chevron2"/>
    <dgm:cxn modelId="{FCC4FD0C-1E77-476B-AD3F-49C45E64C674}" type="presOf" srcId="{9C97518F-E96C-4CCA-BD4F-1F63EC220183}" destId="{860DF023-9BC5-412E-8ACC-1BA7D97AE859}" srcOrd="0" destOrd="1" presId="urn:microsoft.com/office/officeart/2005/8/layout/chevron2"/>
    <dgm:cxn modelId="{ACA2BDA8-35E0-4154-805C-0D0F92B764BC}" srcId="{9D4360AE-71A4-4BFB-A730-5BD446CB6DFA}" destId="{9324F152-A299-47B6-BF2F-BC4EDA1519D6}" srcOrd="0" destOrd="0" parTransId="{DCB4D91D-BF5F-4EBB-B92F-4181F0F420D8}" sibTransId="{54A5A597-863A-445E-B58E-915998BC1D1D}"/>
    <dgm:cxn modelId="{E673B2C4-F340-4E1E-9155-CB179C69D1AD}" srcId="{A8A70557-0DB2-4BC0-A012-9412A1618FE3}" destId="{9B398339-4EBC-49B7-8238-4088B47AC4BF}" srcOrd="1" destOrd="0" parTransId="{2BF5A557-8719-49B5-BEAA-31F90344047B}" sibTransId="{873D2F67-3351-4A75-A3CC-1153AD90AAB9}"/>
    <dgm:cxn modelId="{F6EB05CF-44E8-47F1-BBF3-560DF36A4189}" srcId="{362D275C-69D5-405E-A038-0DD257EE6316}" destId="{C7542251-A400-4111-A7E9-0D2084DD2790}" srcOrd="1" destOrd="0" parTransId="{F90BA66F-0402-49DE-83E7-D1B847C0484C}" sibTransId="{17619CDE-14B3-4DA4-A14B-3AD1A03C1A97}"/>
    <dgm:cxn modelId="{8A8AAD9C-5F78-4DE2-85CF-9E7CE9B0E51F}" srcId="{A8A70557-0DB2-4BC0-A012-9412A1618FE3}" destId="{B9DCC169-211D-4656-A1D6-02DA04DC2048}" srcOrd="0" destOrd="0" parTransId="{90D17E09-E977-4D51-A620-D0C78CB66533}" sibTransId="{3FB1B3F2-4CA2-43A5-AE8B-D215CA4F74E1}"/>
    <dgm:cxn modelId="{62EF365B-60A9-499A-B83F-A22D90ACB847}" srcId="{362D275C-69D5-405E-A038-0DD257EE6316}" destId="{9D4360AE-71A4-4BFB-A730-5BD446CB6DFA}" srcOrd="0" destOrd="0" parTransId="{373F5CEE-63D7-4C23-B014-AB14CB140135}" sibTransId="{CE462D69-FF3C-4DEA-8072-FCDC813236EB}"/>
    <dgm:cxn modelId="{65444498-66E8-461F-86C9-4EC97F35814F}" type="presOf" srcId="{A8A70557-0DB2-4BC0-A012-9412A1618FE3}" destId="{89648243-388D-4275-AB5D-05E1A8EB7407}" srcOrd="0" destOrd="0" presId="urn:microsoft.com/office/officeart/2005/8/layout/chevron2"/>
    <dgm:cxn modelId="{5AA718DA-F1A6-42E2-A49C-D4D07B4A2DFB}" type="presOf" srcId="{C7542251-A400-4111-A7E9-0D2084DD2790}" destId="{E4801F14-D2C7-4F68-8781-AC99A3515C1A}" srcOrd="0" destOrd="0" presId="urn:microsoft.com/office/officeart/2005/8/layout/chevron2"/>
    <dgm:cxn modelId="{065ACAB8-9A6B-4EFB-99AF-D70D4E2937C6}" srcId="{D14B135E-10DE-4E74-A800-192D9DA48EDE}" destId="{304623E7-DEB8-4110-B063-4DC1628C09A4}" srcOrd="0" destOrd="0" parTransId="{16FC971E-DD58-44A6-B5F3-C7AE8B568AA4}" sibTransId="{D7D17FC5-0CF9-4BBF-88C9-C12D9A4B6333}"/>
    <dgm:cxn modelId="{E622583D-A350-48EC-B46C-2F338D39E436}" type="presOf" srcId="{362D275C-69D5-405E-A038-0DD257EE6316}" destId="{A4310622-0815-4391-A572-B62BDDBBBF5E}" srcOrd="0" destOrd="0" presId="urn:microsoft.com/office/officeart/2005/8/layout/chevron2"/>
    <dgm:cxn modelId="{ACFC0945-5124-460E-81D6-206E034A53AF}" type="presOf" srcId="{F24C5A62-9E5B-47A7-AC18-10B1A60132E1}" destId="{CD4EC688-CCA3-4950-A583-6BABAA01B928}" srcOrd="0" destOrd="1" presId="urn:microsoft.com/office/officeart/2005/8/layout/chevron2"/>
    <dgm:cxn modelId="{D109D559-D811-4641-8FCF-A34679F2B180}" type="presOf" srcId="{9324F152-A299-47B6-BF2F-BC4EDA1519D6}" destId="{CD4EC688-CCA3-4950-A583-6BABAA01B928}" srcOrd="0" destOrd="0" presId="urn:microsoft.com/office/officeart/2005/8/layout/chevron2"/>
    <dgm:cxn modelId="{6A6B55E6-C790-4A33-B665-4F3DE5D9643D}" type="presOf" srcId="{9D4360AE-71A4-4BFB-A730-5BD446CB6DFA}" destId="{1FF2A333-F04C-4A6E-97E8-DEFF93346767}" srcOrd="0" destOrd="0" presId="urn:microsoft.com/office/officeart/2005/8/layout/chevron2"/>
    <dgm:cxn modelId="{B387903E-7869-49D1-84E9-D505DDD521C7}" srcId="{D14B135E-10DE-4E74-A800-192D9DA48EDE}" destId="{9C97518F-E96C-4CCA-BD4F-1F63EC220183}" srcOrd="1" destOrd="0" parTransId="{70248284-90D8-4F58-A5C2-7D5527BC18A2}" sibTransId="{3161D704-2D27-4724-AE73-F8B08A2C7B69}"/>
    <dgm:cxn modelId="{67FEAEC0-0F4C-4767-BCB2-CD4D4ECEBBDF}" srcId="{9D4360AE-71A4-4BFB-A730-5BD446CB6DFA}" destId="{F24C5A62-9E5B-47A7-AC18-10B1A60132E1}" srcOrd="1" destOrd="0" parTransId="{09DC4132-2429-4455-8A6E-6A01C3EAC39A}" sibTransId="{3106999F-AAA0-4667-9BBD-60B4EB58442C}"/>
    <dgm:cxn modelId="{7F488586-ADDA-4912-9E4D-2940FCBF9D55}" srcId="{362D275C-69D5-405E-A038-0DD257EE6316}" destId="{D14B135E-10DE-4E74-A800-192D9DA48EDE}" srcOrd="2" destOrd="0" parTransId="{A139A642-8246-4359-86A4-B108909E4B6C}" sibTransId="{004EB39E-43FE-429C-AF22-F20CB77939FD}"/>
    <dgm:cxn modelId="{B022684F-C28D-42EB-A852-A390A9254D95}" srcId="{C7542251-A400-4111-A7E9-0D2084DD2790}" destId="{704CF404-8283-40DE-8B47-3EFA492AF977}" srcOrd="1" destOrd="0" parTransId="{C9B4A0B8-0494-4CE6-9018-D500D32E396F}" sibTransId="{76C8E7AC-4605-4A57-BC8C-D159E7D73EC9}"/>
    <dgm:cxn modelId="{D9B02647-59C8-41A1-AB2F-608B56D8932D}" type="presOf" srcId="{B9DCC169-211D-4656-A1D6-02DA04DC2048}" destId="{DA72E0EB-B6DA-4887-8D60-7A93D4A3320F}" srcOrd="0" destOrd="0" presId="urn:microsoft.com/office/officeart/2005/8/layout/chevron2"/>
    <dgm:cxn modelId="{A9827673-0A62-41E6-80BC-5BE349DBF502}" type="presParOf" srcId="{A4310622-0815-4391-A572-B62BDDBBBF5E}" destId="{FBFEDBD9-DBAF-45AB-BE68-C4102812F00A}" srcOrd="0" destOrd="0" presId="urn:microsoft.com/office/officeart/2005/8/layout/chevron2"/>
    <dgm:cxn modelId="{C79B54BF-EA6E-4FD5-9A66-B44E63BA143B}" type="presParOf" srcId="{FBFEDBD9-DBAF-45AB-BE68-C4102812F00A}" destId="{1FF2A333-F04C-4A6E-97E8-DEFF93346767}" srcOrd="0" destOrd="0" presId="urn:microsoft.com/office/officeart/2005/8/layout/chevron2"/>
    <dgm:cxn modelId="{7DABC20F-CCB9-42F3-8833-5E8D549FA0D4}" type="presParOf" srcId="{FBFEDBD9-DBAF-45AB-BE68-C4102812F00A}" destId="{CD4EC688-CCA3-4950-A583-6BABAA01B928}" srcOrd="1" destOrd="0" presId="urn:microsoft.com/office/officeart/2005/8/layout/chevron2"/>
    <dgm:cxn modelId="{C6095D41-7E35-453C-8C37-CDC5BACBE557}" type="presParOf" srcId="{A4310622-0815-4391-A572-B62BDDBBBF5E}" destId="{0249B13F-F213-499D-BA26-D8EB050E0F3D}" srcOrd="1" destOrd="0" presId="urn:microsoft.com/office/officeart/2005/8/layout/chevron2"/>
    <dgm:cxn modelId="{9CE71957-0CCE-4F4C-8F46-ED0D474E3160}" type="presParOf" srcId="{A4310622-0815-4391-A572-B62BDDBBBF5E}" destId="{323F4A8C-6614-44BF-8040-FEE4C9124460}" srcOrd="2" destOrd="0" presId="urn:microsoft.com/office/officeart/2005/8/layout/chevron2"/>
    <dgm:cxn modelId="{A6D117BC-7C41-4BE4-A71C-370770321716}" type="presParOf" srcId="{323F4A8C-6614-44BF-8040-FEE4C9124460}" destId="{E4801F14-D2C7-4F68-8781-AC99A3515C1A}" srcOrd="0" destOrd="0" presId="urn:microsoft.com/office/officeart/2005/8/layout/chevron2"/>
    <dgm:cxn modelId="{668F8225-A692-441C-B80F-EB773DF34381}" type="presParOf" srcId="{323F4A8C-6614-44BF-8040-FEE4C9124460}" destId="{2F69066A-8B4A-4C9D-B41C-C5B0C2E0A10C}" srcOrd="1" destOrd="0" presId="urn:microsoft.com/office/officeart/2005/8/layout/chevron2"/>
    <dgm:cxn modelId="{00913ACE-8063-49DB-BB1B-70B00BB2A996}" type="presParOf" srcId="{A4310622-0815-4391-A572-B62BDDBBBF5E}" destId="{7D9BA885-C08B-4989-BEC8-296C357CE619}" srcOrd="3" destOrd="0" presId="urn:microsoft.com/office/officeart/2005/8/layout/chevron2"/>
    <dgm:cxn modelId="{67DC6944-1C2B-4A8F-B02C-4F579D9267C1}" type="presParOf" srcId="{A4310622-0815-4391-A572-B62BDDBBBF5E}" destId="{E4393983-AE2A-4A01-B401-857F2DC81E77}" srcOrd="4" destOrd="0" presId="urn:microsoft.com/office/officeart/2005/8/layout/chevron2"/>
    <dgm:cxn modelId="{C1F063F7-213A-4BC7-AE36-2B85F789E54B}" type="presParOf" srcId="{E4393983-AE2A-4A01-B401-857F2DC81E77}" destId="{2231E531-7CA2-4F57-A1AA-152F7AD7CEF2}" srcOrd="0" destOrd="0" presId="urn:microsoft.com/office/officeart/2005/8/layout/chevron2"/>
    <dgm:cxn modelId="{DEEFAEB6-8BBC-4721-8BEA-8153DCE27081}" type="presParOf" srcId="{E4393983-AE2A-4A01-B401-857F2DC81E77}" destId="{860DF023-9BC5-412E-8ACC-1BA7D97AE859}" srcOrd="1" destOrd="0" presId="urn:microsoft.com/office/officeart/2005/8/layout/chevron2"/>
    <dgm:cxn modelId="{DD342E80-94C6-4A45-ACA5-069F60668A03}" type="presParOf" srcId="{A4310622-0815-4391-A572-B62BDDBBBF5E}" destId="{3357A760-421D-4320-9263-0E9B079F1852}" srcOrd="5" destOrd="0" presId="urn:microsoft.com/office/officeart/2005/8/layout/chevron2"/>
    <dgm:cxn modelId="{5DD9EE68-F48A-4ACB-A54C-8AF95910BCA0}" type="presParOf" srcId="{A4310622-0815-4391-A572-B62BDDBBBF5E}" destId="{D4F8D739-782A-472E-8E32-5D37D4DB420E}" srcOrd="6" destOrd="0" presId="urn:microsoft.com/office/officeart/2005/8/layout/chevron2"/>
    <dgm:cxn modelId="{1C688E83-4752-484F-BF03-5F0D612211A7}" type="presParOf" srcId="{D4F8D739-782A-472E-8E32-5D37D4DB420E}" destId="{89648243-388D-4275-AB5D-05E1A8EB7407}" srcOrd="0" destOrd="0" presId="urn:microsoft.com/office/officeart/2005/8/layout/chevron2"/>
    <dgm:cxn modelId="{0BF31AAC-A524-42F9-8CF0-49B50D01A82A}" type="presParOf" srcId="{D4F8D739-782A-472E-8E32-5D37D4DB420E}" destId="{DA72E0EB-B6DA-4887-8D60-7A93D4A3320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FF2A333-F04C-4A6E-97E8-DEFF93346767}">
      <dsp:nvSpPr>
        <dsp:cNvPr id="0" name=""/>
        <dsp:cNvSpPr/>
      </dsp:nvSpPr>
      <dsp:spPr>
        <a:xfrm rot="5400000">
          <a:off x="-168903" y="171488"/>
          <a:ext cx="1126024" cy="788217"/>
        </a:xfrm>
        <a:prstGeom prst="chevron">
          <a:avLst/>
        </a:prstGeom>
        <a:solidFill>
          <a:srgbClr val="92D05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200" kern="1200" dirty="0"/>
        </a:p>
      </dsp:txBody>
      <dsp:txXfrm rot="5400000">
        <a:off x="-168903" y="171488"/>
        <a:ext cx="1126024" cy="788217"/>
      </dsp:txXfrm>
    </dsp:sp>
    <dsp:sp modelId="{CD4EC688-CCA3-4950-A583-6BABAA01B928}">
      <dsp:nvSpPr>
        <dsp:cNvPr id="0" name=""/>
        <dsp:cNvSpPr/>
      </dsp:nvSpPr>
      <dsp:spPr>
        <a:xfrm rot="5400000">
          <a:off x="3076150" y="-2285348"/>
          <a:ext cx="731915" cy="53077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b="1" kern="1200" dirty="0" smtClean="0">
              <a:latin typeface="微软雅黑" pitchFamily="34" charset="-122"/>
              <a:ea typeface="微软雅黑" pitchFamily="34" charset="-122"/>
            </a:rPr>
            <a:t>可行性分析</a:t>
          </a:r>
          <a:endParaRPr lang="zh-CN" altLang="en-US" sz="1800" b="1" kern="1200" dirty="0">
            <a:latin typeface="微软雅黑" pitchFamily="34" charset="-122"/>
            <a:ea typeface="微软雅黑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b="1" kern="1200" dirty="0" smtClean="0">
              <a:latin typeface="微软雅黑" pitchFamily="34" charset="-122"/>
              <a:ea typeface="微软雅黑" pitchFamily="34" charset="-122"/>
            </a:rPr>
            <a:t>项目计划</a:t>
          </a:r>
          <a:endParaRPr lang="zh-CN" altLang="en-US" sz="1800" b="1" kern="1200" dirty="0">
            <a:latin typeface="微软雅黑" pitchFamily="34" charset="-122"/>
            <a:ea typeface="微软雅黑" pitchFamily="34" charset="-122"/>
          </a:endParaRPr>
        </a:p>
      </dsp:txBody>
      <dsp:txXfrm rot="5400000">
        <a:off x="3076150" y="-2285348"/>
        <a:ext cx="731915" cy="5307782"/>
      </dsp:txXfrm>
    </dsp:sp>
    <dsp:sp modelId="{E4801F14-D2C7-4F68-8781-AC99A3515C1A}">
      <dsp:nvSpPr>
        <dsp:cNvPr id="0" name=""/>
        <dsp:cNvSpPr/>
      </dsp:nvSpPr>
      <dsp:spPr>
        <a:xfrm rot="5400000">
          <a:off x="-168903" y="1149090"/>
          <a:ext cx="1126024" cy="788217"/>
        </a:xfrm>
        <a:prstGeom prst="chevron">
          <a:avLst/>
        </a:prstGeom>
        <a:solidFill>
          <a:srgbClr val="92D05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 </a:t>
          </a:r>
          <a:endParaRPr lang="zh-CN" altLang="en-US" sz="2200" kern="1200" dirty="0"/>
        </a:p>
      </dsp:txBody>
      <dsp:txXfrm rot="5400000">
        <a:off x="-168903" y="1149090"/>
        <a:ext cx="1126024" cy="788217"/>
      </dsp:txXfrm>
    </dsp:sp>
    <dsp:sp modelId="{2F69066A-8B4A-4C9D-B41C-C5B0C2E0A10C}">
      <dsp:nvSpPr>
        <dsp:cNvPr id="0" name=""/>
        <dsp:cNvSpPr/>
      </dsp:nvSpPr>
      <dsp:spPr>
        <a:xfrm rot="5400000">
          <a:off x="3076150" y="-1307746"/>
          <a:ext cx="731915" cy="53077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b="1" kern="1200" dirty="0" smtClean="0">
              <a:latin typeface="微软雅黑" pitchFamily="34" charset="-122"/>
              <a:ea typeface="微软雅黑" pitchFamily="34" charset="-122"/>
            </a:rPr>
            <a:t>需求分析</a:t>
          </a:r>
          <a:endParaRPr lang="zh-CN" altLang="en-US" sz="1800" b="1" kern="1200" dirty="0">
            <a:latin typeface="微软雅黑" pitchFamily="34" charset="-122"/>
            <a:ea typeface="微软雅黑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b="1" kern="1200" dirty="0" smtClean="0">
              <a:latin typeface="微软雅黑" pitchFamily="34" charset="-122"/>
              <a:ea typeface="微软雅黑" pitchFamily="34" charset="-122"/>
            </a:rPr>
            <a:t>概要设计</a:t>
          </a:r>
          <a:endParaRPr lang="zh-CN" altLang="en-US" sz="1800" b="1" kern="1200" dirty="0">
            <a:latin typeface="微软雅黑" pitchFamily="34" charset="-122"/>
            <a:ea typeface="微软雅黑" pitchFamily="34" charset="-122"/>
          </a:endParaRPr>
        </a:p>
      </dsp:txBody>
      <dsp:txXfrm rot="5400000">
        <a:off x="3076150" y="-1307746"/>
        <a:ext cx="731915" cy="5307782"/>
      </dsp:txXfrm>
    </dsp:sp>
    <dsp:sp modelId="{2231E531-7CA2-4F57-A1AA-152F7AD7CEF2}">
      <dsp:nvSpPr>
        <dsp:cNvPr id="0" name=""/>
        <dsp:cNvSpPr/>
      </dsp:nvSpPr>
      <dsp:spPr>
        <a:xfrm rot="5400000">
          <a:off x="-168903" y="2126692"/>
          <a:ext cx="1126024" cy="788217"/>
        </a:xfrm>
        <a:prstGeom prst="chevron">
          <a:avLst/>
        </a:prstGeom>
        <a:solidFill>
          <a:srgbClr val="92D05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 </a:t>
          </a:r>
          <a:endParaRPr lang="zh-CN" altLang="en-US" sz="2200" kern="1200" dirty="0"/>
        </a:p>
      </dsp:txBody>
      <dsp:txXfrm rot="5400000">
        <a:off x="-168903" y="2126692"/>
        <a:ext cx="1126024" cy="788217"/>
      </dsp:txXfrm>
    </dsp:sp>
    <dsp:sp modelId="{860DF023-9BC5-412E-8ACC-1BA7D97AE859}">
      <dsp:nvSpPr>
        <dsp:cNvPr id="0" name=""/>
        <dsp:cNvSpPr/>
      </dsp:nvSpPr>
      <dsp:spPr>
        <a:xfrm rot="5400000">
          <a:off x="3076150" y="-330144"/>
          <a:ext cx="731915" cy="53077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b="1" kern="1200" dirty="0" smtClean="0">
              <a:latin typeface="微软雅黑" pitchFamily="34" charset="-122"/>
              <a:ea typeface="微软雅黑" pitchFamily="34" charset="-122"/>
            </a:rPr>
            <a:t>详细设计</a:t>
          </a:r>
          <a:endParaRPr lang="zh-CN" altLang="en-US" sz="1800" b="1" kern="1200" dirty="0">
            <a:latin typeface="微软雅黑" pitchFamily="34" charset="-122"/>
            <a:ea typeface="微软雅黑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b="1" kern="1200" dirty="0" smtClean="0">
              <a:latin typeface="微软雅黑" pitchFamily="34" charset="-122"/>
              <a:ea typeface="微软雅黑" pitchFamily="34" charset="-122"/>
            </a:rPr>
            <a:t>编码和测试</a:t>
          </a:r>
          <a:endParaRPr lang="zh-CN" altLang="en-US" sz="1800" b="1" kern="1200" dirty="0">
            <a:latin typeface="微软雅黑" pitchFamily="34" charset="-122"/>
            <a:ea typeface="微软雅黑" pitchFamily="34" charset="-122"/>
          </a:endParaRPr>
        </a:p>
      </dsp:txBody>
      <dsp:txXfrm rot="5400000">
        <a:off x="3076150" y="-330144"/>
        <a:ext cx="731915" cy="5307782"/>
      </dsp:txXfrm>
    </dsp:sp>
    <dsp:sp modelId="{89648243-388D-4275-AB5D-05E1A8EB7407}">
      <dsp:nvSpPr>
        <dsp:cNvPr id="0" name=""/>
        <dsp:cNvSpPr/>
      </dsp:nvSpPr>
      <dsp:spPr>
        <a:xfrm rot="5400000">
          <a:off x="-168903" y="3104294"/>
          <a:ext cx="1126024" cy="788217"/>
        </a:xfrm>
        <a:prstGeom prst="chevron">
          <a:avLst/>
        </a:prstGeom>
        <a:solidFill>
          <a:srgbClr val="92D05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200" kern="1200" dirty="0"/>
        </a:p>
      </dsp:txBody>
      <dsp:txXfrm rot="5400000">
        <a:off x="-168903" y="3104294"/>
        <a:ext cx="1126024" cy="788217"/>
      </dsp:txXfrm>
    </dsp:sp>
    <dsp:sp modelId="{DA72E0EB-B6DA-4887-8D60-7A93D4A3320F}">
      <dsp:nvSpPr>
        <dsp:cNvPr id="0" name=""/>
        <dsp:cNvSpPr/>
      </dsp:nvSpPr>
      <dsp:spPr>
        <a:xfrm rot="5400000">
          <a:off x="3076150" y="647457"/>
          <a:ext cx="731915" cy="53077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b="1" kern="1200" dirty="0" smtClean="0">
              <a:latin typeface="微软雅黑" pitchFamily="34" charset="-122"/>
              <a:ea typeface="微软雅黑" pitchFamily="34" charset="-122"/>
            </a:rPr>
            <a:t>部署</a:t>
          </a:r>
          <a:endParaRPr lang="zh-CN" altLang="en-US" sz="1800" b="1" kern="1200" dirty="0">
            <a:latin typeface="微软雅黑" pitchFamily="34" charset="-122"/>
            <a:ea typeface="微软雅黑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b="1" kern="1200" dirty="0" smtClean="0">
              <a:latin typeface="微软雅黑" pitchFamily="34" charset="-122"/>
              <a:ea typeface="微软雅黑" pitchFamily="34" charset="-122"/>
            </a:rPr>
            <a:t>维护</a:t>
          </a:r>
          <a:endParaRPr lang="zh-CN" altLang="en-US" sz="1800" b="1" kern="1200" dirty="0">
            <a:latin typeface="微软雅黑" pitchFamily="34" charset="-122"/>
            <a:ea typeface="微软雅黑" pitchFamily="34" charset="-122"/>
          </a:endParaRPr>
        </a:p>
      </dsp:txBody>
      <dsp:txXfrm rot="5400000">
        <a:off x="3076150" y="647457"/>
        <a:ext cx="731915" cy="53077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2913EC5-70FC-4A6E-875E-01B3646759C5}" type="datetimeFigureOut">
              <a:rPr lang="zh-CN" altLang="en-US"/>
              <a:pPr>
                <a:defRPr/>
              </a:pPr>
              <a:t>2016/5/18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BF4C13D-F9EB-4E51-8CEA-798D239D7DE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4252729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CBFC36-0E5A-4B40-A248-F88E4D0F9B81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950022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Capability Maturity Model for Software:</a:t>
            </a:r>
            <a:r>
              <a:rPr lang="zh-CN" altLang="en-US" dirty="0" smtClean="0"/>
              <a:t>能力成熟度模型</a:t>
            </a:r>
            <a:endParaRPr lang="en-US" altLang="zh-CN" dirty="0" smtClean="0"/>
          </a:p>
          <a:p>
            <a:r>
              <a:rPr lang="en-US" altLang="zh-CN" dirty="0" smtClean="0"/>
              <a:t>International Organization for Standardization:</a:t>
            </a:r>
            <a:r>
              <a:rPr lang="zh-CN" altLang="en-US" dirty="0" smtClean="0"/>
              <a:t>国际标准化组织</a:t>
            </a:r>
            <a:endParaRPr lang="en-US" altLang="zh-CN" dirty="0" smtClean="0"/>
          </a:p>
          <a:p>
            <a:r>
              <a:rPr lang="en-US" altLang="zh-CN" dirty="0" smtClean="0"/>
              <a:t>Capability Maturity Model Integration:</a:t>
            </a:r>
            <a:r>
              <a:rPr lang="zh-CN" altLang="en-US" dirty="0" smtClean="0"/>
              <a:t>软件能力成熟度模型集成（也有称为：软件能力成熟度集成模型）</a:t>
            </a:r>
            <a:endParaRPr lang="en-US" altLang="zh-CN" dirty="0" smtClean="0"/>
          </a:p>
          <a:p>
            <a:r>
              <a:rPr lang="en-US" altLang="zh-CN" i="1" dirty="0" smtClean="0"/>
              <a:t>Scrum</a:t>
            </a:r>
            <a:r>
              <a:rPr lang="zh-CN" altLang="en-US" dirty="0" smtClean="0"/>
              <a:t>是一种迭代式增量软件开发过程，通常用于敏捷软件开发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F4C13D-F9EB-4E51-8CEA-798D239D7DE0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296554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CBFC36-0E5A-4B40-A248-F88E4D0F9B81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768558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CBFC36-0E5A-4B40-A248-F88E4D0F9B81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658442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CBFC36-0E5A-4B40-A248-F88E4D0F9B81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074426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CBFC36-0E5A-4B40-A248-F88E4D0F9B81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927916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CBFC36-0E5A-4B40-A248-F88E4D0F9B81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635672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CBFC36-0E5A-4B40-A248-F88E4D0F9B81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134842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744793"/>
            <a:ext cx="7772400" cy="1470025"/>
          </a:xfrm>
        </p:spPr>
        <p:txBody>
          <a:bodyPr/>
          <a:lstStyle>
            <a:lvl1pPr>
              <a:defRPr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31960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31260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29058" y="274638"/>
            <a:ext cx="4686304" cy="511156"/>
          </a:xfrm>
        </p:spPr>
        <p:txBody>
          <a:bodyPr>
            <a:noAutofit/>
          </a:bodyPr>
          <a:lstStyle>
            <a:lvl1pPr>
              <a:defRPr sz="2800" b="1"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8821" y="1196752"/>
            <a:ext cx="8229600" cy="4357718"/>
          </a:xfrm>
        </p:spPr>
        <p:txBody>
          <a:bodyPr>
            <a:normAutofit/>
          </a:bodyPr>
          <a:lstStyle>
            <a:lvl1pPr>
              <a:buFontTx/>
              <a:buBlip>
                <a:blip r:embed="rId2"/>
              </a:buBlip>
              <a:defRPr sz="2400">
                <a:latin typeface="黑体" pitchFamily="2" charset="-122"/>
                <a:ea typeface="黑体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0EA1A2-AA56-4993-8E79-1E330BD726E4}" type="datetimeFigureOut">
              <a:rPr lang="zh-CN" altLang="en-US"/>
              <a:pPr>
                <a:defRPr/>
              </a:pPr>
              <a:t>2016/5/18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919DF-B027-45C6-A3D3-C7A4169B673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151491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0350"/>
            <a:ext cx="8686800" cy="4905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0736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4606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9313" y="3665538"/>
            <a:ext cx="4038600" cy="24606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E60D01-9B97-4D6F-823C-0536F0677A7A}" type="datetimeFigureOut">
              <a:rPr lang="zh-CN" altLang="en-US"/>
              <a:pPr>
                <a:defRPr/>
              </a:pPr>
              <a:t>2016/5/18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C087A9-6240-48EE-A537-8F3140526B3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615599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0350"/>
            <a:ext cx="8686800" cy="4905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0736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0736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6681A6-FF06-4EE3-B5C0-EF976B35A6BA}" type="datetimeFigureOut">
              <a:rPr lang="zh-CN" altLang="en-US"/>
              <a:pPr>
                <a:defRPr/>
              </a:pPr>
              <a:t>2016/5/18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C80757-27DA-415E-ABA4-0484CFA53DB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535346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90573C-7C0B-4EA5-856B-61999487EB1C}" type="datetimeFigureOut">
              <a:rPr lang="zh-CN" altLang="en-US"/>
              <a:pPr>
                <a:defRPr/>
              </a:pPr>
              <a:t>2016/5/18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3F540B-6B2D-4E36-BFD5-2DACA674FEC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425054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60350"/>
            <a:ext cx="8686800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68313" y="1052513"/>
            <a:ext cx="8229600" cy="507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63FC50D-9112-48FC-B5CF-C5E8DB198EEF}" type="datetimeFigureOut">
              <a:rPr lang="zh-CN" altLang="en-US"/>
              <a:pPr>
                <a:defRPr/>
              </a:pPr>
              <a:t>2016/5/18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47A1FE06-7163-4E6B-A307-D44C2B0D656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j-lt"/>
          <a:ea typeface="黑体" panose="02010609060101010101" pitchFamily="49" charset="-122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pitchFamily="34" charset="0"/>
          <a:ea typeface="黑体" panose="02010609060101010101" pitchFamily="49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pitchFamily="34" charset="0"/>
          <a:ea typeface="黑体" panose="02010609060101010101" pitchFamily="49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pitchFamily="34" charset="0"/>
          <a:ea typeface="黑体" panose="02010609060101010101" pitchFamily="49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剪去对角的矩形 4"/>
          <p:cNvSpPr/>
          <p:nvPr/>
        </p:nvSpPr>
        <p:spPr>
          <a:xfrm>
            <a:off x="1031307" y="1838566"/>
            <a:ext cx="7112593" cy="455009"/>
          </a:xfrm>
          <a:prstGeom prst="snip1Rect">
            <a:avLst/>
          </a:prstGeom>
          <a:solidFill>
            <a:srgbClr val="92D050"/>
          </a:solidFill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0" vert="horz" wrap="square" lIns="30480" tIns="15240" rIns="0" bIns="15240" numCol="1" spcCol="1270" anchor="ctr" anchorCtr="0">
            <a:spAutoFit/>
          </a:bodyPr>
          <a:lstStyle/>
          <a:p>
            <a:pPr lvl="0" algn="l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Blip>
                <a:blip r:embed="rId3"/>
              </a:buBlip>
            </a:pPr>
            <a:r>
              <a:rPr lang="zh-CN" altLang="en-US" sz="2800" b="1" kern="1200" dirty="0" smtClean="0">
                <a:latin typeface="黑体" pitchFamily="49" charset="-122"/>
                <a:ea typeface="黑体" pitchFamily="49" charset="-122"/>
              </a:rPr>
              <a:t>了解软件生命周期</a:t>
            </a:r>
            <a:endParaRPr lang="en-US" sz="2800" b="1" kern="1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剪去对角的矩形 6"/>
          <p:cNvSpPr/>
          <p:nvPr/>
        </p:nvSpPr>
        <p:spPr>
          <a:xfrm>
            <a:off x="1031307" y="2574201"/>
            <a:ext cx="7112593" cy="455009"/>
          </a:xfrm>
          <a:prstGeom prst="snip1Rect">
            <a:avLst/>
          </a:prstGeom>
          <a:solidFill>
            <a:srgbClr val="92D050"/>
          </a:solidFill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0" vert="horz" wrap="square" lIns="30480" tIns="15240" rIns="0" bIns="15240" numCol="1" spcCol="1270" anchor="ctr" anchorCtr="0">
            <a:spAutoFit/>
          </a:bodyPr>
          <a:lstStyle/>
          <a:p>
            <a:pPr algn="l" defTabSz="1066800">
              <a:lnSpc>
                <a:spcPct val="90000"/>
              </a:lnSpc>
              <a:spcAft>
                <a:spcPct val="35000"/>
              </a:spcAft>
              <a:buBlip>
                <a:blip r:embed="rId3"/>
              </a:buBlip>
            </a:pP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了解软件过程改进方法</a:t>
            </a:r>
            <a:endParaRPr 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剪去对角的矩形 8"/>
          <p:cNvSpPr/>
          <p:nvPr/>
        </p:nvSpPr>
        <p:spPr>
          <a:xfrm>
            <a:off x="1031307" y="4116999"/>
            <a:ext cx="7112593" cy="455009"/>
          </a:xfrm>
          <a:prstGeom prst="snip1Rect">
            <a:avLst/>
          </a:prstGeom>
          <a:solidFill>
            <a:srgbClr val="92D050"/>
          </a:solidFill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0" vert="horz" wrap="square" lIns="30480" tIns="15240" rIns="0" bIns="15240" numCol="1" spcCol="1270" anchor="ctr" anchorCtr="0">
            <a:spAutoFit/>
          </a:bodyPr>
          <a:lstStyle/>
          <a:p>
            <a:pPr lvl="0" algn="l" defTabSz="1066800">
              <a:lnSpc>
                <a:spcPct val="90000"/>
              </a:lnSpc>
              <a:spcAft>
                <a:spcPct val="35000"/>
              </a:spcAft>
              <a:buBlip>
                <a:blip r:embed="rId3"/>
              </a:buBlip>
            </a:pP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能够编写合格的需求规格说明书</a:t>
            </a:r>
            <a:endParaRPr 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目标</a:t>
            </a:r>
            <a:endParaRPr lang="zh-CN" altLang="en-US" dirty="0"/>
          </a:p>
        </p:txBody>
      </p:sp>
      <p:sp>
        <p:nvSpPr>
          <p:cNvPr id="7" name="八边形 6"/>
          <p:cNvSpPr/>
          <p:nvPr/>
        </p:nvSpPr>
        <p:spPr>
          <a:xfrm>
            <a:off x="7358082" y="4071942"/>
            <a:ext cx="642942" cy="500066"/>
          </a:xfrm>
          <a:prstGeom prst="octagon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eaVert" rtlCol="0" anchor="ctr" anchorCtr="1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点难</a:t>
            </a:r>
            <a:endParaRPr lang="zh-CN" altLang="en-US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6643702" y="4000504"/>
            <a:ext cx="642942" cy="642942"/>
          </a:xfrm>
          <a:prstGeom prst="ellipse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b="1" spc="-15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点重</a:t>
            </a:r>
            <a:endParaRPr lang="zh-CN" altLang="en-US" b="1" spc="-15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剪去对角的矩形 6"/>
          <p:cNvSpPr/>
          <p:nvPr/>
        </p:nvSpPr>
        <p:spPr>
          <a:xfrm>
            <a:off x="1000100" y="3331181"/>
            <a:ext cx="7112593" cy="455009"/>
          </a:xfrm>
          <a:prstGeom prst="snip1Rect">
            <a:avLst/>
          </a:prstGeom>
          <a:solidFill>
            <a:srgbClr val="92D050"/>
          </a:solidFill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0" vert="horz" wrap="square" lIns="30480" tIns="15240" rIns="0" bIns="15240" numCol="1" spcCol="1270" anchor="ctr" anchorCtr="0">
            <a:spAutoFit/>
          </a:bodyPr>
          <a:lstStyle/>
          <a:p>
            <a:pPr algn="l" defTabSz="1066800">
              <a:lnSpc>
                <a:spcPct val="90000"/>
              </a:lnSpc>
              <a:spcAft>
                <a:spcPct val="35000"/>
              </a:spcAft>
              <a:buBlip>
                <a:blip r:embed="rId3"/>
              </a:buBlip>
            </a:pP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了解需求分析的重要性</a:t>
            </a:r>
            <a:endParaRPr lang="en-US" sz="2800" b="1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8857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 1"/>
          <p:cNvSpPr>
            <a:spLocks noGrp="1"/>
          </p:cNvSpPr>
          <p:nvPr>
            <p:ph type="title"/>
          </p:nvPr>
        </p:nvSpPr>
        <p:spPr>
          <a:xfrm>
            <a:off x="1700250" y="214314"/>
            <a:ext cx="7372344" cy="571480"/>
          </a:xfrm>
        </p:spPr>
        <p:txBody>
          <a:bodyPr/>
          <a:lstStyle/>
          <a:p>
            <a:r>
              <a:rPr lang="zh-CN" altLang="en-US" dirty="0" smtClean="0"/>
              <a:t>外部接口需求</a:t>
            </a:r>
            <a:endParaRPr lang="zh-CN" altLang="en-US" dirty="0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-2357486" y="1600200"/>
            <a:ext cx="9251950" cy="4824413"/>
            <a:chOff x="0" y="0"/>
            <a:chExt cx="5829" cy="3039"/>
          </a:xfrm>
        </p:grpSpPr>
        <p:sp>
          <p:nvSpPr>
            <p:cNvPr id="94" name="AutoShape 3"/>
            <p:cNvSpPr>
              <a:spLocks noChangeArrowheads="1"/>
            </p:cNvSpPr>
            <p:nvPr/>
          </p:nvSpPr>
          <p:spPr bwMode="auto">
            <a:xfrm rot="5400000">
              <a:off x="-17" y="17"/>
              <a:ext cx="3039" cy="3005"/>
            </a:xfrm>
            <a:custGeom>
              <a:avLst/>
              <a:gdLst>
                <a:gd name="T0" fmla="*/ 1520 w 21600"/>
                <a:gd name="T1" fmla="*/ 0 h 21600"/>
                <a:gd name="T2" fmla="*/ 23 w 21600"/>
                <a:gd name="T3" fmla="*/ 1480 h 21600"/>
                <a:gd name="T4" fmla="*/ 1520 w 21600"/>
                <a:gd name="T5" fmla="*/ 45 h 21600"/>
                <a:gd name="T6" fmla="*/ 3016 w 21600"/>
                <a:gd name="T7" fmla="*/ 148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98 w 21600"/>
                <a:gd name="T13" fmla="*/ 0 h 21600"/>
                <a:gd name="T14" fmla="*/ 21202 w 21600"/>
                <a:gd name="T15" fmla="*/ 1362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323" y="10641"/>
                  </a:moveTo>
                  <a:cubicBezTo>
                    <a:pt x="410" y="4916"/>
                    <a:pt x="5075" y="321"/>
                    <a:pt x="10800" y="322"/>
                  </a:cubicBezTo>
                  <a:cubicBezTo>
                    <a:pt x="16524" y="322"/>
                    <a:pt x="21189" y="4916"/>
                    <a:pt x="21276" y="10641"/>
                  </a:cubicBezTo>
                  <a:lnTo>
                    <a:pt x="21598" y="10636"/>
                  </a:lnTo>
                  <a:cubicBezTo>
                    <a:pt x="21509" y="4736"/>
                    <a:pt x="16700" y="-1"/>
                    <a:pt x="10799" y="0"/>
                  </a:cubicBezTo>
                  <a:cubicBezTo>
                    <a:pt x="4899" y="0"/>
                    <a:pt x="90" y="4736"/>
                    <a:pt x="1" y="10636"/>
                  </a:cubicBez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50000">
                  <a:srgbClr val="C5C5C5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AutoShape 4"/>
            <p:cNvSpPr>
              <a:spLocks noChangeArrowheads="1"/>
            </p:cNvSpPr>
            <p:nvPr/>
          </p:nvSpPr>
          <p:spPr bwMode="auto">
            <a:xfrm rot="5400000" flipH="1">
              <a:off x="238" y="290"/>
              <a:ext cx="2540" cy="2475"/>
            </a:xfrm>
            <a:custGeom>
              <a:avLst/>
              <a:gdLst>
                <a:gd name="T0" fmla="*/ 1270 w 21600"/>
                <a:gd name="T1" fmla="*/ 0 h 21600"/>
                <a:gd name="T2" fmla="*/ 632 w 21600"/>
                <a:gd name="T3" fmla="*/ 1238 h 21600"/>
                <a:gd name="T4" fmla="*/ 1270 w 21600"/>
                <a:gd name="T5" fmla="*/ 1231 h 21600"/>
                <a:gd name="T6" fmla="*/ 1908 w 21600"/>
                <a:gd name="T7" fmla="*/ 1238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71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0744" y="10800"/>
                  </a:moveTo>
                  <a:cubicBezTo>
                    <a:pt x="10744" y="10769"/>
                    <a:pt x="10769" y="10744"/>
                    <a:pt x="10800" y="10744"/>
                  </a:cubicBezTo>
                  <a:cubicBezTo>
                    <a:pt x="10830" y="10743"/>
                    <a:pt x="10855" y="10769"/>
                    <a:pt x="10856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9999">
                    <a:alpha val="56000"/>
                  </a:srgbClr>
                </a:gs>
                <a:gs pos="100000">
                  <a:srgbClr val="FFFFFF">
                    <a:alpha val="4800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421" y="235"/>
              <a:ext cx="2984" cy="320"/>
              <a:chOff x="0" y="0"/>
              <a:chExt cx="2984" cy="320"/>
            </a:xfrm>
          </p:grpSpPr>
          <p:sp>
            <p:nvSpPr>
              <p:cNvPr id="133" name="AutoShape 6"/>
              <p:cNvSpPr>
                <a:spLocks noChangeArrowheads="1"/>
              </p:cNvSpPr>
              <p:nvPr/>
            </p:nvSpPr>
            <p:spPr bwMode="auto">
              <a:xfrm>
                <a:off x="200" y="0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用户界面</a:t>
                </a:r>
                <a:endPara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0" y="56"/>
                <a:ext cx="240" cy="240"/>
                <a:chOff x="0" y="0"/>
                <a:chExt cx="1615" cy="1615"/>
              </a:xfrm>
            </p:grpSpPr>
            <p:sp>
              <p:nvSpPr>
                <p:cNvPr id="135" name="Oval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767676"/>
                    </a:gs>
                    <a:gs pos="50000">
                      <a:srgbClr val="FFFFFF"/>
                    </a:gs>
                    <a:gs pos="100000">
                      <a:srgbClr val="767676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6" name="Oval 9"/>
                <p:cNvSpPr>
                  <a:spLocks noChangeArrowheads="1"/>
                </p:cNvSpPr>
                <p:nvPr/>
              </p:nvSpPr>
              <p:spPr bwMode="auto">
                <a:xfrm>
                  <a:off x="92" y="9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A2A2A2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7" name="Oval 10"/>
                <p:cNvSpPr>
                  <a:spLocks noChangeArrowheads="1"/>
                </p:cNvSpPr>
                <p:nvPr/>
              </p:nvSpPr>
              <p:spPr bwMode="auto">
                <a:xfrm>
                  <a:off x="176" y="17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9999"/>
                    </a:gs>
                    <a:gs pos="50000">
                      <a:srgbClr val="FFFFFF"/>
                    </a:gs>
                    <a:gs pos="100000">
                      <a:srgbClr val="009999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8" name="Oval 11"/>
                <p:cNvSpPr>
                  <a:spLocks noChangeArrowheads="1"/>
                </p:cNvSpPr>
                <p:nvPr/>
              </p:nvSpPr>
              <p:spPr bwMode="auto">
                <a:xfrm>
                  <a:off x="176" y="17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rgbClr val="FFCC00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9" name="Oval 12"/>
                <p:cNvSpPr>
                  <a:spLocks noChangeArrowheads="1"/>
                </p:cNvSpPr>
                <p:nvPr/>
              </p:nvSpPr>
              <p:spPr bwMode="auto">
                <a:xfrm>
                  <a:off x="259" y="25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9999"/>
                    </a:gs>
                    <a:gs pos="50000">
                      <a:srgbClr val="005353"/>
                    </a:gs>
                    <a:gs pos="100000">
                      <a:srgbClr val="009999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0" name="Oval 13"/>
                <p:cNvSpPr>
                  <a:spLocks noChangeArrowheads="1"/>
                </p:cNvSpPr>
                <p:nvPr/>
              </p:nvSpPr>
              <p:spPr bwMode="auto">
                <a:xfrm>
                  <a:off x="259" y="25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CC00"/>
                    </a:gs>
                    <a:gs pos="100000">
                      <a:srgbClr val="7C6300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5" name="Group 14"/>
            <p:cNvGrpSpPr>
              <a:grpSpLocks/>
            </p:cNvGrpSpPr>
            <p:nvPr/>
          </p:nvGrpSpPr>
          <p:grpSpPr bwMode="auto">
            <a:xfrm>
              <a:off x="2757" y="720"/>
              <a:ext cx="2976" cy="320"/>
              <a:chOff x="0" y="0"/>
              <a:chExt cx="2976" cy="320"/>
            </a:xfrm>
          </p:grpSpPr>
          <p:sp>
            <p:nvSpPr>
              <p:cNvPr id="125" name="AutoShape 15"/>
              <p:cNvSpPr>
                <a:spLocks noChangeArrowheads="1"/>
              </p:cNvSpPr>
              <p:nvPr/>
            </p:nvSpPr>
            <p:spPr bwMode="auto">
              <a:xfrm>
                <a:off x="192" y="0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硬件接口</a:t>
                </a:r>
                <a:endPara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6" name="Group 16"/>
              <p:cNvGrpSpPr>
                <a:grpSpLocks/>
              </p:cNvGrpSpPr>
              <p:nvPr/>
            </p:nvGrpSpPr>
            <p:grpSpPr bwMode="auto">
              <a:xfrm>
                <a:off x="0" y="67"/>
                <a:ext cx="240" cy="240"/>
                <a:chOff x="0" y="0"/>
                <a:chExt cx="1615" cy="1615"/>
              </a:xfrm>
            </p:grpSpPr>
            <p:sp>
              <p:nvSpPr>
                <p:cNvPr id="127" name="Oval 1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767676"/>
                    </a:gs>
                    <a:gs pos="50000">
                      <a:srgbClr val="FFFFFF"/>
                    </a:gs>
                    <a:gs pos="100000">
                      <a:srgbClr val="767676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8" name="Oval 18"/>
                <p:cNvSpPr>
                  <a:spLocks noChangeArrowheads="1"/>
                </p:cNvSpPr>
                <p:nvPr/>
              </p:nvSpPr>
              <p:spPr bwMode="auto">
                <a:xfrm>
                  <a:off x="92" y="9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A2A2A2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9" name="Oval 19"/>
                <p:cNvSpPr>
                  <a:spLocks noChangeArrowheads="1"/>
                </p:cNvSpPr>
                <p:nvPr/>
              </p:nvSpPr>
              <p:spPr bwMode="auto">
                <a:xfrm>
                  <a:off x="176" y="17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9999"/>
                    </a:gs>
                    <a:gs pos="50000">
                      <a:srgbClr val="FFFFFF"/>
                    </a:gs>
                    <a:gs pos="100000">
                      <a:srgbClr val="009999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0" name="Oval 20"/>
                <p:cNvSpPr>
                  <a:spLocks noChangeArrowheads="1"/>
                </p:cNvSpPr>
                <p:nvPr/>
              </p:nvSpPr>
              <p:spPr bwMode="auto">
                <a:xfrm>
                  <a:off x="176" y="17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rgbClr val="48BE67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1" name="Oval 21"/>
                <p:cNvSpPr>
                  <a:spLocks noChangeArrowheads="1"/>
                </p:cNvSpPr>
                <p:nvPr/>
              </p:nvSpPr>
              <p:spPr bwMode="auto">
                <a:xfrm>
                  <a:off x="259" y="25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9999"/>
                    </a:gs>
                    <a:gs pos="50000">
                      <a:srgbClr val="005353"/>
                    </a:gs>
                    <a:gs pos="100000">
                      <a:srgbClr val="009999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2" name="Oval 22"/>
                <p:cNvSpPr>
                  <a:spLocks noChangeArrowheads="1"/>
                </p:cNvSpPr>
                <p:nvPr/>
              </p:nvSpPr>
              <p:spPr bwMode="auto">
                <a:xfrm>
                  <a:off x="259" y="25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8BE67"/>
                    </a:gs>
                    <a:gs pos="100000">
                      <a:srgbClr val="235C32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7" name="Group 23"/>
            <p:cNvGrpSpPr>
              <a:grpSpLocks/>
            </p:cNvGrpSpPr>
            <p:nvPr/>
          </p:nvGrpSpPr>
          <p:grpSpPr bwMode="auto">
            <a:xfrm>
              <a:off x="2853" y="1267"/>
              <a:ext cx="2976" cy="320"/>
              <a:chOff x="0" y="0"/>
              <a:chExt cx="2976" cy="320"/>
            </a:xfrm>
          </p:grpSpPr>
          <p:sp>
            <p:nvSpPr>
              <p:cNvPr id="117" name="AutoShape 24"/>
              <p:cNvSpPr>
                <a:spLocks noChangeArrowheads="1"/>
              </p:cNvSpPr>
              <p:nvPr/>
            </p:nvSpPr>
            <p:spPr bwMode="auto">
              <a:xfrm>
                <a:off x="192" y="0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软件接口</a:t>
                </a:r>
                <a:endPara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8" name="Group 25"/>
              <p:cNvGrpSpPr>
                <a:grpSpLocks/>
              </p:cNvGrpSpPr>
              <p:nvPr/>
            </p:nvGrpSpPr>
            <p:grpSpPr bwMode="auto">
              <a:xfrm>
                <a:off x="0" y="48"/>
                <a:ext cx="240" cy="240"/>
                <a:chOff x="0" y="0"/>
                <a:chExt cx="1615" cy="1615"/>
              </a:xfrm>
            </p:grpSpPr>
            <p:sp>
              <p:nvSpPr>
                <p:cNvPr id="119" name="Oval 2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767676"/>
                    </a:gs>
                    <a:gs pos="50000">
                      <a:srgbClr val="FFFFFF"/>
                    </a:gs>
                    <a:gs pos="100000">
                      <a:srgbClr val="767676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0" name="Oval 27"/>
                <p:cNvSpPr>
                  <a:spLocks noChangeArrowheads="1"/>
                </p:cNvSpPr>
                <p:nvPr/>
              </p:nvSpPr>
              <p:spPr bwMode="auto">
                <a:xfrm>
                  <a:off x="92" y="9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A2A2A2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1" name="Oval 28"/>
                <p:cNvSpPr>
                  <a:spLocks noChangeArrowheads="1"/>
                </p:cNvSpPr>
                <p:nvPr/>
              </p:nvSpPr>
              <p:spPr bwMode="auto">
                <a:xfrm>
                  <a:off x="176" y="17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9999"/>
                    </a:gs>
                    <a:gs pos="50000">
                      <a:srgbClr val="FFFFFF"/>
                    </a:gs>
                    <a:gs pos="100000">
                      <a:srgbClr val="009999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2" name="Oval 29"/>
                <p:cNvSpPr>
                  <a:spLocks noChangeArrowheads="1"/>
                </p:cNvSpPr>
                <p:nvPr/>
              </p:nvSpPr>
              <p:spPr bwMode="auto">
                <a:xfrm>
                  <a:off x="176" y="17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21B3E1"/>
                    </a:gs>
                    <a:gs pos="100000">
                      <a:srgbClr val="0F5368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3" name="Oval 30"/>
                <p:cNvSpPr>
                  <a:spLocks noChangeArrowheads="1"/>
                </p:cNvSpPr>
                <p:nvPr/>
              </p:nvSpPr>
              <p:spPr bwMode="auto">
                <a:xfrm>
                  <a:off x="259" y="25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9999"/>
                    </a:gs>
                    <a:gs pos="50000">
                      <a:srgbClr val="005353"/>
                    </a:gs>
                    <a:gs pos="100000">
                      <a:srgbClr val="009999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4" name="Oval 31"/>
                <p:cNvSpPr>
                  <a:spLocks noChangeArrowheads="1"/>
                </p:cNvSpPr>
                <p:nvPr/>
              </p:nvSpPr>
              <p:spPr bwMode="auto">
                <a:xfrm>
                  <a:off x="259" y="25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21B3E1"/>
                    </a:gs>
                    <a:gs pos="100000">
                      <a:srgbClr val="10576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9" name="Group 32"/>
            <p:cNvGrpSpPr>
              <a:grpSpLocks/>
            </p:cNvGrpSpPr>
            <p:nvPr/>
          </p:nvGrpSpPr>
          <p:grpSpPr bwMode="auto">
            <a:xfrm>
              <a:off x="2757" y="1779"/>
              <a:ext cx="2996" cy="320"/>
              <a:chOff x="0" y="0"/>
              <a:chExt cx="2996" cy="320"/>
            </a:xfrm>
          </p:grpSpPr>
          <p:sp>
            <p:nvSpPr>
              <p:cNvPr id="109" name="AutoShape 33"/>
              <p:cNvSpPr>
                <a:spLocks noChangeArrowheads="1"/>
              </p:cNvSpPr>
              <p:nvPr/>
            </p:nvSpPr>
            <p:spPr bwMode="auto">
              <a:xfrm>
                <a:off x="212" y="0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通信接口</a:t>
                </a:r>
                <a:endPara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10" name="Group 34"/>
              <p:cNvGrpSpPr>
                <a:grpSpLocks/>
              </p:cNvGrpSpPr>
              <p:nvPr/>
            </p:nvGrpSpPr>
            <p:grpSpPr bwMode="auto">
              <a:xfrm>
                <a:off x="0" y="64"/>
                <a:ext cx="240" cy="240"/>
                <a:chOff x="0" y="0"/>
                <a:chExt cx="1615" cy="1615"/>
              </a:xfrm>
            </p:grpSpPr>
            <p:sp>
              <p:nvSpPr>
                <p:cNvPr id="111" name="Oval 3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767676"/>
                    </a:gs>
                    <a:gs pos="50000">
                      <a:srgbClr val="FFFFFF"/>
                    </a:gs>
                    <a:gs pos="100000">
                      <a:srgbClr val="767676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2" name="Oval 36"/>
                <p:cNvSpPr>
                  <a:spLocks noChangeArrowheads="1"/>
                </p:cNvSpPr>
                <p:nvPr/>
              </p:nvSpPr>
              <p:spPr bwMode="auto">
                <a:xfrm>
                  <a:off x="92" y="9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A2A2A2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3" name="Oval 37"/>
                <p:cNvSpPr>
                  <a:spLocks noChangeArrowheads="1"/>
                </p:cNvSpPr>
                <p:nvPr/>
              </p:nvSpPr>
              <p:spPr bwMode="auto">
                <a:xfrm>
                  <a:off x="176" y="17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9999"/>
                    </a:gs>
                    <a:gs pos="50000">
                      <a:srgbClr val="FFFFFF"/>
                    </a:gs>
                    <a:gs pos="100000">
                      <a:srgbClr val="009999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4" name="Oval 38"/>
                <p:cNvSpPr>
                  <a:spLocks noChangeArrowheads="1"/>
                </p:cNvSpPr>
                <p:nvPr/>
              </p:nvSpPr>
              <p:spPr bwMode="auto">
                <a:xfrm>
                  <a:off x="176" y="17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rgbClr val="8D67E1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5" name="Oval 39"/>
                <p:cNvSpPr>
                  <a:spLocks noChangeArrowheads="1"/>
                </p:cNvSpPr>
                <p:nvPr/>
              </p:nvSpPr>
              <p:spPr bwMode="auto">
                <a:xfrm>
                  <a:off x="259" y="25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9999"/>
                    </a:gs>
                    <a:gs pos="50000">
                      <a:srgbClr val="005353"/>
                    </a:gs>
                    <a:gs pos="100000">
                      <a:srgbClr val="009999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6" name="Oval 40"/>
                <p:cNvSpPr>
                  <a:spLocks noChangeArrowheads="1"/>
                </p:cNvSpPr>
                <p:nvPr/>
              </p:nvSpPr>
              <p:spPr bwMode="auto">
                <a:xfrm>
                  <a:off x="259" y="25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D67E1"/>
                    </a:gs>
                    <a:gs pos="100000">
                      <a:srgbClr val="45326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</p:grpSp>
      <p:sp>
        <p:nvSpPr>
          <p:cNvPr id="141" name="TextBox 140"/>
          <p:cNvSpPr txBox="1"/>
          <p:nvPr/>
        </p:nvSpPr>
        <p:spPr>
          <a:xfrm>
            <a:off x="214282" y="2643182"/>
            <a:ext cx="830997" cy="27860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spc="100" dirty="0" smtClean="0">
                <a:latin typeface="微软雅黑" pitchFamily="34" charset="-122"/>
                <a:ea typeface="微软雅黑" pitchFamily="34" charset="-122"/>
              </a:rPr>
              <a:t>外部接口需求</a:t>
            </a:r>
            <a:endParaRPr lang="zh-CN" altLang="en-US" sz="2800" b="1" spc="1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340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 1"/>
          <p:cNvSpPr>
            <a:spLocks noGrp="1"/>
          </p:cNvSpPr>
          <p:nvPr>
            <p:ph type="title"/>
          </p:nvPr>
        </p:nvSpPr>
        <p:spPr>
          <a:xfrm>
            <a:off x="1700250" y="214314"/>
            <a:ext cx="7372344" cy="571480"/>
          </a:xfrm>
        </p:spPr>
        <p:txBody>
          <a:bodyPr/>
          <a:lstStyle/>
          <a:p>
            <a:r>
              <a:rPr lang="zh-CN" altLang="en-US" dirty="0" smtClean="0"/>
              <a:t>系统功能需求</a:t>
            </a:r>
            <a:endParaRPr lang="zh-CN" altLang="en-US" dirty="0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-2357486" y="1600200"/>
            <a:ext cx="9251950" cy="4824413"/>
            <a:chOff x="0" y="0"/>
            <a:chExt cx="5829" cy="3039"/>
          </a:xfrm>
        </p:grpSpPr>
        <p:sp>
          <p:nvSpPr>
            <p:cNvPr id="94" name="AutoShape 3"/>
            <p:cNvSpPr>
              <a:spLocks noChangeArrowheads="1"/>
            </p:cNvSpPr>
            <p:nvPr/>
          </p:nvSpPr>
          <p:spPr bwMode="auto">
            <a:xfrm rot="5400000">
              <a:off x="-17" y="17"/>
              <a:ext cx="3039" cy="3005"/>
            </a:xfrm>
            <a:custGeom>
              <a:avLst/>
              <a:gdLst>
                <a:gd name="T0" fmla="*/ 1520 w 21600"/>
                <a:gd name="T1" fmla="*/ 0 h 21600"/>
                <a:gd name="T2" fmla="*/ 23 w 21600"/>
                <a:gd name="T3" fmla="*/ 1480 h 21600"/>
                <a:gd name="T4" fmla="*/ 1520 w 21600"/>
                <a:gd name="T5" fmla="*/ 45 h 21600"/>
                <a:gd name="T6" fmla="*/ 3016 w 21600"/>
                <a:gd name="T7" fmla="*/ 148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98 w 21600"/>
                <a:gd name="T13" fmla="*/ 0 h 21600"/>
                <a:gd name="T14" fmla="*/ 21202 w 21600"/>
                <a:gd name="T15" fmla="*/ 1362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323" y="10641"/>
                  </a:moveTo>
                  <a:cubicBezTo>
                    <a:pt x="410" y="4916"/>
                    <a:pt x="5075" y="321"/>
                    <a:pt x="10800" y="322"/>
                  </a:cubicBezTo>
                  <a:cubicBezTo>
                    <a:pt x="16524" y="322"/>
                    <a:pt x="21189" y="4916"/>
                    <a:pt x="21276" y="10641"/>
                  </a:cubicBezTo>
                  <a:lnTo>
                    <a:pt x="21598" y="10636"/>
                  </a:lnTo>
                  <a:cubicBezTo>
                    <a:pt x="21509" y="4736"/>
                    <a:pt x="16700" y="-1"/>
                    <a:pt x="10799" y="0"/>
                  </a:cubicBezTo>
                  <a:cubicBezTo>
                    <a:pt x="4899" y="0"/>
                    <a:pt x="90" y="4736"/>
                    <a:pt x="1" y="10636"/>
                  </a:cubicBez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50000">
                  <a:srgbClr val="C5C5C5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AutoShape 4"/>
            <p:cNvSpPr>
              <a:spLocks noChangeArrowheads="1"/>
            </p:cNvSpPr>
            <p:nvPr/>
          </p:nvSpPr>
          <p:spPr bwMode="auto">
            <a:xfrm rot="5400000" flipH="1">
              <a:off x="238" y="290"/>
              <a:ext cx="2540" cy="2475"/>
            </a:xfrm>
            <a:custGeom>
              <a:avLst/>
              <a:gdLst>
                <a:gd name="T0" fmla="*/ 1270 w 21600"/>
                <a:gd name="T1" fmla="*/ 0 h 21600"/>
                <a:gd name="T2" fmla="*/ 632 w 21600"/>
                <a:gd name="T3" fmla="*/ 1238 h 21600"/>
                <a:gd name="T4" fmla="*/ 1270 w 21600"/>
                <a:gd name="T5" fmla="*/ 1231 h 21600"/>
                <a:gd name="T6" fmla="*/ 1908 w 21600"/>
                <a:gd name="T7" fmla="*/ 1238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71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0744" y="10800"/>
                  </a:moveTo>
                  <a:cubicBezTo>
                    <a:pt x="10744" y="10769"/>
                    <a:pt x="10769" y="10744"/>
                    <a:pt x="10800" y="10744"/>
                  </a:cubicBezTo>
                  <a:cubicBezTo>
                    <a:pt x="10830" y="10743"/>
                    <a:pt x="10855" y="10769"/>
                    <a:pt x="10856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9999">
                    <a:alpha val="56000"/>
                  </a:srgbClr>
                </a:gs>
                <a:gs pos="100000">
                  <a:srgbClr val="FFFFFF">
                    <a:alpha val="4800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421" y="235"/>
              <a:ext cx="2984" cy="320"/>
              <a:chOff x="0" y="0"/>
              <a:chExt cx="2984" cy="320"/>
            </a:xfrm>
          </p:grpSpPr>
          <p:sp>
            <p:nvSpPr>
              <p:cNvPr id="133" name="AutoShape 6"/>
              <p:cNvSpPr>
                <a:spLocks noChangeArrowheads="1"/>
              </p:cNvSpPr>
              <p:nvPr/>
            </p:nvSpPr>
            <p:spPr bwMode="auto">
              <a:xfrm>
                <a:off x="200" y="0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系统功能</a:t>
                </a:r>
                <a:endPara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0" y="56"/>
                <a:ext cx="240" cy="240"/>
                <a:chOff x="0" y="0"/>
                <a:chExt cx="1615" cy="1615"/>
              </a:xfrm>
            </p:grpSpPr>
            <p:sp>
              <p:nvSpPr>
                <p:cNvPr id="135" name="Oval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767676"/>
                    </a:gs>
                    <a:gs pos="50000">
                      <a:srgbClr val="FFFFFF"/>
                    </a:gs>
                    <a:gs pos="100000">
                      <a:srgbClr val="767676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6" name="Oval 9"/>
                <p:cNvSpPr>
                  <a:spLocks noChangeArrowheads="1"/>
                </p:cNvSpPr>
                <p:nvPr/>
              </p:nvSpPr>
              <p:spPr bwMode="auto">
                <a:xfrm>
                  <a:off x="92" y="9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A2A2A2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7" name="Oval 10"/>
                <p:cNvSpPr>
                  <a:spLocks noChangeArrowheads="1"/>
                </p:cNvSpPr>
                <p:nvPr/>
              </p:nvSpPr>
              <p:spPr bwMode="auto">
                <a:xfrm>
                  <a:off x="176" y="17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9999"/>
                    </a:gs>
                    <a:gs pos="50000">
                      <a:srgbClr val="FFFFFF"/>
                    </a:gs>
                    <a:gs pos="100000">
                      <a:srgbClr val="009999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8" name="Oval 11"/>
                <p:cNvSpPr>
                  <a:spLocks noChangeArrowheads="1"/>
                </p:cNvSpPr>
                <p:nvPr/>
              </p:nvSpPr>
              <p:spPr bwMode="auto">
                <a:xfrm>
                  <a:off x="176" y="17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rgbClr val="FFCC00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9" name="Oval 12"/>
                <p:cNvSpPr>
                  <a:spLocks noChangeArrowheads="1"/>
                </p:cNvSpPr>
                <p:nvPr/>
              </p:nvSpPr>
              <p:spPr bwMode="auto">
                <a:xfrm>
                  <a:off x="259" y="25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9999"/>
                    </a:gs>
                    <a:gs pos="50000">
                      <a:srgbClr val="005353"/>
                    </a:gs>
                    <a:gs pos="100000">
                      <a:srgbClr val="009999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0" name="Oval 13"/>
                <p:cNvSpPr>
                  <a:spLocks noChangeArrowheads="1"/>
                </p:cNvSpPr>
                <p:nvPr/>
              </p:nvSpPr>
              <p:spPr bwMode="auto">
                <a:xfrm>
                  <a:off x="259" y="25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CC00"/>
                    </a:gs>
                    <a:gs pos="100000">
                      <a:srgbClr val="7C6300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5" name="Group 14"/>
            <p:cNvGrpSpPr>
              <a:grpSpLocks/>
            </p:cNvGrpSpPr>
            <p:nvPr/>
          </p:nvGrpSpPr>
          <p:grpSpPr bwMode="auto">
            <a:xfrm>
              <a:off x="2757" y="720"/>
              <a:ext cx="2976" cy="320"/>
              <a:chOff x="0" y="0"/>
              <a:chExt cx="2976" cy="320"/>
            </a:xfrm>
          </p:grpSpPr>
          <p:sp>
            <p:nvSpPr>
              <p:cNvPr id="125" name="AutoShape 15"/>
              <p:cNvSpPr>
                <a:spLocks noChangeArrowheads="1"/>
              </p:cNvSpPr>
              <p:nvPr/>
            </p:nvSpPr>
            <p:spPr bwMode="auto">
              <a:xfrm>
                <a:off x="192" y="0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输入</a:t>
                </a:r>
                <a:endPara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6" name="Group 16"/>
              <p:cNvGrpSpPr>
                <a:grpSpLocks/>
              </p:cNvGrpSpPr>
              <p:nvPr/>
            </p:nvGrpSpPr>
            <p:grpSpPr bwMode="auto">
              <a:xfrm>
                <a:off x="0" y="67"/>
                <a:ext cx="240" cy="240"/>
                <a:chOff x="0" y="0"/>
                <a:chExt cx="1615" cy="1615"/>
              </a:xfrm>
            </p:grpSpPr>
            <p:sp>
              <p:nvSpPr>
                <p:cNvPr id="127" name="Oval 1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767676"/>
                    </a:gs>
                    <a:gs pos="50000">
                      <a:srgbClr val="FFFFFF"/>
                    </a:gs>
                    <a:gs pos="100000">
                      <a:srgbClr val="767676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8" name="Oval 18"/>
                <p:cNvSpPr>
                  <a:spLocks noChangeArrowheads="1"/>
                </p:cNvSpPr>
                <p:nvPr/>
              </p:nvSpPr>
              <p:spPr bwMode="auto">
                <a:xfrm>
                  <a:off x="92" y="9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A2A2A2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9" name="Oval 19"/>
                <p:cNvSpPr>
                  <a:spLocks noChangeArrowheads="1"/>
                </p:cNvSpPr>
                <p:nvPr/>
              </p:nvSpPr>
              <p:spPr bwMode="auto">
                <a:xfrm>
                  <a:off x="176" y="17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9999"/>
                    </a:gs>
                    <a:gs pos="50000">
                      <a:srgbClr val="FFFFFF"/>
                    </a:gs>
                    <a:gs pos="100000">
                      <a:srgbClr val="009999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0" name="Oval 20"/>
                <p:cNvSpPr>
                  <a:spLocks noChangeArrowheads="1"/>
                </p:cNvSpPr>
                <p:nvPr/>
              </p:nvSpPr>
              <p:spPr bwMode="auto">
                <a:xfrm>
                  <a:off x="176" y="17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rgbClr val="48BE67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1" name="Oval 21"/>
                <p:cNvSpPr>
                  <a:spLocks noChangeArrowheads="1"/>
                </p:cNvSpPr>
                <p:nvPr/>
              </p:nvSpPr>
              <p:spPr bwMode="auto">
                <a:xfrm>
                  <a:off x="259" y="25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9999"/>
                    </a:gs>
                    <a:gs pos="50000">
                      <a:srgbClr val="005353"/>
                    </a:gs>
                    <a:gs pos="100000">
                      <a:srgbClr val="009999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2" name="Oval 22"/>
                <p:cNvSpPr>
                  <a:spLocks noChangeArrowheads="1"/>
                </p:cNvSpPr>
                <p:nvPr/>
              </p:nvSpPr>
              <p:spPr bwMode="auto">
                <a:xfrm>
                  <a:off x="259" y="25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8BE67"/>
                    </a:gs>
                    <a:gs pos="100000">
                      <a:srgbClr val="235C32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7" name="Group 23"/>
            <p:cNvGrpSpPr>
              <a:grpSpLocks/>
            </p:cNvGrpSpPr>
            <p:nvPr/>
          </p:nvGrpSpPr>
          <p:grpSpPr bwMode="auto">
            <a:xfrm>
              <a:off x="2853" y="1267"/>
              <a:ext cx="2976" cy="320"/>
              <a:chOff x="0" y="0"/>
              <a:chExt cx="2976" cy="320"/>
            </a:xfrm>
          </p:grpSpPr>
          <p:sp>
            <p:nvSpPr>
              <p:cNvPr id="117" name="AutoShape 24"/>
              <p:cNvSpPr>
                <a:spLocks noChangeArrowheads="1"/>
              </p:cNvSpPr>
              <p:nvPr/>
            </p:nvSpPr>
            <p:spPr bwMode="auto">
              <a:xfrm>
                <a:off x="192" y="0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输出</a:t>
                </a:r>
                <a:endPara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8" name="Group 25"/>
              <p:cNvGrpSpPr>
                <a:grpSpLocks/>
              </p:cNvGrpSpPr>
              <p:nvPr/>
            </p:nvGrpSpPr>
            <p:grpSpPr bwMode="auto">
              <a:xfrm>
                <a:off x="0" y="48"/>
                <a:ext cx="240" cy="240"/>
                <a:chOff x="0" y="0"/>
                <a:chExt cx="1615" cy="1615"/>
              </a:xfrm>
            </p:grpSpPr>
            <p:sp>
              <p:nvSpPr>
                <p:cNvPr id="119" name="Oval 2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767676"/>
                    </a:gs>
                    <a:gs pos="50000">
                      <a:srgbClr val="FFFFFF"/>
                    </a:gs>
                    <a:gs pos="100000">
                      <a:srgbClr val="767676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0" name="Oval 27"/>
                <p:cNvSpPr>
                  <a:spLocks noChangeArrowheads="1"/>
                </p:cNvSpPr>
                <p:nvPr/>
              </p:nvSpPr>
              <p:spPr bwMode="auto">
                <a:xfrm>
                  <a:off x="92" y="9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A2A2A2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1" name="Oval 28"/>
                <p:cNvSpPr>
                  <a:spLocks noChangeArrowheads="1"/>
                </p:cNvSpPr>
                <p:nvPr/>
              </p:nvSpPr>
              <p:spPr bwMode="auto">
                <a:xfrm>
                  <a:off x="176" y="17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9999"/>
                    </a:gs>
                    <a:gs pos="50000">
                      <a:srgbClr val="FFFFFF"/>
                    </a:gs>
                    <a:gs pos="100000">
                      <a:srgbClr val="009999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2" name="Oval 29"/>
                <p:cNvSpPr>
                  <a:spLocks noChangeArrowheads="1"/>
                </p:cNvSpPr>
                <p:nvPr/>
              </p:nvSpPr>
              <p:spPr bwMode="auto">
                <a:xfrm>
                  <a:off x="176" y="17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21B3E1"/>
                    </a:gs>
                    <a:gs pos="100000">
                      <a:srgbClr val="0F5368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3" name="Oval 30"/>
                <p:cNvSpPr>
                  <a:spLocks noChangeArrowheads="1"/>
                </p:cNvSpPr>
                <p:nvPr/>
              </p:nvSpPr>
              <p:spPr bwMode="auto">
                <a:xfrm>
                  <a:off x="259" y="25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9999"/>
                    </a:gs>
                    <a:gs pos="50000">
                      <a:srgbClr val="005353"/>
                    </a:gs>
                    <a:gs pos="100000">
                      <a:srgbClr val="009999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4" name="Oval 31"/>
                <p:cNvSpPr>
                  <a:spLocks noChangeArrowheads="1"/>
                </p:cNvSpPr>
                <p:nvPr/>
              </p:nvSpPr>
              <p:spPr bwMode="auto">
                <a:xfrm>
                  <a:off x="259" y="25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21B3E1"/>
                    </a:gs>
                    <a:gs pos="100000">
                      <a:srgbClr val="10576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9" name="Group 32"/>
            <p:cNvGrpSpPr>
              <a:grpSpLocks/>
            </p:cNvGrpSpPr>
            <p:nvPr/>
          </p:nvGrpSpPr>
          <p:grpSpPr bwMode="auto">
            <a:xfrm>
              <a:off x="2757" y="1779"/>
              <a:ext cx="2996" cy="320"/>
              <a:chOff x="0" y="0"/>
              <a:chExt cx="2996" cy="320"/>
            </a:xfrm>
          </p:grpSpPr>
          <p:sp>
            <p:nvSpPr>
              <p:cNvPr id="109" name="AutoShape 33"/>
              <p:cNvSpPr>
                <a:spLocks noChangeArrowheads="1"/>
              </p:cNvSpPr>
              <p:nvPr/>
            </p:nvSpPr>
            <p:spPr bwMode="auto">
              <a:xfrm>
                <a:off x="212" y="0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异常</a:t>
                </a:r>
                <a:endPara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10" name="Group 34"/>
              <p:cNvGrpSpPr>
                <a:grpSpLocks/>
              </p:cNvGrpSpPr>
              <p:nvPr/>
            </p:nvGrpSpPr>
            <p:grpSpPr bwMode="auto">
              <a:xfrm>
                <a:off x="0" y="64"/>
                <a:ext cx="240" cy="240"/>
                <a:chOff x="0" y="0"/>
                <a:chExt cx="1615" cy="1615"/>
              </a:xfrm>
            </p:grpSpPr>
            <p:sp>
              <p:nvSpPr>
                <p:cNvPr id="111" name="Oval 3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767676"/>
                    </a:gs>
                    <a:gs pos="50000">
                      <a:srgbClr val="FFFFFF"/>
                    </a:gs>
                    <a:gs pos="100000">
                      <a:srgbClr val="767676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2" name="Oval 36"/>
                <p:cNvSpPr>
                  <a:spLocks noChangeArrowheads="1"/>
                </p:cNvSpPr>
                <p:nvPr/>
              </p:nvSpPr>
              <p:spPr bwMode="auto">
                <a:xfrm>
                  <a:off x="92" y="9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A2A2A2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3" name="Oval 37"/>
                <p:cNvSpPr>
                  <a:spLocks noChangeArrowheads="1"/>
                </p:cNvSpPr>
                <p:nvPr/>
              </p:nvSpPr>
              <p:spPr bwMode="auto">
                <a:xfrm>
                  <a:off x="176" y="17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9999"/>
                    </a:gs>
                    <a:gs pos="50000">
                      <a:srgbClr val="FFFFFF"/>
                    </a:gs>
                    <a:gs pos="100000">
                      <a:srgbClr val="009999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4" name="Oval 38"/>
                <p:cNvSpPr>
                  <a:spLocks noChangeArrowheads="1"/>
                </p:cNvSpPr>
                <p:nvPr/>
              </p:nvSpPr>
              <p:spPr bwMode="auto">
                <a:xfrm>
                  <a:off x="176" y="17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rgbClr val="8D67E1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5" name="Oval 39"/>
                <p:cNvSpPr>
                  <a:spLocks noChangeArrowheads="1"/>
                </p:cNvSpPr>
                <p:nvPr/>
              </p:nvSpPr>
              <p:spPr bwMode="auto">
                <a:xfrm>
                  <a:off x="259" y="25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9999"/>
                    </a:gs>
                    <a:gs pos="50000">
                      <a:srgbClr val="005353"/>
                    </a:gs>
                    <a:gs pos="100000">
                      <a:srgbClr val="009999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6" name="Oval 40"/>
                <p:cNvSpPr>
                  <a:spLocks noChangeArrowheads="1"/>
                </p:cNvSpPr>
                <p:nvPr/>
              </p:nvSpPr>
              <p:spPr bwMode="auto">
                <a:xfrm>
                  <a:off x="259" y="25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D67E1"/>
                    </a:gs>
                    <a:gs pos="100000">
                      <a:srgbClr val="45326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</p:grpSp>
      <p:sp>
        <p:nvSpPr>
          <p:cNvPr id="141" name="TextBox 140"/>
          <p:cNvSpPr txBox="1"/>
          <p:nvPr/>
        </p:nvSpPr>
        <p:spPr>
          <a:xfrm>
            <a:off x="290394" y="2643182"/>
            <a:ext cx="754887" cy="27860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spc="100" dirty="0" smtClean="0">
                <a:latin typeface="微软雅黑" pitchFamily="34" charset="-122"/>
                <a:ea typeface="微软雅黑" pitchFamily="34" charset="-122"/>
              </a:rPr>
              <a:t>系统功能需求</a:t>
            </a:r>
            <a:endParaRPr lang="zh-CN" altLang="en-US" sz="2800" b="1" spc="1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2690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非功能需求</a:t>
            </a:r>
            <a:endParaRPr lang="zh-CN" altLang="en-US" dirty="0"/>
          </a:p>
        </p:txBody>
      </p:sp>
      <p:pic>
        <p:nvPicPr>
          <p:cNvPr id="24" name="图片 23" descr="1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261666"/>
            <a:ext cx="9144000" cy="4334668"/>
          </a:xfrm>
          <a:prstGeom prst="rect">
            <a:avLst/>
          </a:prstGeom>
        </p:spPr>
      </p:pic>
      <p:sp>
        <p:nvSpPr>
          <p:cNvPr id="25" name="AutoShape 7"/>
          <p:cNvSpPr>
            <a:spLocks noChangeArrowheads="1"/>
          </p:cNvSpPr>
          <p:nvPr/>
        </p:nvSpPr>
        <p:spPr bwMode="auto">
          <a:xfrm>
            <a:off x="928662" y="5715016"/>
            <a:ext cx="6858048" cy="408623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anchorCtr="1">
            <a:spAutoFit/>
          </a:bodyPr>
          <a:lstStyle/>
          <a:p>
            <a:pPr algn="l">
              <a:defRPr/>
            </a:pPr>
            <a:r>
              <a:rPr lang="zh-CN" altLang="en-US" b="1" dirty="0" smtClean="0">
                <a:latin typeface="Arial" charset="0"/>
                <a:ea typeface="黑体" pitchFamily="2" charset="-122"/>
              </a:rPr>
              <a:t>软件开发中，需求变更是正常的，需要需求变更管理</a:t>
            </a:r>
            <a:endParaRPr lang="en-US" altLang="zh-CN" b="1" dirty="0" smtClean="0">
              <a:latin typeface="Arial" charset="0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86643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2071678"/>
            <a:ext cx="8229600" cy="2438114"/>
          </a:xfrm>
          <a:prstGeom prst="wedgeRoundRectCallout">
            <a:avLst>
              <a:gd name="adj1" fmla="val -40374"/>
              <a:gd name="adj2" fmla="val -62063"/>
              <a:gd name="adj3" fmla="val 16667"/>
            </a:avLst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</a:rPr>
              <a:t>软件工程化有哪些环节？</a:t>
            </a:r>
            <a:endParaRPr lang="en-US" altLang="zh-CN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</a:rPr>
              <a:t>系统功能需求分析包括什么？</a:t>
            </a:r>
          </a:p>
          <a:p>
            <a:pPr>
              <a:lnSpc>
                <a:spcPct val="150000"/>
              </a:lnSpc>
              <a:buNone/>
            </a:pPr>
            <a:endParaRPr lang="zh-CN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85720" y="1428736"/>
            <a:ext cx="1043736" cy="430831"/>
            <a:chOff x="1500166" y="4929198"/>
            <a:chExt cx="1304670" cy="538539"/>
          </a:xfrm>
        </p:grpSpPr>
        <p:pic>
          <p:nvPicPr>
            <p:cNvPr id="7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00166" y="4929198"/>
              <a:ext cx="579048" cy="538413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1928794" y="4967599"/>
              <a:ext cx="876042" cy="500138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latin typeface="黑体" pitchFamily="49" charset="-122"/>
                  <a:ea typeface="黑体" pitchFamily="49" charset="-122"/>
                </a:rPr>
                <a:t>提问</a:t>
              </a:r>
              <a:endParaRPr lang="zh-CN" altLang="en-US" sz="2000" b="1" dirty="0">
                <a:latin typeface="黑体" pitchFamily="49" charset="-122"/>
                <a:ea typeface="黑体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71613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 1"/>
          <p:cNvSpPr>
            <a:spLocks noGrp="1"/>
          </p:cNvSpPr>
          <p:nvPr>
            <p:ph type="title"/>
          </p:nvPr>
        </p:nvSpPr>
        <p:spPr>
          <a:xfrm>
            <a:off x="1700250" y="214314"/>
            <a:ext cx="7372344" cy="571480"/>
          </a:xfrm>
        </p:spPr>
        <p:txBody>
          <a:bodyPr/>
          <a:lstStyle/>
          <a:p>
            <a:r>
              <a:rPr lang="zh-CN" altLang="en-US" dirty="0" smtClean="0"/>
              <a:t>软件工程化</a:t>
            </a:r>
            <a:endParaRPr lang="zh-CN" altLang="en-US" dirty="0"/>
          </a:p>
        </p:txBody>
      </p:sp>
      <p:sp>
        <p:nvSpPr>
          <p:cNvPr id="40" name="内容占位符 2"/>
          <p:cNvSpPr>
            <a:spLocks noGrp="1"/>
          </p:cNvSpPr>
          <p:nvPr>
            <p:ph idx="1"/>
          </p:nvPr>
        </p:nvSpPr>
        <p:spPr>
          <a:xfrm>
            <a:off x="500034" y="1285860"/>
            <a:ext cx="8229600" cy="578882"/>
          </a:xfrm>
          <a:prstGeom prst="wedgeRoundRectCallout">
            <a:avLst>
              <a:gd name="adj1" fmla="val -41069"/>
              <a:gd name="adj2" fmla="val -67601"/>
              <a:gd name="adj3" fmla="val 16667"/>
            </a:avLst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>
            <a:spAutoFit/>
          </a:bodyPr>
          <a:lstStyle/>
          <a:p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</a:rPr>
              <a:t>小组项目开发过程中，你遇到过这样的问题吗？</a:t>
            </a:r>
            <a:endParaRPr lang="en-US" altLang="zh-CN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3" name="组合 57"/>
          <p:cNvGrpSpPr/>
          <p:nvPr/>
        </p:nvGrpSpPr>
        <p:grpSpPr>
          <a:xfrm>
            <a:off x="214282" y="785794"/>
            <a:ext cx="1043736" cy="430831"/>
            <a:chOff x="1500166" y="4929198"/>
            <a:chExt cx="1304670" cy="538539"/>
          </a:xfrm>
        </p:grpSpPr>
        <p:pic>
          <p:nvPicPr>
            <p:cNvPr id="59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00166" y="4929198"/>
              <a:ext cx="579048" cy="538413"/>
            </a:xfrm>
            <a:prstGeom prst="rect">
              <a:avLst/>
            </a:prstGeom>
            <a:noFill/>
          </p:spPr>
        </p:pic>
        <p:sp>
          <p:nvSpPr>
            <p:cNvPr id="60" name="TextBox 59"/>
            <p:cNvSpPr txBox="1"/>
            <p:nvPr/>
          </p:nvSpPr>
          <p:spPr>
            <a:xfrm>
              <a:off x="1928794" y="4967599"/>
              <a:ext cx="876042" cy="500138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latin typeface="黑体" pitchFamily="49" charset="-122"/>
                  <a:ea typeface="黑体" pitchFamily="49" charset="-122"/>
                </a:rPr>
                <a:t>提问</a:t>
              </a:r>
              <a:endParaRPr lang="zh-CN" altLang="en-US" sz="2000" b="1" dirty="0"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20" name="AutoShape 2"/>
          <p:cNvSpPr>
            <a:spLocks noChangeArrowheads="1"/>
          </p:cNvSpPr>
          <p:nvPr/>
        </p:nvSpPr>
        <p:spPr bwMode="auto">
          <a:xfrm rot="17973186">
            <a:off x="4491804" y="2753536"/>
            <a:ext cx="792163" cy="288925"/>
          </a:xfrm>
          <a:prstGeom prst="rightArrow">
            <a:avLst>
              <a:gd name="adj1" fmla="val 35167"/>
              <a:gd name="adj2" fmla="val 111029"/>
            </a:avLst>
          </a:prstGeom>
          <a:gradFill rotWithShape="1">
            <a:gsLst>
              <a:gs pos="0">
                <a:srgbClr val="000000">
                  <a:alpha val="0"/>
                </a:srgbClr>
              </a:gs>
              <a:gs pos="100000">
                <a:schemeClr val="tx2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AutoShape 3"/>
          <p:cNvSpPr>
            <a:spLocks noChangeArrowheads="1"/>
          </p:cNvSpPr>
          <p:nvPr/>
        </p:nvSpPr>
        <p:spPr bwMode="auto">
          <a:xfrm rot="3465783">
            <a:off x="4491805" y="4917298"/>
            <a:ext cx="792162" cy="288925"/>
          </a:xfrm>
          <a:prstGeom prst="rightArrow">
            <a:avLst>
              <a:gd name="adj1" fmla="val 35167"/>
              <a:gd name="adj2" fmla="val 111028"/>
            </a:avLst>
          </a:prstGeom>
          <a:gradFill rotWithShape="1">
            <a:gsLst>
              <a:gs pos="0">
                <a:srgbClr val="000000">
                  <a:alpha val="0"/>
                </a:srgbClr>
              </a:gs>
              <a:gs pos="100000">
                <a:schemeClr val="tx2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AutoShape 4"/>
          <p:cNvSpPr>
            <a:spLocks noChangeArrowheads="1"/>
          </p:cNvSpPr>
          <p:nvPr/>
        </p:nvSpPr>
        <p:spPr bwMode="auto">
          <a:xfrm rot="14369022">
            <a:off x="3272604" y="2829736"/>
            <a:ext cx="792163" cy="288925"/>
          </a:xfrm>
          <a:prstGeom prst="rightArrow">
            <a:avLst>
              <a:gd name="adj1" fmla="val 35167"/>
              <a:gd name="adj2" fmla="val 111029"/>
            </a:avLst>
          </a:prstGeom>
          <a:gradFill rotWithShape="1">
            <a:gsLst>
              <a:gs pos="0">
                <a:srgbClr val="000000">
                  <a:alpha val="0"/>
                </a:srgbClr>
              </a:gs>
              <a:gs pos="100000">
                <a:schemeClr val="tx2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AutoShape 5"/>
          <p:cNvSpPr>
            <a:spLocks noChangeArrowheads="1"/>
          </p:cNvSpPr>
          <p:nvPr/>
        </p:nvSpPr>
        <p:spPr bwMode="auto">
          <a:xfrm rot="7535209">
            <a:off x="3234504" y="4883961"/>
            <a:ext cx="792163" cy="288925"/>
          </a:xfrm>
          <a:prstGeom prst="rightArrow">
            <a:avLst>
              <a:gd name="adj1" fmla="val 35167"/>
              <a:gd name="adj2" fmla="val 111029"/>
            </a:avLst>
          </a:prstGeom>
          <a:gradFill rotWithShape="1">
            <a:gsLst>
              <a:gs pos="0">
                <a:srgbClr val="000000">
                  <a:alpha val="0"/>
                </a:srgbClr>
              </a:gs>
              <a:gs pos="100000">
                <a:schemeClr val="tx2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AutoShape 6"/>
          <p:cNvSpPr>
            <a:spLocks noChangeArrowheads="1"/>
          </p:cNvSpPr>
          <p:nvPr/>
        </p:nvSpPr>
        <p:spPr bwMode="auto">
          <a:xfrm>
            <a:off x="5070448" y="3881455"/>
            <a:ext cx="792163" cy="288925"/>
          </a:xfrm>
          <a:prstGeom prst="rightArrow">
            <a:avLst>
              <a:gd name="adj1" fmla="val 35167"/>
              <a:gd name="adj2" fmla="val 111029"/>
            </a:avLst>
          </a:prstGeom>
          <a:gradFill rotWithShape="1">
            <a:gsLst>
              <a:gs pos="0">
                <a:srgbClr val="000000">
                  <a:alpha val="0"/>
                </a:srgbClr>
              </a:gs>
              <a:gs pos="100000">
                <a:schemeClr val="tx2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AutoShape 7"/>
          <p:cNvSpPr>
            <a:spLocks noChangeArrowheads="1"/>
          </p:cNvSpPr>
          <p:nvPr/>
        </p:nvSpPr>
        <p:spPr bwMode="auto">
          <a:xfrm rot="10800000">
            <a:off x="2660623" y="3875105"/>
            <a:ext cx="863600" cy="288925"/>
          </a:xfrm>
          <a:prstGeom prst="rightArrow">
            <a:avLst>
              <a:gd name="adj1" fmla="val 35167"/>
              <a:gd name="adj2" fmla="val 121041"/>
            </a:avLst>
          </a:prstGeom>
          <a:gradFill rotWithShape="1">
            <a:gsLst>
              <a:gs pos="0">
                <a:srgbClr val="000000">
                  <a:alpha val="0"/>
                </a:srgbClr>
              </a:gs>
              <a:gs pos="100000">
                <a:schemeClr val="tx2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Oval 8"/>
          <p:cNvSpPr>
            <a:spLocks noChangeArrowheads="1"/>
          </p:cNvSpPr>
          <p:nvPr/>
        </p:nvSpPr>
        <p:spPr bwMode="auto">
          <a:xfrm>
            <a:off x="2406623" y="2112980"/>
            <a:ext cx="3743325" cy="374491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7" name="Group 9"/>
          <p:cNvGrpSpPr>
            <a:grpSpLocks/>
          </p:cNvGrpSpPr>
          <p:nvPr/>
        </p:nvGrpSpPr>
        <p:grpSpPr bwMode="auto">
          <a:xfrm>
            <a:off x="3143223" y="2171717"/>
            <a:ext cx="360363" cy="360363"/>
            <a:chOff x="0" y="0"/>
            <a:chExt cx="227" cy="227"/>
          </a:xfrm>
        </p:grpSpPr>
        <p:sp>
          <p:nvSpPr>
            <p:cNvPr id="28" name="Oval 10"/>
            <p:cNvSpPr>
              <a:spLocks noChangeArrowheads="1"/>
            </p:cNvSpPr>
            <p:nvPr/>
          </p:nvSpPr>
          <p:spPr bwMode="auto">
            <a:xfrm>
              <a:off x="0" y="0"/>
              <a:ext cx="227" cy="227"/>
            </a:xfrm>
            <a:prstGeom prst="ellipse">
              <a:avLst/>
            </a:prstGeom>
            <a:gradFill rotWithShape="1">
              <a:gsLst>
                <a:gs pos="0">
                  <a:srgbClr val="E8F5F6"/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Oval 11"/>
            <p:cNvSpPr>
              <a:spLocks noChangeArrowheads="1"/>
            </p:cNvSpPr>
            <p:nvPr/>
          </p:nvSpPr>
          <p:spPr bwMode="auto">
            <a:xfrm>
              <a:off x="10" y="19"/>
              <a:ext cx="141" cy="142"/>
            </a:xfrm>
            <a:prstGeom prst="ellipse">
              <a:avLst/>
            </a:prstGeom>
            <a:gradFill rotWithShape="1">
              <a:gsLst>
                <a:gs pos="0">
                  <a:srgbClr val="E8F5F6"/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" name="Group 12"/>
          <p:cNvGrpSpPr>
            <a:grpSpLocks/>
          </p:cNvGrpSpPr>
          <p:nvPr/>
        </p:nvGrpSpPr>
        <p:grpSpPr bwMode="auto">
          <a:xfrm>
            <a:off x="2198661" y="3827480"/>
            <a:ext cx="360362" cy="360362"/>
            <a:chOff x="0" y="0"/>
            <a:chExt cx="227" cy="227"/>
          </a:xfrm>
        </p:grpSpPr>
        <p:sp>
          <p:nvSpPr>
            <p:cNvPr id="31" name="Oval 13"/>
            <p:cNvSpPr>
              <a:spLocks noChangeArrowheads="1"/>
            </p:cNvSpPr>
            <p:nvPr/>
          </p:nvSpPr>
          <p:spPr bwMode="auto">
            <a:xfrm>
              <a:off x="0" y="0"/>
              <a:ext cx="227" cy="227"/>
            </a:xfrm>
            <a:prstGeom prst="ellipse">
              <a:avLst/>
            </a:prstGeom>
            <a:gradFill rotWithShape="1">
              <a:gsLst>
                <a:gs pos="0">
                  <a:srgbClr val="E8F5F6"/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Oval 14"/>
            <p:cNvSpPr>
              <a:spLocks noChangeArrowheads="1"/>
            </p:cNvSpPr>
            <p:nvPr/>
          </p:nvSpPr>
          <p:spPr bwMode="auto">
            <a:xfrm>
              <a:off x="10" y="19"/>
              <a:ext cx="141" cy="142"/>
            </a:xfrm>
            <a:prstGeom prst="ellipse">
              <a:avLst/>
            </a:prstGeom>
            <a:gradFill rotWithShape="1">
              <a:gsLst>
                <a:gs pos="0">
                  <a:srgbClr val="E8F5F6"/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3" name="Group 15"/>
          <p:cNvGrpSpPr>
            <a:grpSpLocks/>
          </p:cNvGrpSpPr>
          <p:nvPr/>
        </p:nvGrpSpPr>
        <p:grpSpPr bwMode="auto">
          <a:xfrm>
            <a:off x="3062261" y="5370530"/>
            <a:ext cx="360362" cy="360362"/>
            <a:chOff x="0" y="0"/>
            <a:chExt cx="227" cy="227"/>
          </a:xfrm>
        </p:grpSpPr>
        <p:sp>
          <p:nvSpPr>
            <p:cNvPr id="34" name="Oval 16"/>
            <p:cNvSpPr>
              <a:spLocks noChangeArrowheads="1"/>
            </p:cNvSpPr>
            <p:nvPr/>
          </p:nvSpPr>
          <p:spPr bwMode="auto">
            <a:xfrm>
              <a:off x="0" y="0"/>
              <a:ext cx="227" cy="227"/>
            </a:xfrm>
            <a:prstGeom prst="ellipse">
              <a:avLst/>
            </a:prstGeom>
            <a:gradFill rotWithShape="1">
              <a:gsLst>
                <a:gs pos="0">
                  <a:srgbClr val="E8F5F6"/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Oval 17"/>
            <p:cNvSpPr>
              <a:spLocks noChangeArrowheads="1"/>
            </p:cNvSpPr>
            <p:nvPr/>
          </p:nvSpPr>
          <p:spPr bwMode="auto">
            <a:xfrm>
              <a:off x="10" y="19"/>
              <a:ext cx="141" cy="142"/>
            </a:xfrm>
            <a:prstGeom prst="ellipse">
              <a:avLst/>
            </a:prstGeom>
            <a:gradFill rotWithShape="1">
              <a:gsLst>
                <a:gs pos="0">
                  <a:srgbClr val="E8F5F6"/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6" name="Group 18"/>
          <p:cNvGrpSpPr>
            <a:grpSpLocks/>
          </p:cNvGrpSpPr>
          <p:nvPr/>
        </p:nvGrpSpPr>
        <p:grpSpPr bwMode="auto">
          <a:xfrm>
            <a:off x="4992661" y="2151080"/>
            <a:ext cx="360362" cy="360362"/>
            <a:chOff x="0" y="0"/>
            <a:chExt cx="227" cy="227"/>
          </a:xfrm>
        </p:grpSpPr>
        <p:sp>
          <p:nvSpPr>
            <p:cNvPr id="37" name="Oval 19"/>
            <p:cNvSpPr>
              <a:spLocks noChangeArrowheads="1"/>
            </p:cNvSpPr>
            <p:nvPr/>
          </p:nvSpPr>
          <p:spPr bwMode="auto">
            <a:xfrm>
              <a:off x="0" y="0"/>
              <a:ext cx="227" cy="227"/>
            </a:xfrm>
            <a:prstGeom prst="ellipse">
              <a:avLst/>
            </a:prstGeom>
            <a:gradFill rotWithShape="1">
              <a:gsLst>
                <a:gs pos="0">
                  <a:srgbClr val="E8F5F6"/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Oval 20"/>
            <p:cNvSpPr>
              <a:spLocks noChangeArrowheads="1"/>
            </p:cNvSpPr>
            <p:nvPr/>
          </p:nvSpPr>
          <p:spPr bwMode="auto">
            <a:xfrm>
              <a:off x="10" y="19"/>
              <a:ext cx="141" cy="142"/>
            </a:xfrm>
            <a:prstGeom prst="ellipse">
              <a:avLst/>
            </a:prstGeom>
            <a:gradFill rotWithShape="1">
              <a:gsLst>
                <a:gs pos="0">
                  <a:srgbClr val="E8F5F6"/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1" name="Group 21"/>
          <p:cNvGrpSpPr>
            <a:grpSpLocks/>
          </p:cNvGrpSpPr>
          <p:nvPr/>
        </p:nvGrpSpPr>
        <p:grpSpPr bwMode="auto">
          <a:xfrm>
            <a:off x="5941986" y="3827480"/>
            <a:ext cx="360362" cy="360362"/>
            <a:chOff x="0" y="0"/>
            <a:chExt cx="227" cy="227"/>
          </a:xfrm>
        </p:grpSpPr>
        <p:sp>
          <p:nvSpPr>
            <p:cNvPr id="42" name="Oval 22"/>
            <p:cNvSpPr>
              <a:spLocks noChangeArrowheads="1"/>
            </p:cNvSpPr>
            <p:nvPr/>
          </p:nvSpPr>
          <p:spPr bwMode="auto">
            <a:xfrm>
              <a:off x="0" y="0"/>
              <a:ext cx="227" cy="227"/>
            </a:xfrm>
            <a:prstGeom prst="ellipse">
              <a:avLst/>
            </a:prstGeom>
            <a:gradFill rotWithShape="1">
              <a:gsLst>
                <a:gs pos="0">
                  <a:srgbClr val="E8F5F6"/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Oval 23"/>
            <p:cNvSpPr>
              <a:spLocks noChangeArrowheads="1"/>
            </p:cNvSpPr>
            <p:nvPr/>
          </p:nvSpPr>
          <p:spPr bwMode="auto">
            <a:xfrm>
              <a:off x="10" y="19"/>
              <a:ext cx="141" cy="142"/>
            </a:xfrm>
            <a:prstGeom prst="ellipse">
              <a:avLst/>
            </a:prstGeom>
            <a:gradFill rotWithShape="1">
              <a:gsLst>
                <a:gs pos="0">
                  <a:srgbClr val="E8F5F6"/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6" name="Group 24"/>
          <p:cNvGrpSpPr>
            <a:grpSpLocks/>
          </p:cNvGrpSpPr>
          <p:nvPr/>
        </p:nvGrpSpPr>
        <p:grpSpPr bwMode="auto">
          <a:xfrm>
            <a:off x="5048223" y="5427680"/>
            <a:ext cx="360363" cy="360362"/>
            <a:chOff x="0" y="0"/>
            <a:chExt cx="227" cy="227"/>
          </a:xfrm>
        </p:grpSpPr>
        <p:sp>
          <p:nvSpPr>
            <p:cNvPr id="57" name="Oval 25"/>
            <p:cNvSpPr>
              <a:spLocks noChangeArrowheads="1"/>
            </p:cNvSpPr>
            <p:nvPr/>
          </p:nvSpPr>
          <p:spPr bwMode="auto">
            <a:xfrm>
              <a:off x="0" y="0"/>
              <a:ext cx="227" cy="227"/>
            </a:xfrm>
            <a:prstGeom prst="ellipse">
              <a:avLst/>
            </a:prstGeom>
            <a:gradFill rotWithShape="1">
              <a:gsLst>
                <a:gs pos="0">
                  <a:srgbClr val="E8F5F6"/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Oval 26"/>
            <p:cNvSpPr>
              <a:spLocks noChangeArrowheads="1"/>
            </p:cNvSpPr>
            <p:nvPr/>
          </p:nvSpPr>
          <p:spPr bwMode="auto">
            <a:xfrm>
              <a:off x="10" y="19"/>
              <a:ext cx="141" cy="142"/>
            </a:xfrm>
            <a:prstGeom prst="ellipse">
              <a:avLst/>
            </a:prstGeom>
            <a:gradFill rotWithShape="1">
              <a:gsLst>
                <a:gs pos="0">
                  <a:srgbClr val="E8F5F6"/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" name="Oval 27"/>
          <p:cNvSpPr>
            <a:spLocks noChangeArrowheads="1"/>
          </p:cNvSpPr>
          <p:nvPr/>
        </p:nvSpPr>
        <p:spPr bwMode="auto">
          <a:xfrm>
            <a:off x="3338486" y="3065480"/>
            <a:ext cx="1944687" cy="1944687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50000">
                <a:srgbClr val="FFFFFF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2" name="Oval 28"/>
          <p:cNvSpPr>
            <a:spLocks noChangeArrowheads="1"/>
          </p:cNvSpPr>
          <p:nvPr/>
        </p:nvSpPr>
        <p:spPr bwMode="auto">
          <a:xfrm>
            <a:off x="3343248" y="3071830"/>
            <a:ext cx="1944688" cy="1944687"/>
          </a:xfrm>
          <a:prstGeom prst="ellipse">
            <a:avLst/>
          </a:prstGeom>
          <a:gradFill rotWithShape="1">
            <a:gsLst>
              <a:gs pos="0">
                <a:schemeClr val="hlink">
                  <a:alpha val="31999"/>
                </a:schemeClr>
              </a:gs>
              <a:gs pos="100000">
                <a:srgbClr val="004747"/>
              </a:gs>
            </a:gsLst>
            <a:lin ang="18900000" scaled="1"/>
          </a:gradFill>
          <a:ln w="9525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3" name="Oval 29"/>
          <p:cNvSpPr>
            <a:spLocks noChangeArrowheads="1"/>
          </p:cNvSpPr>
          <p:nvPr/>
        </p:nvSpPr>
        <p:spPr bwMode="auto">
          <a:xfrm>
            <a:off x="3465486" y="3192480"/>
            <a:ext cx="1690687" cy="1690687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50000">
                <a:srgbClr val="005353"/>
              </a:gs>
              <a:gs pos="100000">
                <a:schemeClr val="hlink"/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4" name="Oval 30"/>
          <p:cNvSpPr>
            <a:spLocks noChangeArrowheads="1"/>
          </p:cNvSpPr>
          <p:nvPr/>
        </p:nvSpPr>
        <p:spPr bwMode="auto">
          <a:xfrm>
            <a:off x="3448023" y="3165492"/>
            <a:ext cx="1690688" cy="1690688"/>
          </a:xfrm>
          <a:prstGeom prst="ellipse">
            <a:avLst/>
          </a:prstGeom>
          <a:gradFill rotWithShape="1">
            <a:gsLst>
              <a:gs pos="0">
                <a:srgbClr val="006161"/>
              </a:gs>
              <a:gs pos="100000">
                <a:schemeClr val="hlink">
                  <a:alpha val="0"/>
                </a:schemeClr>
              </a:gs>
            </a:gsLst>
            <a:lin ang="18900000" scaled="1"/>
          </a:gradFill>
          <a:ln w="9525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65" name="Group 31"/>
          <p:cNvGrpSpPr>
            <a:grpSpLocks/>
          </p:cNvGrpSpPr>
          <p:nvPr/>
        </p:nvGrpSpPr>
        <p:grpSpPr bwMode="auto">
          <a:xfrm>
            <a:off x="3549623" y="3276617"/>
            <a:ext cx="1522413" cy="1522413"/>
            <a:chOff x="0" y="0"/>
            <a:chExt cx="959" cy="959"/>
          </a:xfrm>
        </p:grpSpPr>
        <p:sp>
          <p:nvSpPr>
            <p:cNvPr id="66" name="Oval 32"/>
            <p:cNvSpPr>
              <a:spLocks noChangeArrowheads="1"/>
            </p:cNvSpPr>
            <p:nvPr/>
          </p:nvSpPr>
          <p:spPr bwMode="auto">
            <a:xfrm>
              <a:off x="0" y="0"/>
              <a:ext cx="959" cy="959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7" name="Oval 33"/>
            <p:cNvSpPr>
              <a:spLocks noChangeArrowheads="1"/>
            </p:cNvSpPr>
            <p:nvPr/>
          </p:nvSpPr>
          <p:spPr bwMode="auto">
            <a:xfrm>
              <a:off x="14" y="12"/>
              <a:ext cx="927" cy="928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68" name="Oval 34"/>
            <p:cNvSpPr>
              <a:spLocks noChangeArrowheads="1"/>
            </p:cNvSpPr>
            <p:nvPr/>
          </p:nvSpPr>
          <p:spPr bwMode="auto">
            <a:xfrm>
              <a:off x="25" y="18"/>
              <a:ext cx="906" cy="904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69" name="Oval 35"/>
            <p:cNvSpPr>
              <a:spLocks noChangeArrowheads="1"/>
            </p:cNvSpPr>
            <p:nvPr/>
          </p:nvSpPr>
          <p:spPr bwMode="auto">
            <a:xfrm>
              <a:off x="35" y="27"/>
              <a:ext cx="861" cy="845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70" name="Oval 36"/>
            <p:cNvSpPr>
              <a:spLocks noChangeArrowheads="1"/>
            </p:cNvSpPr>
            <p:nvPr/>
          </p:nvSpPr>
          <p:spPr bwMode="auto">
            <a:xfrm>
              <a:off x="86" y="50"/>
              <a:ext cx="765" cy="68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sp>
        <p:nvSpPr>
          <p:cNvPr id="71" name="Text Box 37"/>
          <p:cNvSpPr txBox="1">
            <a:spLocks noChangeArrowheads="1"/>
          </p:cNvSpPr>
          <p:nvPr/>
        </p:nvSpPr>
        <p:spPr bwMode="auto">
          <a:xfrm>
            <a:off x="3876648" y="3765567"/>
            <a:ext cx="9028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800" b="1" dirty="0" smtClean="0">
                <a:solidFill>
                  <a:srgbClr val="FF0000"/>
                </a:solidFill>
              </a:rPr>
              <a:t>问题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72" name="Text Box 38"/>
          <p:cNvSpPr txBox="1">
            <a:spLocks noChangeArrowheads="1"/>
          </p:cNvSpPr>
          <p:nvPr/>
        </p:nvSpPr>
        <p:spPr bwMode="auto">
          <a:xfrm>
            <a:off x="5429223" y="2098692"/>
            <a:ext cx="326243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系统界面不统一，用户操作不方便</a:t>
            </a:r>
            <a:endParaRPr 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Text Box 39"/>
          <p:cNvSpPr txBox="1">
            <a:spLocks noChangeArrowheads="1"/>
          </p:cNvSpPr>
          <p:nvPr/>
        </p:nvSpPr>
        <p:spPr bwMode="auto">
          <a:xfrm>
            <a:off x="500034" y="3786190"/>
            <a:ext cx="162095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编码风格不统一</a:t>
            </a:r>
            <a:endParaRPr 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Text Box 40"/>
          <p:cNvSpPr txBox="1">
            <a:spLocks noChangeArrowheads="1"/>
          </p:cNvSpPr>
          <p:nvPr/>
        </p:nvSpPr>
        <p:spPr bwMode="auto">
          <a:xfrm>
            <a:off x="6215074" y="3851292"/>
            <a:ext cx="29145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代码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BUG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，导致系统运行失败</a:t>
            </a:r>
            <a:endParaRPr 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Text Box 41"/>
          <p:cNvSpPr txBox="1">
            <a:spLocks noChangeArrowheads="1"/>
          </p:cNvSpPr>
          <p:nvPr/>
        </p:nvSpPr>
        <p:spPr bwMode="auto">
          <a:xfrm>
            <a:off x="5429223" y="5451492"/>
            <a:ext cx="223651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重复开发公用功能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……</a:t>
            </a:r>
            <a:endParaRPr 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Text Box 42"/>
          <p:cNvSpPr txBox="1">
            <a:spLocks noChangeArrowheads="1"/>
          </p:cNvSpPr>
          <p:nvPr/>
        </p:nvSpPr>
        <p:spPr bwMode="auto">
          <a:xfrm>
            <a:off x="232542" y="2071678"/>
            <a:ext cx="285206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根据自己理解随意更改数据库</a:t>
            </a:r>
            <a:endParaRPr 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Text Box 43"/>
          <p:cNvSpPr txBox="1">
            <a:spLocks noChangeArrowheads="1"/>
          </p:cNvSpPr>
          <p:nvPr/>
        </p:nvSpPr>
        <p:spPr bwMode="auto">
          <a:xfrm>
            <a:off x="-21969" y="5389580"/>
            <a:ext cx="305724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框架版本不统一，系统无法运行</a:t>
            </a:r>
            <a:endParaRPr 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AutoShape 7"/>
          <p:cNvSpPr>
            <a:spLocks noChangeArrowheads="1"/>
          </p:cNvSpPr>
          <p:nvPr/>
        </p:nvSpPr>
        <p:spPr bwMode="auto">
          <a:xfrm>
            <a:off x="2500298" y="3643314"/>
            <a:ext cx="3500462" cy="646986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anchorCtr="1">
            <a:spAutoFit/>
          </a:bodyPr>
          <a:lstStyle/>
          <a:p>
            <a:pPr algn="l">
              <a:defRPr/>
            </a:pPr>
            <a:r>
              <a:rPr lang="zh-CN" altLang="en-US" sz="3200" b="1" dirty="0" smtClean="0">
                <a:latin typeface="Arial" charset="0"/>
                <a:ea typeface="黑体" pitchFamily="2" charset="-122"/>
              </a:rPr>
              <a:t>缺乏工程意识！</a:t>
            </a:r>
            <a:endParaRPr lang="en-US" altLang="zh-CN" sz="3200" b="1" dirty="0" smtClean="0">
              <a:latin typeface="Arial" charset="0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6560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3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4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6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7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9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0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2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3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5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6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8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9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1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2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4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5" dur="indefinite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7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8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0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1" dur="indefinite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3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4" dur="indefinite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6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7" dur="indefinite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9" dur="indefinite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0" dur="indefinite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2" dur="indefinite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3" dur="indefinite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5" dur="indefinite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6" dur="indefinite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8" dur="indefinite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9" dur="indefinite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1" dur="indefinite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2" dur="indefinite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4" dur="indefinite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5" dur="indefinite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7" dur="indefinite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8" dur="indefinite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0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1" dur="indefinite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3" dur="indefinite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4" dur="indefinite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6" dur="indefinite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7" dur="indefinite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9" dur="indefinite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0" dur="indefinite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2" dur="indefinite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3" dur="indefinite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5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6" dur="indefinite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71" grpId="0"/>
      <p:bldP spid="71" grpId="1"/>
      <p:bldP spid="72" grpId="0"/>
      <p:bldP spid="72" grpId="1"/>
      <p:bldP spid="73" grpId="0"/>
      <p:bldP spid="73" grpId="1"/>
      <p:bldP spid="74" grpId="0"/>
      <p:bldP spid="74" grpId="1"/>
      <p:bldP spid="75" grpId="0"/>
      <p:bldP spid="75" grpId="1"/>
      <p:bldP spid="76" grpId="0"/>
      <p:bldP spid="76" grpId="1"/>
      <p:bldP spid="77" grpId="0"/>
      <p:bldP spid="77" grpId="1"/>
      <p:bldP spid="7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 1"/>
          <p:cNvSpPr>
            <a:spLocks noGrp="1"/>
          </p:cNvSpPr>
          <p:nvPr>
            <p:ph type="title"/>
          </p:nvPr>
        </p:nvSpPr>
        <p:spPr>
          <a:xfrm>
            <a:off x="1700250" y="214314"/>
            <a:ext cx="7372344" cy="571480"/>
          </a:xfrm>
        </p:spPr>
        <p:txBody>
          <a:bodyPr/>
          <a:lstStyle/>
          <a:p>
            <a:r>
              <a:rPr lang="zh-CN" altLang="en-US" dirty="0" smtClean="0"/>
              <a:t>软件工程化</a:t>
            </a:r>
            <a:endParaRPr lang="zh-CN" altLang="en-US" dirty="0"/>
          </a:p>
        </p:txBody>
      </p:sp>
      <p:sp>
        <p:nvSpPr>
          <p:cNvPr id="54" name="TextBox 11"/>
          <p:cNvSpPr txBox="1">
            <a:spLocks noChangeArrowheads="1"/>
          </p:cNvSpPr>
          <p:nvPr/>
        </p:nvSpPr>
        <p:spPr bwMode="auto">
          <a:xfrm flipH="1">
            <a:off x="3428992" y="4357694"/>
            <a:ext cx="20510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网络</a:t>
            </a:r>
            <a:endParaRPr lang="en-US" sz="24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140" name="图示 139"/>
          <p:cNvGraphicFramePr/>
          <p:nvPr>
            <p:extLst>
              <p:ext uri="{D42A27DB-BD31-4B8C-83A1-F6EECF244321}">
                <p14:modId xmlns:p14="http://schemas.microsoft.com/office/powerpoint/2010/main" xmlns="" val="1245947922"/>
              </p:ext>
            </p:extLst>
          </p:nvPr>
        </p:nvGraphicFramePr>
        <p:xfrm>
          <a:off x="1500166" y="16430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1" name="内容占位符 2"/>
          <p:cNvSpPr>
            <a:spLocks noGrp="1"/>
          </p:cNvSpPr>
          <p:nvPr>
            <p:ph idx="1"/>
          </p:nvPr>
        </p:nvSpPr>
        <p:spPr>
          <a:xfrm>
            <a:off x="500034" y="1000108"/>
            <a:ext cx="8229600" cy="207170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软件工程化环节（软件生命周期）</a:t>
            </a:r>
            <a:endParaRPr lang="en-US" altLang="zh-CN" dirty="0" smtClean="0"/>
          </a:p>
        </p:txBody>
      </p:sp>
      <p:sp>
        <p:nvSpPr>
          <p:cNvPr id="145" name="AutoShape 7"/>
          <p:cNvSpPr>
            <a:spLocks noChangeArrowheads="1"/>
          </p:cNvSpPr>
          <p:nvPr/>
        </p:nvSpPr>
        <p:spPr bwMode="auto">
          <a:xfrm>
            <a:off x="1214414" y="5929330"/>
            <a:ext cx="6858048" cy="408623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anchorCtr="1">
            <a:spAutoFit/>
          </a:bodyPr>
          <a:lstStyle/>
          <a:p>
            <a:pPr algn="l">
              <a:defRPr/>
            </a:pPr>
            <a:r>
              <a:rPr lang="zh-CN" altLang="en-US" b="1" dirty="0" smtClean="0">
                <a:latin typeface="Arial" charset="0"/>
                <a:ea typeface="黑体" pitchFamily="2" charset="-122"/>
              </a:rPr>
              <a:t>按如上步骤，在详细设计阶段，客户又提出了新的需求，怎么办？</a:t>
            </a:r>
            <a:endParaRPr lang="en-US" altLang="zh-CN" b="1" dirty="0" smtClean="0">
              <a:latin typeface="Arial" charset="0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27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0" grpId="0">
        <p:bldAsOne/>
      </p:bldGraphic>
      <p:bldP spid="14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 1"/>
          <p:cNvSpPr>
            <a:spLocks noGrp="1"/>
          </p:cNvSpPr>
          <p:nvPr>
            <p:ph type="title"/>
          </p:nvPr>
        </p:nvSpPr>
        <p:spPr>
          <a:xfrm>
            <a:off x="1700250" y="214314"/>
            <a:ext cx="7372344" cy="571480"/>
          </a:xfrm>
        </p:spPr>
        <p:txBody>
          <a:bodyPr/>
          <a:lstStyle/>
          <a:p>
            <a:r>
              <a:rPr lang="zh-CN" altLang="en-US" dirty="0" smtClean="0"/>
              <a:t>软件过程模型</a:t>
            </a:r>
            <a:endParaRPr lang="zh-CN" altLang="en-US" dirty="0"/>
          </a:p>
        </p:txBody>
      </p:sp>
      <p:sp>
        <p:nvSpPr>
          <p:cNvPr id="54" name="TextBox 11"/>
          <p:cNvSpPr txBox="1">
            <a:spLocks noChangeArrowheads="1"/>
          </p:cNvSpPr>
          <p:nvPr/>
        </p:nvSpPr>
        <p:spPr bwMode="auto">
          <a:xfrm flipH="1">
            <a:off x="3428992" y="4357694"/>
            <a:ext cx="20510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网络</a:t>
            </a:r>
            <a:endParaRPr lang="en-US" sz="24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1" name="内容占位符 2"/>
          <p:cNvSpPr>
            <a:spLocks noGrp="1"/>
          </p:cNvSpPr>
          <p:nvPr>
            <p:ph idx="1"/>
          </p:nvPr>
        </p:nvSpPr>
        <p:spPr>
          <a:xfrm>
            <a:off x="500034" y="1000108"/>
            <a:ext cx="8229600" cy="207170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软件过程模型能解决软件开发过程的问题，还能控制成本和各种解决方案</a:t>
            </a:r>
            <a:endParaRPr lang="en-US" altLang="zh-CN" dirty="0" smtClean="0"/>
          </a:p>
        </p:txBody>
      </p:sp>
      <p:graphicFrame>
        <p:nvGraphicFramePr>
          <p:cNvPr id="8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174555373"/>
              </p:ext>
            </p:extLst>
          </p:nvPr>
        </p:nvGraphicFramePr>
        <p:xfrm>
          <a:off x="500034" y="2143116"/>
          <a:ext cx="8143932" cy="3342309"/>
        </p:xfrm>
        <a:graphic>
          <a:graphicData uri="http://schemas.openxmlformats.org/drawingml/2006/table">
            <a:tbl>
              <a:tblPr firstRow="1" bandRow="1">
                <a:effectLst>
                  <a:reflection blurRad="6350" stA="52000" endA="300" endPos="35000" dir="5400000" sy="-100000" algn="bl" rotWithShape="0"/>
                </a:effectLst>
                <a:tableStyleId>{FABFCF23-3B69-468F-B69F-88F6DE6A72F2}</a:tableStyleId>
              </a:tblPr>
              <a:tblGrid>
                <a:gridCol w="1357322"/>
                <a:gridCol w="3643338"/>
                <a:gridCol w="3143272"/>
              </a:tblGrid>
              <a:tr h="57150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黑体" pitchFamily="49" charset="-122"/>
                          <a:ea typeface="黑体" pitchFamily="49" charset="-122"/>
                          <a:cs typeface="Arial" pitchFamily="34" charset="0"/>
                        </a:rPr>
                        <a:t>软件模型</a:t>
                      </a:r>
                      <a:endParaRPr lang="zh-CN" altLang="en-US" dirty="0">
                        <a:latin typeface="黑体" pitchFamily="49" charset="-122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黑体" pitchFamily="49" charset="-122"/>
                          <a:ea typeface="黑体" pitchFamily="49" charset="-122"/>
                          <a:cs typeface="Arial" pitchFamily="34" charset="0"/>
                        </a:rPr>
                        <a:t>特点</a:t>
                      </a:r>
                      <a:endParaRPr lang="zh-CN" altLang="en-US" dirty="0">
                        <a:latin typeface="黑体" pitchFamily="49" charset="-122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黑体" pitchFamily="49" charset="-122"/>
                          <a:ea typeface="黑体" pitchFamily="49" charset="-122"/>
                          <a:cs typeface="Arial" pitchFamily="34" charset="0"/>
                        </a:rPr>
                        <a:t>适用场景</a:t>
                      </a:r>
                      <a:endParaRPr lang="zh-CN" altLang="en-US" dirty="0">
                        <a:latin typeface="黑体" pitchFamily="49" charset="-122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946724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黑体" pitchFamily="49" charset="-122"/>
                          <a:ea typeface="黑体" pitchFamily="49" charset="-122"/>
                          <a:cs typeface="Arial" pitchFamily="34" charset="0"/>
                        </a:rPr>
                        <a:t>瀑布模型</a:t>
                      </a:r>
                      <a:endParaRPr lang="zh-CN" sz="1800" kern="100" dirty="0">
                        <a:solidFill>
                          <a:schemeClr val="tx2">
                            <a:lumMod val="75000"/>
                          </a:schemeClr>
                        </a:solidFill>
                        <a:latin typeface="黑体" pitchFamily="49" charset="-122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黑体" pitchFamily="49" charset="-122"/>
                          <a:ea typeface="黑体" pitchFamily="49" charset="-122"/>
                          <a:cs typeface="Arial" pitchFamily="34" charset="0"/>
                        </a:rPr>
                        <a:t>按软件生命周期的步骤逐一进行，不能逆转，不能跨越。每个阶段有明确的任务，产生确定的文档</a:t>
                      </a:r>
                      <a:endParaRPr lang="zh-CN" altLang="en-US" sz="1800" kern="100" dirty="0">
                        <a:solidFill>
                          <a:schemeClr val="tx2">
                            <a:lumMod val="75000"/>
                          </a:schemeClr>
                        </a:solidFill>
                        <a:latin typeface="黑体" pitchFamily="49" charset="-122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黑体" pitchFamily="49" charset="-122"/>
                          <a:ea typeface="黑体" pitchFamily="49" charset="-122"/>
                          <a:cs typeface="Arial" pitchFamily="34" charset="0"/>
                        </a:rPr>
                        <a:t>需求明确，且无大的需求变更的软件开发。如编译系统、操作系统等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58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黑体" pitchFamily="49" charset="-122"/>
                          <a:ea typeface="黑体" pitchFamily="49" charset="-122"/>
                          <a:cs typeface="Arial" pitchFamily="34" charset="0"/>
                        </a:rPr>
                        <a:t>原型模型</a:t>
                      </a:r>
                      <a:endParaRPr lang="en-US" altLang="zh-CN" sz="1800" kern="1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黑体" pitchFamily="49" charset="-122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黑体" pitchFamily="49" charset="-122"/>
                          <a:ea typeface="黑体" pitchFamily="49" charset="-122"/>
                          <a:cs typeface="Arial" pitchFamily="34" charset="0"/>
                        </a:rPr>
                        <a:t>通过给客户看软件的初稿，让用户判断是否是他们想要的，以此修正软件开发的方向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黑体" pitchFamily="49" charset="-122"/>
                          <a:ea typeface="黑体" pitchFamily="49" charset="-122"/>
                          <a:cs typeface="Arial" pitchFamily="34" charset="0"/>
                        </a:rPr>
                        <a:t>对于很有把握的设计，不需要建立模型；对于没有把握的设计，需要建立模型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11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黑体" pitchFamily="49" charset="-122"/>
                          <a:ea typeface="黑体" pitchFamily="49" charset="-122"/>
                          <a:cs typeface="Arial" pitchFamily="34" charset="0"/>
                        </a:rPr>
                        <a:t>螺旋模型</a:t>
                      </a:r>
                      <a:endParaRPr lang="en-US" altLang="zh-CN" sz="1800" kern="1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黑体" pitchFamily="49" charset="-122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黑体" pitchFamily="49" charset="-122"/>
                          <a:ea typeface="黑体" pitchFamily="49" charset="-122"/>
                          <a:cs typeface="Arial" pitchFamily="34" charset="0"/>
                        </a:rPr>
                        <a:t>原型模型和瀑布模型的结合体；把系统分割为多个子系统开发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黑体" pitchFamily="49" charset="-122"/>
                          <a:ea typeface="黑体" pitchFamily="49" charset="-122"/>
                          <a:cs typeface="Arial" pitchFamily="34" charset="0"/>
                        </a:rPr>
                        <a:t>大型应用系统的开发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1214414" y="5857892"/>
            <a:ext cx="6858048" cy="408623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anchorCtr="1">
            <a:spAutoFit/>
          </a:bodyPr>
          <a:lstStyle/>
          <a:p>
            <a:pPr algn="l">
              <a:defRPr/>
            </a:pPr>
            <a:r>
              <a:rPr lang="zh-CN" altLang="en-US" b="1" dirty="0" smtClean="0">
                <a:latin typeface="Arial" charset="0"/>
                <a:ea typeface="黑体" pitchFamily="2" charset="-122"/>
              </a:rPr>
              <a:t>并无“理想”的软件过程模型，仍需要软件过程改进</a:t>
            </a:r>
            <a:endParaRPr lang="en-US" altLang="zh-CN" b="1" dirty="0" smtClean="0">
              <a:latin typeface="Arial" charset="0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131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 1"/>
          <p:cNvSpPr>
            <a:spLocks noGrp="1"/>
          </p:cNvSpPr>
          <p:nvPr>
            <p:ph type="title"/>
          </p:nvPr>
        </p:nvSpPr>
        <p:spPr>
          <a:xfrm>
            <a:off x="1700250" y="214314"/>
            <a:ext cx="7372344" cy="571480"/>
          </a:xfrm>
        </p:spPr>
        <p:txBody>
          <a:bodyPr/>
          <a:lstStyle/>
          <a:p>
            <a:r>
              <a:rPr lang="zh-CN" altLang="en-US" dirty="0" smtClean="0"/>
              <a:t>软件过程改进</a:t>
            </a:r>
            <a:endParaRPr lang="zh-CN" altLang="en-US" dirty="0"/>
          </a:p>
        </p:txBody>
      </p:sp>
      <p:sp>
        <p:nvSpPr>
          <p:cNvPr id="54" name="TextBox 11"/>
          <p:cNvSpPr txBox="1">
            <a:spLocks noChangeArrowheads="1"/>
          </p:cNvSpPr>
          <p:nvPr/>
        </p:nvSpPr>
        <p:spPr bwMode="auto">
          <a:xfrm flipH="1">
            <a:off x="3428992" y="4357694"/>
            <a:ext cx="20510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网络</a:t>
            </a:r>
            <a:endParaRPr lang="en-US" sz="24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63" name="Picture 4" descr="circuler_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3763" y="2316146"/>
            <a:ext cx="2309812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" name="Arc 5"/>
          <p:cNvSpPr>
            <a:spLocks noChangeArrowheads="1"/>
          </p:cNvSpPr>
          <p:nvPr/>
        </p:nvSpPr>
        <p:spPr bwMode="auto">
          <a:xfrm rot="5400000" flipH="1" flipV="1">
            <a:off x="3086075" y="2874946"/>
            <a:ext cx="2279650" cy="1174750"/>
          </a:xfrm>
          <a:custGeom>
            <a:avLst/>
            <a:gdLst>
              <a:gd name="T0" fmla="*/ 0 w 43192"/>
              <a:gd name="T1" fmla="*/ 1131227 h 21809"/>
              <a:gd name="T2" fmla="*/ 2279597 w 43192"/>
              <a:gd name="T3" fmla="*/ 1174750 h 21809"/>
              <a:gd name="T4" fmla="*/ 1139614 w 43192"/>
              <a:gd name="T5" fmla="*/ 1163492 h 21809"/>
              <a:gd name="T6" fmla="*/ 0 60000 65536"/>
              <a:gd name="T7" fmla="*/ 0 60000 65536"/>
              <a:gd name="T8" fmla="*/ 0 60000 65536"/>
              <a:gd name="T9" fmla="*/ 0 w 43192"/>
              <a:gd name="T10" fmla="*/ 0 h 21809"/>
              <a:gd name="T11" fmla="*/ 43192 w 43192"/>
              <a:gd name="T12" fmla="*/ 21809 h 2180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192" h="21809" fill="none" extrusionOk="0">
                <a:moveTo>
                  <a:pt x="0" y="21001"/>
                </a:moveTo>
                <a:cubicBezTo>
                  <a:pt x="324" y="9309"/>
                  <a:pt x="9895" y="-1"/>
                  <a:pt x="21592" y="0"/>
                </a:cubicBezTo>
                <a:cubicBezTo>
                  <a:pt x="33521" y="0"/>
                  <a:pt x="43192" y="9670"/>
                  <a:pt x="43192" y="21600"/>
                </a:cubicBezTo>
                <a:cubicBezTo>
                  <a:pt x="43192" y="21669"/>
                  <a:pt x="43191" y="21739"/>
                  <a:pt x="43190" y="21808"/>
                </a:cubicBezTo>
              </a:path>
              <a:path w="43192" h="21809" stroke="0" extrusionOk="0">
                <a:moveTo>
                  <a:pt x="0" y="21001"/>
                </a:moveTo>
                <a:cubicBezTo>
                  <a:pt x="324" y="9309"/>
                  <a:pt x="9895" y="-1"/>
                  <a:pt x="21592" y="0"/>
                </a:cubicBezTo>
                <a:cubicBezTo>
                  <a:pt x="33521" y="0"/>
                  <a:pt x="43192" y="9670"/>
                  <a:pt x="43192" y="21600"/>
                </a:cubicBezTo>
                <a:cubicBezTo>
                  <a:pt x="43192" y="21669"/>
                  <a:pt x="43191" y="21739"/>
                  <a:pt x="43190" y="21808"/>
                </a:cubicBezTo>
                <a:lnTo>
                  <a:pt x="21592" y="21600"/>
                </a:lnTo>
                <a:close/>
              </a:path>
            </a:pathLst>
          </a:custGeom>
          <a:solidFill>
            <a:srgbClr val="BBE0E3">
              <a:alpha val="50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5" name="Arc 6"/>
          <p:cNvSpPr>
            <a:spLocks noChangeArrowheads="1"/>
          </p:cNvSpPr>
          <p:nvPr/>
        </p:nvSpPr>
        <p:spPr bwMode="auto">
          <a:xfrm rot="16490431" flipH="1" flipV="1">
            <a:off x="4187007" y="2891614"/>
            <a:ext cx="2279650" cy="1230313"/>
          </a:xfrm>
          <a:custGeom>
            <a:avLst/>
            <a:gdLst>
              <a:gd name="T0" fmla="*/ 3537 w 43180"/>
              <a:gd name="T1" fmla="*/ 1230313 h 23297"/>
              <a:gd name="T2" fmla="*/ 2279650 w 43180"/>
              <a:gd name="T3" fmla="*/ 1091529 h 23297"/>
              <a:gd name="T4" fmla="*/ 1140353 w 43180"/>
              <a:gd name="T5" fmla="*/ 1140695 h 23297"/>
              <a:gd name="T6" fmla="*/ 0 60000 65536"/>
              <a:gd name="T7" fmla="*/ 0 60000 65536"/>
              <a:gd name="T8" fmla="*/ 0 60000 65536"/>
              <a:gd name="T9" fmla="*/ 0 w 43180"/>
              <a:gd name="T10" fmla="*/ 0 h 23297"/>
              <a:gd name="T11" fmla="*/ 43180 w 43180"/>
              <a:gd name="T12" fmla="*/ 23297 h 2329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180" h="23297" fill="none" extrusionOk="0">
                <a:moveTo>
                  <a:pt x="66" y="23297"/>
                </a:moveTo>
                <a:cubicBezTo>
                  <a:pt x="22" y="22732"/>
                  <a:pt x="0" y="22166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167" y="-1"/>
                  <a:pt x="42681" y="9112"/>
                  <a:pt x="43179" y="20669"/>
                </a:cubicBezTo>
              </a:path>
              <a:path w="43180" h="23297" stroke="0" extrusionOk="0">
                <a:moveTo>
                  <a:pt x="66" y="23297"/>
                </a:moveTo>
                <a:cubicBezTo>
                  <a:pt x="22" y="22732"/>
                  <a:pt x="0" y="22166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167" y="-1"/>
                  <a:pt x="42681" y="9112"/>
                  <a:pt x="43179" y="20669"/>
                </a:cubicBezTo>
                <a:lnTo>
                  <a:pt x="21600" y="21600"/>
                </a:lnTo>
                <a:close/>
              </a:path>
            </a:pathLst>
          </a:custGeom>
          <a:solidFill>
            <a:srgbClr val="333399">
              <a:alpha val="50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66" name="Group 5"/>
          <p:cNvGrpSpPr>
            <a:grpSpLocks/>
          </p:cNvGrpSpPr>
          <p:nvPr/>
        </p:nvGrpSpPr>
        <p:grpSpPr bwMode="auto">
          <a:xfrm rot="-3733502" flipH="1" flipV="1">
            <a:off x="4304482" y="3864752"/>
            <a:ext cx="2005012" cy="485775"/>
            <a:chOff x="0" y="0"/>
            <a:chExt cx="893" cy="246"/>
          </a:xfrm>
        </p:grpSpPr>
        <p:grpSp>
          <p:nvGrpSpPr>
            <p:cNvPr id="67" name="Group 6"/>
            <p:cNvGrpSpPr>
              <a:grpSpLocks/>
            </p:cNvGrpSpPr>
            <p:nvPr/>
          </p:nvGrpSpPr>
          <p:grpSpPr bwMode="auto">
            <a:xfrm>
              <a:off x="-1" y="0"/>
              <a:ext cx="742" cy="186"/>
              <a:chOff x="-1" y="0"/>
              <a:chExt cx="1118" cy="279"/>
            </a:xfrm>
          </p:grpSpPr>
          <p:sp>
            <p:nvSpPr>
              <p:cNvPr id="73" name="AutoShape 9"/>
              <p:cNvSpPr>
                <a:spLocks noChangeArrowheads="1"/>
              </p:cNvSpPr>
              <p:nvPr/>
            </p:nvSpPr>
            <p:spPr bwMode="auto">
              <a:xfrm rot="5263130">
                <a:off x="293" y="-29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AutoShape 10"/>
              <p:cNvSpPr>
                <a:spLocks noChangeArrowheads="1"/>
              </p:cNvSpPr>
              <p:nvPr/>
            </p:nvSpPr>
            <p:spPr bwMode="auto">
              <a:xfrm rot="6078281">
                <a:off x="429" y="-29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AutoShape 11"/>
              <p:cNvSpPr>
                <a:spLocks noChangeArrowheads="1"/>
              </p:cNvSpPr>
              <p:nvPr/>
            </p:nvSpPr>
            <p:spPr bwMode="auto">
              <a:xfrm rot="6373927">
                <a:off x="505" y="-272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AutoShape 12"/>
              <p:cNvSpPr>
                <a:spLocks noChangeArrowheads="1"/>
              </p:cNvSpPr>
              <p:nvPr/>
            </p:nvSpPr>
            <p:spPr bwMode="auto">
              <a:xfrm rot="6906312">
                <a:off x="595" y="-242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8" name="Group 11"/>
            <p:cNvGrpSpPr>
              <a:grpSpLocks/>
            </p:cNvGrpSpPr>
            <p:nvPr/>
          </p:nvGrpSpPr>
          <p:grpSpPr bwMode="auto">
            <a:xfrm rot="1353540">
              <a:off x="150" y="60"/>
              <a:ext cx="742" cy="186"/>
              <a:chOff x="-1" y="0"/>
              <a:chExt cx="1118" cy="279"/>
            </a:xfrm>
          </p:grpSpPr>
          <p:sp>
            <p:nvSpPr>
              <p:cNvPr id="69" name="AutoShape 14"/>
              <p:cNvSpPr>
                <a:spLocks noChangeArrowheads="1"/>
              </p:cNvSpPr>
              <p:nvPr/>
            </p:nvSpPr>
            <p:spPr bwMode="auto">
              <a:xfrm rot="5263130">
                <a:off x="293" y="-29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AutoShape 15"/>
              <p:cNvSpPr>
                <a:spLocks noChangeArrowheads="1"/>
              </p:cNvSpPr>
              <p:nvPr/>
            </p:nvSpPr>
            <p:spPr bwMode="auto">
              <a:xfrm rot="6078281">
                <a:off x="429" y="-29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AutoShape 16"/>
              <p:cNvSpPr>
                <a:spLocks noChangeArrowheads="1"/>
              </p:cNvSpPr>
              <p:nvPr/>
            </p:nvSpPr>
            <p:spPr bwMode="auto">
              <a:xfrm rot="6373927">
                <a:off x="505" y="-272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AutoShape 17"/>
              <p:cNvSpPr>
                <a:spLocks noChangeArrowheads="1"/>
              </p:cNvSpPr>
              <p:nvPr/>
            </p:nvSpPr>
            <p:spPr bwMode="auto">
              <a:xfrm rot="6906312">
                <a:off x="595" y="-242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77" name="Text Box 18"/>
          <p:cNvSpPr txBox="1">
            <a:spLocks noChangeArrowheads="1"/>
          </p:cNvSpPr>
          <p:nvPr/>
        </p:nvSpPr>
        <p:spPr bwMode="auto">
          <a:xfrm>
            <a:off x="3929058" y="2857496"/>
            <a:ext cx="857256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过程成熟度方法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" name="Line 20"/>
          <p:cNvSpPr>
            <a:spLocks noChangeShapeType="1"/>
          </p:cNvSpPr>
          <p:nvPr/>
        </p:nvSpPr>
        <p:spPr bwMode="auto">
          <a:xfrm>
            <a:off x="3319438" y="2730484"/>
            <a:ext cx="342900" cy="10795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0" name="Line 21"/>
          <p:cNvSpPr>
            <a:spLocks noChangeShapeType="1"/>
          </p:cNvSpPr>
          <p:nvPr/>
        </p:nvSpPr>
        <p:spPr bwMode="auto">
          <a:xfrm flipV="1">
            <a:off x="3495650" y="4119546"/>
            <a:ext cx="247650" cy="19050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1" name="Line 22"/>
          <p:cNvSpPr>
            <a:spLocks noChangeShapeType="1"/>
          </p:cNvSpPr>
          <p:nvPr/>
        </p:nvSpPr>
        <p:spPr bwMode="auto">
          <a:xfrm rot="18903867" flipV="1">
            <a:off x="4117950" y="4654534"/>
            <a:ext cx="247650" cy="19050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2" name="Line 23"/>
          <p:cNvSpPr>
            <a:spLocks noChangeShapeType="1"/>
          </p:cNvSpPr>
          <p:nvPr/>
        </p:nvSpPr>
        <p:spPr bwMode="auto">
          <a:xfrm rot="2103433" flipV="1">
            <a:off x="3300388" y="3443271"/>
            <a:ext cx="249237" cy="19050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3" name="Line 24"/>
          <p:cNvSpPr>
            <a:spLocks noChangeShapeType="1"/>
          </p:cNvSpPr>
          <p:nvPr/>
        </p:nvSpPr>
        <p:spPr bwMode="auto">
          <a:xfrm rot="15143245" flipH="1" flipV="1">
            <a:off x="5222850" y="2149459"/>
            <a:ext cx="342900" cy="10795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4" name="Line 25"/>
          <p:cNvSpPr>
            <a:spLocks noChangeShapeType="1"/>
          </p:cNvSpPr>
          <p:nvPr/>
        </p:nvSpPr>
        <p:spPr bwMode="auto">
          <a:xfrm rot="4384255" flipH="1">
            <a:off x="5924525" y="3979846"/>
            <a:ext cx="247650" cy="19050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5" name="Line 26"/>
          <p:cNvSpPr>
            <a:spLocks noChangeShapeType="1"/>
          </p:cNvSpPr>
          <p:nvPr/>
        </p:nvSpPr>
        <p:spPr bwMode="auto">
          <a:xfrm rot="120645" flipH="1">
            <a:off x="5859438" y="2506646"/>
            <a:ext cx="247650" cy="19050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6" name="AutoShape 27"/>
          <p:cNvSpPr>
            <a:spLocks noChangeArrowheads="1"/>
          </p:cNvSpPr>
          <p:nvPr/>
        </p:nvSpPr>
        <p:spPr bwMode="auto">
          <a:xfrm>
            <a:off x="785786" y="2270109"/>
            <a:ext cx="2465389" cy="677862"/>
          </a:xfrm>
          <a:prstGeom prst="roundRect">
            <a:avLst>
              <a:gd name="adj" fmla="val 50000"/>
            </a:avLst>
          </a:prstGeom>
          <a:solidFill>
            <a:srgbClr val="C0C0C0"/>
          </a:solidFill>
          <a:ln w="9525">
            <a:noFill/>
            <a:round/>
            <a:headEnd/>
            <a:tailEnd/>
          </a:ln>
          <a:effectLst>
            <a:outerShdw dist="63500" dir="3187806" algn="ctr" rotWithShape="0">
              <a:srgbClr val="1C1C1C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7" name="AutoShape 28"/>
          <p:cNvSpPr>
            <a:spLocks noChangeArrowheads="1"/>
          </p:cNvSpPr>
          <p:nvPr/>
        </p:nvSpPr>
        <p:spPr bwMode="auto">
          <a:xfrm>
            <a:off x="857224" y="2309796"/>
            <a:ext cx="2344739" cy="5873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BBE0E3">
                  <a:alpha val="70000"/>
                </a:srgbClr>
              </a:gs>
              <a:gs pos="100000">
                <a:srgbClr val="E1F1F3">
                  <a:alpha val="70000"/>
                </a:srgbClr>
              </a:gs>
            </a:gsLst>
            <a:lin ang="5400000" scaled="1"/>
          </a:gradFill>
          <a:ln w="19050">
            <a:solidFill>
              <a:srgbClr val="F8F8F8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8" name="AutoShape 29"/>
          <p:cNvSpPr>
            <a:spLocks noChangeArrowheads="1"/>
          </p:cNvSpPr>
          <p:nvPr/>
        </p:nvSpPr>
        <p:spPr bwMode="auto">
          <a:xfrm flipH="1">
            <a:off x="4875188" y="1217596"/>
            <a:ext cx="2340018" cy="677863"/>
          </a:xfrm>
          <a:prstGeom prst="roundRect">
            <a:avLst>
              <a:gd name="adj" fmla="val 50000"/>
            </a:avLst>
          </a:prstGeom>
          <a:solidFill>
            <a:srgbClr val="B2B2B2"/>
          </a:solidFill>
          <a:ln w="9525">
            <a:noFill/>
            <a:round/>
            <a:headEnd/>
            <a:tailEnd/>
          </a:ln>
          <a:effectLst>
            <a:outerShdw dist="63500" dir="3187806" algn="ctr" rotWithShape="0">
              <a:srgbClr val="1C1C1C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9" name="AutoShape 30"/>
          <p:cNvSpPr>
            <a:spLocks noChangeArrowheads="1"/>
          </p:cNvSpPr>
          <p:nvPr/>
        </p:nvSpPr>
        <p:spPr bwMode="auto">
          <a:xfrm flipH="1">
            <a:off x="4911699" y="1255696"/>
            <a:ext cx="2232069" cy="5873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33399">
                  <a:alpha val="70000"/>
                </a:srgbClr>
              </a:gs>
              <a:gs pos="100000">
                <a:srgbClr val="A5A5D2">
                  <a:alpha val="70000"/>
                </a:srgbClr>
              </a:gs>
            </a:gsLst>
            <a:lin ang="5400000" scaled="1"/>
          </a:gradFill>
          <a:ln w="19050">
            <a:solidFill>
              <a:srgbClr val="F8F8F8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0" name="Rectangle 31"/>
          <p:cNvSpPr>
            <a:spLocks noChangeArrowheads="1"/>
          </p:cNvSpPr>
          <p:nvPr/>
        </p:nvSpPr>
        <p:spPr bwMode="auto">
          <a:xfrm>
            <a:off x="928662" y="2428868"/>
            <a:ext cx="101181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</a:rPr>
              <a:t>关注过程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</a:endParaRPr>
          </a:p>
        </p:txBody>
      </p:sp>
      <p:sp>
        <p:nvSpPr>
          <p:cNvPr id="91" name="Rectangle 32"/>
          <p:cNvSpPr>
            <a:spLocks noChangeArrowheads="1"/>
          </p:cNvSpPr>
          <p:nvPr/>
        </p:nvSpPr>
        <p:spPr bwMode="auto">
          <a:xfrm>
            <a:off x="5284763" y="1400159"/>
            <a:ext cx="10118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kern="0" dirty="0" smtClean="0">
                <a:solidFill>
                  <a:srgbClr val="1C1C1C"/>
                </a:solidFill>
              </a:rPr>
              <a:t>迭代开发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</a:endParaRPr>
          </a:p>
        </p:txBody>
      </p:sp>
      <p:sp>
        <p:nvSpPr>
          <p:cNvPr id="92" name="AutoShape 33"/>
          <p:cNvSpPr>
            <a:spLocks noChangeArrowheads="1"/>
          </p:cNvSpPr>
          <p:nvPr/>
        </p:nvSpPr>
        <p:spPr bwMode="auto">
          <a:xfrm>
            <a:off x="785786" y="3205146"/>
            <a:ext cx="2413002" cy="677863"/>
          </a:xfrm>
          <a:prstGeom prst="roundRect">
            <a:avLst>
              <a:gd name="adj" fmla="val 50000"/>
            </a:avLst>
          </a:prstGeom>
          <a:solidFill>
            <a:srgbClr val="C0C0C0"/>
          </a:solidFill>
          <a:ln w="9525">
            <a:noFill/>
            <a:round/>
            <a:headEnd/>
            <a:tailEnd/>
          </a:ln>
          <a:effectLst>
            <a:outerShdw dist="63500" dir="3187806" algn="ctr" rotWithShape="0">
              <a:srgbClr val="1C1C1C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3" name="AutoShape 34"/>
          <p:cNvSpPr>
            <a:spLocks noChangeArrowheads="1"/>
          </p:cNvSpPr>
          <p:nvPr/>
        </p:nvSpPr>
        <p:spPr bwMode="auto">
          <a:xfrm>
            <a:off x="857224" y="3244834"/>
            <a:ext cx="2292351" cy="5873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BBE0E3">
                  <a:alpha val="70000"/>
                </a:srgbClr>
              </a:gs>
              <a:gs pos="100000">
                <a:srgbClr val="E1F1F3">
                  <a:alpha val="70000"/>
                </a:srgbClr>
              </a:gs>
            </a:gsLst>
            <a:lin ang="5400000" scaled="1"/>
          </a:gradFill>
          <a:ln w="19050">
            <a:solidFill>
              <a:srgbClr val="F8F8F8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4" name="Rectangle 35"/>
          <p:cNvSpPr>
            <a:spLocks noChangeArrowheads="1"/>
          </p:cNvSpPr>
          <p:nvPr/>
        </p:nvSpPr>
        <p:spPr bwMode="auto">
          <a:xfrm>
            <a:off x="1000100" y="3357562"/>
            <a:ext cx="20457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</a:rPr>
              <a:t>关注项目管理的改进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</a:endParaRPr>
          </a:p>
        </p:txBody>
      </p:sp>
      <p:sp>
        <p:nvSpPr>
          <p:cNvPr id="95" name="AutoShape 36"/>
          <p:cNvSpPr>
            <a:spLocks noChangeArrowheads="1"/>
          </p:cNvSpPr>
          <p:nvPr/>
        </p:nvSpPr>
        <p:spPr bwMode="auto">
          <a:xfrm>
            <a:off x="714348" y="4168759"/>
            <a:ext cx="2781302" cy="677862"/>
          </a:xfrm>
          <a:prstGeom prst="roundRect">
            <a:avLst>
              <a:gd name="adj" fmla="val 50000"/>
            </a:avLst>
          </a:prstGeom>
          <a:solidFill>
            <a:srgbClr val="C0C0C0"/>
          </a:solidFill>
          <a:ln w="9525">
            <a:noFill/>
            <a:round/>
            <a:headEnd/>
            <a:tailEnd/>
          </a:ln>
          <a:effectLst>
            <a:outerShdw dist="63500" dir="3187806" algn="ctr" rotWithShape="0">
              <a:srgbClr val="1C1C1C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6" name="AutoShape 37"/>
          <p:cNvSpPr>
            <a:spLocks noChangeArrowheads="1"/>
          </p:cNvSpPr>
          <p:nvPr/>
        </p:nvSpPr>
        <p:spPr bwMode="auto">
          <a:xfrm>
            <a:off x="785786" y="4208446"/>
            <a:ext cx="2660652" cy="5873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BBE0E3">
                  <a:alpha val="70000"/>
                </a:srgbClr>
              </a:gs>
              <a:gs pos="100000">
                <a:srgbClr val="E1F1F3">
                  <a:alpha val="70000"/>
                </a:srgbClr>
              </a:gs>
            </a:gsLst>
            <a:lin ang="5400000" scaled="1"/>
          </a:gradFill>
          <a:ln w="19050">
            <a:solidFill>
              <a:srgbClr val="F8F8F8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7" name="Rectangle 38"/>
          <p:cNvSpPr>
            <a:spLocks noChangeArrowheads="1"/>
          </p:cNvSpPr>
          <p:nvPr/>
        </p:nvSpPr>
        <p:spPr bwMode="auto">
          <a:xfrm>
            <a:off x="890700" y="4214818"/>
            <a:ext cx="225254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</a:rPr>
              <a:t>改善产品质量和过程的</a:t>
            </a: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</a:rPr>
              <a:t/>
            </a:r>
            <a:b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</a:rPr>
            </a:b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</a:rPr>
              <a:t>可预测性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</a:endParaRPr>
          </a:p>
        </p:txBody>
      </p:sp>
      <p:sp>
        <p:nvSpPr>
          <p:cNvPr id="98" name="AutoShape 39"/>
          <p:cNvSpPr>
            <a:spLocks noChangeArrowheads="1"/>
          </p:cNvSpPr>
          <p:nvPr/>
        </p:nvSpPr>
        <p:spPr bwMode="auto">
          <a:xfrm>
            <a:off x="2000232" y="4979971"/>
            <a:ext cx="2860668" cy="677863"/>
          </a:xfrm>
          <a:prstGeom prst="roundRect">
            <a:avLst>
              <a:gd name="adj" fmla="val 50000"/>
            </a:avLst>
          </a:prstGeom>
          <a:solidFill>
            <a:srgbClr val="C0C0C0"/>
          </a:solidFill>
          <a:ln w="9525">
            <a:noFill/>
            <a:round/>
            <a:headEnd/>
            <a:tailEnd/>
          </a:ln>
          <a:effectLst>
            <a:outerShdw dist="63500" dir="3187806" algn="ctr" rotWithShape="0">
              <a:srgbClr val="1C1C1C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9" name="AutoShape 40"/>
          <p:cNvSpPr>
            <a:spLocks noChangeArrowheads="1"/>
          </p:cNvSpPr>
          <p:nvPr/>
        </p:nvSpPr>
        <p:spPr bwMode="auto">
          <a:xfrm>
            <a:off x="2071670" y="5019659"/>
            <a:ext cx="2740018" cy="5873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BBE0E3">
                  <a:alpha val="70000"/>
                </a:srgbClr>
              </a:gs>
              <a:gs pos="100000">
                <a:srgbClr val="E1F1F3">
                  <a:alpha val="70000"/>
                </a:srgbClr>
              </a:gs>
            </a:gsLst>
            <a:lin ang="5400000" scaled="1"/>
          </a:gradFill>
          <a:ln w="19050">
            <a:solidFill>
              <a:srgbClr val="F8F8F8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0" name="Rectangle 41"/>
          <p:cNvSpPr>
            <a:spLocks noChangeArrowheads="1"/>
          </p:cNvSpPr>
          <p:nvPr/>
        </p:nvSpPr>
        <p:spPr bwMode="auto">
          <a:xfrm>
            <a:off x="2285984" y="5143512"/>
            <a:ext cx="244650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</a:rPr>
              <a:t>ISO9000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</a:rPr>
              <a:t>、</a:t>
            </a: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</a:rPr>
              <a:t>CMM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</a:rPr>
              <a:t>、</a:t>
            </a: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</a:rPr>
              <a:t>CMMI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</a:endParaRPr>
          </a:p>
        </p:txBody>
      </p:sp>
      <p:sp>
        <p:nvSpPr>
          <p:cNvPr id="101" name="AutoShape 42"/>
          <p:cNvSpPr>
            <a:spLocks noChangeArrowheads="1"/>
          </p:cNvSpPr>
          <p:nvPr/>
        </p:nvSpPr>
        <p:spPr bwMode="auto">
          <a:xfrm flipH="1">
            <a:off x="6127724" y="2036758"/>
            <a:ext cx="2801993" cy="677862"/>
          </a:xfrm>
          <a:prstGeom prst="roundRect">
            <a:avLst>
              <a:gd name="adj" fmla="val 50000"/>
            </a:avLst>
          </a:prstGeom>
          <a:solidFill>
            <a:srgbClr val="B2B2B2"/>
          </a:solidFill>
          <a:ln w="9525">
            <a:noFill/>
            <a:round/>
            <a:headEnd/>
            <a:tailEnd/>
          </a:ln>
          <a:effectLst>
            <a:outerShdw dist="63500" dir="3187806" algn="ctr" rotWithShape="0">
              <a:srgbClr val="1C1C1C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2" name="AutoShape 43"/>
          <p:cNvSpPr>
            <a:spLocks noChangeArrowheads="1"/>
          </p:cNvSpPr>
          <p:nvPr/>
        </p:nvSpPr>
        <p:spPr bwMode="auto">
          <a:xfrm flipH="1">
            <a:off x="6178752" y="2070321"/>
            <a:ext cx="2694042" cy="5873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33399">
                  <a:alpha val="70000"/>
                </a:srgbClr>
              </a:gs>
              <a:gs pos="100000">
                <a:srgbClr val="A5A5D2">
                  <a:alpha val="70000"/>
                </a:srgbClr>
              </a:gs>
            </a:gsLst>
            <a:lin ang="5400000" scaled="1"/>
          </a:gradFill>
          <a:ln w="19050">
            <a:solidFill>
              <a:srgbClr val="F8F8F8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3" name="Rectangle 44"/>
          <p:cNvSpPr>
            <a:spLocks noChangeArrowheads="1"/>
          </p:cNvSpPr>
          <p:nvPr/>
        </p:nvSpPr>
        <p:spPr bwMode="auto">
          <a:xfrm>
            <a:off x="6537300" y="2135171"/>
            <a:ext cx="183896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</a:rPr>
              <a:t>减少开发过程费用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</a:endParaRPr>
          </a:p>
        </p:txBody>
      </p:sp>
      <p:sp>
        <p:nvSpPr>
          <p:cNvPr id="104" name="AutoShape 45"/>
          <p:cNvSpPr>
            <a:spLocks noChangeArrowheads="1"/>
          </p:cNvSpPr>
          <p:nvPr/>
        </p:nvSpPr>
        <p:spPr bwMode="auto">
          <a:xfrm flipH="1">
            <a:off x="6496024" y="2976546"/>
            <a:ext cx="2505131" cy="677863"/>
          </a:xfrm>
          <a:prstGeom prst="roundRect">
            <a:avLst>
              <a:gd name="adj" fmla="val 50000"/>
            </a:avLst>
          </a:prstGeom>
          <a:solidFill>
            <a:srgbClr val="B2B2B2"/>
          </a:solidFill>
          <a:ln w="9525">
            <a:noFill/>
            <a:round/>
            <a:headEnd/>
            <a:tailEnd/>
          </a:ln>
          <a:effectLst>
            <a:outerShdw dist="63500" dir="3187806" algn="ctr" rotWithShape="0">
              <a:srgbClr val="1C1C1C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5" name="AutoShape 46"/>
          <p:cNvSpPr>
            <a:spLocks noChangeArrowheads="1"/>
          </p:cNvSpPr>
          <p:nvPr/>
        </p:nvSpPr>
        <p:spPr bwMode="auto">
          <a:xfrm flipH="1">
            <a:off x="6532538" y="3014646"/>
            <a:ext cx="2397180" cy="5873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33399">
                  <a:alpha val="70000"/>
                </a:srgbClr>
              </a:gs>
              <a:gs pos="100000">
                <a:srgbClr val="A5A5D2">
                  <a:alpha val="70000"/>
                </a:srgbClr>
              </a:gs>
            </a:gsLst>
            <a:lin ang="5400000" scaled="1"/>
          </a:gradFill>
          <a:ln w="19050">
            <a:solidFill>
              <a:srgbClr val="F8F8F8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6" name="Rectangle 47"/>
          <p:cNvSpPr>
            <a:spLocks noChangeArrowheads="1"/>
          </p:cNvSpPr>
          <p:nvPr/>
        </p:nvSpPr>
        <p:spPr bwMode="auto">
          <a:xfrm>
            <a:off x="6715140" y="3159109"/>
            <a:ext cx="20457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</a:rPr>
              <a:t>快速交付、快速响应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</a:endParaRPr>
          </a:p>
        </p:txBody>
      </p:sp>
      <p:sp>
        <p:nvSpPr>
          <p:cNvPr id="107" name="AutoShape 48"/>
          <p:cNvSpPr>
            <a:spLocks noChangeArrowheads="1"/>
          </p:cNvSpPr>
          <p:nvPr/>
        </p:nvSpPr>
        <p:spPr bwMode="auto">
          <a:xfrm flipH="1">
            <a:off x="6226149" y="3997309"/>
            <a:ext cx="2632130" cy="677862"/>
          </a:xfrm>
          <a:prstGeom prst="roundRect">
            <a:avLst>
              <a:gd name="adj" fmla="val 50000"/>
            </a:avLst>
          </a:prstGeom>
          <a:solidFill>
            <a:srgbClr val="B2B2B2"/>
          </a:solidFill>
          <a:ln w="9525">
            <a:noFill/>
            <a:round/>
            <a:headEnd/>
            <a:tailEnd/>
          </a:ln>
          <a:effectLst>
            <a:outerShdw dist="63500" dir="3187806" algn="ctr" rotWithShape="0">
              <a:srgbClr val="1C1C1C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8" name="AutoShape 49"/>
          <p:cNvSpPr>
            <a:spLocks noChangeArrowheads="1"/>
          </p:cNvSpPr>
          <p:nvPr/>
        </p:nvSpPr>
        <p:spPr bwMode="auto">
          <a:xfrm flipH="1">
            <a:off x="6262661" y="4035409"/>
            <a:ext cx="2524180" cy="5873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33399">
                  <a:alpha val="70000"/>
                </a:srgbClr>
              </a:gs>
              <a:gs pos="100000">
                <a:srgbClr val="A5A5D2">
                  <a:alpha val="70000"/>
                </a:srgbClr>
              </a:gs>
            </a:gsLst>
            <a:lin ang="5400000" scaled="1"/>
          </a:gradFill>
          <a:ln w="19050">
            <a:solidFill>
              <a:srgbClr val="F8F8F8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9" name="Rectangle 50"/>
          <p:cNvSpPr>
            <a:spLocks noChangeArrowheads="1"/>
          </p:cNvSpPr>
          <p:nvPr/>
        </p:nvSpPr>
        <p:spPr bwMode="auto">
          <a:xfrm>
            <a:off x="6635725" y="4179871"/>
            <a:ext cx="130195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</a:rPr>
              <a:t>XP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</a:rPr>
              <a:t>、</a:t>
            </a: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</a:rPr>
              <a:t>Scrum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</a:endParaRPr>
          </a:p>
        </p:txBody>
      </p:sp>
      <p:sp>
        <p:nvSpPr>
          <p:cNvPr id="110" name="Line 51"/>
          <p:cNvSpPr>
            <a:spLocks noChangeShapeType="1"/>
          </p:cNvSpPr>
          <p:nvPr/>
        </p:nvSpPr>
        <p:spPr bwMode="auto">
          <a:xfrm rot="2147097" flipH="1">
            <a:off x="6111850" y="3213084"/>
            <a:ext cx="249238" cy="19050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11" name="Group 50"/>
          <p:cNvGrpSpPr>
            <a:grpSpLocks/>
          </p:cNvGrpSpPr>
          <p:nvPr/>
        </p:nvGrpSpPr>
        <p:grpSpPr bwMode="auto">
          <a:xfrm>
            <a:off x="1000100" y="1071546"/>
            <a:ext cx="3505200" cy="793618"/>
            <a:chOff x="0" y="0"/>
            <a:chExt cx="2640" cy="480"/>
          </a:xfrm>
        </p:grpSpPr>
        <p:sp>
          <p:nvSpPr>
            <p:cNvPr id="112" name="AutoShape 53"/>
            <p:cNvSpPr>
              <a:spLocks noChangeArrowheads="1"/>
            </p:cNvSpPr>
            <p:nvPr/>
          </p:nvSpPr>
          <p:spPr bwMode="auto">
            <a:xfrm>
              <a:off x="0" y="0"/>
              <a:ext cx="2640" cy="480"/>
            </a:xfrm>
            <a:prstGeom prst="wedgeRectCallout">
              <a:avLst>
                <a:gd name="adj1" fmla="val 40907"/>
                <a:gd name="adj2" fmla="val 111250"/>
              </a:avLst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outerShdw dist="63500" dir="3187806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3" name="Rectangle 54"/>
            <p:cNvSpPr>
              <a:spLocks noChangeArrowheads="1"/>
            </p:cNvSpPr>
            <p:nvPr/>
          </p:nvSpPr>
          <p:spPr bwMode="auto">
            <a:xfrm>
              <a:off x="96" y="95"/>
              <a:ext cx="2544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软件过程改进方法</a:t>
              </a:r>
              <a:endPara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14" name="Text Box 18"/>
          <p:cNvSpPr txBox="1">
            <a:spLocks noChangeArrowheads="1"/>
          </p:cNvSpPr>
          <p:nvPr/>
        </p:nvSpPr>
        <p:spPr bwMode="auto">
          <a:xfrm>
            <a:off x="4786314" y="2891379"/>
            <a:ext cx="85725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敏捷方法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5" name="AutoShape 7"/>
          <p:cNvSpPr>
            <a:spLocks noChangeArrowheads="1"/>
          </p:cNvSpPr>
          <p:nvPr/>
        </p:nvSpPr>
        <p:spPr bwMode="auto">
          <a:xfrm>
            <a:off x="1214414" y="5786454"/>
            <a:ext cx="6858048" cy="715089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anchorCtr="1">
            <a:spAutoFit/>
          </a:bodyPr>
          <a:lstStyle/>
          <a:p>
            <a:pPr algn="l">
              <a:defRPr/>
            </a:pPr>
            <a:r>
              <a:rPr lang="zh-CN" altLang="en-US" b="1" dirty="0" smtClean="0">
                <a:latin typeface="Arial" charset="0"/>
                <a:ea typeface="黑体" pitchFamily="2" charset="-122"/>
              </a:rPr>
              <a:t>两种方法无优劣之分。敏捷方法适合中小型项目；过程成熟度方法适合大型、要求极高、多个公司共同参与开发的系统</a:t>
            </a:r>
            <a:endParaRPr lang="en-US" altLang="zh-CN" b="1" dirty="0" smtClean="0">
              <a:latin typeface="Arial" charset="0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07957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4" grpId="0" animBg="1"/>
      <p:bldP spid="65" grpId="0" animBg="1"/>
      <p:bldP spid="77" grpId="0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/>
      <p:bldP spid="91" grpId="0"/>
      <p:bldP spid="92" grpId="0" animBg="1"/>
      <p:bldP spid="93" grpId="0" animBg="1"/>
      <p:bldP spid="94" grpId="0"/>
      <p:bldP spid="95" grpId="0" animBg="1"/>
      <p:bldP spid="96" grpId="0" animBg="1"/>
      <p:bldP spid="97" grpId="0"/>
      <p:bldP spid="98" grpId="0" animBg="1"/>
      <p:bldP spid="99" grpId="0" animBg="1"/>
      <p:bldP spid="100" grpId="0"/>
      <p:bldP spid="101" grpId="0" animBg="1"/>
      <p:bldP spid="102" grpId="0" animBg="1"/>
      <p:bldP spid="103" grpId="0"/>
      <p:bldP spid="104" grpId="0" animBg="1"/>
      <p:bldP spid="105" grpId="0" animBg="1"/>
      <p:bldP spid="106" grpId="0"/>
      <p:bldP spid="107" grpId="0" animBg="1"/>
      <p:bldP spid="108" grpId="0" animBg="1"/>
      <p:bldP spid="109" grpId="0"/>
      <p:bldP spid="110" grpId="0" animBg="1"/>
      <p:bldP spid="114" grpId="0"/>
      <p:bldP spid="1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 1"/>
          <p:cNvSpPr>
            <a:spLocks noGrp="1"/>
          </p:cNvSpPr>
          <p:nvPr>
            <p:ph type="title"/>
          </p:nvPr>
        </p:nvSpPr>
        <p:spPr>
          <a:xfrm>
            <a:off x="1700250" y="214314"/>
            <a:ext cx="7372344" cy="571480"/>
          </a:xfrm>
        </p:spPr>
        <p:txBody>
          <a:bodyPr/>
          <a:lstStyle/>
          <a:p>
            <a:r>
              <a:rPr lang="zh-CN" altLang="en-US" dirty="0" smtClean="0"/>
              <a:t>软件开发角色</a:t>
            </a:r>
            <a:endParaRPr lang="zh-CN" altLang="en-US" dirty="0"/>
          </a:p>
        </p:txBody>
      </p:sp>
      <p:sp>
        <p:nvSpPr>
          <p:cNvPr id="40" name="内容占位符 2"/>
          <p:cNvSpPr>
            <a:spLocks noGrp="1"/>
          </p:cNvSpPr>
          <p:nvPr>
            <p:ph idx="1"/>
          </p:nvPr>
        </p:nvSpPr>
        <p:spPr>
          <a:xfrm>
            <a:off x="500034" y="1285860"/>
            <a:ext cx="8229600" cy="578882"/>
          </a:xfrm>
          <a:prstGeom prst="wedgeRoundRectCallout">
            <a:avLst>
              <a:gd name="adj1" fmla="val -41069"/>
              <a:gd name="adj2" fmla="val -67601"/>
              <a:gd name="adj3" fmla="val 16667"/>
            </a:avLst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>
            <a:spAutoFit/>
          </a:bodyPr>
          <a:lstStyle/>
          <a:p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</a:rPr>
              <a:t>小组项目开发过程中，你想担当什么角色？</a:t>
            </a:r>
            <a:endParaRPr lang="en-US" altLang="zh-CN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2" name="组合 57"/>
          <p:cNvGrpSpPr/>
          <p:nvPr/>
        </p:nvGrpSpPr>
        <p:grpSpPr>
          <a:xfrm>
            <a:off x="214282" y="785794"/>
            <a:ext cx="1043736" cy="430831"/>
            <a:chOff x="1500166" y="4929198"/>
            <a:chExt cx="1304670" cy="538539"/>
          </a:xfrm>
        </p:grpSpPr>
        <p:pic>
          <p:nvPicPr>
            <p:cNvPr id="59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00166" y="4929198"/>
              <a:ext cx="579048" cy="538413"/>
            </a:xfrm>
            <a:prstGeom prst="rect">
              <a:avLst/>
            </a:prstGeom>
            <a:noFill/>
          </p:spPr>
        </p:pic>
        <p:sp>
          <p:nvSpPr>
            <p:cNvPr id="60" name="TextBox 59"/>
            <p:cNvSpPr txBox="1"/>
            <p:nvPr/>
          </p:nvSpPr>
          <p:spPr>
            <a:xfrm>
              <a:off x="1928794" y="4967599"/>
              <a:ext cx="876042" cy="500138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latin typeface="黑体" pitchFamily="49" charset="-122"/>
                  <a:ea typeface="黑体" pitchFamily="49" charset="-122"/>
                </a:rPr>
                <a:t>提问</a:t>
              </a:r>
              <a:endParaRPr lang="zh-CN" altLang="en-US" sz="2000" b="1" dirty="0"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68" name="Line 3"/>
          <p:cNvSpPr>
            <a:spLocks noChangeShapeType="1"/>
          </p:cNvSpPr>
          <p:nvPr/>
        </p:nvSpPr>
        <p:spPr bwMode="auto">
          <a:xfrm>
            <a:off x="2786050" y="2687630"/>
            <a:ext cx="37592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 type="non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9" name="Line 4"/>
          <p:cNvSpPr>
            <a:spLocks noChangeShapeType="1"/>
          </p:cNvSpPr>
          <p:nvPr/>
        </p:nvSpPr>
        <p:spPr bwMode="auto">
          <a:xfrm>
            <a:off x="2786050" y="3373430"/>
            <a:ext cx="37592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 type="non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0" name="Line 5"/>
          <p:cNvSpPr>
            <a:spLocks noChangeShapeType="1"/>
          </p:cNvSpPr>
          <p:nvPr/>
        </p:nvSpPr>
        <p:spPr bwMode="auto">
          <a:xfrm>
            <a:off x="2786050" y="4078280"/>
            <a:ext cx="37592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 type="non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1" name="Line 6"/>
          <p:cNvSpPr>
            <a:spLocks noChangeShapeType="1"/>
          </p:cNvSpPr>
          <p:nvPr/>
        </p:nvSpPr>
        <p:spPr bwMode="auto">
          <a:xfrm>
            <a:off x="2786050" y="4773605"/>
            <a:ext cx="37592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 type="non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3" name="AutoShape 8"/>
          <p:cNvSpPr>
            <a:spLocks noChangeArrowheads="1"/>
          </p:cNvSpPr>
          <p:nvPr/>
        </p:nvSpPr>
        <p:spPr bwMode="auto">
          <a:xfrm>
            <a:off x="803275" y="2390768"/>
            <a:ext cx="2043113" cy="576262"/>
          </a:xfrm>
          <a:prstGeom prst="cube">
            <a:avLst>
              <a:gd name="adj" fmla="val 24338"/>
            </a:avLst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项目经理</a:t>
            </a:r>
            <a:endParaRPr 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" name="AutoShape 9"/>
          <p:cNvSpPr>
            <a:spLocks noChangeArrowheads="1"/>
          </p:cNvSpPr>
          <p:nvPr/>
        </p:nvSpPr>
        <p:spPr bwMode="auto">
          <a:xfrm>
            <a:off x="803275" y="3098793"/>
            <a:ext cx="2043113" cy="576262"/>
          </a:xfrm>
          <a:prstGeom prst="cube">
            <a:avLst>
              <a:gd name="adj" fmla="val 24338"/>
            </a:avLst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产品经理</a:t>
            </a:r>
            <a:endParaRPr 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75" name="Group 10"/>
          <p:cNvGrpSpPr>
            <a:grpSpLocks/>
          </p:cNvGrpSpPr>
          <p:nvPr/>
        </p:nvGrpSpPr>
        <p:grpSpPr bwMode="auto">
          <a:xfrm>
            <a:off x="3571868" y="2071679"/>
            <a:ext cx="2127250" cy="3571899"/>
            <a:chOff x="0" y="0"/>
            <a:chExt cx="1340" cy="2815"/>
          </a:xfrm>
        </p:grpSpPr>
        <p:pic>
          <p:nvPicPr>
            <p:cNvPr id="176" name="AutoShape 10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0"/>
              <a:ext cx="1340" cy="2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7" name="Text Box 12"/>
            <p:cNvSpPr txBox="1">
              <a:spLocks noChangeArrowheads="1"/>
            </p:cNvSpPr>
            <p:nvPr/>
          </p:nvSpPr>
          <p:spPr bwMode="auto">
            <a:xfrm rot="5400000">
              <a:off x="-642" y="832"/>
              <a:ext cx="2621" cy="1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8" name="Text Box 11"/>
          <p:cNvSpPr txBox="1">
            <a:spLocks noChangeArrowheads="1"/>
          </p:cNvSpPr>
          <p:nvPr/>
        </p:nvSpPr>
        <p:spPr bwMode="auto">
          <a:xfrm>
            <a:off x="4000496" y="3260711"/>
            <a:ext cx="133826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zh-CN" altLang="en-US" sz="2800" dirty="0" smtClean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rPr>
              <a:t>软件开发角色</a:t>
            </a:r>
            <a:endParaRPr lang="en-US" sz="2800" dirty="0">
              <a:solidFill>
                <a:srgbClr val="1C1C1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9" name="AutoShape 12"/>
          <p:cNvSpPr>
            <a:spLocks noChangeArrowheads="1"/>
          </p:cNvSpPr>
          <p:nvPr/>
        </p:nvSpPr>
        <p:spPr bwMode="auto">
          <a:xfrm>
            <a:off x="800100" y="3789355"/>
            <a:ext cx="2043113" cy="576263"/>
          </a:xfrm>
          <a:prstGeom prst="cube">
            <a:avLst>
              <a:gd name="adj" fmla="val 24338"/>
            </a:avLst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系统分析员</a:t>
            </a:r>
            <a:endParaRPr 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0" name="AutoShape 13"/>
          <p:cNvSpPr>
            <a:spLocks noChangeArrowheads="1"/>
          </p:cNvSpPr>
          <p:nvPr/>
        </p:nvSpPr>
        <p:spPr bwMode="auto">
          <a:xfrm>
            <a:off x="785813" y="4513255"/>
            <a:ext cx="2043112" cy="576263"/>
          </a:xfrm>
          <a:prstGeom prst="cube">
            <a:avLst>
              <a:gd name="adj" fmla="val 24338"/>
            </a:avLst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架构师</a:t>
            </a:r>
            <a:endParaRPr 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2" name="AutoShape 15"/>
          <p:cNvSpPr>
            <a:spLocks noChangeArrowheads="1"/>
          </p:cNvSpPr>
          <p:nvPr/>
        </p:nvSpPr>
        <p:spPr bwMode="auto">
          <a:xfrm>
            <a:off x="6491288" y="2357430"/>
            <a:ext cx="2043112" cy="576263"/>
          </a:xfrm>
          <a:prstGeom prst="cube">
            <a:avLst>
              <a:gd name="adj" fmla="val 24338"/>
            </a:avLst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软件工程师</a:t>
            </a:r>
            <a:endParaRPr 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3" name="AutoShape 16"/>
          <p:cNvSpPr>
            <a:spLocks noChangeArrowheads="1"/>
          </p:cNvSpPr>
          <p:nvPr/>
        </p:nvSpPr>
        <p:spPr bwMode="auto">
          <a:xfrm>
            <a:off x="6491288" y="3065455"/>
            <a:ext cx="2043112" cy="576263"/>
          </a:xfrm>
          <a:prstGeom prst="cube">
            <a:avLst>
              <a:gd name="adj" fmla="val 24338"/>
            </a:avLst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测试工程师</a:t>
            </a:r>
            <a:endParaRPr 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4" name="AutoShape 17"/>
          <p:cNvSpPr>
            <a:spLocks noChangeArrowheads="1"/>
          </p:cNvSpPr>
          <p:nvPr/>
        </p:nvSpPr>
        <p:spPr bwMode="auto">
          <a:xfrm>
            <a:off x="6488113" y="3756018"/>
            <a:ext cx="2043112" cy="576262"/>
          </a:xfrm>
          <a:prstGeom prst="cube">
            <a:avLst>
              <a:gd name="adj" fmla="val 24338"/>
            </a:avLst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质量保证员</a:t>
            </a:r>
            <a:endParaRPr 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5" name="AutoShape 18"/>
          <p:cNvSpPr>
            <a:spLocks noChangeArrowheads="1"/>
          </p:cNvSpPr>
          <p:nvPr/>
        </p:nvSpPr>
        <p:spPr bwMode="auto">
          <a:xfrm>
            <a:off x="6473825" y="4479918"/>
            <a:ext cx="2043113" cy="576262"/>
          </a:xfrm>
          <a:prstGeom prst="cube">
            <a:avLst>
              <a:gd name="adj" fmla="val 24338"/>
            </a:avLst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配置管理员</a:t>
            </a:r>
            <a:endParaRPr 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8" name="AutoShape 7"/>
          <p:cNvSpPr>
            <a:spLocks noChangeArrowheads="1"/>
          </p:cNvSpPr>
          <p:nvPr/>
        </p:nvSpPr>
        <p:spPr bwMode="auto">
          <a:xfrm>
            <a:off x="1185810" y="5652143"/>
            <a:ext cx="6858048" cy="715089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anchorCtr="1">
            <a:spAutoFit/>
          </a:bodyPr>
          <a:lstStyle/>
          <a:p>
            <a:pPr algn="l">
              <a:defRPr/>
            </a:pPr>
            <a:r>
              <a:rPr lang="zh-CN" altLang="en-US" b="1" dirty="0" smtClean="0">
                <a:latin typeface="Arial" charset="0"/>
                <a:ea typeface="黑体" pitchFamily="2" charset="-122"/>
              </a:rPr>
              <a:t>每个项目大小、类型不同，对技术能力及成员水平要求不同，可根据自己实际情况安排项目组角色</a:t>
            </a:r>
            <a:endParaRPr lang="en-US" altLang="zh-CN" b="1" dirty="0" smtClean="0">
              <a:latin typeface="Arial" charset="0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33293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 animBg="1"/>
      <p:bldP spid="169" grpId="0" animBg="1"/>
      <p:bldP spid="170" grpId="0" animBg="1"/>
      <p:bldP spid="171" grpId="0" animBg="1"/>
      <p:bldP spid="173" grpId="0" animBg="1"/>
      <p:bldP spid="174" grpId="0" animBg="1"/>
      <p:bldP spid="178" grpId="0"/>
      <p:bldP spid="179" grpId="0" animBg="1"/>
      <p:bldP spid="180" grpId="0" animBg="1"/>
      <p:bldP spid="182" grpId="0" animBg="1"/>
      <p:bldP spid="183" grpId="0" animBg="1"/>
      <p:bldP spid="184" grpId="0" animBg="1"/>
      <p:bldP spid="185" grpId="0" animBg="1"/>
      <p:bldP spid="18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1700250" y="214314"/>
            <a:ext cx="7372344" cy="571480"/>
          </a:xfrm>
        </p:spPr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500034" y="2109845"/>
            <a:ext cx="8229600" cy="1627680"/>
          </a:xfrm>
          <a:prstGeom prst="wedgeRoundRectCallout">
            <a:avLst>
              <a:gd name="adj1" fmla="val -39742"/>
              <a:gd name="adj2" fmla="val -62876"/>
              <a:gd name="adj3" fmla="val 16667"/>
            </a:avLst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黑体" pitchFamily="49" charset="-122"/>
              </a:rPr>
              <a:t>影响产品质量的因素有哪些？</a:t>
            </a:r>
            <a:endParaRPr lang="en-US" altLang="zh-CN" dirty="0" smtClean="0">
              <a:solidFill>
                <a:schemeClr val="tx2">
                  <a:lumMod val="50000"/>
                </a:schemeClr>
              </a:solidFill>
              <a:latin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黑体" pitchFamily="49" charset="-122"/>
              </a:rPr>
              <a:t>提高产品质量的过程改进方法有哪些？</a:t>
            </a:r>
            <a:endParaRPr lang="zh-CN" altLang="en-US" dirty="0">
              <a:solidFill>
                <a:schemeClr val="tx2">
                  <a:lumMod val="50000"/>
                </a:schemeClr>
              </a:solidFill>
              <a:latin typeface="黑体" pitchFamily="49" charset="-122"/>
            </a:endParaRPr>
          </a:p>
        </p:txBody>
      </p:sp>
      <p:grpSp>
        <p:nvGrpSpPr>
          <p:cNvPr id="2" name="组合 17"/>
          <p:cNvGrpSpPr/>
          <p:nvPr/>
        </p:nvGrpSpPr>
        <p:grpSpPr>
          <a:xfrm>
            <a:off x="313554" y="1426533"/>
            <a:ext cx="1043736" cy="430831"/>
            <a:chOff x="1500166" y="4929198"/>
            <a:chExt cx="1304670" cy="538539"/>
          </a:xfrm>
        </p:grpSpPr>
        <p:pic>
          <p:nvPicPr>
            <p:cNvPr id="19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00166" y="4929198"/>
              <a:ext cx="579048" cy="538413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1928794" y="4967599"/>
              <a:ext cx="876042" cy="500138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latin typeface="黑体" pitchFamily="49" charset="-122"/>
                  <a:ea typeface="黑体" pitchFamily="49" charset="-122"/>
                </a:rPr>
                <a:t>提问</a:t>
              </a:r>
              <a:endParaRPr lang="zh-CN" altLang="en-US" sz="2000" b="1" dirty="0">
                <a:latin typeface="黑体" pitchFamily="49" charset="-122"/>
                <a:ea typeface="黑体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59679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 1"/>
          <p:cNvSpPr>
            <a:spLocks noGrp="1"/>
          </p:cNvSpPr>
          <p:nvPr>
            <p:ph type="title"/>
          </p:nvPr>
        </p:nvSpPr>
        <p:spPr>
          <a:xfrm>
            <a:off x="1700250" y="214314"/>
            <a:ext cx="7372344" cy="571480"/>
          </a:xfrm>
        </p:spPr>
        <p:txBody>
          <a:bodyPr/>
          <a:lstStyle/>
          <a:p>
            <a:r>
              <a:rPr lang="zh-CN" altLang="en-US" dirty="0" smtClean="0"/>
              <a:t>需求分析</a:t>
            </a:r>
            <a:endParaRPr lang="zh-CN" altLang="en-US" dirty="0"/>
          </a:p>
        </p:txBody>
      </p:sp>
      <p:sp>
        <p:nvSpPr>
          <p:cNvPr id="40" name="内容占位符 2"/>
          <p:cNvSpPr>
            <a:spLocks noGrp="1"/>
          </p:cNvSpPr>
          <p:nvPr>
            <p:ph idx="1"/>
          </p:nvPr>
        </p:nvSpPr>
        <p:spPr>
          <a:xfrm>
            <a:off x="457200" y="1432750"/>
            <a:ext cx="8229600" cy="578882"/>
          </a:xfrm>
          <a:prstGeom prst="wedgeRoundRectCallout">
            <a:avLst>
              <a:gd name="adj1" fmla="val -41069"/>
              <a:gd name="adj2" fmla="val -67601"/>
              <a:gd name="adj3" fmla="val 16667"/>
            </a:avLst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>
            <a:spAutoFit/>
          </a:bodyPr>
          <a:lstStyle/>
          <a:p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</a:rPr>
              <a:t>软件开发过程会遇到如下问题：</a:t>
            </a:r>
            <a:endParaRPr lang="en-US" altLang="zh-CN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24" name="组合 18"/>
          <p:cNvGrpSpPr/>
          <p:nvPr/>
        </p:nvGrpSpPr>
        <p:grpSpPr>
          <a:xfrm>
            <a:off x="319497" y="920771"/>
            <a:ext cx="1393713" cy="400110"/>
            <a:chOff x="1500166" y="3571876"/>
            <a:chExt cx="1742141" cy="500138"/>
          </a:xfrm>
        </p:grpSpPr>
        <p:pic>
          <p:nvPicPr>
            <p:cNvPr id="25" name="Picture 12" descr="E:\设计支持\模板设计\CJWT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00166" y="3571876"/>
              <a:ext cx="304762" cy="396190"/>
            </a:xfrm>
            <a:prstGeom prst="rect">
              <a:avLst/>
            </a:prstGeom>
            <a:noFill/>
          </p:spPr>
        </p:pic>
        <p:sp>
          <p:nvSpPr>
            <p:cNvPr id="26" name="TextBox 25"/>
            <p:cNvSpPr txBox="1"/>
            <p:nvPr/>
          </p:nvSpPr>
          <p:spPr>
            <a:xfrm>
              <a:off x="1721056" y="3571876"/>
              <a:ext cx="1521251" cy="500138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latin typeface="黑体" pitchFamily="49" charset="-122"/>
                  <a:ea typeface="黑体" pitchFamily="49" charset="-122"/>
                </a:rPr>
                <a:t>常见问题</a:t>
              </a:r>
              <a:endParaRPr lang="zh-CN" altLang="en-US" sz="2000" b="1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741784" y="2143116"/>
            <a:ext cx="1785950" cy="3143272"/>
            <a:chOff x="741784" y="2143116"/>
            <a:chExt cx="1785950" cy="3143272"/>
          </a:xfrm>
          <a:solidFill>
            <a:srgbClr val="92D050"/>
          </a:solidFill>
        </p:grpSpPr>
        <p:sp>
          <p:nvSpPr>
            <p:cNvPr id="34" name="AutoShape 4"/>
            <p:cNvSpPr>
              <a:spLocks noChangeArrowheads="1"/>
            </p:cNvSpPr>
            <p:nvPr/>
          </p:nvSpPr>
          <p:spPr bwMode="auto">
            <a:xfrm>
              <a:off x="741784" y="2482863"/>
              <a:ext cx="1785950" cy="2803525"/>
            </a:xfrm>
            <a:prstGeom prst="roundRect">
              <a:avLst>
                <a:gd name="adj" fmla="val 16667"/>
              </a:avLst>
            </a:prstGeom>
            <a:grpFill/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anchor="ctr" anchorCtr="1">
              <a:normAutofit/>
            </a:bodyPr>
            <a:lstStyle/>
            <a:p>
              <a:endParaRPr lang="zh-CN" altLang="en-US" b="1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流程图: 联系 34"/>
            <p:cNvSpPr/>
            <p:nvPr/>
          </p:nvSpPr>
          <p:spPr>
            <a:xfrm>
              <a:off x="1285852" y="2143116"/>
              <a:ext cx="642942" cy="642942"/>
            </a:xfrm>
            <a:prstGeom prst="flowChartConnector">
              <a:avLst/>
            </a:prstGeom>
            <a:grpFill/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lIns="90000" anchor="ctr" anchorCtr="1">
              <a:normAutofit/>
            </a:bodyPr>
            <a:lstStyle/>
            <a:p>
              <a:endParaRPr lang="zh-CN" altLang="en-US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Text Box 15"/>
            <p:cNvSpPr txBox="1">
              <a:spLocks noChangeArrowheads="1"/>
            </p:cNvSpPr>
            <p:nvPr/>
          </p:nvSpPr>
          <p:spPr bwMode="auto">
            <a:xfrm>
              <a:off x="1440748" y="2271732"/>
              <a:ext cx="356188" cy="46166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7" name="Text Box 16"/>
            <p:cNvSpPr txBox="1">
              <a:spLocks noChangeArrowheads="1"/>
            </p:cNvSpPr>
            <p:nvPr/>
          </p:nvSpPr>
          <p:spPr bwMode="auto">
            <a:xfrm>
              <a:off x="777059" y="2941657"/>
              <a:ext cx="1693190" cy="9233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b="1" dirty="0" smtClean="0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客户知道自己要什么，但表达不清</a:t>
              </a:r>
              <a:endParaRPr lang="en-US" altLang="en-US" b="1" dirty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2722673" y="2143116"/>
            <a:ext cx="1759021" cy="3155979"/>
            <a:chOff x="2670576" y="2143116"/>
            <a:chExt cx="1759021" cy="3155979"/>
          </a:xfrm>
          <a:solidFill>
            <a:srgbClr val="92D050"/>
          </a:solidFill>
        </p:grpSpPr>
        <p:sp>
          <p:nvSpPr>
            <p:cNvPr id="32" name="AutoShape 19"/>
            <p:cNvSpPr>
              <a:spLocks noChangeArrowheads="1"/>
            </p:cNvSpPr>
            <p:nvPr/>
          </p:nvSpPr>
          <p:spPr bwMode="auto">
            <a:xfrm>
              <a:off x="2670576" y="2495570"/>
              <a:ext cx="1725093" cy="2803525"/>
            </a:xfrm>
            <a:prstGeom prst="roundRect">
              <a:avLst>
                <a:gd name="adj" fmla="val 16667"/>
              </a:avLst>
            </a:prstGeom>
            <a:grpFill/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anchor="ctr" anchorCtr="1">
              <a:normAutofit/>
            </a:bodyPr>
            <a:lstStyle/>
            <a:p>
              <a:endParaRPr lang="zh-CN" altLang="en-US" b="1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流程图: 联系 32"/>
            <p:cNvSpPr/>
            <p:nvPr/>
          </p:nvSpPr>
          <p:spPr>
            <a:xfrm>
              <a:off x="3214678" y="2143116"/>
              <a:ext cx="642942" cy="642942"/>
            </a:xfrm>
            <a:prstGeom prst="flowChartConnector">
              <a:avLst/>
            </a:prstGeom>
            <a:grpFill/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lIns="90000" anchor="ctr" anchorCtr="1">
              <a:normAutofit/>
            </a:bodyPr>
            <a:lstStyle/>
            <a:p>
              <a:endParaRPr lang="zh-CN" altLang="en-US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Text Box 27"/>
            <p:cNvSpPr txBox="1">
              <a:spLocks noChangeArrowheads="1"/>
            </p:cNvSpPr>
            <p:nvPr/>
          </p:nvSpPr>
          <p:spPr bwMode="auto">
            <a:xfrm>
              <a:off x="3368704" y="2271732"/>
              <a:ext cx="356188" cy="46166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2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1" name="Text Box 28"/>
            <p:cNvSpPr txBox="1">
              <a:spLocks noChangeArrowheads="1"/>
            </p:cNvSpPr>
            <p:nvPr/>
          </p:nvSpPr>
          <p:spPr bwMode="auto">
            <a:xfrm>
              <a:off x="2705809" y="2941657"/>
              <a:ext cx="1723788" cy="6463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b="1" dirty="0" smtClean="0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客户不知道自己要什么</a:t>
              </a:r>
              <a:endParaRPr lang="en-US" altLang="en-US" b="1" dirty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4676633" y="2143116"/>
            <a:ext cx="1728127" cy="3155979"/>
            <a:chOff x="4604654" y="2143116"/>
            <a:chExt cx="1728127" cy="3155979"/>
          </a:xfrm>
          <a:solidFill>
            <a:srgbClr val="92D050"/>
          </a:solidFill>
        </p:grpSpPr>
        <p:sp>
          <p:nvSpPr>
            <p:cNvPr id="29" name="AutoShape 33"/>
            <p:cNvSpPr>
              <a:spLocks noChangeArrowheads="1"/>
            </p:cNvSpPr>
            <p:nvPr/>
          </p:nvSpPr>
          <p:spPr bwMode="auto">
            <a:xfrm>
              <a:off x="4604654" y="2495570"/>
              <a:ext cx="1726820" cy="2803525"/>
            </a:xfrm>
            <a:prstGeom prst="roundRect">
              <a:avLst>
                <a:gd name="adj" fmla="val 16667"/>
              </a:avLst>
            </a:prstGeom>
            <a:grpFill/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anchor="ctr" anchorCtr="1">
              <a:normAutofit/>
            </a:bodyPr>
            <a:lstStyle/>
            <a:p>
              <a:endParaRPr lang="zh-CN" altLang="en-US" b="1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Text Box 43"/>
            <p:cNvSpPr txBox="1">
              <a:spLocks noChangeArrowheads="1"/>
            </p:cNvSpPr>
            <p:nvPr/>
          </p:nvSpPr>
          <p:spPr bwMode="auto">
            <a:xfrm>
              <a:off x="4639922" y="2941657"/>
              <a:ext cx="1692859" cy="12003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客户期望靠软件的实施，提高企业管理水平</a:t>
              </a:r>
              <a:endParaRPr 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流程图: 联系 30"/>
            <p:cNvSpPr/>
            <p:nvPr/>
          </p:nvSpPr>
          <p:spPr>
            <a:xfrm>
              <a:off x="5143504" y="2143116"/>
              <a:ext cx="642942" cy="642942"/>
            </a:xfrm>
            <a:prstGeom prst="flowChartConnector">
              <a:avLst/>
            </a:prstGeom>
            <a:grpFill/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lIns="90000" anchor="ctr" anchorCtr="1">
              <a:normAutofit/>
            </a:bodyPr>
            <a:lstStyle/>
            <a:p>
              <a:endParaRPr lang="zh-CN" altLang="en-US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Text Box 42"/>
            <p:cNvSpPr txBox="1">
              <a:spLocks noChangeArrowheads="1"/>
            </p:cNvSpPr>
            <p:nvPr/>
          </p:nvSpPr>
          <p:spPr bwMode="auto">
            <a:xfrm>
              <a:off x="5303481" y="2271732"/>
              <a:ext cx="356188" cy="46166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3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6599699" y="2143116"/>
            <a:ext cx="1728465" cy="3119438"/>
            <a:chOff x="6599699" y="2143116"/>
            <a:chExt cx="1728465" cy="3119438"/>
          </a:xfrm>
          <a:solidFill>
            <a:srgbClr val="92D050"/>
          </a:solidFill>
        </p:grpSpPr>
        <p:sp>
          <p:nvSpPr>
            <p:cNvPr id="27" name="AutoShape 4"/>
            <p:cNvSpPr>
              <a:spLocks noChangeArrowheads="1"/>
            </p:cNvSpPr>
            <p:nvPr/>
          </p:nvSpPr>
          <p:spPr bwMode="auto">
            <a:xfrm>
              <a:off x="6599699" y="2459029"/>
              <a:ext cx="1727159" cy="2803525"/>
            </a:xfrm>
            <a:prstGeom prst="roundRect">
              <a:avLst>
                <a:gd name="adj" fmla="val 16667"/>
              </a:avLst>
            </a:prstGeom>
            <a:grpFill/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anchor="ctr" anchorCtr="1">
              <a:normAutofit/>
            </a:bodyPr>
            <a:lstStyle/>
            <a:p>
              <a:endParaRPr lang="zh-CN" altLang="en-US" b="1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流程图: 联系 27"/>
            <p:cNvSpPr/>
            <p:nvPr/>
          </p:nvSpPr>
          <p:spPr>
            <a:xfrm>
              <a:off x="7143768" y="2143116"/>
              <a:ext cx="642942" cy="642942"/>
            </a:xfrm>
            <a:prstGeom prst="flowChartConnector">
              <a:avLst/>
            </a:prstGeom>
            <a:grpFill/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lIns="90000" anchor="ctr" anchorCtr="1">
              <a:normAutofit/>
            </a:bodyPr>
            <a:lstStyle/>
            <a:p>
              <a:endParaRPr lang="zh-CN" altLang="en-US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Text Box 15"/>
            <p:cNvSpPr txBox="1">
              <a:spLocks noChangeArrowheads="1"/>
            </p:cNvSpPr>
            <p:nvPr/>
          </p:nvSpPr>
          <p:spPr bwMode="auto">
            <a:xfrm>
              <a:off x="7298663" y="2235191"/>
              <a:ext cx="356667" cy="4619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4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4" name="Text Box 16"/>
            <p:cNvSpPr txBox="1">
              <a:spLocks noChangeArrowheads="1"/>
            </p:cNvSpPr>
            <p:nvPr/>
          </p:nvSpPr>
          <p:spPr bwMode="auto">
            <a:xfrm>
              <a:off x="6634974" y="2905116"/>
              <a:ext cx="1693190" cy="36933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其它</a:t>
              </a:r>
              <a:r>
                <a:rPr lang="en-US" altLang="zh-CN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……</a:t>
              </a:r>
              <a:endParaRPr 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88" name="AutoShape 7"/>
          <p:cNvSpPr>
            <a:spLocks noChangeArrowheads="1"/>
          </p:cNvSpPr>
          <p:nvPr/>
        </p:nvSpPr>
        <p:spPr bwMode="auto">
          <a:xfrm>
            <a:off x="928662" y="5643578"/>
            <a:ext cx="6858048" cy="408623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anchorCtr="1">
            <a:spAutoFit/>
          </a:bodyPr>
          <a:lstStyle/>
          <a:p>
            <a:pPr algn="l">
              <a:defRPr/>
            </a:pPr>
            <a:r>
              <a:rPr lang="zh-CN" altLang="en-US" b="1" dirty="0" smtClean="0">
                <a:latin typeface="Arial" charset="0"/>
                <a:ea typeface="黑体" pitchFamily="2" charset="-122"/>
              </a:rPr>
              <a:t>需求分析至关重要、必不可少！</a:t>
            </a:r>
            <a:endParaRPr lang="en-US" altLang="zh-CN" b="1" dirty="0" smtClean="0">
              <a:latin typeface="Arial" charset="0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9583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 1"/>
          <p:cNvSpPr>
            <a:spLocks noGrp="1"/>
          </p:cNvSpPr>
          <p:nvPr>
            <p:ph type="title"/>
          </p:nvPr>
        </p:nvSpPr>
        <p:spPr>
          <a:xfrm>
            <a:off x="1700250" y="214314"/>
            <a:ext cx="7372344" cy="571480"/>
          </a:xfrm>
        </p:spPr>
        <p:txBody>
          <a:bodyPr/>
          <a:lstStyle/>
          <a:p>
            <a:r>
              <a:rPr lang="zh-CN" altLang="en-US" dirty="0" smtClean="0"/>
              <a:t>综合描述</a:t>
            </a:r>
            <a:endParaRPr lang="zh-CN" altLang="en-US" dirty="0"/>
          </a:p>
        </p:txBody>
      </p:sp>
      <p:grpSp>
        <p:nvGrpSpPr>
          <p:cNvPr id="93" name="Group 2"/>
          <p:cNvGrpSpPr>
            <a:grpSpLocks/>
          </p:cNvGrpSpPr>
          <p:nvPr/>
        </p:nvGrpSpPr>
        <p:grpSpPr bwMode="auto">
          <a:xfrm>
            <a:off x="-2357486" y="1600200"/>
            <a:ext cx="9251950" cy="4824413"/>
            <a:chOff x="0" y="0"/>
            <a:chExt cx="5829" cy="3039"/>
          </a:xfrm>
        </p:grpSpPr>
        <p:sp>
          <p:nvSpPr>
            <p:cNvPr id="94" name="AutoShape 3"/>
            <p:cNvSpPr>
              <a:spLocks noChangeArrowheads="1"/>
            </p:cNvSpPr>
            <p:nvPr/>
          </p:nvSpPr>
          <p:spPr bwMode="auto">
            <a:xfrm rot="5400000">
              <a:off x="-17" y="17"/>
              <a:ext cx="3039" cy="3005"/>
            </a:xfrm>
            <a:custGeom>
              <a:avLst/>
              <a:gdLst>
                <a:gd name="T0" fmla="*/ 1520 w 21600"/>
                <a:gd name="T1" fmla="*/ 0 h 21600"/>
                <a:gd name="T2" fmla="*/ 23 w 21600"/>
                <a:gd name="T3" fmla="*/ 1480 h 21600"/>
                <a:gd name="T4" fmla="*/ 1520 w 21600"/>
                <a:gd name="T5" fmla="*/ 45 h 21600"/>
                <a:gd name="T6" fmla="*/ 3016 w 21600"/>
                <a:gd name="T7" fmla="*/ 148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98 w 21600"/>
                <a:gd name="T13" fmla="*/ 0 h 21600"/>
                <a:gd name="T14" fmla="*/ 21202 w 21600"/>
                <a:gd name="T15" fmla="*/ 1362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323" y="10641"/>
                  </a:moveTo>
                  <a:cubicBezTo>
                    <a:pt x="410" y="4916"/>
                    <a:pt x="5075" y="321"/>
                    <a:pt x="10800" y="322"/>
                  </a:cubicBezTo>
                  <a:cubicBezTo>
                    <a:pt x="16524" y="322"/>
                    <a:pt x="21189" y="4916"/>
                    <a:pt x="21276" y="10641"/>
                  </a:cubicBezTo>
                  <a:lnTo>
                    <a:pt x="21598" y="10636"/>
                  </a:lnTo>
                  <a:cubicBezTo>
                    <a:pt x="21509" y="4736"/>
                    <a:pt x="16700" y="-1"/>
                    <a:pt x="10799" y="0"/>
                  </a:cubicBezTo>
                  <a:cubicBezTo>
                    <a:pt x="4899" y="0"/>
                    <a:pt x="90" y="4736"/>
                    <a:pt x="1" y="10636"/>
                  </a:cubicBez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50000">
                  <a:srgbClr val="C5C5C5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AutoShape 4"/>
            <p:cNvSpPr>
              <a:spLocks noChangeArrowheads="1"/>
            </p:cNvSpPr>
            <p:nvPr/>
          </p:nvSpPr>
          <p:spPr bwMode="auto">
            <a:xfrm rot="5400000" flipH="1">
              <a:off x="238" y="290"/>
              <a:ext cx="2540" cy="2475"/>
            </a:xfrm>
            <a:custGeom>
              <a:avLst/>
              <a:gdLst>
                <a:gd name="T0" fmla="*/ 1270 w 21600"/>
                <a:gd name="T1" fmla="*/ 0 h 21600"/>
                <a:gd name="T2" fmla="*/ 632 w 21600"/>
                <a:gd name="T3" fmla="*/ 1238 h 21600"/>
                <a:gd name="T4" fmla="*/ 1270 w 21600"/>
                <a:gd name="T5" fmla="*/ 1231 h 21600"/>
                <a:gd name="T6" fmla="*/ 1908 w 21600"/>
                <a:gd name="T7" fmla="*/ 1238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71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0744" y="10800"/>
                  </a:moveTo>
                  <a:cubicBezTo>
                    <a:pt x="10744" y="10769"/>
                    <a:pt x="10769" y="10744"/>
                    <a:pt x="10800" y="10744"/>
                  </a:cubicBezTo>
                  <a:cubicBezTo>
                    <a:pt x="10830" y="10743"/>
                    <a:pt x="10855" y="10769"/>
                    <a:pt x="10856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9999">
                    <a:alpha val="56000"/>
                  </a:srgbClr>
                </a:gs>
                <a:gs pos="100000">
                  <a:srgbClr val="FFFFFF">
                    <a:alpha val="4800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96" name="Group 5"/>
            <p:cNvGrpSpPr>
              <a:grpSpLocks/>
            </p:cNvGrpSpPr>
            <p:nvPr/>
          </p:nvGrpSpPr>
          <p:grpSpPr bwMode="auto">
            <a:xfrm>
              <a:off x="2421" y="235"/>
              <a:ext cx="2984" cy="320"/>
              <a:chOff x="0" y="0"/>
              <a:chExt cx="2984" cy="320"/>
            </a:xfrm>
          </p:grpSpPr>
          <p:sp>
            <p:nvSpPr>
              <p:cNvPr id="133" name="AutoShape 6"/>
              <p:cNvSpPr>
                <a:spLocks noChangeArrowheads="1"/>
              </p:cNvSpPr>
              <p:nvPr/>
            </p:nvSpPr>
            <p:spPr bwMode="auto">
              <a:xfrm>
                <a:off x="200" y="0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软件的概述</a:t>
                </a:r>
                <a:endPara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134" name="Group 7"/>
              <p:cNvGrpSpPr>
                <a:grpSpLocks/>
              </p:cNvGrpSpPr>
              <p:nvPr/>
            </p:nvGrpSpPr>
            <p:grpSpPr bwMode="auto">
              <a:xfrm>
                <a:off x="0" y="56"/>
                <a:ext cx="240" cy="240"/>
                <a:chOff x="0" y="0"/>
                <a:chExt cx="1615" cy="1615"/>
              </a:xfrm>
            </p:grpSpPr>
            <p:sp>
              <p:nvSpPr>
                <p:cNvPr id="135" name="Oval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767676"/>
                    </a:gs>
                    <a:gs pos="50000">
                      <a:srgbClr val="FFFFFF"/>
                    </a:gs>
                    <a:gs pos="100000">
                      <a:srgbClr val="767676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6" name="Oval 9"/>
                <p:cNvSpPr>
                  <a:spLocks noChangeArrowheads="1"/>
                </p:cNvSpPr>
                <p:nvPr/>
              </p:nvSpPr>
              <p:spPr bwMode="auto">
                <a:xfrm>
                  <a:off x="92" y="9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A2A2A2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7" name="Oval 10"/>
                <p:cNvSpPr>
                  <a:spLocks noChangeArrowheads="1"/>
                </p:cNvSpPr>
                <p:nvPr/>
              </p:nvSpPr>
              <p:spPr bwMode="auto">
                <a:xfrm>
                  <a:off x="176" y="17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9999"/>
                    </a:gs>
                    <a:gs pos="50000">
                      <a:srgbClr val="FFFFFF"/>
                    </a:gs>
                    <a:gs pos="100000">
                      <a:srgbClr val="009999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8" name="Oval 11"/>
                <p:cNvSpPr>
                  <a:spLocks noChangeArrowheads="1"/>
                </p:cNvSpPr>
                <p:nvPr/>
              </p:nvSpPr>
              <p:spPr bwMode="auto">
                <a:xfrm>
                  <a:off x="176" y="17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rgbClr val="FFCC00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9" name="Oval 12"/>
                <p:cNvSpPr>
                  <a:spLocks noChangeArrowheads="1"/>
                </p:cNvSpPr>
                <p:nvPr/>
              </p:nvSpPr>
              <p:spPr bwMode="auto">
                <a:xfrm>
                  <a:off x="259" y="25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9999"/>
                    </a:gs>
                    <a:gs pos="50000">
                      <a:srgbClr val="005353"/>
                    </a:gs>
                    <a:gs pos="100000">
                      <a:srgbClr val="009999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0" name="Oval 13"/>
                <p:cNvSpPr>
                  <a:spLocks noChangeArrowheads="1"/>
                </p:cNvSpPr>
                <p:nvPr/>
              </p:nvSpPr>
              <p:spPr bwMode="auto">
                <a:xfrm>
                  <a:off x="259" y="25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CC00"/>
                    </a:gs>
                    <a:gs pos="100000">
                      <a:srgbClr val="7C6300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97" name="Group 14"/>
            <p:cNvGrpSpPr>
              <a:grpSpLocks/>
            </p:cNvGrpSpPr>
            <p:nvPr/>
          </p:nvGrpSpPr>
          <p:grpSpPr bwMode="auto">
            <a:xfrm>
              <a:off x="2757" y="720"/>
              <a:ext cx="2976" cy="320"/>
              <a:chOff x="0" y="0"/>
              <a:chExt cx="2976" cy="320"/>
            </a:xfrm>
          </p:grpSpPr>
          <p:sp>
            <p:nvSpPr>
              <p:cNvPr id="125" name="AutoShape 15"/>
              <p:cNvSpPr>
                <a:spLocks noChangeArrowheads="1"/>
              </p:cNvSpPr>
              <p:nvPr/>
            </p:nvSpPr>
            <p:spPr bwMode="auto">
              <a:xfrm>
                <a:off x="192" y="0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b="1" kern="0" dirty="0" smtClean="0">
                    <a:solidFill>
                      <a:srgbClr val="000000"/>
                    </a:solidFill>
                  </a:rPr>
                  <a:t>产品的功能</a:t>
                </a:r>
                <a:endPara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126" name="Group 16"/>
              <p:cNvGrpSpPr>
                <a:grpSpLocks/>
              </p:cNvGrpSpPr>
              <p:nvPr/>
            </p:nvGrpSpPr>
            <p:grpSpPr bwMode="auto">
              <a:xfrm>
                <a:off x="0" y="67"/>
                <a:ext cx="240" cy="240"/>
                <a:chOff x="0" y="0"/>
                <a:chExt cx="1615" cy="1615"/>
              </a:xfrm>
            </p:grpSpPr>
            <p:sp>
              <p:nvSpPr>
                <p:cNvPr id="127" name="Oval 1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767676"/>
                    </a:gs>
                    <a:gs pos="50000">
                      <a:srgbClr val="FFFFFF"/>
                    </a:gs>
                    <a:gs pos="100000">
                      <a:srgbClr val="767676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8" name="Oval 18"/>
                <p:cNvSpPr>
                  <a:spLocks noChangeArrowheads="1"/>
                </p:cNvSpPr>
                <p:nvPr/>
              </p:nvSpPr>
              <p:spPr bwMode="auto">
                <a:xfrm>
                  <a:off x="92" y="9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A2A2A2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9" name="Oval 19"/>
                <p:cNvSpPr>
                  <a:spLocks noChangeArrowheads="1"/>
                </p:cNvSpPr>
                <p:nvPr/>
              </p:nvSpPr>
              <p:spPr bwMode="auto">
                <a:xfrm>
                  <a:off x="176" y="17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9999"/>
                    </a:gs>
                    <a:gs pos="50000">
                      <a:srgbClr val="FFFFFF"/>
                    </a:gs>
                    <a:gs pos="100000">
                      <a:srgbClr val="009999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0" name="Oval 20"/>
                <p:cNvSpPr>
                  <a:spLocks noChangeArrowheads="1"/>
                </p:cNvSpPr>
                <p:nvPr/>
              </p:nvSpPr>
              <p:spPr bwMode="auto">
                <a:xfrm>
                  <a:off x="176" y="17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rgbClr val="48BE67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1" name="Oval 21"/>
                <p:cNvSpPr>
                  <a:spLocks noChangeArrowheads="1"/>
                </p:cNvSpPr>
                <p:nvPr/>
              </p:nvSpPr>
              <p:spPr bwMode="auto">
                <a:xfrm>
                  <a:off x="259" y="25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9999"/>
                    </a:gs>
                    <a:gs pos="50000">
                      <a:srgbClr val="005353"/>
                    </a:gs>
                    <a:gs pos="100000">
                      <a:srgbClr val="009999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2" name="Oval 22"/>
                <p:cNvSpPr>
                  <a:spLocks noChangeArrowheads="1"/>
                </p:cNvSpPr>
                <p:nvPr/>
              </p:nvSpPr>
              <p:spPr bwMode="auto">
                <a:xfrm>
                  <a:off x="259" y="25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8BE67"/>
                    </a:gs>
                    <a:gs pos="100000">
                      <a:srgbClr val="235C32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98" name="Group 23"/>
            <p:cNvGrpSpPr>
              <a:grpSpLocks/>
            </p:cNvGrpSpPr>
            <p:nvPr/>
          </p:nvGrpSpPr>
          <p:grpSpPr bwMode="auto">
            <a:xfrm>
              <a:off x="2853" y="1267"/>
              <a:ext cx="2976" cy="320"/>
              <a:chOff x="0" y="0"/>
              <a:chExt cx="2976" cy="320"/>
            </a:xfrm>
          </p:grpSpPr>
          <p:sp>
            <p:nvSpPr>
              <p:cNvPr id="117" name="AutoShape 24"/>
              <p:cNvSpPr>
                <a:spLocks noChangeArrowheads="1"/>
              </p:cNvSpPr>
              <p:nvPr/>
            </p:nvSpPr>
            <p:spPr bwMode="auto">
              <a:xfrm>
                <a:off x="192" y="0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用户及特性</a:t>
                </a:r>
                <a:endPara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118" name="Group 25"/>
              <p:cNvGrpSpPr>
                <a:grpSpLocks/>
              </p:cNvGrpSpPr>
              <p:nvPr/>
            </p:nvGrpSpPr>
            <p:grpSpPr bwMode="auto">
              <a:xfrm>
                <a:off x="0" y="48"/>
                <a:ext cx="240" cy="240"/>
                <a:chOff x="0" y="0"/>
                <a:chExt cx="1615" cy="1615"/>
              </a:xfrm>
            </p:grpSpPr>
            <p:sp>
              <p:nvSpPr>
                <p:cNvPr id="119" name="Oval 2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767676"/>
                    </a:gs>
                    <a:gs pos="50000">
                      <a:srgbClr val="FFFFFF"/>
                    </a:gs>
                    <a:gs pos="100000">
                      <a:srgbClr val="767676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0" name="Oval 27"/>
                <p:cNvSpPr>
                  <a:spLocks noChangeArrowheads="1"/>
                </p:cNvSpPr>
                <p:nvPr/>
              </p:nvSpPr>
              <p:spPr bwMode="auto">
                <a:xfrm>
                  <a:off x="92" y="9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A2A2A2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1" name="Oval 28"/>
                <p:cNvSpPr>
                  <a:spLocks noChangeArrowheads="1"/>
                </p:cNvSpPr>
                <p:nvPr/>
              </p:nvSpPr>
              <p:spPr bwMode="auto">
                <a:xfrm>
                  <a:off x="176" y="17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9999"/>
                    </a:gs>
                    <a:gs pos="50000">
                      <a:srgbClr val="FFFFFF"/>
                    </a:gs>
                    <a:gs pos="100000">
                      <a:srgbClr val="009999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2" name="Oval 29"/>
                <p:cNvSpPr>
                  <a:spLocks noChangeArrowheads="1"/>
                </p:cNvSpPr>
                <p:nvPr/>
              </p:nvSpPr>
              <p:spPr bwMode="auto">
                <a:xfrm>
                  <a:off x="176" y="17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21B3E1"/>
                    </a:gs>
                    <a:gs pos="100000">
                      <a:srgbClr val="0F5368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3" name="Oval 30"/>
                <p:cNvSpPr>
                  <a:spLocks noChangeArrowheads="1"/>
                </p:cNvSpPr>
                <p:nvPr/>
              </p:nvSpPr>
              <p:spPr bwMode="auto">
                <a:xfrm>
                  <a:off x="259" y="25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9999"/>
                    </a:gs>
                    <a:gs pos="50000">
                      <a:srgbClr val="005353"/>
                    </a:gs>
                    <a:gs pos="100000">
                      <a:srgbClr val="009999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4" name="Oval 31"/>
                <p:cNvSpPr>
                  <a:spLocks noChangeArrowheads="1"/>
                </p:cNvSpPr>
                <p:nvPr/>
              </p:nvSpPr>
              <p:spPr bwMode="auto">
                <a:xfrm>
                  <a:off x="259" y="25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21B3E1"/>
                    </a:gs>
                    <a:gs pos="100000">
                      <a:srgbClr val="10576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99" name="Group 32"/>
            <p:cNvGrpSpPr>
              <a:grpSpLocks/>
            </p:cNvGrpSpPr>
            <p:nvPr/>
          </p:nvGrpSpPr>
          <p:grpSpPr bwMode="auto">
            <a:xfrm>
              <a:off x="2757" y="1779"/>
              <a:ext cx="2996" cy="320"/>
              <a:chOff x="0" y="0"/>
              <a:chExt cx="2996" cy="320"/>
            </a:xfrm>
          </p:grpSpPr>
          <p:sp>
            <p:nvSpPr>
              <p:cNvPr id="109" name="AutoShape 33"/>
              <p:cNvSpPr>
                <a:spLocks noChangeArrowheads="1"/>
              </p:cNvSpPr>
              <p:nvPr/>
            </p:nvSpPr>
            <p:spPr bwMode="auto">
              <a:xfrm>
                <a:off x="212" y="0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运行环境</a:t>
                </a:r>
                <a:endPara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110" name="Group 34"/>
              <p:cNvGrpSpPr>
                <a:grpSpLocks/>
              </p:cNvGrpSpPr>
              <p:nvPr/>
            </p:nvGrpSpPr>
            <p:grpSpPr bwMode="auto">
              <a:xfrm>
                <a:off x="0" y="64"/>
                <a:ext cx="240" cy="240"/>
                <a:chOff x="0" y="0"/>
                <a:chExt cx="1615" cy="1615"/>
              </a:xfrm>
            </p:grpSpPr>
            <p:sp>
              <p:nvSpPr>
                <p:cNvPr id="111" name="Oval 3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767676"/>
                    </a:gs>
                    <a:gs pos="50000">
                      <a:srgbClr val="FFFFFF"/>
                    </a:gs>
                    <a:gs pos="100000">
                      <a:srgbClr val="767676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2" name="Oval 36"/>
                <p:cNvSpPr>
                  <a:spLocks noChangeArrowheads="1"/>
                </p:cNvSpPr>
                <p:nvPr/>
              </p:nvSpPr>
              <p:spPr bwMode="auto">
                <a:xfrm>
                  <a:off x="92" y="9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A2A2A2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3" name="Oval 37"/>
                <p:cNvSpPr>
                  <a:spLocks noChangeArrowheads="1"/>
                </p:cNvSpPr>
                <p:nvPr/>
              </p:nvSpPr>
              <p:spPr bwMode="auto">
                <a:xfrm>
                  <a:off x="176" y="17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9999"/>
                    </a:gs>
                    <a:gs pos="50000">
                      <a:srgbClr val="FFFFFF"/>
                    </a:gs>
                    <a:gs pos="100000">
                      <a:srgbClr val="009999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4" name="Oval 38"/>
                <p:cNvSpPr>
                  <a:spLocks noChangeArrowheads="1"/>
                </p:cNvSpPr>
                <p:nvPr/>
              </p:nvSpPr>
              <p:spPr bwMode="auto">
                <a:xfrm>
                  <a:off x="176" y="17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rgbClr val="8D67E1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5" name="Oval 39"/>
                <p:cNvSpPr>
                  <a:spLocks noChangeArrowheads="1"/>
                </p:cNvSpPr>
                <p:nvPr/>
              </p:nvSpPr>
              <p:spPr bwMode="auto">
                <a:xfrm>
                  <a:off x="259" y="25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9999"/>
                    </a:gs>
                    <a:gs pos="50000">
                      <a:srgbClr val="005353"/>
                    </a:gs>
                    <a:gs pos="100000">
                      <a:srgbClr val="009999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6" name="Oval 40"/>
                <p:cNvSpPr>
                  <a:spLocks noChangeArrowheads="1"/>
                </p:cNvSpPr>
                <p:nvPr/>
              </p:nvSpPr>
              <p:spPr bwMode="auto">
                <a:xfrm>
                  <a:off x="259" y="25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D67E1"/>
                    </a:gs>
                    <a:gs pos="100000">
                      <a:srgbClr val="45326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100" name="Group 41"/>
            <p:cNvGrpSpPr>
              <a:grpSpLocks/>
            </p:cNvGrpSpPr>
            <p:nvPr/>
          </p:nvGrpSpPr>
          <p:grpSpPr bwMode="auto">
            <a:xfrm>
              <a:off x="2469" y="2300"/>
              <a:ext cx="2972" cy="320"/>
              <a:chOff x="0" y="0"/>
              <a:chExt cx="2972" cy="320"/>
            </a:xfrm>
          </p:grpSpPr>
          <p:sp>
            <p:nvSpPr>
              <p:cNvPr id="101" name="AutoShape 42"/>
              <p:cNvSpPr>
                <a:spLocks noChangeArrowheads="1"/>
              </p:cNvSpPr>
              <p:nvPr/>
            </p:nvSpPr>
            <p:spPr bwMode="auto">
              <a:xfrm>
                <a:off x="188" y="0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设计和实现上的限制</a:t>
                </a:r>
                <a:endPara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102" name="Group 43"/>
              <p:cNvGrpSpPr>
                <a:grpSpLocks/>
              </p:cNvGrpSpPr>
              <p:nvPr/>
            </p:nvGrpSpPr>
            <p:grpSpPr bwMode="auto">
              <a:xfrm>
                <a:off x="0" y="31"/>
                <a:ext cx="224" cy="240"/>
                <a:chOff x="0" y="0"/>
                <a:chExt cx="1615" cy="1615"/>
              </a:xfrm>
            </p:grpSpPr>
            <p:sp>
              <p:nvSpPr>
                <p:cNvPr id="103" name="Oval 4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767676"/>
                    </a:gs>
                    <a:gs pos="50000">
                      <a:srgbClr val="FFFFFF"/>
                    </a:gs>
                    <a:gs pos="100000">
                      <a:srgbClr val="767676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4" name="Oval 45"/>
                <p:cNvSpPr>
                  <a:spLocks noChangeArrowheads="1"/>
                </p:cNvSpPr>
                <p:nvPr/>
              </p:nvSpPr>
              <p:spPr bwMode="auto">
                <a:xfrm>
                  <a:off x="92" y="9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A2A2A2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5" name="Oval 46"/>
                <p:cNvSpPr>
                  <a:spLocks noChangeArrowheads="1"/>
                </p:cNvSpPr>
                <p:nvPr/>
              </p:nvSpPr>
              <p:spPr bwMode="auto">
                <a:xfrm>
                  <a:off x="176" y="17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9999"/>
                    </a:gs>
                    <a:gs pos="50000">
                      <a:srgbClr val="FFFFFF"/>
                    </a:gs>
                    <a:gs pos="100000">
                      <a:srgbClr val="009999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6" name="Oval 47"/>
                <p:cNvSpPr>
                  <a:spLocks noChangeArrowheads="1"/>
                </p:cNvSpPr>
                <p:nvPr/>
              </p:nvSpPr>
              <p:spPr bwMode="auto">
                <a:xfrm>
                  <a:off x="176" y="17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rgbClr val="E35E23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7" name="Oval 48"/>
                <p:cNvSpPr>
                  <a:spLocks noChangeArrowheads="1"/>
                </p:cNvSpPr>
                <p:nvPr/>
              </p:nvSpPr>
              <p:spPr bwMode="auto">
                <a:xfrm>
                  <a:off x="259" y="25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9999"/>
                    </a:gs>
                    <a:gs pos="50000">
                      <a:srgbClr val="005353"/>
                    </a:gs>
                    <a:gs pos="100000">
                      <a:srgbClr val="009999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8" name="Oval 49"/>
                <p:cNvSpPr>
                  <a:spLocks noChangeArrowheads="1"/>
                </p:cNvSpPr>
                <p:nvPr/>
              </p:nvSpPr>
              <p:spPr bwMode="auto">
                <a:xfrm>
                  <a:off x="259" y="25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E35E23"/>
                    </a:gs>
                    <a:gs pos="100000">
                      <a:srgbClr val="6E2E11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</p:grpSp>
      <p:sp>
        <p:nvSpPr>
          <p:cNvPr id="141" name="TextBox 140"/>
          <p:cNvSpPr txBox="1"/>
          <p:nvPr/>
        </p:nvSpPr>
        <p:spPr>
          <a:xfrm>
            <a:off x="289264" y="2928934"/>
            <a:ext cx="754887" cy="192882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spc="100" dirty="0" smtClean="0">
                <a:latin typeface="微软雅黑" pitchFamily="34" charset="-122"/>
                <a:ea typeface="微软雅黑" pitchFamily="34" charset="-122"/>
              </a:rPr>
              <a:t>综合描述</a:t>
            </a:r>
            <a:endParaRPr lang="zh-CN" altLang="en-US" sz="2800" b="1" spc="1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784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1102</Words>
  <Application>Microsoft Office PowerPoint</Application>
  <PresentationFormat>全屏显示(4:3)</PresentationFormat>
  <Paragraphs>128</Paragraphs>
  <Slides>13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目标</vt:lpstr>
      <vt:lpstr>软件工程化</vt:lpstr>
      <vt:lpstr>软件工程化</vt:lpstr>
      <vt:lpstr>软件过程模型</vt:lpstr>
      <vt:lpstr>软件过程改进</vt:lpstr>
      <vt:lpstr>软件开发角色</vt:lpstr>
      <vt:lpstr>小结</vt:lpstr>
      <vt:lpstr>需求分析</vt:lpstr>
      <vt:lpstr>综合描述</vt:lpstr>
      <vt:lpstr>外部接口需求</vt:lpstr>
      <vt:lpstr>系统功能需求</vt:lpstr>
      <vt:lpstr>非功能需求</vt:lpstr>
      <vt:lpstr>总结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教案ppt母板</dc:title>
  <dc:creator>martin</dc:creator>
  <cp:keywords>From:liuther200911 to create the document template</cp:keywords>
  <dc:description>contact:liuther@sohu.com</dc:description>
  <cp:lastModifiedBy>Administrator</cp:lastModifiedBy>
  <cp:revision>86</cp:revision>
  <dcterms:created xsi:type="dcterms:W3CDTF">2009-09-29T02:37:27Z</dcterms:created>
  <dcterms:modified xsi:type="dcterms:W3CDTF">2016-05-18T02:17:16Z</dcterms:modified>
</cp:coreProperties>
</file>