
<file path=[Content_Types].xml><?xml version="1.0" encoding="utf-8"?>
<Types xmlns="http://schemas.openxmlformats.org/package/2006/content-types">
  <Override PartName="/ppt/slides/slide6.xml" ContentType="application/vnd.openxmlformats-officedocument.presentationml.slide+xml"/>
  <Override PartName="/ppt/diagrams/colors1.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diagrams/layout5.xml" ContentType="application/vnd.openxmlformats-officedocument.drawingml.diagram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ppt/diagrams/drawing5.xml" ContentType="application/vnd.ms-office.drawingml.diagramDrawing+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3.xml" ContentType="application/vnd.openxmlformats-officedocument.presentationml.notesSlide+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diagrams/layout4.xml" ContentType="application/vnd.openxmlformats-officedocument.drawingml.diagramLayout+xml"/>
  <Default Extension="gif" ContentType="image/gif"/>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1" r:id="rId2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850AC5-9481-465B-AE9C-FA9A6D06944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68D3F621-990A-45DD-9D35-64499EB54DBA}">
      <dgm:prSet phldrT="[文本]"/>
      <dgm:spPr>
        <a:solidFill>
          <a:srgbClr val="92D050"/>
        </a:solidFill>
      </dgm:spPr>
      <dgm:t>
        <a:bodyPr/>
        <a:lstStyle/>
        <a:p>
          <a:r>
            <a:rPr lang="zh-CN" altLang="en-US" smtClean="0"/>
            <a:t>基本目标</a:t>
          </a:r>
          <a:endParaRPr lang="zh-CN" altLang="en-US"/>
        </a:p>
      </dgm:t>
    </dgm:pt>
    <dgm:pt modelId="{285F22D9-C915-49E3-B31F-8DC01B002E5F}" type="parTrans" cxnId="{E98F5AB9-DB06-421D-8288-D93E3A4206C1}">
      <dgm:prSet/>
      <dgm:spPr/>
      <dgm:t>
        <a:bodyPr/>
        <a:lstStyle/>
        <a:p>
          <a:endParaRPr lang="zh-CN" altLang="en-US"/>
        </a:p>
      </dgm:t>
    </dgm:pt>
    <dgm:pt modelId="{8151E55A-6E89-479E-8F79-F6608F4179D7}" type="sibTrans" cxnId="{E98F5AB9-DB06-421D-8288-D93E3A4206C1}">
      <dgm:prSet/>
      <dgm:spPr/>
      <dgm:t>
        <a:bodyPr/>
        <a:lstStyle/>
        <a:p>
          <a:endParaRPr lang="zh-CN" altLang="en-US"/>
        </a:p>
      </dgm:t>
    </dgm:pt>
    <dgm:pt modelId="{FBDE137D-B53F-4AC1-BFC7-9E49C859CF69}">
      <dgm:prSet phldrT="[文本]"/>
      <dgm:spPr/>
      <dgm:t>
        <a:bodyPr/>
        <a:lstStyle/>
        <a:p>
          <a:r>
            <a:rPr lang="zh-CN" smtClean="0"/>
            <a:t>能够针对软件需求分析中提出的一系列软件问题，概要地回答问题如何解决</a:t>
          </a:r>
          <a:r>
            <a:rPr lang="zh-CN" altLang="en-US" smtClean="0"/>
            <a:t>。</a:t>
          </a:r>
          <a:endParaRPr lang="zh-CN" altLang="en-US"/>
        </a:p>
      </dgm:t>
    </dgm:pt>
    <dgm:pt modelId="{C1DA92F1-5448-4503-9D49-D26A2A4D206C}" type="parTrans" cxnId="{9368F879-195A-4AB0-80DD-CD09123A2C41}">
      <dgm:prSet/>
      <dgm:spPr/>
      <dgm:t>
        <a:bodyPr/>
        <a:lstStyle/>
        <a:p>
          <a:endParaRPr lang="zh-CN" altLang="en-US"/>
        </a:p>
      </dgm:t>
    </dgm:pt>
    <dgm:pt modelId="{E9382617-B42D-4558-8B28-FE545951188A}" type="sibTrans" cxnId="{9368F879-195A-4AB0-80DD-CD09123A2C41}">
      <dgm:prSet/>
      <dgm:spPr/>
      <dgm:t>
        <a:bodyPr/>
        <a:lstStyle/>
        <a:p>
          <a:endParaRPr lang="zh-CN" altLang="en-US"/>
        </a:p>
      </dgm:t>
    </dgm:pt>
    <dgm:pt modelId="{7AACD815-3781-423D-A158-C2A7ED82BAFA}" type="pres">
      <dgm:prSet presAssocID="{3D850AC5-9481-465B-AE9C-FA9A6D069447}" presName="linearFlow" presStyleCnt="0">
        <dgm:presLayoutVars>
          <dgm:dir/>
          <dgm:animLvl val="lvl"/>
          <dgm:resizeHandles val="exact"/>
        </dgm:presLayoutVars>
      </dgm:prSet>
      <dgm:spPr/>
      <dgm:t>
        <a:bodyPr/>
        <a:lstStyle/>
        <a:p>
          <a:endParaRPr lang="zh-CN" altLang="en-US"/>
        </a:p>
      </dgm:t>
    </dgm:pt>
    <dgm:pt modelId="{5C8A85F4-9BAC-47B3-A0F5-0C6DDB5AE436}" type="pres">
      <dgm:prSet presAssocID="{68D3F621-990A-45DD-9D35-64499EB54DBA}" presName="composite" presStyleCnt="0"/>
      <dgm:spPr/>
    </dgm:pt>
    <dgm:pt modelId="{6E40CED7-7B46-47AA-9E74-8AE3B00660DA}" type="pres">
      <dgm:prSet presAssocID="{68D3F621-990A-45DD-9D35-64499EB54DBA}" presName="parentText" presStyleLbl="alignNode1" presStyleIdx="0" presStyleCnt="1">
        <dgm:presLayoutVars>
          <dgm:chMax val="1"/>
          <dgm:bulletEnabled val="1"/>
        </dgm:presLayoutVars>
      </dgm:prSet>
      <dgm:spPr/>
      <dgm:t>
        <a:bodyPr/>
        <a:lstStyle/>
        <a:p>
          <a:endParaRPr lang="zh-CN" altLang="en-US"/>
        </a:p>
      </dgm:t>
    </dgm:pt>
    <dgm:pt modelId="{3077325A-2D3D-42C5-8B1D-7CEAD06E1E83}" type="pres">
      <dgm:prSet presAssocID="{68D3F621-990A-45DD-9D35-64499EB54DBA}" presName="descendantText" presStyleLbl="alignAcc1" presStyleIdx="0" presStyleCnt="1">
        <dgm:presLayoutVars>
          <dgm:bulletEnabled val="1"/>
        </dgm:presLayoutVars>
      </dgm:prSet>
      <dgm:spPr/>
      <dgm:t>
        <a:bodyPr/>
        <a:lstStyle/>
        <a:p>
          <a:endParaRPr lang="zh-CN" altLang="en-US"/>
        </a:p>
      </dgm:t>
    </dgm:pt>
  </dgm:ptLst>
  <dgm:cxnLst>
    <dgm:cxn modelId="{E98F5AB9-DB06-421D-8288-D93E3A4206C1}" srcId="{3D850AC5-9481-465B-AE9C-FA9A6D069447}" destId="{68D3F621-990A-45DD-9D35-64499EB54DBA}" srcOrd="0" destOrd="0" parTransId="{285F22D9-C915-49E3-B31F-8DC01B002E5F}" sibTransId="{8151E55A-6E89-479E-8F79-F6608F4179D7}"/>
    <dgm:cxn modelId="{05B5EABC-2DE0-46CF-82C4-03B50B39EC19}" type="presOf" srcId="{3D850AC5-9481-465B-AE9C-FA9A6D069447}" destId="{7AACD815-3781-423D-A158-C2A7ED82BAFA}" srcOrd="0" destOrd="0" presId="urn:microsoft.com/office/officeart/2005/8/layout/chevron2"/>
    <dgm:cxn modelId="{833590EF-E82C-4FA6-AF9F-83DFC2F89FCB}" type="presOf" srcId="{68D3F621-990A-45DD-9D35-64499EB54DBA}" destId="{6E40CED7-7B46-47AA-9E74-8AE3B00660DA}" srcOrd="0" destOrd="0" presId="urn:microsoft.com/office/officeart/2005/8/layout/chevron2"/>
    <dgm:cxn modelId="{9368F879-195A-4AB0-80DD-CD09123A2C41}" srcId="{68D3F621-990A-45DD-9D35-64499EB54DBA}" destId="{FBDE137D-B53F-4AC1-BFC7-9E49C859CF69}" srcOrd="0" destOrd="0" parTransId="{C1DA92F1-5448-4503-9D49-D26A2A4D206C}" sibTransId="{E9382617-B42D-4558-8B28-FE545951188A}"/>
    <dgm:cxn modelId="{B9C1B50D-FBAD-481E-A4B1-F3B3E95CF184}" type="presOf" srcId="{FBDE137D-B53F-4AC1-BFC7-9E49C859CF69}" destId="{3077325A-2D3D-42C5-8B1D-7CEAD06E1E83}" srcOrd="0" destOrd="0" presId="urn:microsoft.com/office/officeart/2005/8/layout/chevron2"/>
    <dgm:cxn modelId="{9BAEA9E2-7C3B-4414-BC89-772B11A8637F}" type="presParOf" srcId="{7AACD815-3781-423D-A158-C2A7ED82BAFA}" destId="{5C8A85F4-9BAC-47B3-A0F5-0C6DDB5AE436}" srcOrd="0" destOrd="0" presId="urn:microsoft.com/office/officeart/2005/8/layout/chevron2"/>
    <dgm:cxn modelId="{09F3C55A-6DCF-472F-B919-51A5335FEF86}" type="presParOf" srcId="{5C8A85F4-9BAC-47B3-A0F5-0C6DDB5AE436}" destId="{6E40CED7-7B46-47AA-9E74-8AE3B00660DA}" srcOrd="0" destOrd="0" presId="urn:microsoft.com/office/officeart/2005/8/layout/chevron2"/>
    <dgm:cxn modelId="{88B92E11-E693-457E-B3F6-3B1A1298A80B}" type="presParOf" srcId="{5C8A85F4-9BAC-47B3-A0F5-0C6DDB5AE436}" destId="{3077325A-2D3D-42C5-8B1D-7CEAD06E1E83}" srcOrd="1" destOrd="0" presId="urn:microsoft.com/office/officeart/2005/8/layout/chevro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850AC5-9481-465B-AE9C-FA9A6D06944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68D3F621-990A-45DD-9D35-64499EB54DBA}">
      <dgm:prSet phldrT="[文本]"/>
      <dgm:spPr>
        <a:solidFill>
          <a:srgbClr val="92D050"/>
        </a:solidFill>
      </dgm:spPr>
      <dgm:t>
        <a:bodyPr/>
        <a:lstStyle/>
        <a:p>
          <a:r>
            <a:rPr lang="zh-CN" altLang="en-US" smtClean="0"/>
            <a:t>前提条件</a:t>
          </a:r>
          <a:endParaRPr lang="zh-CN" altLang="en-US"/>
        </a:p>
      </dgm:t>
    </dgm:pt>
    <dgm:pt modelId="{285F22D9-C915-49E3-B31F-8DC01B002E5F}" type="parTrans" cxnId="{E98F5AB9-DB06-421D-8288-D93E3A4206C1}">
      <dgm:prSet/>
      <dgm:spPr/>
      <dgm:t>
        <a:bodyPr/>
        <a:lstStyle/>
        <a:p>
          <a:endParaRPr lang="zh-CN" altLang="en-US"/>
        </a:p>
      </dgm:t>
    </dgm:pt>
    <dgm:pt modelId="{8151E55A-6E89-479E-8F79-F6608F4179D7}" type="sibTrans" cxnId="{E98F5AB9-DB06-421D-8288-D93E3A4206C1}">
      <dgm:prSet/>
      <dgm:spPr/>
      <dgm:t>
        <a:bodyPr/>
        <a:lstStyle/>
        <a:p>
          <a:endParaRPr lang="zh-CN" altLang="en-US"/>
        </a:p>
      </dgm:t>
    </dgm:pt>
    <dgm:pt modelId="{FBDE137D-B53F-4AC1-BFC7-9E49C859CF69}">
      <dgm:prSet phldrT="[文本]"/>
      <dgm:spPr/>
      <dgm:t>
        <a:bodyPr/>
        <a:lstStyle/>
        <a:p>
          <a:r>
            <a:rPr lang="zh-CN" smtClean="0"/>
            <a:t>概要设计要求建立在需求分析基础之上，软件需求文档是软件概要设计的前提条件</a:t>
          </a:r>
          <a:r>
            <a:rPr lang="zh-CN" altLang="en-US" smtClean="0"/>
            <a:t>。</a:t>
          </a:r>
          <a:endParaRPr lang="zh-CN" altLang="en-US"/>
        </a:p>
      </dgm:t>
    </dgm:pt>
    <dgm:pt modelId="{C1DA92F1-5448-4503-9D49-D26A2A4D206C}" type="parTrans" cxnId="{9368F879-195A-4AB0-80DD-CD09123A2C41}">
      <dgm:prSet/>
      <dgm:spPr/>
      <dgm:t>
        <a:bodyPr/>
        <a:lstStyle/>
        <a:p>
          <a:endParaRPr lang="zh-CN" altLang="en-US"/>
        </a:p>
      </dgm:t>
    </dgm:pt>
    <dgm:pt modelId="{E9382617-B42D-4558-8B28-FE545951188A}" type="sibTrans" cxnId="{9368F879-195A-4AB0-80DD-CD09123A2C41}">
      <dgm:prSet/>
      <dgm:spPr/>
      <dgm:t>
        <a:bodyPr/>
        <a:lstStyle/>
        <a:p>
          <a:endParaRPr lang="zh-CN" altLang="en-US"/>
        </a:p>
      </dgm:t>
    </dgm:pt>
    <dgm:pt modelId="{7AACD815-3781-423D-A158-C2A7ED82BAFA}" type="pres">
      <dgm:prSet presAssocID="{3D850AC5-9481-465B-AE9C-FA9A6D069447}" presName="linearFlow" presStyleCnt="0">
        <dgm:presLayoutVars>
          <dgm:dir/>
          <dgm:animLvl val="lvl"/>
          <dgm:resizeHandles val="exact"/>
        </dgm:presLayoutVars>
      </dgm:prSet>
      <dgm:spPr/>
      <dgm:t>
        <a:bodyPr/>
        <a:lstStyle/>
        <a:p>
          <a:endParaRPr lang="zh-CN" altLang="en-US"/>
        </a:p>
      </dgm:t>
    </dgm:pt>
    <dgm:pt modelId="{5C8A85F4-9BAC-47B3-A0F5-0C6DDB5AE436}" type="pres">
      <dgm:prSet presAssocID="{68D3F621-990A-45DD-9D35-64499EB54DBA}" presName="composite" presStyleCnt="0"/>
      <dgm:spPr/>
    </dgm:pt>
    <dgm:pt modelId="{6E40CED7-7B46-47AA-9E74-8AE3B00660DA}" type="pres">
      <dgm:prSet presAssocID="{68D3F621-990A-45DD-9D35-64499EB54DBA}" presName="parentText" presStyleLbl="alignNode1" presStyleIdx="0" presStyleCnt="1">
        <dgm:presLayoutVars>
          <dgm:chMax val="1"/>
          <dgm:bulletEnabled val="1"/>
        </dgm:presLayoutVars>
      </dgm:prSet>
      <dgm:spPr/>
      <dgm:t>
        <a:bodyPr/>
        <a:lstStyle/>
        <a:p>
          <a:endParaRPr lang="zh-CN" altLang="en-US"/>
        </a:p>
      </dgm:t>
    </dgm:pt>
    <dgm:pt modelId="{3077325A-2D3D-42C5-8B1D-7CEAD06E1E83}" type="pres">
      <dgm:prSet presAssocID="{68D3F621-990A-45DD-9D35-64499EB54DBA}" presName="descendantText" presStyleLbl="alignAcc1" presStyleIdx="0" presStyleCnt="1" custLinFactNeighborY="2460">
        <dgm:presLayoutVars>
          <dgm:bulletEnabled val="1"/>
        </dgm:presLayoutVars>
      </dgm:prSet>
      <dgm:spPr/>
      <dgm:t>
        <a:bodyPr/>
        <a:lstStyle/>
        <a:p>
          <a:endParaRPr lang="zh-CN" altLang="en-US"/>
        </a:p>
      </dgm:t>
    </dgm:pt>
  </dgm:ptLst>
  <dgm:cxnLst>
    <dgm:cxn modelId="{E98F5AB9-DB06-421D-8288-D93E3A4206C1}" srcId="{3D850AC5-9481-465B-AE9C-FA9A6D069447}" destId="{68D3F621-990A-45DD-9D35-64499EB54DBA}" srcOrd="0" destOrd="0" parTransId="{285F22D9-C915-49E3-B31F-8DC01B002E5F}" sibTransId="{8151E55A-6E89-479E-8F79-F6608F4179D7}"/>
    <dgm:cxn modelId="{FAE1BAAD-88C3-440D-98DE-0DADC59FB8A2}" type="presOf" srcId="{3D850AC5-9481-465B-AE9C-FA9A6D069447}" destId="{7AACD815-3781-423D-A158-C2A7ED82BAFA}" srcOrd="0" destOrd="0" presId="urn:microsoft.com/office/officeart/2005/8/layout/chevron2"/>
    <dgm:cxn modelId="{EF169050-F743-481E-90DC-F029FA41FA61}" type="presOf" srcId="{68D3F621-990A-45DD-9D35-64499EB54DBA}" destId="{6E40CED7-7B46-47AA-9E74-8AE3B00660DA}" srcOrd="0" destOrd="0" presId="urn:microsoft.com/office/officeart/2005/8/layout/chevron2"/>
    <dgm:cxn modelId="{933B64A1-E9B0-4DF1-A73A-4E728DD98C33}" type="presOf" srcId="{FBDE137D-B53F-4AC1-BFC7-9E49C859CF69}" destId="{3077325A-2D3D-42C5-8B1D-7CEAD06E1E83}" srcOrd="0" destOrd="0" presId="urn:microsoft.com/office/officeart/2005/8/layout/chevron2"/>
    <dgm:cxn modelId="{9368F879-195A-4AB0-80DD-CD09123A2C41}" srcId="{68D3F621-990A-45DD-9D35-64499EB54DBA}" destId="{FBDE137D-B53F-4AC1-BFC7-9E49C859CF69}" srcOrd="0" destOrd="0" parTransId="{C1DA92F1-5448-4503-9D49-D26A2A4D206C}" sibTransId="{E9382617-B42D-4558-8B28-FE545951188A}"/>
    <dgm:cxn modelId="{17C070F6-AA1C-42CA-8C11-8112480F9DF5}" type="presParOf" srcId="{7AACD815-3781-423D-A158-C2A7ED82BAFA}" destId="{5C8A85F4-9BAC-47B3-A0F5-0C6DDB5AE436}" srcOrd="0" destOrd="0" presId="urn:microsoft.com/office/officeart/2005/8/layout/chevron2"/>
    <dgm:cxn modelId="{B3069530-CA1F-44FF-9C04-062C2BE97258}" type="presParOf" srcId="{5C8A85F4-9BAC-47B3-A0F5-0C6DDB5AE436}" destId="{6E40CED7-7B46-47AA-9E74-8AE3B00660DA}" srcOrd="0" destOrd="0" presId="urn:microsoft.com/office/officeart/2005/8/layout/chevron2"/>
    <dgm:cxn modelId="{36ED9A93-A33D-4A67-AD28-2CA66EA30950}" type="presParOf" srcId="{5C8A85F4-9BAC-47B3-A0F5-0C6DDB5AE436}" destId="{3077325A-2D3D-42C5-8B1D-7CEAD06E1E83}" srcOrd="1" destOrd="0" presId="urn:microsoft.com/office/officeart/2005/8/layout/chevron2"/>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ECD81F-E8F2-42DB-9192-27634FD6C0C3}" type="doc">
      <dgm:prSet loTypeId="urn:microsoft.com/office/officeart/2005/8/layout/radial1" loCatId="relationship" qsTypeId="urn:microsoft.com/office/officeart/2005/8/quickstyle/simple2" qsCatId="simple" csTypeId="urn:microsoft.com/office/officeart/2005/8/colors/accent1_3" csCatId="accent1" phldr="1"/>
      <dgm:spPr/>
      <dgm:t>
        <a:bodyPr/>
        <a:lstStyle/>
        <a:p>
          <a:endParaRPr lang="zh-CN" altLang="en-US"/>
        </a:p>
      </dgm:t>
    </dgm:pt>
    <dgm:pt modelId="{3D5A1B05-883A-4F39-AFE5-2CFDFAC18012}">
      <dgm:prSet phldrT="[文本]"/>
      <dgm:spPr>
        <a:solidFill>
          <a:srgbClr val="92D050"/>
        </a:solidFill>
        <a:ln w="57150">
          <a:solidFill>
            <a:srgbClr val="A2C5FE"/>
          </a:solidFill>
        </a:ln>
        <a:effectLst>
          <a:glow rad="228600">
            <a:schemeClr val="accent1">
              <a:satMod val="175000"/>
              <a:alpha val="40000"/>
            </a:schemeClr>
          </a:glow>
        </a:effectLst>
      </dgm:spPr>
      <dgm:t>
        <a:bodyPr/>
        <a:lstStyle/>
        <a:p>
          <a:r>
            <a:rPr lang="zh-CN" altLang="en-US" b="1" smtClean="0"/>
            <a:t>概要设计文档</a:t>
          </a:r>
          <a:endParaRPr lang="zh-CN" altLang="en-US" b="1"/>
        </a:p>
      </dgm:t>
    </dgm:pt>
    <dgm:pt modelId="{2D9C915A-7899-402B-B323-9C0EB64F5951}" type="parTrans" cxnId="{D636B9B5-B0A1-4368-9F36-C61899B3E3DD}">
      <dgm:prSet/>
      <dgm:spPr/>
      <dgm:t>
        <a:bodyPr/>
        <a:lstStyle/>
        <a:p>
          <a:endParaRPr lang="zh-CN" altLang="en-US" b="1">
            <a:solidFill>
              <a:schemeClr val="bg1"/>
            </a:solidFill>
          </a:endParaRPr>
        </a:p>
      </dgm:t>
    </dgm:pt>
    <dgm:pt modelId="{7DA4C89F-4907-4F2C-9675-299782380F16}" type="sibTrans" cxnId="{D636B9B5-B0A1-4368-9F36-C61899B3E3DD}">
      <dgm:prSet/>
      <dgm:spPr/>
      <dgm:t>
        <a:bodyPr/>
        <a:lstStyle/>
        <a:p>
          <a:endParaRPr lang="zh-CN" altLang="en-US" b="1">
            <a:solidFill>
              <a:schemeClr val="bg1"/>
            </a:solidFill>
          </a:endParaRPr>
        </a:p>
      </dgm:t>
    </dgm:pt>
    <dgm:pt modelId="{F70E9E5E-7FDE-4117-93C2-94B3350B7B5E}">
      <dgm:prSet phldrT="[文本]"/>
      <dgm:spPr>
        <a:solidFill>
          <a:srgbClr val="92D050"/>
        </a:solidFill>
      </dgm:spPr>
      <dgm:t>
        <a:bodyPr/>
        <a:lstStyle/>
        <a:p>
          <a:r>
            <a:rPr lang="zh-CN" altLang="en-US" b="1" dirty="0" smtClean="0">
              <a:latin typeface="Times New Roman" pitchFamily="18" charset="0"/>
              <a:ea typeface="宋体" pitchFamily="2" charset="-122"/>
              <a:cs typeface="+mn-cs"/>
            </a:rPr>
            <a:t>系统构架</a:t>
          </a:r>
          <a:endParaRPr lang="zh-CN" altLang="en-US" b="1" dirty="0"/>
        </a:p>
      </dgm:t>
    </dgm:pt>
    <dgm:pt modelId="{E405C89D-0D2B-424D-AE4C-F0BCEFF2215B}" type="parTrans" cxnId="{C5A6CD61-225A-4710-BB84-2745699A5CFB}">
      <dgm:prSet/>
      <dgm:spPr/>
      <dgm:t>
        <a:bodyPr/>
        <a:lstStyle/>
        <a:p>
          <a:endParaRPr lang="zh-CN" altLang="en-US" b="1">
            <a:solidFill>
              <a:schemeClr val="bg1"/>
            </a:solidFill>
          </a:endParaRPr>
        </a:p>
      </dgm:t>
    </dgm:pt>
    <dgm:pt modelId="{45E11AF4-6C79-4450-91F0-4EEC551F46B2}" type="sibTrans" cxnId="{C5A6CD61-225A-4710-BB84-2745699A5CFB}">
      <dgm:prSet/>
      <dgm:spPr/>
      <dgm:t>
        <a:bodyPr/>
        <a:lstStyle/>
        <a:p>
          <a:endParaRPr lang="zh-CN" altLang="en-US" b="1">
            <a:solidFill>
              <a:schemeClr val="bg1"/>
            </a:solidFill>
          </a:endParaRPr>
        </a:p>
      </dgm:t>
    </dgm:pt>
    <dgm:pt modelId="{BABD0492-53A3-4489-B77D-455108880A09}">
      <dgm:prSet phldrT="[文本]"/>
      <dgm:spPr>
        <a:solidFill>
          <a:srgbClr val="92D050"/>
        </a:solidFill>
      </dgm:spPr>
      <dgm:t>
        <a:bodyPr/>
        <a:lstStyle/>
        <a:p>
          <a:r>
            <a:rPr lang="zh-CN" altLang="en-US" b="1" smtClean="0">
              <a:latin typeface="Times New Roman" pitchFamily="18" charset="0"/>
              <a:ea typeface="宋体" pitchFamily="2" charset="-122"/>
              <a:cs typeface="+mn-cs"/>
            </a:rPr>
            <a:t>系统目标</a:t>
          </a:r>
          <a:endParaRPr lang="zh-CN" altLang="en-US" b="1"/>
        </a:p>
      </dgm:t>
    </dgm:pt>
    <dgm:pt modelId="{A9327953-D08E-4331-BC96-12D05AED077A}" type="parTrans" cxnId="{E19EF224-2BF3-4ABE-B981-3417351B5B0E}">
      <dgm:prSet/>
      <dgm:spPr/>
      <dgm:t>
        <a:bodyPr/>
        <a:lstStyle/>
        <a:p>
          <a:endParaRPr lang="zh-CN" altLang="en-US" b="1">
            <a:solidFill>
              <a:schemeClr val="bg1"/>
            </a:solidFill>
          </a:endParaRPr>
        </a:p>
      </dgm:t>
    </dgm:pt>
    <dgm:pt modelId="{F50BB2C0-A56E-45F7-A638-3F71AFA00AE8}" type="sibTrans" cxnId="{E19EF224-2BF3-4ABE-B981-3417351B5B0E}">
      <dgm:prSet/>
      <dgm:spPr/>
      <dgm:t>
        <a:bodyPr/>
        <a:lstStyle/>
        <a:p>
          <a:endParaRPr lang="zh-CN" altLang="en-US" b="1">
            <a:solidFill>
              <a:schemeClr val="bg1"/>
            </a:solidFill>
          </a:endParaRPr>
        </a:p>
      </dgm:t>
    </dgm:pt>
    <dgm:pt modelId="{449308CD-46AA-4D26-80BB-CFECF5310AFF}">
      <dgm:prSet phldrT="[文本]"/>
      <dgm:spPr>
        <a:solidFill>
          <a:srgbClr val="92D050"/>
        </a:solidFill>
      </dgm:spPr>
      <dgm:t>
        <a:bodyPr/>
        <a:lstStyle/>
        <a:p>
          <a:r>
            <a:rPr lang="zh-CN" altLang="en-US" b="1" smtClean="0">
              <a:latin typeface="Times New Roman" pitchFamily="18" charset="0"/>
              <a:ea typeface="宋体" pitchFamily="2" charset="-122"/>
              <a:cs typeface="+mn-cs"/>
            </a:rPr>
            <a:t>运行控制</a:t>
          </a:r>
          <a:endParaRPr lang="zh-CN" altLang="en-US" b="1"/>
        </a:p>
      </dgm:t>
    </dgm:pt>
    <dgm:pt modelId="{ED40149D-C381-4E0B-9F1F-76C11CC78776}" type="parTrans" cxnId="{C2957F5A-7F27-4A0C-BE71-DB55BBA3FFB5}">
      <dgm:prSet/>
      <dgm:spPr/>
      <dgm:t>
        <a:bodyPr/>
        <a:lstStyle/>
        <a:p>
          <a:endParaRPr lang="zh-CN" altLang="en-US" b="1">
            <a:solidFill>
              <a:schemeClr val="bg1"/>
            </a:solidFill>
          </a:endParaRPr>
        </a:p>
      </dgm:t>
    </dgm:pt>
    <dgm:pt modelId="{EF2B9679-ECDF-4961-B4AE-69C8C59822A8}" type="sibTrans" cxnId="{C2957F5A-7F27-4A0C-BE71-DB55BBA3FFB5}">
      <dgm:prSet/>
      <dgm:spPr/>
      <dgm:t>
        <a:bodyPr/>
        <a:lstStyle/>
        <a:p>
          <a:endParaRPr lang="zh-CN" altLang="en-US" b="1">
            <a:solidFill>
              <a:schemeClr val="bg1"/>
            </a:solidFill>
          </a:endParaRPr>
        </a:p>
      </dgm:t>
    </dgm:pt>
    <dgm:pt modelId="{F744ED96-20D0-4B9F-BDBC-1688BF8F9355}">
      <dgm:prSet phldrT="[文本]"/>
      <dgm:spPr>
        <a:solidFill>
          <a:srgbClr val="92D050"/>
        </a:solidFill>
      </dgm:spPr>
      <dgm:t>
        <a:bodyPr/>
        <a:lstStyle/>
        <a:p>
          <a:r>
            <a:rPr lang="zh-CN" altLang="en-US" b="1" smtClean="0">
              <a:latin typeface="Times New Roman" pitchFamily="18" charset="0"/>
              <a:ea typeface="宋体" pitchFamily="2" charset="-122"/>
              <a:cs typeface="+mn-cs"/>
            </a:rPr>
            <a:t>出错处理</a:t>
          </a:r>
          <a:endParaRPr lang="zh-CN" altLang="en-US" b="1"/>
        </a:p>
      </dgm:t>
    </dgm:pt>
    <dgm:pt modelId="{4D708CF4-A3BB-44A9-A2AA-1EB2E5416D39}" type="parTrans" cxnId="{B0B95651-86D1-450C-8067-E1E12274932D}">
      <dgm:prSet/>
      <dgm:spPr/>
      <dgm:t>
        <a:bodyPr/>
        <a:lstStyle/>
        <a:p>
          <a:endParaRPr lang="zh-CN" altLang="en-US" b="1">
            <a:solidFill>
              <a:schemeClr val="bg1"/>
            </a:solidFill>
          </a:endParaRPr>
        </a:p>
      </dgm:t>
    </dgm:pt>
    <dgm:pt modelId="{4FD6374E-A5A1-47D0-8200-EA64E8E0DDE8}" type="sibTrans" cxnId="{B0B95651-86D1-450C-8067-E1E12274932D}">
      <dgm:prSet/>
      <dgm:spPr/>
      <dgm:t>
        <a:bodyPr/>
        <a:lstStyle/>
        <a:p>
          <a:endParaRPr lang="zh-CN" altLang="en-US" b="1">
            <a:solidFill>
              <a:schemeClr val="bg1"/>
            </a:solidFill>
          </a:endParaRPr>
        </a:p>
      </dgm:t>
    </dgm:pt>
    <dgm:pt modelId="{500FDEA7-355B-46CB-9EBD-4723EAE28933}">
      <dgm:prSet phldrT="[文本]"/>
      <dgm:spPr>
        <a:solidFill>
          <a:srgbClr val="92D050"/>
        </a:solidFill>
      </dgm:spPr>
      <dgm:t>
        <a:bodyPr/>
        <a:lstStyle/>
        <a:p>
          <a:r>
            <a:rPr lang="zh-CN" altLang="en-US" b="1" smtClean="0">
              <a:latin typeface="Times New Roman" pitchFamily="18" charset="0"/>
              <a:ea typeface="宋体" pitchFamily="2" charset="-122"/>
              <a:cs typeface="+mn-cs"/>
            </a:rPr>
            <a:t>安全机制</a:t>
          </a:r>
          <a:endParaRPr lang="zh-CN" altLang="en-US" b="1"/>
        </a:p>
      </dgm:t>
    </dgm:pt>
    <dgm:pt modelId="{8E3F6898-F438-4E64-B2B0-73E8647CF8E7}" type="parTrans" cxnId="{91AFBA08-0FDF-4AA7-B159-D92C8D29C3BF}">
      <dgm:prSet/>
      <dgm:spPr/>
      <dgm:t>
        <a:bodyPr/>
        <a:lstStyle/>
        <a:p>
          <a:endParaRPr lang="zh-CN" altLang="en-US" b="1">
            <a:solidFill>
              <a:schemeClr val="bg1"/>
            </a:solidFill>
          </a:endParaRPr>
        </a:p>
      </dgm:t>
    </dgm:pt>
    <dgm:pt modelId="{BB743453-F880-482C-A875-5B7CF3E2C101}" type="sibTrans" cxnId="{91AFBA08-0FDF-4AA7-B159-D92C8D29C3BF}">
      <dgm:prSet/>
      <dgm:spPr/>
      <dgm:t>
        <a:bodyPr/>
        <a:lstStyle/>
        <a:p>
          <a:endParaRPr lang="zh-CN" altLang="en-US" b="1">
            <a:solidFill>
              <a:schemeClr val="bg1"/>
            </a:solidFill>
          </a:endParaRPr>
        </a:p>
      </dgm:t>
    </dgm:pt>
    <dgm:pt modelId="{1E90BD9E-BE60-41F6-9AFA-E0BA01365A99}">
      <dgm:prSet phldrT="[文本]"/>
      <dgm:spPr>
        <a:solidFill>
          <a:srgbClr val="92D050"/>
        </a:solidFill>
      </dgm:spPr>
      <dgm:t>
        <a:bodyPr/>
        <a:lstStyle/>
        <a:p>
          <a:r>
            <a:rPr lang="zh-CN" altLang="en-US" b="1" smtClean="0">
              <a:latin typeface="Times New Roman" pitchFamily="18" charset="0"/>
              <a:ea typeface="宋体" pitchFamily="2" charset="-122"/>
              <a:cs typeface="+mn-cs"/>
            </a:rPr>
            <a:t>数据结构</a:t>
          </a:r>
          <a:endParaRPr lang="zh-CN" altLang="en-US" b="1"/>
        </a:p>
      </dgm:t>
    </dgm:pt>
    <dgm:pt modelId="{FB6E63E1-1437-48AC-BA92-EB925164E433}" type="sibTrans" cxnId="{D8AF2E25-4E6D-4518-8ED2-0AE4480EC2A1}">
      <dgm:prSet/>
      <dgm:spPr/>
      <dgm:t>
        <a:bodyPr/>
        <a:lstStyle/>
        <a:p>
          <a:endParaRPr lang="zh-CN" altLang="en-US" b="1">
            <a:solidFill>
              <a:schemeClr val="bg1"/>
            </a:solidFill>
          </a:endParaRPr>
        </a:p>
      </dgm:t>
    </dgm:pt>
    <dgm:pt modelId="{2C67DD32-0A0C-4ECA-9CBB-0C1AF34929BD}" type="parTrans" cxnId="{D8AF2E25-4E6D-4518-8ED2-0AE4480EC2A1}">
      <dgm:prSet/>
      <dgm:spPr/>
      <dgm:t>
        <a:bodyPr/>
        <a:lstStyle/>
        <a:p>
          <a:endParaRPr lang="zh-CN" altLang="en-US" b="1">
            <a:solidFill>
              <a:schemeClr val="bg1"/>
            </a:solidFill>
          </a:endParaRPr>
        </a:p>
      </dgm:t>
    </dgm:pt>
    <dgm:pt modelId="{54B442A7-B1B5-4217-A1D7-FE27E77E13A2}">
      <dgm:prSet phldrT="[文本]"/>
      <dgm:spPr>
        <a:solidFill>
          <a:srgbClr val="92D050"/>
        </a:solidFill>
      </dgm:spPr>
      <dgm:t>
        <a:bodyPr/>
        <a:lstStyle/>
        <a:p>
          <a:r>
            <a:rPr lang="zh-CN" altLang="en-US" b="1" smtClean="0">
              <a:latin typeface="Times New Roman" pitchFamily="18" charset="0"/>
              <a:ea typeface="宋体" pitchFamily="2" charset="-122"/>
              <a:cs typeface="+mn-cs"/>
            </a:rPr>
            <a:t>软件结构</a:t>
          </a:r>
          <a:endParaRPr lang="zh-CN" altLang="en-US" b="1"/>
        </a:p>
      </dgm:t>
    </dgm:pt>
    <dgm:pt modelId="{DC5D2A76-A93C-4452-85E7-B799D1E610F3}" type="parTrans" cxnId="{B4E554AD-3F67-4FD7-BDB1-FEB9A38EF208}">
      <dgm:prSet/>
      <dgm:spPr/>
      <dgm:t>
        <a:bodyPr/>
        <a:lstStyle/>
        <a:p>
          <a:endParaRPr lang="zh-CN" altLang="en-US" b="1">
            <a:solidFill>
              <a:schemeClr val="bg1"/>
            </a:solidFill>
          </a:endParaRPr>
        </a:p>
      </dgm:t>
    </dgm:pt>
    <dgm:pt modelId="{D7CB1192-149D-49A7-9E4F-4399F8605DD4}" type="sibTrans" cxnId="{B4E554AD-3F67-4FD7-BDB1-FEB9A38EF208}">
      <dgm:prSet/>
      <dgm:spPr/>
      <dgm:t>
        <a:bodyPr/>
        <a:lstStyle/>
        <a:p>
          <a:endParaRPr lang="zh-CN" altLang="en-US" b="1">
            <a:solidFill>
              <a:schemeClr val="bg1"/>
            </a:solidFill>
          </a:endParaRPr>
        </a:p>
      </dgm:t>
    </dgm:pt>
    <dgm:pt modelId="{E2BE7A0D-0B9F-4ADE-BE9D-CA3CDCDC99EE}" type="pres">
      <dgm:prSet presAssocID="{ECECD81F-E8F2-42DB-9192-27634FD6C0C3}" presName="cycle" presStyleCnt="0">
        <dgm:presLayoutVars>
          <dgm:chMax val="1"/>
          <dgm:dir/>
          <dgm:animLvl val="ctr"/>
          <dgm:resizeHandles val="exact"/>
        </dgm:presLayoutVars>
      </dgm:prSet>
      <dgm:spPr/>
      <dgm:t>
        <a:bodyPr/>
        <a:lstStyle/>
        <a:p>
          <a:endParaRPr lang="zh-CN" altLang="en-US"/>
        </a:p>
      </dgm:t>
    </dgm:pt>
    <dgm:pt modelId="{D4222725-09F0-4939-98E3-792818CC6CDA}" type="pres">
      <dgm:prSet presAssocID="{3D5A1B05-883A-4F39-AFE5-2CFDFAC18012}" presName="centerShape" presStyleLbl="node0" presStyleIdx="0" presStyleCnt="1"/>
      <dgm:spPr/>
      <dgm:t>
        <a:bodyPr/>
        <a:lstStyle/>
        <a:p>
          <a:endParaRPr lang="zh-CN" altLang="en-US"/>
        </a:p>
      </dgm:t>
    </dgm:pt>
    <dgm:pt modelId="{817FEB30-EDF8-408C-A5F5-2D7770370DA6}" type="pres">
      <dgm:prSet presAssocID="{E405C89D-0D2B-424D-AE4C-F0BCEFF2215B}" presName="Name9" presStyleLbl="parChTrans1D2" presStyleIdx="0" presStyleCnt="7"/>
      <dgm:spPr/>
      <dgm:t>
        <a:bodyPr/>
        <a:lstStyle/>
        <a:p>
          <a:endParaRPr lang="zh-CN" altLang="en-US"/>
        </a:p>
      </dgm:t>
    </dgm:pt>
    <dgm:pt modelId="{17A418B5-B126-47FC-ABC8-AE7EFAA10B81}" type="pres">
      <dgm:prSet presAssocID="{E405C89D-0D2B-424D-AE4C-F0BCEFF2215B}" presName="connTx" presStyleLbl="parChTrans1D2" presStyleIdx="0" presStyleCnt="7"/>
      <dgm:spPr/>
      <dgm:t>
        <a:bodyPr/>
        <a:lstStyle/>
        <a:p>
          <a:endParaRPr lang="zh-CN" altLang="en-US"/>
        </a:p>
      </dgm:t>
    </dgm:pt>
    <dgm:pt modelId="{E71029A9-8FC9-46AF-A96F-5F3C851F5D30}" type="pres">
      <dgm:prSet presAssocID="{F70E9E5E-7FDE-4117-93C2-94B3350B7B5E}" presName="node" presStyleLbl="node1" presStyleIdx="0" presStyleCnt="7">
        <dgm:presLayoutVars>
          <dgm:bulletEnabled val="1"/>
        </dgm:presLayoutVars>
      </dgm:prSet>
      <dgm:spPr/>
      <dgm:t>
        <a:bodyPr/>
        <a:lstStyle/>
        <a:p>
          <a:endParaRPr lang="zh-CN" altLang="en-US"/>
        </a:p>
      </dgm:t>
    </dgm:pt>
    <dgm:pt modelId="{6A9CC56D-FD2B-4638-8842-EA894F5DC2A3}" type="pres">
      <dgm:prSet presAssocID="{A9327953-D08E-4331-BC96-12D05AED077A}" presName="Name9" presStyleLbl="parChTrans1D2" presStyleIdx="1" presStyleCnt="7"/>
      <dgm:spPr/>
      <dgm:t>
        <a:bodyPr/>
        <a:lstStyle/>
        <a:p>
          <a:endParaRPr lang="zh-CN" altLang="en-US"/>
        </a:p>
      </dgm:t>
    </dgm:pt>
    <dgm:pt modelId="{48D66477-4252-413D-9180-F363E3C2DA92}" type="pres">
      <dgm:prSet presAssocID="{A9327953-D08E-4331-BC96-12D05AED077A}" presName="connTx" presStyleLbl="parChTrans1D2" presStyleIdx="1" presStyleCnt="7"/>
      <dgm:spPr/>
      <dgm:t>
        <a:bodyPr/>
        <a:lstStyle/>
        <a:p>
          <a:endParaRPr lang="zh-CN" altLang="en-US"/>
        </a:p>
      </dgm:t>
    </dgm:pt>
    <dgm:pt modelId="{FDE28691-6046-4672-A74E-9C4233C2481E}" type="pres">
      <dgm:prSet presAssocID="{BABD0492-53A3-4489-B77D-455108880A09}" presName="node" presStyleLbl="node1" presStyleIdx="1" presStyleCnt="7">
        <dgm:presLayoutVars>
          <dgm:bulletEnabled val="1"/>
        </dgm:presLayoutVars>
      </dgm:prSet>
      <dgm:spPr/>
      <dgm:t>
        <a:bodyPr/>
        <a:lstStyle/>
        <a:p>
          <a:endParaRPr lang="zh-CN" altLang="en-US"/>
        </a:p>
      </dgm:t>
    </dgm:pt>
    <dgm:pt modelId="{A40122D1-46BF-4F70-950C-16D46D9D58B4}" type="pres">
      <dgm:prSet presAssocID="{DC5D2A76-A93C-4452-85E7-B799D1E610F3}" presName="Name9" presStyleLbl="parChTrans1D2" presStyleIdx="2" presStyleCnt="7"/>
      <dgm:spPr/>
      <dgm:t>
        <a:bodyPr/>
        <a:lstStyle/>
        <a:p>
          <a:endParaRPr lang="zh-CN" altLang="en-US"/>
        </a:p>
      </dgm:t>
    </dgm:pt>
    <dgm:pt modelId="{EEEA2089-CD25-43D0-8D92-CCF401E6F025}" type="pres">
      <dgm:prSet presAssocID="{DC5D2A76-A93C-4452-85E7-B799D1E610F3}" presName="connTx" presStyleLbl="parChTrans1D2" presStyleIdx="2" presStyleCnt="7"/>
      <dgm:spPr/>
      <dgm:t>
        <a:bodyPr/>
        <a:lstStyle/>
        <a:p>
          <a:endParaRPr lang="zh-CN" altLang="en-US"/>
        </a:p>
      </dgm:t>
    </dgm:pt>
    <dgm:pt modelId="{7CFCED1E-1E63-4BF3-81BA-53A067A2BF8C}" type="pres">
      <dgm:prSet presAssocID="{54B442A7-B1B5-4217-A1D7-FE27E77E13A2}" presName="node" presStyleLbl="node1" presStyleIdx="2" presStyleCnt="7">
        <dgm:presLayoutVars>
          <dgm:bulletEnabled val="1"/>
        </dgm:presLayoutVars>
      </dgm:prSet>
      <dgm:spPr/>
      <dgm:t>
        <a:bodyPr/>
        <a:lstStyle/>
        <a:p>
          <a:endParaRPr lang="zh-CN" altLang="en-US"/>
        </a:p>
      </dgm:t>
    </dgm:pt>
    <dgm:pt modelId="{9B6163EC-22A9-4737-8890-2D25D7C18CA1}" type="pres">
      <dgm:prSet presAssocID="{2C67DD32-0A0C-4ECA-9CBB-0C1AF34929BD}" presName="Name9" presStyleLbl="parChTrans1D2" presStyleIdx="3" presStyleCnt="7"/>
      <dgm:spPr/>
      <dgm:t>
        <a:bodyPr/>
        <a:lstStyle/>
        <a:p>
          <a:endParaRPr lang="zh-CN" altLang="en-US"/>
        </a:p>
      </dgm:t>
    </dgm:pt>
    <dgm:pt modelId="{347620AD-2DA8-48B6-8567-0E4834B2A643}" type="pres">
      <dgm:prSet presAssocID="{2C67DD32-0A0C-4ECA-9CBB-0C1AF34929BD}" presName="connTx" presStyleLbl="parChTrans1D2" presStyleIdx="3" presStyleCnt="7"/>
      <dgm:spPr/>
      <dgm:t>
        <a:bodyPr/>
        <a:lstStyle/>
        <a:p>
          <a:endParaRPr lang="zh-CN" altLang="en-US"/>
        </a:p>
      </dgm:t>
    </dgm:pt>
    <dgm:pt modelId="{77BE1DBF-0D53-430A-9D36-EDF65593E655}" type="pres">
      <dgm:prSet presAssocID="{1E90BD9E-BE60-41F6-9AFA-E0BA01365A99}" presName="node" presStyleLbl="node1" presStyleIdx="3" presStyleCnt="7">
        <dgm:presLayoutVars>
          <dgm:bulletEnabled val="1"/>
        </dgm:presLayoutVars>
      </dgm:prSet>
      <dgm:spPr/>
      <dgm:t>
        <a:bodyPr/>
        <a:lstStyle/>
        <a:p>
          <a:endParaRPr lang="zh-CN" altLang="en-US"/>
        </a:p>
      </dgm:t>
    </dgm:pt>
    <dgm:pt modelId="{D140D361-C876-4172-9997-425A20F419E9}" type="pres">
      <dgm:prSet presAssocID="{ED40149D-C381-4E0B-9F1F-76C11CC78776}" presName="Name9" presStyleLbl="parChTrans1D2" presStyleIdx="4" presStyleCnt="7"/>
      <dgm:spPr/>
      <dgm:t>
        <a:bodyPr/>
        <a:lstStyle/>
        <a:p>
          <a:endParaRPr lang="zh-CN" altLang="en-US"/>
        </a:p>
      </dgm:t>
    </dgm:pt>
    <dgm:pt modelId="{496AC184-8251-4956-9912-CA2FD085508C}" type="pres">
      <dgm:prSet presAssocID="{ED40149D-C381-4E0B-9F1F-76C11CC78776}" presName="connTx" presStyleLbl="parChTrans1D2" presStyleIdx="4" presStyleCnt="7"/>
      <dgm:spPr/>
      <dgm:t>
        <a:bodyPr/>
        <a:lstStyle/>
        <a:p>
          <a:endParaRPr lang="zh-CN" altLang="en-US"/>
        </a:p>
      </dgm:t>
    </dgm:pt>
    <dgm:pt modelId="{283B4B38-ED29-44F3-86DD-7C09C3C84DF8}" type="pres">
      <dgm:prSet presAssocID="{449308CD-46AA-4D26-80BB-CFECF5310AFF}" presName="node" presStyleLbl="node1" presStyleIdx="4" presStyleCnt="7">
        <dgm:presLayoutVars>
          <dgm:bulletEnabled val="1"/>
        </dgm:presLayoutVars>
      </dgm:prSet>
      <dgm:spPr/>
      <dgm:t>
        <a:bodyPr/>
        <a:lstStyle/>
        <a:p>
          <a:endParaRPr lang="zh-CN" altLang="en-US"/>
        </a:p>
      </dgm:t>
    </dgm:pt>
    <dgm:pt modelId="{B808FD30-4C9D-425F-93F8-22D4C280FFDF}" type="pres">
      <dgm:prSet presAssocID="{4D708CF4-A3BB-44A9-A2AA-1EB2E5416D39}" presName="Name9" presStyleLbl="parChTrans1D2" presStyleIdx="5" presStyleCnt="7"/>
      <dgm:spPr/>
      <dgm:t>
        <a:bodyPr/>
        <a:lstStyle/>
        <a:p>
          <a:endParaRPr lang="zh-CN" altLang="en-US"/>
        </a:p>
      </dgm:t>
    </dgm:pt>
    <dgm:pt modelId="{E7AB5039-E0E7-4533-A07A-C6D97B11E821}" type="pres">
      <dgm:prSet presAssocID="{4D708CF4-A3BB-44A9-A2AA-1EB2E5416D39}" presName="connTx" presStyleLbl="parChTrans1D2" presStyleIdx="5" presStyleCnt="7"/>
      <dgm:spPr/>
      <dgm:t>
        <a:bodyPr/>
        <a:lstStyle/>
        <a:p>
          <a:endParaRPr lang="zh-CN" altLang="en-US"/>
        </a:p>
      </dgm:t>
    </dgm:pt>
    <dgm:pt modelId="{B9792839-95CF-4611-9187-6DB032AD83BD}" type="pres">
      <dgm:prSet presAssocID="{F744ED96-20D0-4B9F-BDBC-1688BF8F9355}" presName="node" presStyleLbl="node1" presStyleIdx="5" presStyleCnt="7">
        <dgm:presLayoutVars>
          <dgm:bulletEnabled val="1"/>
        </dgm:presLayoutVars>
      </dgm:prSet>
      <dgm:spPr/>
      <dgm:t>
        <a:bodyPr/>
        <a:lstStyle/>
        <a:p>
          <a:endParaRPr lang="zh-CN" altLang="en-US"/>
        </a:p>
      </dgm:t>
    </dgm:pt>
    <dgm:pt modelId="{9B18126B-881F-4397-92D2-B4107DE590B8}" type="pres">
      <dgm:prSet presAssocID="{8E3F6898-F438-4E64-B2B0-73E8647CF8E7}" presName="Name9" presStyleLbl="parChTrans1D2" presStyleIdx="6" presStyleCnt="7"/>
      <dgm:spPr/>
      <dgm:t>
        <a:bodyPr/>
        <a:lstStyle/>
        <a:p>
          <a:endParaRPr lang="zh-CN" altLang="en-US"/>
        </a:p>
      </dgm:t>
    </dgm:pt>
    <dgm:pt modelId="{C5AD8DA5-3642-4347-8D2E-AE9F13225DDE}" type="pres">
      <dgm:prSet presAssocID="{8E3F6898-F438-4E64-B2B0-73E8647CF8E7}" presName="connTx" presStyleLbl="parChTrans1D2" presStyleIdx="6" presStyleCnt="7"/>
      <dgm:spPr/>
      <dgm:t>
        <a:bodyPr/>
        <a:lstStyle/>
        <a:p>
          <a:endParaRPr lang="zh-CN" altLang="en-US"/>
        </a:p>
      </dgm:t>
    </dgm:pt>
    <dgm:pt modelId="{71D499E3-6147-4045-9C33-68CC415A94BC}" type="pres">
      <dgm:prSet presAssocID="{500FDEA7-355B-46CB-9EBD-4723EAE28933}" presName="node" presStyleLbl="node1" presStyleIdx="6" presStyleCnt="7">
        <dgm:presLayoutVars>
          <dgm:bulletEnabled val="1"/>
        </dgm:presLayoutVars>
      </dgm:prSet>
      <dgm:spPr/>
      <dgm:t>
        <a:bodyPr/>
        <a:lstStyle/>
        <a:p>
          <a:endParaRPr lang="zh-CN" altLang="en-US"/>
        </a:p>
      </dgm:t>
    </dgm:pt>
  </dgm:ptLst>
  <dgm:cxnLst>
    <dgm:cxn modelId="{BACD574F-7CFC-44DB-99F4-CF1357FE55F8}" type="presOf" srcId="{E405C89D-0D2B-424D-AE4C-F0BCEFF2215B}" destId="{817FEB30-EDF8-408C-A5F5-2D7770370DA6}" srcOrd="0" destOrd="0" presId="urn:microsoft.com/office/officeart/2005/8/layout/radial1"/>
    <dgm:cxn modelId="{63315810-B04C-4526-A0ED-4CE155217A99}" type="presOf" srcId="{8E3F6898-F438-4E64-B2B0-73E8647CF8E7}" destId="{9B18126B-881F-4397-92D2-B4107DE590B8}" srcOrd="0" destOrd="0" presId="urn:microsoft.com/office/officeart/2005/8/layout/radial1"/>
    <dgm:cxn modelId="{33EB218D-609B-4295-A114-71D6A7A9B44D}" type="presOf" srcId="{1E90BD9E-BE60-41F6-9AFA-E0BA01365A99}" destId="{77BE1DBF-0D53-430A-9D36-EDF65593E655}" srcOrd="0" destOrd="0" presId="urn:microsoft.com/office/officeart/2005/8/layout/radial1"/>
    <dgm:cxn modelId="{20C82174-CD78-4658-ADE8-0D776E284842}" type="presOf" srcId="{449308CD-46AA-4D26-80BB-CFECF5310AFF}" destId="{283B4B38-ED29-44F3-86DD-7C09C3C84DF8}" srcOrd="0" destOrd="0" presId="urn:microsoft.com/office/officeart/2005/8/layout/radial1"/>
    <dgm:cxn modelId="{FA0604A2-BFE2-4028-9B32-568D19DA2529}" type="presOf" srcId="{F70E9E5E-7FDE-4117-93C2-94B3350B7B5E}" destId="{E71029A9-8FC9-46AF-A96F-5F3C851F5D30}" srcOrd="0" destOrd="0" presId="urn:microsoft.com/office/officeart/2005/8/layout/radial1"/>
    <dgm:cxn modelId="{3F910AC3-3390-4BA6-813E-68E816728543}" type="presOf" srcId="{2C67DD32-0A0C-4ECA-9CBB-0C1AF34929BD}" destId="{9B6163EC-22A9-4737-8890-2D25D7C18CA1}" srcOrd="0" destOrd="0" presId="urn:microsoft.com/office/officeart/2005/8/layout/radial1"/>
    <dgm:cxn modelId="{B0B95651-86D1-450C-8067-E1E12274932D}" srcId="{3D5A1B05-883A-4F39-AFE5-2CFDFAC18012}" destId="{F744ED96-20D0-4B9F-BDBC-1688BF8F9355}" srcOrd="5" destOrd="0" parTransId="{4D708CF4-A3BB-44A9-A2AA-1EB2E5416D39}" sibTransId="{4FD6374E-A5A1-47D0-8200-EA64E8E0DDE8}"/>
    <dgm:cxn modelId="{578F093D-5130-4222-B974-81CDC8A8E656}" type="presOf" srcId="{A9327953-D08E-4331-BC96-12D05AED077A}" destId="{6A9CC56D-FD2B-4638-8842-EA894F5DC2A3}" srcOrd="0" destOrd="0" presId="urn:microsoft.com/office/officeart/2005/8/layout/radial1"/>
    <dgm:cxn modelId="{3355E27B-864A-4F13-8D21-B197924E9808}" type="presOf" srcId="{54B442A7-B1B5-4217-A1D7-FE27E77E13A2}" destId="{7CFCED1E-1E63-4BF3-81BA-53A067A2BF8C}" srcOrd="0" destOrd="0" presId="urn:microsoft.com/office/officeart/2005/8/layout/radial1"/>
    <dgm:cxn modelId="{E19EF224-2BF3-4ABE-B981-3417351B5B0E}" srcId="{3D5A1B05-883A-4F39-AFE5-2CFDFAC18012}" destId="{BABD0492-53A3-4489-B77D-455108880A09}" srcOrd="1" destOrd="0" parTransId="{A9327953-D08E-4331-BC96-12D05AED077A}" sibTransId="{F50BB2C0-A56E-45F7-A638-3F71AFA00AE8}"/>
    <dgm:cxn modelId="{C5A6CD61-225A-4710-BB84-2745699A5CFB}" srcId="{3D5A1B05-883A-4F39-AFE5-2CFDFAC18012}" destId="{F70E9E5E-7FDE-4117-93C2-94B3350B7B5E}" srcOrd="0" destOrd="0" parTransId="{E405C89D-0D2B-424D-AE4C-F0BCEFF2215B}" sibTransId="{45E11AF4-6C79-4450-91F0-4EEC551F46B2}"/>
    <dgm:cxn modelId="{908E9109-4EF8-45F5-BD64-BAEFF6A62314}" type="presOf" srcId="{E405C89D-0D2B-424D-AE4C-F0BCEFF2215B}" destId="{17A418B5-B126-47FC-ABC8-AE7EFAA10B81}" srcOrd="1" destOrd="0" presId="urn:microsoft.com/office/officeart/2005/8/layout/radial1"/>
    <dgm:cxn modelId="{6C1D8B62-A44A-473F-AA41-BB4D08B47B44}" type="presOf" srcId="{4D708CF4-A3BB-44A9-A2AA-1EB2E5416D39}" destId="{B808FD30-4C9D-425F-93F8-22D4C280FFDF}" srcOrd="0" destOrd="0" presId="urn:microsoft.com/office/officeart/2005/8/layout/radial1"/>
    <dgm:cxn modelId="{2DDCE100-F60D-41E0-BDB6-E4E6C5F780D5}" type="presOf" srcId="{DC5D2A76-A93C-4452-85E7-B799D1E610F3}" destId="{A40122D1-46BF-4F70-950C-16D46D9D58B4}" srcOrd="0" destOrd="0" presId="urn:microsoft.com/office/officeart/2005/8/layout/radial1"/>
    <dgm:cxn modelId="{10A148B6-3C21-4AF5-95C5-62DED4C22254}" type="presOf" srcId="{A9327953-D08E-4331-BC96-12D05AED077A}" destId="{48D66477-4252-413D-9180-F363E3C2DA92}" srcOrd="1" destOrd="0" presId="urn:microsoft.com/office/officeart/2005/8/layout/radial1"/>
    <dgm:cxn modelId="{5BEBB114-301D-42AA-94F4-93B21B258D0C}" type="presOf" srcId="{F744ED96-20D0-4B9F-BDBC-1688BF8F9355}" destId="{B9792839-95CF-4611-9187-6DB032AD83BD}" srcOrd="0" destOrd="0" presId="urn:microsoft.com/office/officeart/2005/8/layout/radial1"/>
    <dgm:cxn modelId="{6C760B6B-12E3-4F8B-B71A-09D67FCCB6F2}" type="presOf" srcId="{ED40149D-C381-4E0B-9F1F-76C11CC78776}" destId="{496AC184-8251-4956-9912-CA2FD085508C}" srcOrd="1" destOrd="0" presId="urn:microsoft.com/office/officeart/2005/8/layout/radial1"/>
    <dgm:cxn modelId="{640DB3CE-09B2-41A8-90F4-68BA5AF984BE}" type="presOf" srcId="{2C67DD32-0A0C-4ECA-9CBB-0C1AF34929BD}" destId="{347620AD-2DA8-48B6-8567-0E4834B2A643}" srcOrd="1" destOrd="0" presId="urn:microsoft.com/office/officeart/2005/8/layout/radial1"/>
    <dgm:cxn modelId="{630500B2-4419-46C6-B990-E893C17A6AF5}" type="presOf" srcId="{3D5A1B05-883A-4F39-AFE5-2CFDFAC18012}" destId="{D4222725-09F0-4939-98E3-792818CC6CDA}" srcOrd="0" destOrd="0" presId="urn:microsoft.com/office/officeart/2005/8/layout/radial1"/>
    <dgm:cxn modelId="{91AFBA08-0FDF-4AA7-B159-D92C8D29C3BF}" srcId="{3D5A1B05-883A-4F39-AFE5-2CFDFAC18012}" destId="{500FDEA7-355B-46CB-9EBD-4723EAE28933}" srcOrd="6" destOrd="0" parTransId="{8E3F6898-F438-4E64-B2B0-73E8647CF8E7}" sibTransId="{BB743453-F880-482C-A875-5B7CF3E2C101}"/>
    <dgm:cxn modelId="{119D3338-1C0B-4584-BD58-9119C4A0A25A}" type="presOf" srcId="{BABD0492-53A3-4489-B77D-455108880A09}" destId="{FDE28691-6046-4672-A74E-9C4233C2481E}" srcOrd="0" destOrd="0" presId="urn:microsoft.com/office/officeart/2005/8/layout/radial1"/>
    <dgm:cxn modelId="{9EC81624-4324-42CF-AE43-0746C45E7604}" type="presOf" srcId="{DC5D2A76-A93C-4452-85E7-B799D1E610F3}" destId="{EEEA2089-CD25-43D0-8D92-CCF401E6F025}" srcOrd="1" destOrd="0" presId="urn:microsoft.com/office/officeart/2005/8/layout/radial1"/>
    <dgm:cxn modelId="{B4E554AD-3F67-4FD7-BDB1-FEB9A38EF208}" srcId="{3D5A1B05-883A-4F39-AFE5-2CFDFAC18012}" destId="{54B442A7-B1B5-4217-A1D7-FE27E77E13A2}" srcOrd="2" destOrd="0" parTransId="{DC5D2A76-A93C-4452-85E7-B799D1E610F3}" sibTransId="{D7CB1192-149D-49A7-9E4F-4399F8605DD4}"/>
    <dgm:cxn modelId="{1D56FC41-A7AB-4504-8661-7E9490F03980}" type="presOf" srcId="{ECECD81F-E8F2-42DB-9192-27634FD6C0C3}" destId="{E2BE7A0D-0B9F-4ADE-BE9D-CA3CDCDC99EE}" srcOrd="0" destOrd="0" presId="urn:microsoft.com/office/officeart/2005/8/layout/radial1"/>
    <dgm:cxn modelId="{2E4F2B13-3A2A-4455-97F5-B4324E188379}" type="presOf" srcId="{500FDEA7-355B-46CB-9EBD-4723EAE28933}" destId="{71D499E3-6147-4045-9C33-68CC415A94BC}" srcOrd="0" destOrd="0" presId="urn:microsoft.com/office/officeart/2005/8/layout/radial1"/>
    <dgm:cxn modelId="{557DDFC4-EB63-417A-A549-DBD566A9E1F2}" type="presOf" srcId="{4D708CF4-A3BB-44A9-A2AA-1EB2E5416D39}" destId="{E7AB5039-E0E7-4533-A07A-C6D97B11E821}" srcOrd="1" destOrd="0" presId="urn:microsoft.com/office/officeart/2005/8/layout/radial1"/>
    <dgm:cxn modelId="{D8AF2E25-4E6D-4518-8ED2-0AE4480EC2A1}" srcId="{3D5A1B05-883A-4F39-AFE5-2CFDFAC18012}" destId="{1E90BD9E-BE60-41F6-9AFA-E0BA01365A99}" srcOrd="3" destOrd="0" parTransId="{2C67DD32-0A0C-4ECA-9CBB-0C1AF34929BD}" sibTransId="{FB6E63E1-1437-48AC-BA92-EB925164E433}"/>
    <dgm:cxn modelId="{D636B9B5-B0A1-4368-9F36-C61899B3E3DD}" srcId="{ECECD81F-E8F2-42DB-9192-27634FD6C0C3}" destId="{3D5A1B05-883A-4F39-AFE5-2CFDFAC18012}" srcOrd="0" destOrd="0" parTransId="{2D9C915A-7899-402B-B323-9C0EB64F5951}" sibTransId="{7DA4C89F-4907-4F2C-9675-299782380F16}"/>
    <dgm:cxn modelId="{C2957F5A-7F27-4A0C-BE71-DB55BBA3FFB5}" srcId="{3D5A1B05-883A-4F39-AFE5-2CFDFAC18012}" destId="{449308CD-46AA-4D26-80BB-CFECF5310AFF}" srcOrd="4" destOrd="0" parTransId="{ED40149D-C381-4E0B-9F1F-76C11CC78776}" sibTransId="{EF2B9679-ECDF-4961-B4AE-69C8C59822A8}"/>
    <dgm:cxn modelId="{8EFDCB5C-44F8-45FD-ABEE-655F3AF282C7}" type="presOf" srcId="{8E3F6898-F438-4E64-B2B0-73E8647CF8E7}" destId="{C5AD8DA5-3642-4347-8D2E-AE9F13225DDE}" srcOrd="1" destOrd="0" presId="urn:microsoft.com/office/officeart/2005/8/layout/radial1"/>
    <dgm:cxn modelId="{E1D4D5B1-0B04-42CB-A009-90667671A3CD}" type="presOf" srcId="{ED40149D-C381-4E0B-9F1F-76C11CC78776}" destId="{D140D361-C876-4172-9997-425A20F419E9}" srcOrd="0" destOrd="0" presId="urn:microsoft.com/office/officeart/2005/8/layout/radial1"/>
    <dgm:cxn modelId="{98B4A3CA-6B9D-4245-A328-E2A269548A8F}" type="presParOf" srcId="{E2BE7A0D-0B9F-4ADE-BE9D-CA3CDCDC99EE}" destId="{D4222725-09F0-4939-98E3-792818CC6CDA}" srcOrd="0" destOrd="0" presId="urn:microsoft.com/office/officeart/2005/8/layout/radial1"/>
    <dgm:cxn modelId="{5A278706-6183-4AAD-8DA8-CB116D7E1D62}" type="presParOf" srcId="{E2BE7A0D-0B9F-4ADE-BE9D-CA3CDCDC99EE}" destId="{817FEB30-EDF8-408C-A5F5-2D7770370DA6}" srcOrd="1" destOrd="0" presId="urn:microsoft.com/office/officeart/2005/8/layout/radial1"/>
    <dgm:cxn modelId="{8C44B5C2-6C50-4C8B-8BEC-9BD330572D09}" type="presParOf" srcId="{817FEB30-EDF8-408C-A5F5-2D7770370DA6}" destId="{17A418B5-B126-47FC-ABC8-AE7EFAA10B81}" srcOrd="0" destOrd="0" presId="urn:microsoft.com/office/officeart/2005/8/layout/radial1"/>
    <dgm:cxn modelId="{993616F4-F40A-4FEF-83C6-3F5B4F764C1E}" type="presParOf" srcId="{E2BE7A0D-0B9F-4ADE-BE9D-CA3CDCDC99EE}" destId="{E71029A9-8FC9-46AF-A96F-5F3C851F5D30}" srcOrd="2" destOrd="0" presId="urn:microsoft.com/office/officeart/2005/8/layout/radial1"/>
    <dgm:cxn modelId="{D95BEF3C-3DBF-4855-A16B-58A20933EB94}" type="presParOf" srcId="{E2BE7A0D-0B9F-4ADE-BE9D-CA3CDCDC99EE}" destId="{6A9CC56D-FD2B-4638-8842-EA894F5DC2A3}" srcOrd="3" destOrd="0" presId="urn:microsoft.com/office/officeart/2005/8/layout/radial1"/>
    <dgm:cxn modelId="{B889D83C-945D-4755-8FE0-2ECAE94CA286}" type="presParOf" srcId="{6A9CC56D-FD2B-4638-8842-EA894F5DC2A3}" destId="{48D66477-4252-413D-9180-F363E3C2DA92}" srcOrd="0" destOrd="0" presId="urn:microsoft.com/office/officeart/2005/8/layout/radial1"/>
    <dgm:cxn modelId="{C262756E-C185-4494-9D1F-39E5241DA663}" type="presParOf" srcId="{E2BE7A0D-0B9F-4ADE-BE9D-CA3CDCDC99EE}" destId="{FDE28691-6046-4672-A74E-9C4233C2481E}" srcOrd="4" destOrd="0" presId="urn:microsoft.com/office/officeart/2005/8/layout/radial1"/>
    <dgm:cxn modelId="{60C04D19-60DD-4339-A7CB-B627DDF4A5F1}" type="presParOf" srcId="{E2BE7A0D-0B9F-4ADE-BE9D-CA3CDCDC99EE}" destId="{A40122D1-46BF-4F70-950C-16D46D9D58B4}" srcOrd="5" destOrd="0" presId="urn:microsoft.com/office/officeart/2005/8/layout/radial1"/>
    <dgm:cxn modelId="{C42351AA-834A-42C4-914A-472943BDFFC0}" type="presParOf" srcId="{A40122D1-46BF-4F70-950C-16D46D9D58B4}" destId="{EEEA2089-CD25-43D0-8D92-CCF401E6F025}" srcOrd="0" destOrd="0" presId="urn:microsoft.com/office/officeart/2005/8/layout/radial1"/>
    <dgm:cxn modelId="{A961EF4E-7B98-4FB5-918A-C6E3DF4A6A20}" type="presParOf" srcId="{E2BE7A0D-0B9F-4ADE-BE9D-CA3CDCDC99EE}" destId="{7CFCED1E-1E63-4BF3-81BA-53A067A2BF8C}" srcOrd="6" destOrd="0" presId="urn:microsoft.com/office/officeart/2005/8/layout/radial1"/>
    <dgm:cxn modelId="{A9C9AAB6-671A-41A9-B455-D9A2D023DF89}" type="presParOf" srcId="{E2BE7A0D-0B9F-4ADE-BE9D-CA3CDCDC99EE}" destId="{9B6163EC-22A9-4737-8890-2D25D7C18CA1}" srcOrd="7" destOrd="0" presId="urn:microsoft.com/office/officeart/2005/8/layout/radial1"/>
    <dgm:cxn modelId="{40C5DCB8-788F-465F-B729-6587E15FC26D}" type="presParOf" srcId="{9B6163EC-22A9-4737-8890-2D25D7C18CA1}" destId="{347620AD-2DA8-48B6-8567-0E4834B2A643}" srcOrd="0" destOrd="0" presId="urn:microsoft.com/office/officeart/2005/8/layout/radial1"/>
    <dgm:cxn modelId="{A999CDA5-8964-4E6A-BAA6-25D863A06685}" type="presParOf" srcId="{E2BE7A0D-0B9F-4ADE-BE9D-CA3CDCDC99EE}" destId="{77BE1DBF-0D53-430A-9D36-EDF65593E655}" srcOrd="8" destOrd="0" presId="urn:microsoft.com/office/officeart/2005/8/layout/radial1"/>
    <dgm:cxn modelId="{01DE2228-764A-48CC-9195-5B713494296A}" type="presParOf" srcId="{E2BE7A0D-0B9F-4ADE-BE9D-CA3CDCDC99EE}" destId="{D140D361-C876-4172-9997-425A20F419E9}" srcOrd="9" destOrd="0" presId="urn:microsoft.com/office/officeart/2005/8/layout/radial1"/>
    <dgm:cxn modelId="{93D1A81F-C524-4BFF-A707-433B67C9213E}" type="presParOf" srcId="{D140D361-C876-4172-9997-425A20F419E9}" destId="{496AC184-8251-4956-9912-CA2FD085508C}" srcOrd="0" destOrd="0" presId="urn:microsoft.com/office/officeart/2005/8/layout/radial1"/>
    <dgm:cxn modelId="{D525B64D-E25E-4F1D-9F48-F32F2F033EC7}" type="presParOf" srcId="{E2BE7A0D-0B9F-4ADE-BE9D-CA3CDCDC99EE}" destId="{283B4B38-ED29-44F3-86DD-7C09C3C84DF8}" srcOrd="10" destOrd="0" presId="urn:microsoft.com/office/officeart/2005/8/layout/radial1"/>
    <dgm:cxn modelId="{AC45FA70-47F4-4F3D-BB69-59D708652527}" type="presParOf" srcId="{E2BE7A0D-0B9F-4ADE-BE9D-CA3CDCDC99EE}" destId="{B808FD30-4C9D-425F-93F8-22D4C280FFDF}" srcOrd="11" destOrd="0" presId="urn:microsoft.com/office/officeart/2005/8/layout/radial1"/>
    <dgm:cxn modelId="{4C6F8824-EA4A-4073-8094-14ACE83F2B25}" type="presParOf" srcId="{B808FD30-4C9D-425F-93F8-22D4C280FFDF}" destId="{E7AB5039-E0E7-4533-A07A-C6D97B11E821}" srcOrd="0" destOrd="0" presId="urn:microsoft.com/office/officeart/2005/8/layout/radial1"/>
    <dgm:cxn modelId="{FD9DCC63-AAE2-4317-A94F-F2D0BBF6294A}" type="presParOf" srcId="{E2BE7A0D-0B9F-4ADE-BE9D-CA3CDCDC99EE}" destId="{B9792839-95CF-4611-9187-6DB032AD83BD}" srcOrd="12" destOrd="0" presId="urn:microsoft.com/office/officeart/2005/8/layout/radial1"/>
    <dgm:cxn modelId="{FF862874-A7DA-490C-B0A5-A82FB9A2B677}" type="presParOf" srcId="{E2BE7A0D-0B9F-4ADE-BE9D-CA3CDCDC99EE}" destId="{9B18126B-881F-4397-92D2-B4107DE590B8}" srcOrd="13" destOrd="0" presId="urn:microsoft.com/office/officeart/2005/8/layout/radial1"/>
    <dgm:cxn modelId="{EB329167-F66D-4E58-B855-4169F5E7A812}" type="presParOf" srcId="{9B18126B-881F-4397-92D2-B4107DE590B8}" destId="{C5AD8DA5-3642-4347-8D2E-AE9F13225DDE}" srcOrd="0" destOrd="0" presId="urn:microsoft.com/office/officeart/2005/8/layout/radial1"/>
    <dgm:cxn modelId="{803879E3-6592-4250-B080-F7C45D4ACB23}" type="presParOf" srcId="{E2BE7A0D-0B9F-4ADE-BE9D-CA3CDCDC99EE}" destId="{71D499E3-6147-4045-9C33-68CC415A94BC}" srcOrd="14" destOrd="0" presId="urn:microsoft.com/office/officeart/2005/8/layout/radial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D850AC5-9481-465B-AE9C-FA9A6D06944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68D3F621-990A-45DD-9D35-64499EB54DBA}">
      <dgm:prSet phldrT="[文本]"/>
      <dgm:spPr>
        <a:solidFill>
          <a:srgbClr val="92D050"/>
        </a:solidFill>
      </dgm:spPr>
      <dgm:t>
        <a:bodyPr/>
        <a:lstStyle/>
        <a:p>
          <a:r>
            <a:rPr lang="zh-CN" dirty="0" smtClean="0"/>
            <a:t>根本目标</a:t>
          </a:r>
          <a:endParaRPr lang="zh-CN" altLang="en-US" dirty="0"/>
        </a:p>
      </dgm:t>
    </dgm:pt>
    <dgm:pt modelId="{285F22D9-C915-49E3-B31F-8DC01B002E5F}" type="parTrans" cxnId="{E98F5AB9-DB06-421D-8288-D93E3A4206C1}">
      <dgm:prSet/>
      <dgm:spPr/>
      <dgm:t>
        <a:bodyPr/>
        <a:lstStyle/>
        <a:p>
          <a:endParaRPr lang="zh-CN" altLang="en-US"/>
        </a:p>
      </dgm:t>
    </dgm:pt>
    <dgm:pt modelId="{8151E55A-6E89-479E-8F79-F6608F4179D7}" type="sibTrans" cxnId="{E98F5AB9-DB06-421D-8288-D93E3A4206C1}">
      <dgm:prSet/>
      <dgm:spPr/>
      <dgm:t>
        <a:bodyPr/>
        <a:lstStyle/>
        <a:p>
          <a:endParaRPr lang="zh-CN" altLang="en-US"/>
        </a:p>
      </dgm:t>
    </dgm:pt>
    <dgm:pt modelId="{FBDE137D-B53F-4AC1-BFC7-9E49C859CF69}">
      <dgm:prSet phldrT="[文本]" custT="1"/>
      <dgm:spPr/>
      <dgm:t>
        <a:bodyPr/>
        <a:lstStyle/>
        <a:p>
          <a:r>
            <a:rPr lang="zh-CN" altLang="en-US" sz="2400" dirty="0" smtClean="0"/>
            <a:t>确定如何具体实现所要求的系统，从而得出对目标系统的精确描述。</a:t>
          </a:r>
          <a:endParaRPr lang="zh-CN" altLang="en-US" sz="2400" dirty="0"/>
        </a:p>
      </dgm:t>
    </dgm:pt>
    <dgm:pt modelId="{C1DA92F1-5448-4503-9D49-D26A2A4D206C}" type="parTrans" cxnId="{9368F879-195A-4AB0-80DD-CD09123A2C41}">
      <dgm:prSet/>
      <dgm:spPr/>
      <dgm:t>
        <a:bodyPr/>
        <a:lstStyle/>
        <a:p>
          <a:endParaRPr lang="zh-CN" altLang="en-US"/>
        </a:p>
      </dgm:t>
    </dgm:pt>
    <dgm:pt modelId="{E9382617-B42D-4558-8B28-FE545951188A}" type="sibTrans" cxnId="{9368F879-195A-4AB0-80DD-CD09123A2C41}">
      <dgm:prSet/>
      <dgm:spPr/>
      <dgm:t>
        <a:bodyPr/>
        <a:lstStyle/>
        <a:p>
          <a:endParaRPr lang="zh-CN" altLang="en-US"/>
        </a:p>
      </dgm:t>
    </dgm:pt>
    <dgm:pt modelId="{7AACD815-3781-423D-A158-C2A7ED82BAFA}" type="pres">
      <dgm:prSet presAssocID="{3D850AC5-9481-465B-AE9C-FA9A6D069447}" presName="linearFlow" presStyleCnt="0">
        <dgm:presLayoutVars>
          <dgm:dir/>
          <dgm:animLvl val="lvl"/>
          <dgm:resizeHandles val="exact"/>
        </dgm:presLayoutVars>
      </dgm:prSet>
      <dgm:spPr/>
      <dgm:t>
        <a:bodyPr/>
        <a:lstStyle/>
        <a:p>
          <a:endParaRPr lang="zh-CN" altLang="en-US"/>
        </a:p>
      </dgm:t>
    </dgm:pt>
    <dgm:pt modelId="{5C8A85F4-9BAC-47B3-A0F5-0C6DDB5AE436}" type="pres">
      <dgm:prSet presAssocID="{68D3F621-990A-45DD-9D35-64499EB54DBA}" presName="composite" presStyleCnt="0"/>
      <dgm:spPr/>
    </dgm:pt>
    <dgm:pt modelId="{6E40CED7-7B46-47AA-9E74-8AE3B00660DA}" type="pres">
      <dgm:prSet presAssocID="{68D3F621-990A-45DD-9D35-64499EB54DBA}" presName="parentText" presStyleLbl="alignNode1" presStyleIdx="0" presStyleCnt="1">
        <dgm:presLayoutVars>
          <dgm:chMax val="1"/>
          <dgm:bulletEnabled val="1"/>
        </dgm:presLayoutVars>
      </dgm:prSet>
      <dgm:spPr/>
      <dgm:t>
        <a:bodyPr/>
        <a:lstStyle/>
        <a:p>
          <a:endParaRPr lang="zh-CN" altLang="en-US"/>
        </a:p>
      </dgm:t>
    </dgm:pt>
    <dgm:pt modelId="{3077325A-2D3D-42C5-8B1D-7CEAD06E1E83}" type="pres">
      <dgm:prSet presAssocID="{68D3F621-990A-45DD-9D35-64499EB54DBA}" presName="descendantText" presStyleLbl="alignAcc1" presStyleIdx="0" presStyleCnt="1">
        <dgm:presLayoutVars>
          <dgm:bulletEnabled val="1"/>
        </dgm:presLayoutVars>
      </dgm:prSet>
      <dgm:spPr/>
      <dgm:t>
        <a:bodyPr/>
        <a:lstStyle/>
        <a:p>
          <a:endParaRPr lang="zh-CN" altLang="en-US"/>
        </a:p>
      </dgm:t>
    </dgm:pt>
  </dgm:ptLst>
  <dgm:cxnLst>
    <dgm:cxn modelId="{E98F5AB9-DB06-421D-8288-D93E3A4206C1}" srcId="{3D850AC5-9481-465B-AE9C-FA9A6D069447}" destId="{68D3F621-990A-45DD-9D35-64499EB54DBA}" srcOrd="0" destOrd="0" parTransId="{285F22D9-C915-49E3-B31F-8DC01B002E5F}" sibTransId="{8151E55A-6E89-479E-8F79-F6608F4179D7}"/>
    <dgm:cxn modelId="{BC138D08-35CA-466F-A89E-833A7212ED9E}" type="presOf" srcId="{3D850AC5-9481-465B-AE9C-FA9A6D069447}" destId="{7AACD815-3781-423D-A158-C2A7ED82BAFA}" srcOrd="0" destOrd="0" presId="urn:microsoft.com/office/officeart/2005/8/layout/chevron2"/>
    <dgm:cxn modelId="{0CF7BE48-9D2E-49D9-A432-9791D6B86259}" type="presOf" srcId="{68D3F621-990A-45DD-9D35-64499EB54DBA}" destId="{6E40CED7-7B46-47AA-9E74-8AE3B00660DA}" srcOrd="0" destOrd="0" presId="urn:microsoft.com/office/officeart/2005/8/layout/chevron2"/>
    <dgm:cxn modelId="{9368F879-195A-4AB0-80DD-CD09123A2C41}" srcId="{68D3F621-990A-45DD-9D35-64499EB54DBA}" destId="{FBDE137D-B53F-4AC1-BFC7-9E49C859CF69}" srcOrd="0" destOrd="0" parTransId="{C1DA92F1-5448-4503-9D49-D26A2A4D206C}" sibTransId="{E9382617-B42D-4558-8B28-FE545951188A}"/>
    <dgm:cxn modelId="{89CC4E50-CC09-43CE-9BD8-27DFC42F7F82}" type="presOf" srcId="{FBDE137D-B53F-4AC1-BFC7-9E49C859CF69}" destId="{3077325A-2D3D-42C5-8B1D-7CEAD06E1E83}" srcOrd="0" destOrd="0" presId="urn:microsoft.com/office/officeart/2005/8/layout/chevron2"/>
    <dgm:cxn modelId="{A516CCA3-470B-47DB-A53A-1AFF0BC7F72D}" type="presParOf" srcId="{7AACD815-3781-423D-A158-C2A7ED82BAFA}" destId="{5C8A85F4-9BAC-47B3-A0F5-0C6DDB5AE436}" srcOrd="0" destOrd="0" presId="urn:microsoft.com/office/officeart/2005/8/layout/chevron2"/>
    <dgm:cxn modelId="{3C26380E-D516-4D3A-951F-773C722C1EF4}" type="presParOf" srcId="{5C8A85F4-9BAC-47B3-A0F5-0C6DDB5AE436}" destId="{6E40CED7-7B46-47AA-9E74-8AE3B00660DA}" srcOrd="0" destOrd="0" presId="urn:microsoft.com/office/officeart/2005/8/layout/chevron2"/>
    <dgm:cxn modelId="{E7C78C36-120C-4E43-B38F-DD5FF2331DF1}" type="presParOf" srcId="{5C8A85F4-9BAC-47B3-A0F5-0C6DDB5AE436}" destId="{3077325A-2D3D-42C5-8B1D-7CEAD06E1E83}" srcOrd="1" destOrd="0" presId="urn:microsoft.com/office/officeart/2005/8/layout/chevro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D850AC5-9481-465B-AE9C-FA9A6D06944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68D3F621-990A-45DD-9D35-64499EB54DBA}">
      <dgm:prSet phldrT="[文本]"/>
      <dgm:spPr>
        <a:solidFill>
          <a:srgbClr val="92D050"/>
        </a:solidFill>
      </dgm:spPr>
      <dgm:t>
        <a:bodyPr/>
        <a:lstStyle/>
        <a:p>
          <a:r>
            <a:rPr lang="zh-CN" altLang="en-US" smtClean="0"/>
            <a:t>前提条件</a:t>
          </a:r>
          <a:endParaRPr lang="zh-CN" altLang="en-US"/>
        </a:p>
      </dgm:t>
    </dgm:pt>
    <dgm:pt modelId="{285F22D9-C915-49E3-B31F-8DC01B002E5F}" type="parTrans" cxnId="{E98F5AB9-DB06-421D-8288-D93E3A4206C1}">
      <dgm:prSet/>
      <dgm:spPr/>
      <dgm:t>
        <a:bodyPr/>
        <a:lstStyle/>
        <a:p>
          <a:endParaRPr lang="zh-CN" altLang="en-US"/>
        </a:p>
      </dgm:t>
    </dgm:pt>
    <dgm:pt modelId="{8151E55A-6E89-479E-8F79-F6608F4179D7}" type="sibTrans" cxnId="{E98F5AB9-DB06-421D-8288-D93E3A4206C1}">
      <dgm:prSet/>
      <dgm:spPr/>
      <dgm:t>
        <a:bodyPr/>
        <a:lstStyle/>
        <a:p>
          <a:endParaRPr lang="zh-CN" altLang="en-US"/>
        </a:p>
      </dgm:t>
    </dgm:pt>
    <dgm:pt modelId="{FBDE137D-B53F-4AC1-BFC7-9E49C859CF69}">
      <dgm:prSet phldrT="[文本]" custT="1"/>
      <dgm:spPr/>
      <dgm:t>
        <a:bodyPr/>
        <a:lstStyle/>
        <a:p>
          <a:r>
            <a:rPr lang="zh-CN" sz="2400" smtClean="0"/>
            <a:t>在概要设计的基础上，描述各模块具体实现和处理逻辑</a:t>
          </a:r>
          <a:r>
            <a:rPr lang="zh-CN" altLang="en-US" sz="2400" smtClean="0"/>
            <a:t>。</a:t>
          </a:r>
          <a:endParaRPr lang="zh-CN" altLang="en-US" sz="2400"/>
        </a:p>
      </dgm:t>
    </dgm:pt>
    <dgm:pt modelId="{C1DA92F1-5448-4503-9D49-D26A2A4D206C}" type="parTrans" cxnId="{9368F879-195A-4AB0-80DD-CD09123A2C41}">
      <dgm:prSet/>
      <dgm:spPr/>
      <dgm:t>
        <a:bodyPr/>
        <a:lstStyle/>
        <a:p>
          <a:endParaRPr lang="zh-CN" altLang="en-US"/>
        </a:p>
      </dgm:t>
    </dgm:pt>
    <dgm:pt modelId="{E9382617-B42D-4558-8B28-FE545951188A}" type="sibTrans" cxnId="{9368F879-195A-4AB0-80DD-CD09123A2C41}">
      <dgm:prSet/>
      <dgm:spPr/>
      <dgm:t>
        <a:bodyPr/>
        <a:lstStyle/>
        <a:p>
          <a:endParaRPr lang="zh-CN" altLang="en-US"/>
        </a:p>
      </dgm:t>
    </dgm:pt>
    <dgm:pt modelId="{7AACD815-3781-423D-A158-C2A7ED82BAFA}" type="pres">
      <dgm:prSet presAssocID="{3D850AC5-9481-465B-AE9C-FA9A6D069447}" presName="linearFlow" presStyleCnt="0">
        <dgm:presLayoutVars>
          <dgm:dir/>
          <dgm:animLvl val="lvl"/>
          <dgm:resizeHandles val="exact"/>
        </dgm:presLayoutVars>
      </dgm:prSet>
      <dgm:spPr/>
      <dgm:t>
        <a:bodyPr/>
        <a:lstStyle/>
        <a:p>
          <a:endParaRPr lang="zh-CN" altLang="en-US"/>
        </a:p>
      </dgm:t>
    </dgm:pt>
    <dgm:pt modelId="{5C8A85F4-9BAC-47B3-A0F5-0C6DDB5AE436}" type="pres">
      <dgm:prSet presAssocID="{68D3F621-990A-45DD-9D35-64499EB54DBA}" presName="composite" presStyleCnt="0"/>
      <dgm:spPr/>
    </dgm:pt>
    <dgm:pt modelId="{6E40CED7-7B46-47AA-9E74-8AE3B00660DA}" type="pres">
      <dgm:prSet presAssocID="{68D3F621-990A-45DD-9D35-64499EB54DBA}" presName="parentText" presStyleLbl="alignNode1" presStyleIdx="0" presStyleCnt="1">
        <dgm:presLayoutVars>
          <dgm:chMax val="1"/>
          <dgm:bulletEnabled val="1"/>
        </dgm:presLayoutVars>
      </dgm:prSet>
      <dgm:spPr/>
      <dgm:t>
        <a:bodyPr/>
        <a:lstStyle/>
        <a:p>
          <a:endParaRPr lang="zh-CN" altLang="en-US"/>
        </a:p>
      </dgm:t>
    </dgm:pt>
    <dgm:pt modelId="{3077325A-2D3D-42C5-8B1D-7CEAD06E1E83}" type="pres">
      <dgm:prSet presAssocID="{68D3F621-990A-45DD-9D35-64499EB54DBA}" presName="descendantText" presStyleLbl="alignAcc1" presStyleIdx="0" presStyleCnt="1">
        <dgm:presLayoutVars>
          <dgm:bulletEnabled val="1"/>
        </dgm:presLayoutVars>
      </dgm:prSet>
      <dgm:spPr/>
      <dgm:t>
        <a:bodyPr/>
        <a:lstStyle/>
        <a:p>
          <a:endParaRPr lang="zh-CN" altLang="en-US"/>
        </a:p>
      </dgm:t>
    </dgm:pt>
  </dgm:ptLst>
  <dgm:cxnLst>
    <dgm:cxn modelId="{E98F5AB9-DB06-421D-8288-D93E3A4206C1}" srcId="{3D850AC5-9481-465B-AE9C-FA9A6D069447}" destId="{68D3F621-990A-45DD-9D35-64499EB54DBA}" srcOrd="0" destOrd="0" parTransId="{285F22D9-C915-49E3-B31F-8DC01B002E5F}" sibTransId="{8151E55A-6E89-479E-8F79-F6608F4179D7}"/>
    <dgm:cxn modelId="{7B453493-A5E8-463A-8CC6-DFBCA87FB615}" type="presOf" srcId="{68D3F621-990A-45DD-9D35-64499EB54DBA}" destId="{6E40CED7-7B46-47AA-9E74-8AE3B00660DA}" srcOrd="0" destOrd="0" presId="urn:microsoft.com/office/officeart/2005/8/layout/chevron2"/>
    <dgm:cxn modelId="{CBF71BBE-98B6-4AEA-B73B-AAB9C9C46CC7}" type="presOf" srcId="{FBDE137D-B53F-4AC1-BFC7-9E49C859CF69}" destId="{3077325A-2D3D-42C5-8B1D-7CEAD06E1E83}" srcOrd="0" destOrd="0" presId="urn:microsoft.com/office/officeart/2005/8/layout/chevron2"/>
    <dgm:cxn modelId="{9368F879-195A-4AB0-80DD-CD09123A2C41}" srcId="{68D3F621-990A-45DD-9D35-64499EB54DBA}" destId="{FBDE137D-B53F-4AC1-BFC7-9E49C859CF69}" srcOrd="0" destOrd="0" parTransId="{C1DA92F1-5448-4503-9D49-D26A2A4D206C}" sibTransId="{E9382617-B42D-4558-8B28-FE545951188A}"/>
    <dgm:cxn modelId="{DBBEAC02-2CDC-4E15-9854-E28EDB041CEC}" type="presOf" srcId="{3D850AC5-9481-465B-AE9C-FA9A6D069447}" destId="{7AACD815-3781-423D-A158-C2A7ED82BAFA}" srcOrd="0" destOrd="0" presId="urn:microsoft.com/office/officeart/2005/8/layout/chevron2"/>
    <dgm:cxn modelId="{BDA0CA12-9A83-4419-8694-2DA0C8830736}" type="presParOf" srcId="{7AACD815-3781-423D-A158-C2A7ED82BAFA}" destId="{5C8A85F4-9BAC-47B3-A0F5-0C6DDB5AE436}" srcOrd="0" destOrd="0" presId="urn:microsoft.com/office/officeart/2005/8/layout/chevron2"/>
    <dgm:cxn modelId="{CA09DFA4-F269-4254-910D-BD6DF7AA8C04}" type="presParOf" srcId="{5C8A85F4-9BAC-47B3-A0F5-0C6DDB5AE436}" destId="{6E40CED7-7B46-47AA-9E74-8AE3B00660DA}" srcOrd="0" destOrd="0" presId="urn:microsoft.com/office/officeart/2005/8/layout/chevron2"/>
    <dgm:cxn modelId="{23D174D8-2B26-43E2-BE50-CBDD529E1D66}" type="presParOf" srcId="{5C8A85F4-9BAC-47B3-A0F5-0C6DDB5AE436}" destId="{3077325A-2D3D-42C5-8B1D-7CEAD06E1E83}" srcOrd="1" destOrd="0" presId="urn:microsoft.com/office/officeart/2005/8/layout/chevron2"/>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E40CED7-7B46-47AA-9E74-8AE3B00660DA}">
      <dsp:nvSpPr>
        <dsp:cNvPr id="0" name=""/>
        <dsp:cNvSpPr/>
      </dsp:nvSpPr>
      <dsp:spPr>
        <a:xfrm rot="5400000">
          <a:off x="-261937" y="261937"/>
          <a:ext cx="1746248" cy="1222373"/>
        </a:xfrm>
        <a:prstGeom prst="chevron">
          <a:avLst/>
        </a:prstGeom>
        <a:solidFill>
          <a:srgbClr val="92D050"/>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smtClean="0"/>
            <a:t>基本目标</a:t>
          </a:r>
          <a:endParaRPr lang="zh-CN" altLang="en-US" sz="2300" kern="1200"/>
        </a:p>
      </dsp:txBody>
      <dsp:txXfrm rot="5400000">
        <a:off x="-261937" y="261937"/>
        <a:ext cx="1746248" cy="1222373"/>
      </dsp:txXfrm>
    </dsp:sp>
    <dsp:sp modelId="{3077325A-2D3D-42C5-8B1D-7CEAD06E1E83}">
      <dsp:nvSpPr>
        <dsp:cNvPr id="0" name=""/>
        <dsp:cNvSpPr/>
      </dsp:nvSpPr>
      <dsp:spPr>
        <a:xfrm rot="5400000">
          <a:off x="3472680" y="-2250306"/>
          <a:ext cx="1135061" cy="563567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sz="2300" kern="1200" smtClean="0"/>
            <a:t>能够针对软件需求分析中提出的一系列软件问题，概要地回答问题如何解决</a:t>
          </a:r>
          <a:r>
            <a:rPr lang="zh-CN" altLang="en-US" sz="2300" kern="1200" smtClean="0"/>
            <a:t>。</a:t>
          </a:r>
          <a:endParaRPr lang="zh-CN" altLang="en-US" sz="2300" kern="1200"/>
        </a:p>
      </dsp:txBody>
      <dsp:txXfrm rot="5400000">
        <a:off x="3472680" y="-2250306"/>
        <a:ext cx="1135061" cy="5635674"/>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E40CED7-7B46-47AA-9E74-8AE3B00660DA}">
      <dsp:nvSpPr>
        <dsp:cNvPr id="0" name=""/>
        <dsp:cNvSpPr/>
      </dsp:nvSpPr>
      <dsp:spPr>
        <a:xfrm rot="5400000">
          <a:off x="-261937" y="261937"/>
          <a:ext cx="1746248" cy="1222373"/>
        </a:xfrm>
        <a:prstGeom prst="chevron">
          <a:avLst/>
        </a:prstGeom>
        <a:solidFill>
          <a:srgbClr val="92D050"/>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smtClean="0"/>
            <a:t>前提条件</a:t>
          </a:r>
          <a:endParaRPr lang="zh-CN" altLang="en-US" sz="2300" kern="1200"/>
        </a:p>
      </dsp:txBody>
      <dsp:txXfrm rot="5400000">
        <a:off x="-261937" y="261937"/>
        <a:ext cx="1746248" cy="1222373"/>
      </dsp:txXfrm>
    </dsp:sp>
    <dsp:sp modelId="{3077325A-2D3D-42C5-8B1D-7CEAD06E1E83}">
      <dsp:nvSpPr>
        <dsp:cNvPr id="0" name=""/>
        <dsp:cNvSpPr/>
      </dsp:nvSpPr>
      <dsp:spPr>
        <a:xfrm rot="5400000">
          <a:off x="3472680" y="-2222384"/>
          <a:ext cx="1135061" cy="563567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zh-CN" sz="2200" kern="1200" smtClean="0"/>
            <a:t>概要设计要求建立在需求分析基础之上，软件需求文档是软件概要设计的前提条件</a:t>
          </a:r>
          <a:r>
            <a:rPr lang="zh-CN" altLang="en-US" sz="2200" kern="1200" smtClean="0"/>
            <a:t>。</a:t>
          </a:r>
          <a:endParaRPr lang="zh-CN" altLang="en-US" sz="2200" kern="1200"/>
        </a:p>
      </dsp:txBody>
      <dsp:txXfrm rot="5400000">
        <a:off x="3472680" y="-2222384"/>
        <a:ext cx="1135061" cy="5635674"/>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4222725-09F0-4939-98E3-792818CC6CDA}">
      <dsp:nvSpPr>
        <dsp:cNvPr id="0" name=""/>
        <dsp:cNvSpPr/>
      </dsp:nvSpPr>
      <dsp:spPr>
        <a:xfrm>
          <a:off x="2642648" y="1697983"/>
          <a:ext cx="1120288" cy="1120288"/>
        </a:xfrm>
        <a:prstGeom prst="ellipse">
          <a:avLst/>
        </a:prstGeom>
        <a:solidFill>
          <a:srgbClr val="92D050"/>
        </a:solidFill>
        <a:ln w="57150" cap="flat" cmpd="sng" algn="ctr">
          <a:solidFill>
            <a:srgbClr val="A2C5FE"/>
          </a:solidFill>
          <a:prstDash val="solid"/>
        </a:ln>
        <a:effectLst>
          <a:glow rad="228600">
            <a:schemeClr val="accent1">
              <a:satMod val="175000"/>
              <a:alpha val="4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smtClean="0"/>
            <a:t>概要设计文档</a:t>
          </a:r>
          <a:endParaRPr lang="zh-CN" altLang="en-US" sz="2000" b="1" kern="1200"/>
        </a:p>
      </dsp:txBody>
      <dsp:txXfrm>
        <a:off x="2642648" y="1697983"/>
        <a:ext cx="1120288" cy="1120288"/>
      </dsp:txXfrm>
    </dsp:sp>
    <dsp:sp modelId="{817FEB30-EDF8-408C-A5F5-2D7770370DA6}">
      <dsp:nvSpPr>
        <dsp:cNvPr id="0" name=""/>
        <dsp:cNvSpPr/>
      </dsp:nvSpPr>
      <dsp:spPr>
        <a:xfrm rot="16200000">
          <a:off x="2922279" y="1401729"/>
          <a:ext cx="561026" cy="31480"/>
        </a:xfrm>
        <a:custGeom>
          <a:avLst/>
          <a:gdLst/>
          <a:ahLst/>
          <a:cxnLst/>
          <a:rect l="0" t="0" r="0" b="0"/>
          <a:pathLst>
            <a:path>
              <a:moveTo>
                <a:pt x="0" y="15740"/>
              </a:moveTo>
              <a:lnTo>
                <a:pt x="561026" y="15740"/>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solidFill>
              <a:schemeClr val="bg1"/>
            </a:solidFill>
          </a:endParaRPr>
        </a:p>
      </dsp:txBody>
      <dsp:txXfrm rot="16200000">
        <a:off x="3188767" y="1403444"/>
        <a:ext cx="28051" cy="28051"/>
      </dsp:txXfrm>
    </dsp:sp>
    <dsp:sp modelId="{E71029A9-8FC9-46AF-A96F-5F3C851F5D30}">
      <dsp:nvSpPr>
        <dsp:cNvPr id="0" name=""/>
        <dsp:cNvSpPr/>
      </dsp:nvSpPr>
      <dsp:spPr>
        <a:xfrm>
          <a:off x="2642648" y="16668"/>
          <a:ext cx="1120288" cy="1120288"/>
        </a:xfrm>
        <a:prstGeom prst="ellipse">
          <a:avLst/>
        </a:prstGeom>
        <a:solidFill>
          <a:srgbClr val="92D05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b="1" kern="1200" dirty="0" smtClean="0">
              <a:latin typeface="Times New Roman" pitchFamily="18" charset="0"/>
              <a:ea typeface="宋体" pitchFamily="2" charset="-122"/>
              <a:cs typeface="+mn-cs"/>
            </a:rPr>
            <a:t>系统构架</a:t>
          </a:r>
          <a:endParaRPr lang="zh-CN" altLang="en-US" sz="2500" b="1" kern="1200" dirty="0"/>
        </a:p>
      </dsp:txBody>
      <dsp:txXfrm>
        <a:off x="2642648" y="16668"/>
        <a:ext cx="1120288" cy="1120288"/>
      </dsp:txXfrm>
    </dsp:sp>
    <dsp:sp modelId="{6A9CC56D-FD2B-4638-8842-EA894F5DC2A3}">
      <dsp:nvSpPr>
        <dsp:cNvPr id="0" name=""/>
        <dsp:cNvSpPr/>
      </dsp:nvSpPr>
      <dsp:spPr>
        <a:xfrm rot="19285714">
          <a:off x="3579532" y="1718245"/>
          <a:ext cx="561026" cy="31480"/>
        </a:xfrm>
        <a:custGeom>
          <a:avLst/>
          <a:gdLst/>
          <a:ahLst/>
          <a:cxnLst/>
          <a:rect l="0" t="0" r="0" b="0"/>
          <a:pathLst>
            <a:path>
              <a:moveTo>
                <a:pt x="0" y="15740"/>
              </a:moveTo>
              <a:lnTo>
                <a:pt x="561026" y="15740"/>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solidFill>
              <a:schemeClr val="bg1"/>
            </a:solidFill>
          </a:endParaRPr>
        </a:p>
      </dsp:txBody>
      <dsp:txXfrm rot="19285714">
        <a:off x="3846019" y="1719960"/>
        <a:ext cx="28051" cy="28051"/>
      </dsp:txXfrm>
    </dsp:sp>
    <dsp:sp modelId="{FDE28691-6046-4672-A74E-9C4233C2481E}">
      <dsp:nvSpPr>
        <dsp:cNvPr id="0" name=""/>
        <dsp:cNvSpPr/>
      </dsp:nvSpPr>
      <dsp:spPr>
        <a:xfrm>
          <a:off x="3957153" y="649700"/>
          <a:ext cx="1120288" cy="1120288"/>
        </a:xfrm>
        <a:prstGeom prst="ellipse">
          <a:avLst/>
        </a:prstGeom>
        <a:solidFill>
          <a:srgbClr val="92D05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b="1" kern="1200" smtClean="0">
              <a:latin typeface="Times New Roman" pitchFamily="18" charset="0"/>
              <a:ea typeface="宋体" pitchFamily="2" charset="-122"/>
              <a:cs typeface="+mn-cs"/>
            </a:rPr>
            <a:t>系统目标</a:t>
          </a:r>
          <a:endParaRPr lang="zh-CN" altLang="en-US" sz="2500" b="1" kern="1200"/>
        </a:p>
      </dsp:txBody>
      <dsp:txXfrm>
        <a:off x="3957153" y="649700"/>
        <a:ext cx="1120288" cy="1120288"/>
      </dsp:txXfrm>
    </dsp:sp>
    <dsp:sp modelId="{A40122D1-46BF-4F70-950C-16D46D9D58B4}">
      <dsp:nvSpPr>
        <dsp:cNvPr id="0" name=""/>
        <dsp:cNvSpPr/>
      </dsp:nvSpPr>
      <dsp:spPr>
        <a:xfrm rot="771429">
          <a:off x="3741860" y="2429450"/>
          <a:ext cx="561026" cy="31480"/>
        </a:xfrm>
        <a:custGeom>
          <a:avLst/>
          <a:gdLst/>
          <a:ahLst/>
          <a:cxnLst/>
          <a:rect l="0" t="0" r="0" b="0"/>
          <a:pathLst>
            <a:path>
              <a:moveTo>
                <a:pt x="0" y="15740"/>
              </a:moveTo>
              <a:lnTo>
                <a:pt x="561026" y="15740"/>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solidFill>
              <a:schemeClr val="bg1"/>
            </a:solidFill>
          </a:endParaRPr>
        </a:p>
      </dsp:txBody>
      <dsp:txXfrm rot="771429">
        <a:off x="4008347" y="2431165"/>
        <a:ext cx="28051" cy="28051"/>
      </dsp:txXfrm>
    </dsp:sp>
    <dsp:sp modelId="{7CFCED1E-1E63-4BF3-81BA-53A067A2BF8C}">
      <dsp:nvSpPr>
        <dsp:cNvPr id="0" name=""/>
        <dsp:cNvSpPr/>
      </dsp:nvSpPr>
      <dsp:spPr>
        <a:xfrm>
          <a:off x="4281809" y="2072110"/>
          <a:ext cx="1120288" cy="1120288"/>
        </a:xfrm>
        <a:prstGeom prst="ellipse">
          <a:avLst/>
        </a:prstGeom>
        <a:solidFill>
          <a:srgbClr val="92D05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b="1" kern="1200" smtClean="0">
              <a:latin typeface="Times New Roman" pitchFamily="18" charset="0"/>
              <a:ea typeface="宋体" pitchFamily="2" charset="-122"/>
              <a:cs typeface="+mn-cs"/>
            </a:rPr>
            <a:t>软件结构</a:t>
          </a:r>
          <a:endParaRPr lang="zh-CN" altLang="en-US" sz="2500" b="1" kern="1200"/>
        </a:p>
      </dsp:txBody>
      <dsp:txXfrm>
        <a:off x="4281809" y="2072110"/>
        <a:ext cx="1120288" cy="1120288"/>
      </dsp:txXfrm>
    </dsp:sp>
    <dsp:sp modelId="{9B6163EC-22A9-4737-8890-2D25D7C18CA1}">
      <dsp:nvSpPr>
        <dsp:cNvPr id="0" name=""/>
        <dsp:cNvSpPr/>
      </dsp:nvSpPr>
      <dsp:spPr>
        <a:xfrm rot="3857143">
          <a:off x="3287027" y="2999793"/>
          <a:ext cx="561026" cy="31480"/>
        </a:xfrm>
        <a:custGeom>
          <a:avLst/>
          <a:gdLst/>
          <a:ahLst/>
          <a:cxnLst/>
          <a:rect l="0" t="0" r="0" b="0"/>
          <a:pathLst>
            <a:path>
              <a:moveTo>
                <a:pt x="0" y="15740"/>
              </a:moveTo>
              <a:lnTo>
                <a:pt x="561026" y="15740"/>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solidFill>
              <a:schemeClr val="bg1"/>
            </a:solidFill>
          </a:endParaRPr>
        </a:p>
      </dsp:txBody>
      <dsp:txXfrm rot="3857143">
        <a:off x="3553514" y="3001507"/>
        <a:ext cx="28051" cy="28051"/>
      </dsp:txXfrm>
    </dsp:sp>
    <dsp:sp modelId="{77BE1DBF-0D53-430A-9D36-EDF65593E655}">
      <dsp:nvSpPr>
        <dsp:cNvPr id="0" name=""/>
        <dsp:cNvSpPr/>
      </dsp:nvSpPr>
      <dsp:spPr>
        <a:xfrm>
          <a:off x="3372143" y="3212795"/>
          <a:ext cx="1120288" cy="1120288"/>
        </a:xfrm>
        <a:prstGeom prst="ellipse">
          <a:avLst/>
        </a:prstGeom>
        <a:solidFill>
          <a:srgbClr val="92D05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b="1" kern="1200" smtClean="0">
              <a:latin typeface="Times New Roman" pitchFamily="18" charset="0"/>
              <a:ea typeface="宋体" pitchFamily="2" charset="-122"/>
              <a:cs typeface="+mn-cs"/>
            </a:rPr>
            <a:t>数据结构</a:t>
          </a:r>
          <a:endParaRPr lang="zh-CN" altLang="en-US" sz="2500" b="1" kern="1200"/>
        </a:p>
      </dsp:txBody>
      <dsp:txXfrm>
        <a:off x="3372143" y="3212795"/>
        <a:ext cx="1120288" cy="1120288"/>
      </dsp:txXfrm>
    </dsp:sp>
    <dsp:sp modelId="{D140D361-C876-4172-9997-425A20F419E9}">
      <dsp:nvSpPr>
        <dsp:cNvPr id="0" name=""/>
        <dsp:cNvSpPr/>
      </dsp:nvSpPr>
      <dsp:spPr>
        <a:xfrm rot="6942857">
          <a:off x="2557532" y="2999793"/>
          <a:ext cx="561026" cy="31480"/>
        </a:xfrm>
        <a:custGeom>
          <a:avLst/>
          <a:gdLst/>
          <a:ahLst/>
          <a:cxnLst/>
          <a:rect l="0" t="0" r="0" b="0"/>
          <a:pathLst>
            <a:path>
              <a:moveTo>
                <a:pt x="0" y="15740"/>
              </a:moveTo>
              <a:lnTo>
                <a:pt x="561026" y="15740"/>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solidFill>
              <a:schemeClr val="bg1"/>
            </a:solidFill>
          </a:endParaRPr>
        </a:p>
      </dsp:txBody>
      <dsp:txXfrm rot="6942857">
        <a:off x="2824019" y="3001507"/>
        <a:ext cx="28051" cy="28051"/>
      </dsp:txXfrm>
    </dsp:sp>
    <dsp:sp modelId="{283B4B38-ED29-44F3-86DD-7C09C3C84DF8}">
      <dsp:nvSpPr>
        <dsp:cNvPr id="0" name=""/>
        <dsp:cNvSpPr/>
      </dsp:nvSpPr>
      <dsp:spPr>
        <a:xfrm>
          <a:off x="1913153" y="3212795"/>
          <a:ext cx="1120288" cy="1120288"/>
        </a:xfrm>
        <a:prstGeom prst="ellipse">
          <a:avLst/>
        </a:prstGeom>
        <a:solidFill>
          <a:srgbClr val="92D05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b="1" kern="1200" smtClean="0">
              <a:latin typeface="Times New Roman" pitchFamily="18" charset="0"/>
              <a:ea typeface="宋体" pitchFamily="2" charset="-122"/>
              <a:cs typeface="+mn-cs"/>
            </a:rPr>
            <a:t>运行控制</a:t>
          </a:r>
          <a:endParaRPr lang="zh-CN" altLang="en-US" sz="2500" b="1" kern="1200"/>
        </a:p>
      </dsp:txBody>
      <dsp:txXfrm>
        <a:off x="1913153" y="3212795"/>
        <a:ext cx="1120288" cy="1120288"/>
      </dsp:txXfrm>
    </dsp:sp>
    <dsp:sp modelId="{B808FD30-4C9D-425F-93F8-22D4C280FFDF}">
      <dsp:nvSpPr>
        <dsp:cNvPr id="0" name=""/>
        <dsp:cNvSpPr/>
      </dsp:nvSpPr>
      <dsp:spPr>
        <a:xfrm rot="10028571">
          <a:off x="2102699" y="2429450"/>
          <a:ext cx="561026" cy="31480"/>
        </a:xfrm>
        <a:custGeom>
          <a:avLst/>
          <a:gdLst/>
          <a:ahLst/>
          <a:cxnLst/>
          <a:rect l="0" t="0" r="0" b="0"/>
          <a:pathLst>
            <a:path>
              <a:moveTo>
                <a:pt x="0" y="15740"/>
              </a:moveTo>
              <a:lnTo>
                <a:pt x="561026" y="15740"/>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solidFill>
              <a:schemeClr val="bg1"/>
            </a:solidFill>
          </a:endParaRPr>
        </a:p>
      </dsp:txBody>
      <dsp:txXfrm rot="10028571">
        <a:off x="2369186" y="2431165"/>
        <a:ext cx="28051" cy="28051"/>
      </dsp:txXfrm>
    </dsp:sp>
    <dsp:sp modelId="{B9792839-95CF-4611-9187-6DB032AD83BD}">
      <dsp:nvSpPr>
        <dsp:cNvPr id="0" name=""/>
        <dsp:cNvSpPr/>
      </dsp:nvSpPr>
      <dsp:spPr>
        <a:xfrm>
          <a:off x="1003487" y="2072110"/>
          <a:ext cx="1120288" cy="1120288"/>
        </a:xfrm>
        <a:prstGeom prst="ellipse">
          <a:avLst/>
        </a:prstGeom>
        <a:solidFill>
          <a:srgbClr val="92D05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b="1" kern="1200" smtClean="0">
              <a:latin typeface="Times New Roman" pitchFamily="18" charset="0"/>
              <a:ea typeface="宋体" pitchFamily="2" charset="-122"/>
              <a:cs typeface="+mn-cs"/>
            </a:rPr>
            <a:t>出错处理</a:t>
          </a:r>
          <a:endParaRPr lang="zh-CN" altLang="en-US" sz="2500" b="1" kern="1200"/>
        </a:p>
      </dsp:txBody>
      <dsp:txXfrm>
        <a:off x="1003487" y="2072110"/>
        <a:ext cx="1120288" cy="1120288"/>
      </dsp:txXfrm>
    </dsp:sp>
    <dsp:sp modelId="{9B18126B-881F-4397-92D2-B4107DE590B8}">
      <dsp:nvSpPr>
        <dsp:cNvPr id="0" name=""/>
        <dsp:cNvSpPr/>
      </dsp:nvSpPr>
      <dsp:spPr>
        <a:xfrm rot="13114286">
          <a:off x="2265027" y="1718245"/>
          <a:ext cx="561026" cy="31480"/>
        </a:xfrm>
        <a:custGeom>
          <a:avLst/>
          <a:gdLst/>
          <a:ahLst/>
          <a:cxnLst/>
          <a:rect l="0" t="0" r="0" b="0"/>
          <a:pathLst>
            <a:path>
              <a:moveTo>
                <a:pt x="0" y="15740"/>
              </a:moveTo>
              <a:lnTo>
                <a:pt x="561026" y="15740"/>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solidFill>
              <a:schemeClr val="bg1"/>
            </a:solidFill>
          </a:endParaRPr>
        </a:p>
      </dsp:txBody>
      <dsp:txXfrm rot="13114286">
        <a:off x="2531514" y="1719960"/>
        <a:ext cx="28051" cy="28051"/>
      </dsp:txXfrm>
    </dsp:sp>
    <dsp:sp modelId="{71D499E3-6147-4045-9C33-68CC415A94BC}">
      <dsp:nvSpPr>
        <dsp:cNvPr id="0" name=""/>
        <dsp:cNvSpPr/>
      </dsp:nvSpPr>
      <dsp:spPr>
        <a:xfrm>
          <a:off x="1328143" y="649700"/>
          <a:ext cx="1120288" cy="1120288"/>
        </a:xfrm>
        <a:prstGeom prst="ellipse">
          <a:avLst/>
        </a:prstGeom>
        <a:solidFill>
          <a:srgbClr val="92D05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b="1" kern="1200" smtClean="0">
              <a:latin typeface="Times New Roman" pitchFamily="18" charset="0"/>
              <a:ea typeface="宋体" pitchFamily="2" charset="-122"/>
              <a:cs typeface="+mn-cs"/>
            </a:rPr>
            <a:t>安全机制</a:t>
          </a:r>
          <a:endParaRPr lang="zh-CN" altLang="en-US" sz="2500" b="1" kern="1200"/>
        </a:p>
      </dsp:txBody>
      <dsp:txXfrm>
        <a:off x="1328143" y="649700"/>
        <a:ext cx="1120288" cy="1120288"/>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E40CED7-7B46-47AA-9E74-8AE3B00660DA}">
      <dsp:nvSpPr>
        <dsp:cNvPr id="0" name=""/>
        <dsp:cNvSpPr/>
      </dsp:nvSpPr>
      <dsp:spPr>
        <a:xfrm rot="5400000">
          <a:off x="-261937" y="261937"/>
          <a:ext cx="1746248" cy="1222373"/>
        </a:xfrm>
        <a:prstGeom prst="chevron">
          <a:avLst/>
        </a:prstGeom>
        <a:solidFill>
          <a:srgbClr val="92D050"/>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sz="2300" kern="1200" dirty="0" smtClean="0"/>
            <a:t>根本目标</a:t>
          </a:r>
          <a:endParaRPr lang="zh-CN" altLang="en-US" sz="2300" kern="1200" dirty="0"/>
        </a:p>
      </dsp:txBody>
      <dsp:txXfrm rot="5400000">
        <a:off x="-261937" y="261937"/>
        <a:ext cx="1746248" cy="1222373"/>
      </dsp:txXfrm>
    </dsp:sp>
    <dsp:sp modelId="{3077325A-2D3D-42C5-8B1D-7CEAD06E1E83}">
      <dsp:nvSpPr>
        <dsp:cNvPr id="0" name=""/>
        <dsp:cNvSpPr/>
      </dsp:nvSpPr>
      <dsp:spPr>
        <a:xfrm rot="5400000">
          <a:off x="3472680" y="-2250306"/>
          <a:ext cx="1135061" cy="563567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确定如何具体实现所要求的系统，从而得出对目标系统的精确描述。</a:t>
          </a:r>
          <a:endParaRPr lang="zh-CN" altLang="en-US" sz="2400" kern="1200" dirty="0"/>
        </a:p>
      </dsp:txBody>
      <dsp:txXfrm rot="5400000">
        <a:off x="3472680" y="-2250306"/>
        <a:ext cx="1135061" cy="5635674"/>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E40CED7-7B46-47AA-9E74-8AE3B00660DA}">
      <dsp:nvSpPr>
        <dsp:cNvPr id="0" name=""/>
        <dsp:cNvSpPr/>
      </dsp:nvSpPr>
      <dsp:spPr>
        <a:xfrm rot="5400000">
          <a:off x="-261937" y="261937"/>
          <a:ext cx="1746248" cy="1222373"/>
        </a:xfrm>
        <a:prstGeom prst="chevron">
          <a:avLst/>
        </a:prstGeom>
        <a:solidFill>
          <a:srgbClr val="92D050"/>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smtClean="0"/>
            <a:t>前提条件</a:t>
          </a:r>
          <a:endParaRPr lang="zh-CN" altLang="en-US" sz="2300" kern="1200"/>
        </a:p>
      </dsp:txBody>
      <dsp:txXfrm rot="5400000">
        <a:off x="-261937" y="261937"/>
        <a:ext cx="1746248" cy="1222373"/>
      </dsp:txXfrm>
    </dsp:sp>
    <dsp:sp modelId="{3077325A-2D3D-42C5-8B1D-7CEAD06E1E83}">
      <dsp:nvSpPr>
        <dsp:cNvPr id="0" name=""/>
        <dsp:cNvSpPr/>
      </dsp:nvSpPr>
      <dsp:spPr>
        <a:xfrm rot="5400000">
          <a:off x="3472680" y="-2250306"/>
          <a:ext cx="1135061" cy="563567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sz="2400" kern="1200" smtClean="0"/>
            <a:t>在概要设计的基础上，描述各模块具体实现和处理逻辑</a:t>
          </a:r>
          <a:r>
            <a:rPr lang="zh-CN" altLang="en-US" sz="2400" kern="1200" smtClean="0"/>
            <a:t>。</a:t>
          </a:r>
          <a:endParaRPr lang="zh-CN" altLang="en-US" sz="2400" kern="1200"/>
        </a:p>
      </dsp:txBody>
      <dsp:txXfrm rot="5400000">
        <a:off x="3472680" y="-2250306"/>
        <a:ext cx="1135061" cy="563567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B2913EC5-70FC-4A6E-875E-01B3646759C5}" type="datetimeFigureOut">
              <a:rPr lang="zh-CN" altLang="en-US"/>
              <a:pPr>
                <a:defRPr/>
              </a:pPr>
              <a:t>2016/5/18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3BF4C13D-F9EB-4E51-8CEA-798D239D7DE0}" type="slidenum">
              <a:rPr lang="zh-CN" altLang="en-US"/>
              <a:pPr>
                <a:defRPr/>
              </a:pPr>
              <a:t>‹#›</a:t>
            </a:fld>
            <a:endParaRPr lang="en-US" altLang="zh-CN"/>
          </a:p>
        </p:txBody>
      </p:sp>
    </p:spTree>
    <p:extLst>
      <p:ext uri="{BB962C8B-B14F-4D97-AF65-F5344CB8AC3E}">
        <p14:creationId xmlns:p14="http://schemas.microsoft.com/office/powerpoint/2010/main" xmlns="" val="34252729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9CBFC36-0E5A-4B40-A248-F88E4D0F9B81}" type="slidenum">
              <a:rPr lang="zh-CN" altLang="en-US" smtClean="0"/>
              <a:pPr>
                <a:defRPr/>
              </a:pPr>
              <a:t>2</a:t>
            </a:fld>
            <a:endParaRPr lang="en-US" altLang="zh-CN"/>
          </a:p>
        </p:txBody>
      </p:sp>
    </p:spTree>
    <p:extLst>
      <p:ext uri="{BB962C8B-B14F-4D97-AF65-F5344CB8AC3E}">
        <p14:creationId xmlns:p14="http://schemas.microsoft.com/office/powerpoint/2010/main" xmlns="" val="157776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9CBFC36-0E5A-4B40-A248-F88E4D0F9B81}" type="slidenum">
              <a:rPr lang="zh-CN" altLang="en-US" smtClean="0"/>
              <a:pPr>
                <a:defRPr/>
              </a:pPr>
              <a:t>13</a:t>
            </a:fld>
            <a:endParaRPr lang="en-US" altLang="zh-CN"/>
          </a:p>
        </p:txBody>
      </p:sp>
    </p:spTree>
    <p:extLst>
      <p:ext uri="{BB962C8B-B14F-4D97-AF65-F5344CB8AC3E}">
        <p14:creationId xmlns:p14="http://schemas.microsoft.com/office/powerpoint/2010/main" xmlns="" val="4116887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smtClean="0">
                <a:solidFill>
                  <a:schemeClr val="tx1"/>
                </a:solidFill>
                <a:latin typeface="Times New Roman" pitchFamily="18" charset="0"/>
                <a:ea typeface="宋体" pitchFamily="2" charset="-122"/>
                <a:cs typeface="+mn-cs"/>
              </a:rPr>
              <a:t>在概要设计中，要对系统的运行环境进行约定，约定内容主要包括以下几个方面：</a:t>
            </a:r>
            <a:endParaRPr lang="zh-CN" altLang="en-US" sz="1050" kern="1200" smtClean="0">
              <a:solidFill>
                <a:schemeClr val="tx1"/>
              </a:solidFill>
              <a:latin typeface="Times New Roman" pitchFamily="18" charset="0"/>
              <a:ea typeface="宋体" pitchFamily="2" charset="-122"/>
              <a:cs typeface="+mn-cs"/>
            </a:endParaRPr>
          </a:p>
          <a:p>
            <a:pPr lvl="0"/>
            <a:r>
              <a:rPr lang="zh-CN" altLang="en-US" sz="1200" kern="1200" smtClean="0">
                <a:solidFill>
                  <a:schemeClr val="tx1"/>
                </a:solidFill>
                <a:latin typeface="Times New Roman" pitchFamily="18" charset="0"/>
                <a:ea typeface="宋体" pitchFamily="2" charset="-122"/>
                <a:cs typeface="+mn-cs"/>
              </a:rPr>
              <a:t>硬件要求：对运行机器的</a:t>
            </a:r>
            <a:r>
              <a:rPr lang="en-US" sz="1200" kern="1200" smtClean="0">
                <a:solidFill>
                  <a:schemeClr val="tx1"/>
                </a:solidFill>
                <a:latin typeface="Times New Roman" pitchFamily="18" charset="0"/>
                <a:ea typeface="宋体" pitchFamily="2" charset="-122"/>
                <a:cs typeface="+mn-cs"/>
              </a:rPr>
              <a:t>CPU</a:t>
            </a:r>
            <a:r>
              <a:rPr lang="zh-CN" altLang="en-US" sz="1200" kern="1200" smtClean="0">
                <a:solidFill>
                  <a:schemeClr val="tx1"/>
                </a:solidFill>
                <a:latin typeface="Times New Roman" pitchFamily="18" charset="0"/>
                <a:ea typeface="宋体" pitchFamily="2" charset="-122"/>
                <a:cs typeface="+mn-cs"/>
              </a:rPr>
              <a:t>，内存，硬盘，网卡等硬件或外设的要求，比如一些系统需要具备身份证读卡器，摄像头，光盘刻录机，声卡，耳麦等外设都需要特别说明。</a:t>
            </a:r>
            <a:endParaRPr lang="zh-CN" altLang="en-US" sz="1050" kern="1200" smtClean="0">
              <a:solidFill>
                <a:schemeClr val="tx1"/>
              </a:solidFill>
              <a:latin typeface="Times New Roman" pitchFamily="18" charset="0"/>
              <a:ea typeface="宋体" pitchFamily="2" charset="-122"/>
              <a:cs typeface="+mn-cs"/>
            </a:endParaRPr>
          </a:p>
          <a:p>
            <a:pPr lvl="0"/>
            <a:r>
              <a:rPr lang="zh-CN" altLang="en-US" sz="1200" kern="1200" smtClean="0">
                <a:solidFill>
                  <a:schemeClr val="tx1"/>
                </a:solidFill>
                <a:latin typeface="Times New Roman" pitchFamily="18" charset="0"/>
                <a:ea typeface="宋体" pitchFamily="2" charset="-122"/>
                <a:cs typeface="+mn-cs"/>
              </a:rPr>
              <a:t>操作系统要求：对运行机器的操作系统、浏览器、防火墙等系统软件的要求。</a:t>
            </a:r>
            <a:endParaRPr lang="zh-CN" altLang="en-US" sz="1050" kern="1200" smtClean="0">
              <a:solidFill>
                <a:schemeClr val="tx1"/>
              </a:solidFill>
              <a:latin typeface="Times New Roman" pitchFamily="18" charset="0"/>
              <a:ea typeface="宋体" pitchFamily="2" charset="-122"/>
              <a:cs typeface="+mn-cs"/>
            </a:endParaRPr>
          </a:p>
          <a:p>
            <a:pPr lvl="0"/>
            <a:r>
              <a:rPr lang="zh-CN" altLang="en-US" sz="1200" kern="1200" smtClean="0">
                <a:solidFill>
                  <a:schemeClr val="tx1"/>
                </a:solidFill>
                <a:latin typeface="Times New Roman" pitchFamily="18" charset="0"/>
                <a:ea typeface="宋体" pitchFamily="2" charset="-122"/>
                <a:cs typeface="+mn-cs"/>
              </a:rPr>
              <a:t>服务器要求：对各个服务器性能、软硬件的要求。</a:t>
            </a:r>
            <a:endParaRPr lang="zh-CN" altLang="en-US" sz="1050" kern="1200" smtClean="0">
              <a:solidFill>
                <a:schemeClr val="tx1"/>
              </a:solidFill>
              <a:latin typeface="Times New Roman" pitchFamily="18" charset="0"/>
              <a:ea typeface="宋体" pitchFamily="2" charset="-122"/>
              <a:cs typeface="+mn-cs"/>
            </a:endParaRPr>
          </a:p>
          <a:p>
            <a:pPr lvl="0"/>
            <a:r>
              <a:rPr lang="zh-CN" altLang="en-US" sz="1200" kern="1200" smtClean="0">
                <a:solidFill>
                  <a:schemeClr val="tx1"/>
                </a:solidFill>
                <a:latin typeface="Times New Roman" pitchFamily="18" charset="0"/>
                <a:ea typeface="宋体" pitchFamily="2" charset="-122"/>
                <a:cs typeface="+mn-cs"/>
              </a:rPr>
              <a:t>数据库要求：对系统所使用的数据库软件、版本的要求。</a:t>
            </a:r>
            <a:endParaRPr lang="en-US" altLang="zh-CN" sz="1200" kern="1200" smtClean="0">
              <a:solidFill>
                <a:schemeClr val="tx1"/>
              </a:solidFill>
              <a:latin typeface="Times New Roman" pitchFamily="18" charset="0"/>
              <a:ea typeface="宋体" pitchFamily="2" charset="-122"/>
              <a:cs typeface="+mn-cs"/>
            </a:endParaRPr>
          </a:p>
          <a:p>
            <a:pPr lvl="0"/>
            <a:r>
              <a:rPr lang="zh-CN" altLang="en-US" sz="1200" kern="1200" smtClean="0">
                <a:solidFill>
                  <a:schemeClr val="tx1"/>
                </a:solidFill>
                <a:latin typeface="Times New Roman" pitchFamily="18" charset="0"/>
                <a:ea typeface="宋体" pitchFamily="2" charset="-122"/>
                <a:cs typeface="+mn-cs"/>
              </a:rPr>
              <a:t>讲解时可以举例说明。</a:t>
            </a:r>
            <a:endParaRPr lang="zh-CN" altLang="en-US" sz="1050" kern="1200" smtClean="0">
              <a:solidFill>
                <a:schemeClr val="tx1"/>
              </a:solidFill>
              <a:latin typeface="Times New Roman" pitchFamily="18" charset="0"/>
              <a:ea typeface="宋体" pitchFamily="2" charset="-122"/>
              <a:cs typeface="+mn-cs"/>
            </a:endParaRPr>
          </a:p>
          <a:p>
            <a:pPr lvl="1"/>
            <a:endParaRPr lang="zh-CN" altLang="en-US" dirty="0"/>
          </a:p>
        </p:txBody>
      </p:sp>
      <p:sp>
        <p:nvSpPr>
          <p:cNvPr id="4" name="灯片编号占位符 3"/>
          <p:cNvSpPr>
            <a:spLocks noGrp="1"/>
          </p:cNvSpPr>
          <p:nvPr>
            <p:ph type="sldNum" sz="quarter" idx="10"/>
          </p:nvPr>
        </p:nvSpPr>
        <p:spPr/>
        <p:txBody>
          <a:bodyPr/>
          <a:lstStyle/>
          <a:p>
            <a:pPr>
              <a:defRPr/>
            </a:pPr>
            <a:fld id="{99CBFC36-0E5A-4B40-A248-F88E4D0F9B81}" type="slidenum">
              <a:rPr lang="zh-CN" altLang="en-US" smtClean="0"/>
              <a:pPr>
                <a:defRPr/>
              </a:pPr>
              <a:t>14</a:t>
            </a:fld>
            <a:endParaRPr lang="en-US" altLang="zh-CN"/>
          </a:p>
        </p:txBody>
      </p:sp>
    </p:spTree>
    <p:extLst>
      <p:ext uri="{BB962C8B-B14F-4D97-AF65-F5344CB8AC3E}">
        <p14:creationId xmlns:p14="http://schemas.microsoft.com/office/powerpoint/2010/main" xmlns="" val="1212391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从系统架构开始，顺时针讲解。</a:t>
            </a:r>
            <a:endParaRPr lang="zh-CN" altLang="en-US"/>
          </a:p>
        </p:txBody>
      </p:sp>
      <p:sp>
        <p:nvSpPr>
          <p:cNvPr id="4" name="灯片编号占位符 3"/>
          <p:cNvSpPr>
            <a:spLocks noGrp="1"/>
          </p:cNvSpPr>
          <p:nvPr>
            <p:ph type="sldNum" sz="quarter" idx="10"/>
          </p:nvPr>
        </p:nvSpPr>
        <p:spPr/>
        <p:txBody>
          <a:bodyPr/>
          <a:lstStyle/>
          <a:p>
            <a:pPr>
              <a:defRPr/>
            </a:pPr>
            <a:fld id="{99CBFC36-0E5A-4B40-A248-F88E4D0F9B81}" type="slidenum">
              <a:rPr lang="zh-CN" altLang="en-US" smtClean="0"/>
              <a:pPr>
                <a:defRPr/>
              </a:pPr>
              <a:t>15</a:t>
            </a:fld>
            <a:endParaRPr lang="en-US" altLang="zh-CN"/>
          </a:p>
        </p:txBody>
      </p:sp>
    </p:spTree>
    <p:extLst>
      <p:ext uri="{BB962C8B-B14F-4D97-AF65-F5344CB8AC3E}">
        <p14:creationId xmlns:p14="http://schemas.microsoft.com/office/powerpoint/2010/main" xmlns="" val="742267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通过两道题，总结</a:t>
            </a:r>
            <a:r>
              <a:rPr lang="en-US" altLang="zh-CN" dirty="0" smtClean="0"/>
              <a:t>IP</a:t>
            </a:r>
            <a:r>
              <a:rPr lang="zh-CN" altLang="en-US" dirty="0" smtClean="0"/>
              <a:t>地址的构成及分类</a:t>
            </a:r>
            <a:endParaRPr lang="en-US" altLang="zh-CN" dirty="0" smtClean="0"/>
          </a:p>
        </p:txBody>
      </p:sp>
      <p:sp>
        <p:nvSpPr>
          <p:cNvPr id="4" name="灯片编号占位符 3"/>
          <p:cNvSpPr>
            <a:spLocks noGrp="1"/>
          </p:cNvSpPr>
          <p:nvPr>
            <p:ph type="sldNum" sz="quarter" idx="10"/>
          </p:nvPr>
        </p:nvSpPr>
        <p:spPr/>
        <p:txBody>
          <a:bodyPr/>
          <a:lstStyle/>
          <a:p>
            <a:pPr>
              <a:defRPr/>
            </a:pPr>
            <a:fld id="{99CBFC36-0E5A-4B40-A248-F88E4D0F9B81}" type="slidenum">
              <a:rPr lang="zh-CN" altLang="en-US" smtClean="0"/>
              <a:pPr>
                <a:defRPr/>
              </a:pPr>
              <a:t>16</a:t>
            </a:fld>
            <a:endParaRPr lang="en-US" altLang="zh-CN"/>
          </a:p>
        </p:txBody>
      </p:sp>
    </p:spTree>
    <p:extLst>
      <p:ext uri="{BB962C8B-B14F-4D97-AF65-F5344CB8AC3E}">
        <p14:creationId xmlns:p14="http://schemas.microsoft.com/office/powerpoint/2010/main" xmlns="" val="4209540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9CBFC36-0E5A-4B40-A248-F88E4D0F9B81}" type="slidenum">
              <a:rPr lang="zh-CN" altLang="en-US" smtClean="0"/>
              <a:pPr>
                <a:defRPr/>
              </a:pPr>
              <a:t>17</a:t>
            </a:fld>
            <a:endParaRPr lang="en-US" altLang="zh-CN"/>
          </a:p>
        </p:txBody>
      </p:sp>
    </p:spTree>
    <p:extLst>
      <p:ext uri="{BB962C8B-B14F-4D97-AF65-F5344CB8AC3E}">
        <p14:creationId xmlns:p14="http://schemas.microsoft.com/office/powerpoint/2010/main" xmlns="" val="261559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9CBFC36-0E5A-4B40-A248-F88E4D0F9B81}" type="slidenum">
              <a:rPr lang="zh-CN" altLang="en-US" smtClean="0"/>
              <a:pPr>
                <a:defRPr/>
              </a:pPr>
              <a:t>18</a:t>
            </a:fld>
            <a:endParaRPr lang="en-US" altLang="zh-CN"/>
          </a:p>
        </p:txBody>
      </p:sp>
    </p:spTree>
    <p:extLst>
      <p:ext uri="{BB962C8B-B14F-4D97-AF65-F5344CB8AC3E}">
        <p14:creationId xmlns:p14="http://schemas.microsoft.com/office/powerpoint/2010/main" xmlns="" val="536013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en-US" sz="1200" kern="1200" smtClean="0">
                <a:solidFill>
                  <a:schemeClr val="tx1"/>
                </a:solidFill>
                <a:latin typeface="Times New Roman" pitchFamily="18" charset="0"/>
                <a:ea typeface="宋体" pitchFamily="2" charset="-122"/>
                <a:cs typeface="+mn-cs"/>
              </a:rPr>
              <a:t>UML </a:t>
            </a:r>
            <a:r>
              <a:rPr lang="zh-CN" altLang="en-US" sz="1200" kern="1200" smtClean="0">
                <a:solidFill>
                  <a:schemeClr val="tx1"/>
                </a:solidFill>
                <a:latin typeface="Times New Roman" pitchFamily="18" charset="0"/>
                <a:ea typeface="宋体" pitchFamily="2" charset="-122"/>
                <a:cs typeface="+mn-cs"/>
              </a:rPr>
              <a:t>建模语言能够从各个不同的角度对软件系统进行描述，所用到的图形模型如下：</a:t>
            </a:r>
          </a:p>
          <a:p>
            <a:r>
              <a:rPr lang="zh-CN" altLang="en-US" sz="1200" kern="1200" smtClean="0">
                <a:solidFill>
                  <a:schemeClr val="tx1"/>
                </a:solidFill>
                <a:latin typeface="Times New Roman" pitchFamily="18" charset="0"/>
                <a:ea typeface="宋体" pitchFamily="2" charset="-122"/>
                <a:cs typeface="+mn-cs"/>
              </a:rPr>
              <a:t>（</a:t>
            </a:r>
            <a:r>
              <a:rPr lang="en-US" sz="1200" kern="1200" smtClean="0">
                <a:solidFill>
                  <a:schemeClr val="tx1"/>
                </a:solidFill>
                <a:latin typeface="Times New Roman" pitchFamily="18" charset="0"/>
                <a:ea typeface="宋体" pitchFamily="2" charset="-122"/>
                <a:cs typeface="+mn-cs"/>
              </a:rPr>
              <a:t>1</a:t>
            </a:r>
            <a:r>
              <a:rPr lang="zh-CN" altLang="en-US" sz="1200" kern="1200" smtClean="0">
                <a:solidFill>
                  <a:schemeClr val="tx1"/>
                </a:solidFill>
                <a:latin typeface="Times New Roman" pitchFamily="18" charset="0"/>
                <a:ea typeface="宋体" pitchFamily="2" charset="-122"/>
                <a:cs typeface="+mn-cs"/>
              </a:rPr>
              <a:t>）用例图。涉及参入者、用例等图形元素，用于描述用户与系统之间的交互关系。</a:t>
            </a:r>
          </a:p>
          <a:p>
            <a:r>
              <a:rPr lang="zh-CN" altLang="en-US" sz="1200" kern="1200" smtClean="0">
                <a:solidFill>
                  <a:schemeClr val="tx1"/>
                </a:solidFill>
                <a:latin typeface="Times New Roman" pitchFamily="18" charset="0"/>
                <a:ea typeface="宋体" pitchFamily="2" charset="-122"/>
                <a:cs typeface="+mn-cs"/>
              </a:rPr>
              <a:t>（</a:t>
            </a:r>
            <a:r>
              <a:rPr lang="en-US" sz="1200" kern="1200" smtClean="0">
                <a:solidFill>
                  <a:schemeClr val="tx1"/>
                </a:solidFill>
                <a:latin typeface="Times New Roman" pitchFamily="18" charset="0"/>
                <a:ea typeface="宋体" pitchFamily="2" charset="-122"/>
                <a:cs typeface="+mn-cs"/>
              </a:rPr>
              <a:t>2</a:t>
            </a:r>
            <a:r>
              <a:rPr lang="zh-CN" altLang="en-US" sz="1200" kern="1200" smtClean="0">
                <a:solidFill>
                  <a:schemeClr val="tx1"/>
                </a:solidFill>
                <a:latin typeface="Times New Roman" pitchFamily="18" charset="0"/>
                <a:ea typeface="宋体" pitchFamily="2" charset="-122"/>
                <a:cs typeface="+mn-cs"/>
              </a:rPr>
              <a:t>）类图。涉及类、接口等元素以及这些元素之间存在关联、泛化、依赖等关系，用于描述系统的静态结构。</a:t>
            </a:r>
          </a:p>
          <a:p>
            <a:r>
              <a:rPr lang="zh-CN" altLang="en-US" sz="1200" kern="1200" smtClean="0">
                <a:solidFill>
                  <a:schemeClr val="tx1"/>
                </a:solidFill>
                <a:latin typeface="Times New Roman" pitchFamily="18" charset="0"/>
                <a:ea typeface="宋体" pitchFamily="2" charset="-122"/>
                <a:cs typeface="+mn-cs"/>
              </a:rPr>
              <a:t>（</a:t>
            </a:r>
            <a:r>
              <a:rPr lang="en-US" sz="1200" kern="1200" smtClean="0">
                <a:solidFill>
                  <a:schemeClr val="tx1"/>
                </a:solidFill>
                <a:latin typeface="Times New Roman" pitchFamily="18" charset="0"/>
                <a:ea typeface="宋体" pitchFamily="2" charset="-122"/>
                <a:cs typeface="+mn-cs"/>
              </a:rPr>
              <a:t>3</a:t>
            </a:r>
            <a:r>
              <a:rPr lang="zh-CN" altLang="en-US" sz="1200" kern="1200" smtClean="0">
                <a:solidFill>
                  <a:schemeClr val="tx1"/>
                </a:solidFill>
                <a:latin typeface="Times New Roman" pitchFamily="18" charset="0"/>
                <a:ea typeface="宋体" pitchFamily="2" charset="-122"/>
                <a:cs typeface="+mn-cs"/>
              </a:rPr>
              <a:t>）活动图。使用活动图形元素说明系统的高层活动状态与转换，用于说明用例图中每个用例的内部工作流程。</a:t>
            </a:r>
          </a:p>
          <a:p>
            <a:r>
              <a:rPr lang="zh-CN" altLang="en-US" sz="1200" kern="1200" smtClean="0">
                <a:solidFill>
                  <a:schemeClr val="tx1"/>
                </a:solidFill>
                <a:latin typeface="Times New Roman" pitchFamily="18" charset="0"/>
                <a:ea typeface="宋体" pitchFamily="2" charset="-122"/>
                <a:cs typeface="+mn-cs"/>
              </a:rPr>
              <a:t>（</a:t>
            </a:r>
            <a:r>
              <a:rPr lang="en-US" sz="1200" kern="1200" smtClean="0">
                <a:solidFill>
                  <a:schemeClr val="tx1"/>
                </a:solidFill>
                <a:latin typeface="Times New Roman" pitchFamily="18" charset="0"/>
                <a:ea typeface="宋体" pitchFamily="2" charset="-122"/>
                <a:cs typeface="+mn-cs"/>
              </a:rPr>
              <a:t>4</a:t>
            </a:r>
            <a:r>
              <a:rPr lang="zh-CN" altLang="en-US" sz="1200" kern="1200" smtClean="0">
                <a:solidFill>
                  <a:schemeClr val="tx1"/>
                </a:solidFill>
                <a:latin typeface="Times New Roman" pitchFamily="18" charset="0"/>
                <a:ea typeface="宋体" pitchFamily="2" charset="-122"/>
                <a:cs typeface="+mn-cs"/>
              </a:rPr>
              <a:t>）状态图。涉及状态、事件等图形元素，用于对类元素所具有的各种状态以及状态之间的转换关系进行细节描述。</a:t>
            </a:r>
          </a:p>
          <a:p>
            <a:r>
              <a:rPr lang="zh-CN" altLang="en-US" sz="1200" kern="1200" smtClean="0">
                <a:solidFill>
                  <a:schemeClr val="tx1"/>
                </a:solidFill>
                <a:latin typeface="Times New Roman" pitchFamily="18" charset="0"/>
                <a:ea typeface="宋体" pitchFamily="2" charset="-122"/>
                <a:cs typeface="+mn-cs"/>
              </a:rPr>
              <a:t>（</a:t>
            </a:r>
            <a:r>
              <a:rPr lang="en-US" sz="1200" kern="1200" smtClean="0">
                <a:solidFill>
                  <a:schemeClr val="tx1"/>
                </a:solidFill>
                <a:latin typeface="Times New Roman" pitchFamily="18" charset="0"/>
                <a:ea typeface="宋体" pitchFamily="2" charset="-122"/>
                <a:cs typeface="+mn-cs"/>
              </a:rPr>
              <a:t>5</a:t>
            </a:r>
            <a:r>
              <a:rPr lang="zh-CN" altLang="en-US" sz="1200" kern="1200" smtClean="0">
                <a:solidFill>
                  <a:schemeClr val="tx1"/>
                </a:solidFill>
                <a:latin typeface="Times New Roman" pitchFamily="18" charset="0"/>
                <a:ea typeface="宋体" pitchFamily="2" charset="-122"/>
                <a:cs typeface="+mn-cs"/>
              </a:rPr>
              <a:t>）序列图。涉及对象、消息等图形元素，其中对象沿横向排列，消息沿竖向排列，用于反映对象通信时传递消息的时间顺序。</a:t>
            </a:r>
          </a:p>
          <a:p>
            <a:r>
              <a:rPr lang="zh-CN" altLang="en-US" sz="1200" kern="1200" smtClean="0">
                <a:solidFill>
                  <a:schemeClr val="tx1"/>
                </a:solidFill>
                <a:latin typeface="Times New Roman" pitchFamily="18" charset="0"/>
                <a:ea typeface="宋体" pitchFamily="2" charset="-122"/>
                <a:cs typeface="+mn-cs"/>
              </a:rPr>
              <a:t>（</a:t>
            </a:r>
            <a:r>
              <a:rPr lang="en-US" sz="1200" kern="1200" smtClean="0">
                <a:solidFill>
                  <a:schemeClr val="tx1"/>
                </a:solidFill>
                <a:latin typeface="Times New Roman" pitchFamily="18" charset="0"/>
                <a:ea typeface="宋体" pitchFamily="2" charset="-122"/>
                <a:cs typeface="+mn-cs"/>
              </a:rPr>
              <a:t>6</a:t>
            </a:r>
            <a:r>
              <a:rPr lang="zh-CN" altLang="en-US" sz="1200" kern="1200" smtClean="0">
                <a:solidFill>
                  <a:schemeClr val="tx1"/>
                </a:solidFill>
                <a:latin typeface="Times New Roman" pitchFamily="18" charset="0"/>
                <a:ea typeface="宋体" pitchFamily="2" charset="-122"/>
                <a:cs typeface="+mn-cs"/>
              </a:rPr>
              <a:t>）协作图。涉及对象、消息等图形元素，用于对系统在某个工作片段所包含的对象以及对象之间基于消息的通信进行设计说明。</a:t>
            </a:r>
          </a:p>
          <a:p>
            <a:r>
              <a:rPr lang="zh-CN" altLang="en-US" sz="1200" kern="1200" smtClean="0">
                <a:solidFill>
                  <a:schemeClr val="tx1"/>
                </a:solidFill>
                <a:latin typeface="Times New Roman" pitchFamily="18" charset="0"/>
                <a:ea typeface="宋体" pitchFamily="2" charset="-122"/>
                <a:cs typeface="+mn-cs"/>
              </a:rPr>
              <a:t>（</a:t>
            </a:r>
            <a:r>
              <a:rPr lang="en-US" sz="1200" kern="1200" smtClean="0">
                <a:solidFill>
                  <a:schemeClr val="tx1"/>
                </a:solidFill>
                <a:latin typeface="Times New Roman" pitchFamily="18" charset="0"/>
                <a:ea typeface="宋体" pitchFamily="2" charset="-122"/>
                <a:cs typeface="+mn-cs"/>
              </a:rPr>
              <a:t>7</a:t>
            </a:r>
            <a:r>
              <a:rPr lang="zh-CN" altLang="en-US" sz="1200" kern="1200" smtClean="0">
                <a:solidFill>
                  <a:schemeClr val="tx1"/>
                </a:solidFill>
                <a:latin typeface="Times New Roman" pitchFamily="18" charset="0"/>
                <a:ea typeface="宋体" pitchFamily="2" charset="-122"/>
                <a:cs typeface="+mn-cs"/>
              </a:rPr>
              <a:t>）构件图。使用构件及其构件之间的依赖关系说明系统的物理构造。</a:t>
            </a:r>
          </a:p>
          <a:p>
            <a:r>
              <a:rPr lang="zh-CN" altLang="en-US" sz="1200" kern="1200" smtClean="0">
                <a:solidFill>
                  <a:schemeClr val="tx1"/>
                </a:solidFill>
                <a:latin typeface="Times New Roman" pitchFamily="18" charset="0"/>
                <a:ea typeface="宋体" pitchFamily="2" charset="-122"/>
                <a:cs typeface="+mn-cs"/>
              </a:rPr>
              <a:t>（</a:t>
            </a:r>
            <a:r>
              <a:rPr lang="en-US" sz="1200" kern="1200" smtClean="0">
                <a:solidFill>
                  <a:schemeClr val="tx1"/>
                </a:solidFill>
                <a:latin typeface="Times New Roman" pitchFamily="18" charset="0"/>
                <a:ea typeface="宋体" pitchFamily="2" charset="-122"/>
                <a:cs typeface="+mn-cs"/>
              </a:rPr>
              <a:t>8</a:t>
            </a:r>
            <a:r>
              <a:rPr lang="zh-CN" altLang="en-US" sz="1200" kern="1200" smtClean="0">
                <a:solidFill>
                  <a:schemeClr val="tx1"/>
                </a:solidFill>
                <a:latin typeface="Times New Roman" pitchFamily="18" charset="0"/>
                <a:ea typeface="宋体" pitchFamily="2" charset="-122"/>
                <a:cs typeface="+mn-cs"/>
              </a:rPr>
              <a:t>）部署图。由客户机、服务器等物理节点组成，用于描述系统的分布式架构。</a:t>
            </a:r>
          </a:p>
          <a:p>
            <a:r>
              <a:rPr lang="zh-CN" altLang="en-US" sz="1200" kern="1200" smtClean="0">
                <a:solidFill>
                  <a:schemeClr val="tx1"/>
                </a:solidFill>
                <a:latin typeface="Times New Roman" pitchFamily="18" charset="0"/>
                <a:ea typeface="宋体" pitchFamily="2" charset="-122"/>
                <a:cs typeface="+mn-cs"/>
              </a:rPr>
              <a:t>基于</a:t>
            </a:r>
            <a:r>
              <a:rPr lang="en-US" sz="1200" kern="1200" smtClean="0">
                <a:solidFill>
                  <a:schemeClr val="tx1"/>
                </a:solidFill>
                <a:latin typeface="Times New Roman" pitchFamily="18" charset="0"/>
                <a:ea typeface="宋体" pitchFamily="2" charset="-122"/>
                <a:cs typeface="+mn-cs"/>
              </a:rPr>
              <a:t>UML </a:t>
            </a:r>
            <a:r>
              <a:rPr lang="zh-CN" altLang="en-US" sz="1200" kern="1200" smtClean="0">
                <a:solidFill>
                  <a:schemeClr val="tx1"/>
                </a:solidFill>
                <a:latin typeface="Times New Roman" pitchFamily="18" charset="0"/>
                <a:ea typeface="宋体" pitchFamily="2" charset="-122"/>
                <a:cs typeface="+mn-cs"/>
              </a:rPr>
              <a:t>的建模步骤包括分析与设计这两个建模阶段。其中分析阶段需要创建的模型有：用例图、活动图、类分析图和序列图，设计阶段需要创建的模型有：类设计图、协作图、状态图、构件图和部署图。</a:t>
            </a:r>
            <a:endParaRPr lang="zh-CN" altLang="en-US" dirty="0"/>
          </a:p>
        </p:txBody>
      </p:sp>
      <p:sp>
        <p:nvSpPr>
          <p:cNvPr id="4" name="灯片编号占位符 3"/>
          <p:cNvSpPr>
            <a:spLocks noGrp="1"/>
          </p:cNvSpPr>
          <p:nvPr>
            <p:ph type="sldNum" sz="quarter" idx="10"/>
          </p:nvPr>
        </p:nvSpPr>
        <p:spPr/>
        <p:txBody>
          <a:bodyPr/>
          <a:lstStyle/>
          <a:p>
            <a:pPr>
              <a:defRPr/>
            </a:pPr>
            <a:fld id="{99CBFC36-0E5A-4B40-A248-F88E4D0F9B81}" type="slidenum">
              <a:rPr lang="zh-CN" altLang="en-US" smtClean="0"/>
              <a:pPr>
                <a:defRPr/>
              </a:pPr>
              <a:t>19</a:t>
            </a:fld>
            <a:endParaRPr lang="en-US" altLang="zh-CN"/>
          </a:p>
        </p:txBody>
      </p:sp>
    </p:spTree>
    <p:extLst>
      <p:ext uri="{BB962C8B-B14F-4D97-AF65-F5344CB8AC3E}">
        <p14:creationId xmlns:p14="http://schemas.microsoft.com/office/powerpoint/2010/main" xmlns="" val="143525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请详细讲解如何设计类图，如何从类图转换为程序代码。</a:t>
            </a:r>
            <a:endParaRPr lang="zh-CN" altLang="en-US" dirty="0"/>
          </a:p>
        </p:txBody>
      </p:sp>
      <p:sp>
        <p:nvSpPr>
          <p:cNvPr id="4" name="灯片编号占位符 3"/>
          <p:cNvSpPr>
            <a:spLocks noGrp="1"/>
          </p:cNvSpPr>
          <p:nvPr>
            <p:ph type="sldNum" sz="quarter" idx="10"/>
          </p:nvPr>
        </p:nvSpPr>
        <p:spPr/>
        <p:txBody>
          <a:bodyPr/>
          <a:lstStyle/>
          <a:p>
            <a:pPr>
              <a:defRPr/>
            </a:pPr>
            <a:fld id="{99CBFC36-0E5A-4B40-A248-F88E4D0F9B81}" type="slidenum">
              <a:rPr lang="zh-CN" altLang="en-US" smtClean="0"/>
              <a:pPr>
                <a:defRPr/>
              </a:pPr>
              <a:t>20</a:t>
            </a:fld>
            <a:endParaRPr lang="en-US" altLang="zh-CN"/>
          </a:p>
        </p:txBody>
      </p:sp>
    </p:spTree>
    <p:extLst>
      <p:ext uri="{BB962C8B-B14F-4D97-AF65-F5344CB8AC3E}">
        <p14:creationId xmlns:p14="http://schemas.microsoft.com/office/powerpoint/2010/main" xmlns="" val="19224939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请根据在线课件下载的详细设计文档，讲解详细设计文档包含的主要内容，及各部分如何编写。</a:t>
            </a:r>
            <a:endParaRPr lang="zh-CN" altLang="en-US" dirty="0"/>
          </a:p>
        </p:txBody>
      </p:sp>
      <p:sp>
        <p:nvSpPr>
          <p:cNvPr id="4" name="灯片编号占位符 3"/>
          <p:cNvSpPr>
            <a:spLocks noGrp="1"/>
          </p:cNvSpPr>
          <p:nvPr>
            <p:ph type="sldNum" sz="quarter" idx="10"/>
          </p:nvPr>
        </p:nvSpPr>
        <p:spPr/>
        <p:txBody>
          <a:bodyPr/>
          <a:lstStyle/>
          <a:p>
            <a:pPr>
              <a:defRPr/>
            </a:pPr>
            <a:fld id="{99CBFC36-0E5A-4B40-A248-F88E4D0F9B81}" type="slidenum">
              <a:rPr lang="zh-CN" altLang="en-US" smtClean="0"/>
              <a:pPr>
                <a:defRPr/>
              </a:pPr>
              <a:t>21</a:t>
            </a:fld>
            <a:endParaRPr lang="en-US" altLang="zh-CN"/>
          </a:p>
        </p:txBody>
      </p:sp>
    </p:spTree>
    <p:extLst>
      <p:ext uri="{BB962C8B-B14F-4D97-AF65-F5344CB8AC3E}">
        <p14:creationId xmlns:p14="http://schemas.microsoft.com/office/powerpoint/2010/main" xmlns="" val="25784553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9CBFC36-0E5A-4B40-A248-F88E4D0F9B81}" type="slidenum">
              <a:rPr lang="zh-CN" altLang="en-US" smtClean="0"/>
              <a:pPr>
                <a:defRPr/>
              </a:pPr>
              <a:t>22</a:t>
            </a:fld>
            <a:endParaRPr lang="en-US" altLang="zh-CN"/>
          </a:p>
        </p:txBody>
      </p:sp>
    </p:spTree>
    <p:extLst>
      <p:ext uri="{BB962C8B-B14F-4D97-AF65-F5344CB8AC3E}">
        <p14:creationId xmlns:p14="http://schemas.microsoft.com/office/powerpoint/2010/main" xmlns="" val="3670722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9CBFC36-0E5A-4B40-A248-F88E4D0F9B81}" type="slidenum">
              <a:rPr lang="zh-CN" altLang="en-US" smtClean="0"/>
              <a:pPr>
                <a:defRPr/>
              </a:pPr>
              <a:t>5</a:t>
            </a:fld>
            <a:endParaRPr lang="en-US" altLang="zh-CN"/>
          </a:p>
        </p:txBody>
      </p:sp>
    </p:spTree>
    <p:extLst>
      <p:ext uri="{BB962C8B-B14F-4D97-AF65-F5344CB8AC3E}">
        <p14:creationId xmlns:p14="http://schemas.microsoft.com/office/powerpoint/2010/main" xmlns="" val="3072137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9CBFC36-0E5A-4B40-A248-F88E4D0F9B81}" type="slidenum">
              <a:rPr lang="zh-CN" altLang="en-US" smtClean="0"/>
              <a:pPr>
                <a:defRPr/>
              </a:pPr>
              <a:t>6</a:t>
            </a:fld>
            <a:endParaRPr lang="en-US" altLang="zh-CN"/>
          </a:p>
        </p:txBody>
      </p:sp>
    </p:spTree>
    <p:extLst>
      <p:ext uri="{BB962C8B-B14F-4D97-AF65-F5344CB8AC3E}">
        <p14:creationId xmlns:p14="http://schemas.microsoft.com/office/powerpoint/2010/main" xmlns="" val="104897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9CBFC36-0E5A-4B40-A248-F88E4D0F9B81}" type="slidenum">
              <a:rPr lang="zh-CN" altLang="en-US" smtClean="0"/>
              <a:pPr>
                <a:defRPr/>
              </a:pPr>
              <a:t>7</a:t>
            </a:fld>
            <a:endParaRPr lang="en-US" altLang="zh-CN"/>
          </a:p>
        </p:txBody>
      </p:sp>
    </p:spTree>
    <p:extLst>
      <p:ext uri="{BB962C8B-B14F-4D97-AF65-F5344CB8AC3E}">
        <p14:creationId xmlns:p14="http://schemas.microsoft.com/office/powerpoint/2010/main" xmlns="" val="615962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9CBFC36-0E5A-4B40-A248-F88E4D0F9B81}" type="slidenum">
              <a:rPr lang="zh-CN" altLang="en-US" smtClean="0"/>
              <a:pPr>
                <a:defRPr/>
              </a:pPr>
              <a:t>8</a:t>
            </a:fld>
            <a:endParaRPr lang="en-US" altLang="zh-CN"/>
          </a:p>
        </p:txBody>
      </p:sp>
    </p:spTree>
    <p:extLst>
      <p:ext uri="{BB962C8B-B14F-4D97-AF65-F5344CB8AC3E}">
        <p14:creationId xmlns:p14="http://schemas.microsoft.com/office/powerpoint/2010/main" xmlns="" val="735942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9CBFC36-0E5A-4B40-A248-F88E4D0F9B81}" type="slidenum">
              <a:rPr lang="zh-CN" altLang="en-US" smtClean="0"/>
              <a:pPr>
                <a:defRPr/>
              </a:pPr>
              <a:t>9</a:t>
            </a:fld>
            <a:endParaRPr lang="en-US" altLang="zh-CN"/>
          </a:p>
        </p:txBody>
      </p:sp>
    </p:spTree>
    <p:extLst>
      <p:ext uri="{BB962C8B-B14F-4D97-AF65-F5344CB8AC3E}">
        <p14:creationId xmlns:p14="http://schemas.microsoft.com/office/powerpoint/2010/main" xmlns="" val="180602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zh-CN" altLang="en-US" sz="1200" kern="1200" smtClean="0">
                <a:solidFill>
                  <a:schemeClr val="tx1"/>
                </a:solidFill>
                <a:latin typeface="Times New Roman" pitchFamily="18" charset="0"/>
                <a:ea typeface="宋体" pitchFamily="2" charset="-122"/>
                <a:cs typeface="+mn-cs"/>
              </a:rPr>
              <a:t>使模块功能完整</a:t>
            </a:r>
          </a:p>
          <a:p>
            <a:pPr lvl="0"/>
            <a:r>
              <a:rPr lang="zh-CN" altLang="en-US" sz="1200" kern="1200" smtClean="0">
                <a:solidFill>
                  <a:schemeClr val="tx1"/>
                </a:solidFill>
                <a:latin typeface="Times New Roman" pitchFamily="18" charset="0"/>
                <a:ea typeface="宋体" pitchFamily="2" charset="-122"/>
                <a:cs typeface="+mn-cs"/>
              </a:rPr>
              <a:t>模块大小适中</a:t>
            </a:r>
          </a:p>
          <a:p>
            <a:pPr lvl="0"/>
            <a:r>
              <a:rPr lang="zh-CN" altLang="en-US" sz="1200" kern="1200" smtClean="0">
                <a:solidFill>
                  <a:schemeClr val="tx1"/>
                </a:solidFill>
                <a:latin typeface="Times New Roman" pitchFamily="18" charset="0"/>
                <a:ea typeface="宋体" pitchFamily="2" charset="-122"/>
                <a:cs typeface="+mn-cs"/>
              </a:rPr>
              <a:t>模块功能可预测</a:t>
            </a:r>
          </a:p>
          <a:p>
            <a:r>
              <a:rPr lang="zh-CN" altLang="en-US" sz="1200" kern="1200" smtClean="0">
                <a:solidFill>
                  <a:schemeClr val="tx1"/>
                </a:solidFill>
                <a:latin typeface="Times New Roman" pitchFamily="18" charset="0"/>
                <a:ea typeface="宋体" pitchFamily="2" charset="-122"/>
                <a:cs typeface="+mn-cs"/>
              </a:rPr>
              <a:t>尽量降低模块接口的复杂程度</a:t>
            </a:r>
            <a:endParaRPr lang="zh-CN" altLang="en-US" smtClean="0"/>
          </a:p>
          <a:p>
            <a:endParaRPr lang="zh-CN" altLang="en-US"/>
          </a:p>
        </p:txBody>
      </p:sp>
      <p:sp>
        <p:nvSpPr>
          <p:cNvPr id="4" name="灯片编号占位符 3"/>
          <p:cNvSpPr>
            <a:spLocks noGrp="1"/>
          </p:cNvSpPr>
          <p:nvPr>
            <p:ph type="sldNum" sz="quarter" idx="10"/>
          </p:nvPr>
        </p:nvSpPr>
        <p:spPr/>
        <p:txBody>
          <a:bodyPr/>
          <a:lstStyle/>
          <a:p>
            <a:pPr>
              <a:defRPr/>
            </a:pPr>
            <a:fld id="{99CBFC36-0E5A-4B40-A248-F88E4D0F9B81}" type="slidenum">
              <a:rPr lang="zh-CN" altLang="en-US" smtClean="0"/>
              <a:pPr>
                <a:defRPr/>
              </a:pPr>
              <a:t>10</a:t>
            </a:fld>
            <a:endParaRPr lang="en-US" altLang="zh-CN"/>
          </a:p>
        </p:txBody>
      </p:sp>
    </p:spTree>
    <p:extLst>
      <p:ext uri="{BB962C8B-B14F-4D97-AF65-F5344CB8AC3E}">
        <p14:creationId xmlns:p14="http://schemas.microsoft.com/office/powerpoint/2010/main" xmlns="" val="3076193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9CBFC36-0E5A-4B40-A248-F88E4D0F9B81}" type="slidenum">
              <a:rPr lang="zh-CN" altLang="en-US" smtClean="0"/>
              <a:pPr>
                <a:defRPr/>
              </a:pPr>
              <a:t>11</a:t>
            </a:fld>
            <a:endParaRPr lang="en-US" altLang="zh-CN"/>
          </a:p>
        </p:txBody>
      </p:sp>
    </p:spTree>
    <p:extLst>
      <p:ext uri="{BB962C8B-B14F-4D97-AF65-F5344CB8AC3E}">
        <p14:creationId xmlns:p14="http://schemas.microsoft.com/office/powerpoint/2010/main" xmlns="" val="2333990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9CBFC36-0E5A-4B40-A248-F88E4D0F9B81}" type="slidenum">
              <a:rPr lang="zh-CN" altLang="en-US" smtClean="0"/>
              <a:pPr>
                <a:defRPr/>
              </a:pPr>
              <a:t>12</a:t>
            </a:fld>
            <a:endParaRPr lang="en-US" altLang="zh-CN"/>
          </a:p>
        </p:txBody>
      </p:sp>
    </p:spTree>
    <p:extLst>
      <p:ext uri="{BB962C8B-B14F-4D97-AF65-F5344CB8AC3E}">
        <p14:creationId xmlns:p14="http://schemas.microsoft.com/office/powerpoint/2010/main" xmlns="" val="7441500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744793"/>
            <a:ext cx="7772400" cy="1470025"/>
          </a:xfrm>
        </p:spPr>
        <p:txBody>
          <a:bodyPr/>
          <a:lstStyle>
            <a:lvl1pPr>
              <a:defRPr>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4319606"/>
            <a:ext cx="6400800" cy="1752600"/>
          </a:xfrm>
        </p:spPr>
        <p:txBody>
          <a:bodyPr/>
          <a:lstStyle>
            <a:lvl1pPr marL="0" indent="0" algn="ctr">
              <a:buNone/>
              <a:defRPr>
                <a:solidFill>
                  <a:schemeClr val="tx1"/>
                </a:solidFill>
                <a:latin typeface="黑体" pitchFamily="2" charset="-122"/>
                <a:ea typeface="黑体"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extLst>
      <p:ext uri="{BB962C8B-B14F-4D97-AF65-F5344CB8AC3E}">
        <p14:creationId xmlns:p14="http://schemas.microsoft.com/office/powerpoint/2010/main" xmlns="" val="2631260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29058" y="274638"/>
            <a:ext cx="4686304" cy="511156"/>
          </a:xfrm>
        </p:spPr>
        <p:txBody>
          <a:bodyPr>
            <a:noAutofit/>
          </a:bodyPr>
          <a:lstStyle>
            <a:lvl1pPr>
              <a:defRPr sz="2800" b="1">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8821" y="1196752"/>
            <a:ext cx="8229600" cy="4357718"/>
          </a:xfrm>
        </p:spPr>
        <p:txBody>
          <a:bodyPr>
            <a:normAutofit/>
          </a:bodyPr>
          <a:lstStyle>
            <a:lvl1pPr>
              <a:buFontTx/>
              <a:buBlip>
                <a:blip r:embed="rId2"/>
              </a:buBlip>
              <a:defRPr sz="2400">
                <a:latin typeface="黑体" pitchFamily="2" charset="-122"/>
                <a:ea typeface="黑体" pitchFamily="2" charset="-122"/>
              </a:defRPr>
            </a:lvl1pPr>
          </a:lstStyle>
          <a:p>
            <a:pPr lvl="0"/>
            <a:endParaRPr lang="zh-CN" altLang="en-US" dirty="0"/>
          </a:p>
        </p:txBody>
      </p:sp>
      <p:sp>
        <p:nvSpPr>
          <p:cNvPr id="4" name="日期占位符 3"/>
          <p:cNvSpPr>
            <a:spLocks noGrp="1"/>
          </p:cNvSpPr>
          <p:nvPr>
            <p:ph type="dt" sz="half" idx="10"/>
          </p:nvPr>
        </p:nvSpPr>
        <p:spPr/>
        <p:txBody>
          <a:bodyPr/>
          <a:lstStyle>
            <a:lvl1pPr>
              <a:defRPr/>
            </a:lvl1pPr>
          </a:lstStyle>
          <a:p>
            <a:pPr>
              <a:defRPr/>
            </a:pPr>
            <a:fld id="{9B0EA1A2-AA56-4993-8E79-1E330BD726E4}" type="datetimeFigureOut">
              <a:rPr lang="zh-CN" altLang="en-US"/>
              <a:pPr>
                <a:defRPr/>
              </a:pPr>
              <a:t>2016/5/18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2919DF-B027-45C6-A3D3-C7A4169B6732}" type="slidenum">
              <a:rPr lang="zh-CN" altLang="en-US"/>
              <a:pPr>
                <a:defRPr/>
              </a:pPr>
              <a:t>‹#›</a:t>
            </a:fld>
            <a:endParaRPr lang="en-US" altLang="zh-CN"/>
          </a:p>
        </p:txBody>
      </p:sp>
    </p:spTree>
    <p:extLst>
      <p:ext uri="{BB962C8B-B14F-4D97-AF65-F5344CB8AC3E}">
        <p14:creationId xmlns:p14="http://schemas.microsoft.com/office/powerpoint/2010/main" xmlns="" val="4151491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60350"/>
            <a:ext cx="8686800" cy="4905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052513"/>
            <a:ext cx="4038600" cy="5073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9313" y="1052513"/>
            <a:ext cx="4038600" cy="24606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9313" y="3665538"/>
            <a:ext cx="4038600" cy="24606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3"/>
          <p:cNvSpPr>
            <a:spLocks noGrp="1"/>
          </p:cNvSpPr>
          <p:nvPr>
            <p:ph type="dt" sz="half" idx="10"/>
          </p:nvPr>
        </p:nvSpPr>
        <p:spPr/>
        <p:txBody>
          <a:bodyPr/>
          <a:lstStyle>
            <a:lvl1pPr>
              <a:defRPr/>
            </a:lvl1pPr>
          </a:lstStyle>
          <a:p>
            <a:pPr>
              <a:defRPr/>
            </a:pPr>
            <a:fld id="{BCE60D01-9B97-4D6F-823C-0536F0677A7A}" type="datetimeFigureOut">
              <a:rPr lang="zh-CN" altLang="en-US"/>
              <a:pPr>
                <a:defRPr/>
              </a:pPr>
              <a:t>2016/5/18</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8EC087A9-6240-48EE-A537-8F3140526B34}" type="slidenum">
              <a:rPr lang="zh-CN" altLang="en-US"/>
              <a:pPr>
                <a:defRPr/>
              </a:pPr>
              <a:t>‹#›</a:t>
            </a:fld>
            <a:endParaRPr lang="en-US" altLang="zh-CN"/>
          </a:p>
        </p:txBody>
      </p:sp>
    </p:spTree>
    <p:extLst>
      <p:ext uri="{BB962C8B-B14F-4D97-AF65-F5344CB8AC3E}">
        <p14:creationId xmlns:p14="http://schemas.microsoft.com/office/powerpoint/2010/main" xmlns="" val="2615599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60350"/>
            <a:ext cx="8686800" cy="4905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052513"/>
            <a:ext cx="4038600" cy="5073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052513"/>
            <a:ext cx="4038600" cy="5073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F46681A6-FF06-4EE3-B5C0-EF976B35A6BA}" type="datetimeFigureOut">
              <a:rPr lang="zh-CN" altLang="en-US"/>
              <a:pPr>
                <a:defRPr/>
              </a:pPr>
              <a:t>2016/5/18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4C80757-27DA-415E-ABA4-0484CFA53DB4}" type="slidenum">
              <a:rPr lang="zh-CN" altLang="en-US"/>
              <a:pPr>
                <a:defRPr/>
              </a:pPr>
              <a:t>‹#›</a:t>
            </a:fld>
            <a:endParaRPr lang="en-US" altLang="zh-CN"/>
          </a:p>
        </p:txBody>
      </p:sp>
    </p:spTree>
    <p:extLst>
      <p:ext uri="{BB962C8B-B14F-4D97-AF65-F5344CB8AC3E}">
        <p14:creationId xmlns:p14="http://schemas.microsoft.com/office/powerpoint/2010/main" xmlns="" val="1535346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490573C-7C0B-4EA5-856B-61999487EB1C}" type="datetimeFigureOut">
              <a:rPr lang="zh-CN" altLang="en-US"/>
              <a:pPr>
                <a:defRPr/>
              </a:pPr>
              <a:t>2016/5/18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A3F540B-6B2D-4E36-BFD5-2DACA674FEC6}" type="slidenum">
              <a:rPr lang="zh-CN" altLang="en-US"/>
              <a:pPr>
                <a:defRPr/>
              </a:pPr>
              <a:t>‹#›</a:t>
            </a:fld>
            <a:endParaRPr lang="en-US" altLang="zh-CN"/>
          </a:p>
        </p:txBody>
      </p:sp>
    </p:spTree>
    <p:extLst>
      <p:ext uri="{BB962C8B-B14F-4D97-AF65-F5344CB8AC3E}">
        <p14:creationId xmlns:p14="http://schemas.microsoft.com/office/powerpoint/2010/main" xmlns="" val="24250549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60350"/>
            <a:ext cx="8686800" cy="490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68313" y="1052513"/>
            <a:ext cx="8229600" cy="5073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663FC50D-9112-48FC-B5CF-C5E8DB198EEF}" type="datetimeFigureOut">
              <a:rPr lang="zh-CN" altLang="en-US"/>
              <a:pPr>
                <a:defRPr/>
              </a:pPr>
              <a:t>2016/5/18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47A1FE06-7163-4E6B-A307-D44C2B0D656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2" r:id="rId1"/>
    <p:sldLayoutId id="2147483668" r:id="rId2"/>
    <p:sldLayoutId id="2147483669" r:id="rId3"/>
    <p:sldLayoutId id="2147483670" r:id="rId4"/>
    <p:sldLayoutId id="2147483671" r:id="rId5"/>
  </p:sldLayoutIdLst>
  <p:txStyles>
    <p:titleStyle>
      <a:lvl1pPr algn="r" rtl="0" eaLnBrk="0" fontAlgn="base" hangingPunct="0">
        <a:spcBef>
          <a:spcPct val="0"/>
        </a:spcBef>
        <a:spcAft>
          <a:spcPct val="0"/>
        </a:spcAft>
        <a:defRPr sz="2800" kern="1200">
          <a:solidFill>
            <a:schemeClr val="tx1"/>
          </a:solidFill>
          <a:latin typeface="+mj-lt"/>
          <a:ea typeface="黑体" panose="02010609060101010101" pitchFamily="49" charset="-122"/>
          <a:cs typeface="+mj-cs"/>
        </a:defRPr>
      </a:lvl1pPr>
      <a:lvl2pPr algn="r" rtl="0" eaLnBrk="0" fontAlgn="base" hangingPunct="0">
        <a:spcBef>
          <a:spcPct val="0"/>
        </a:spcBef>
        <a:spcAft>
          <a:spcPct val="0"/>
        </a:spcAft>
        <a:defRPr sz="2800">
          <a:solidFill>
            <a:schemeClr val="tx1"/>
          </a:solidFill>
          <a:latin typeface="Calibri" pitchFamily="34" charset="0"/>
          <a:ea typeface="黑体" panose="02010609060101010101" pitchFamily="49" charset="-122"/>
        </a:defRPr>
      </a:lvl2pPr>
      <a:lvl3pPr algn="r" rtl="0" eaLnBrk="0" fontAlgn="base" hangingPunct="0">
        <a:spcBef>
          <a:spcPct val="0"/>
        </a:spcBef>
        <a:spcAft>
          <a:spcPct val="0"/>
        </a:spcAft>
        <a:defRPr sz="2800">
          <a:solidFill>
            <a:schemeClr val="tx1"/>
          </a:solidFill>
          <a:latin typeface="Calibri" pitchFamily="34" charset="0"/>
          <a:ea typeface="黑体" panose="02010609060101010101" pitchFamily="49" charset="-122"/>
        </a:defRPr>
      </a:lvl3pPr>
      <a:lvl4pPr algn="r" rtl="0" eaLnBrk="0" fontAlgn="base" hangingPunct="0">
        <a:spcBef>
          <a:spcPct val="0"/>
        </a:spcBef>
        <a:spcAft>
          <a:spcPct val="0"/>
        </a:spcAft>
        <a:defRPr sz="2800">
          <a:solidFill>
            <a:schemeClr val="tx1"/>
          </a:solidFill>
          <a:latin typeface="Calibri" pitchFamily="34" charset="0"/>
          <a:ea typeface="黑体" panose="02010609060101010101" pitchFamily="49" charset="-122"/>
        </a:defRPr>
      </a:lvl4pPr>
      <a:lvl5pPr algn="r" rtl="0" eaLnBrk="0" fontAlgn="base" hangingPunct="0">
        <a:spcBef>
          <a:spcPct val="0"/>
        </a:spcBef>
        <a:spcAft>
          <a:spcPct val="0"/>
        </a:spcAft>
        <a:defRPr sz="2800">
          <a:solidFill>
            <a:schemeClr val="tx1"/>
          </a:solidFill>
          <a:latin typeface="Calibri" pitchFamily="34" charset="0"/>
          <a:ea typeface="黑体" panose="02010609060101010101" pitchFamily="49"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剪去对角的矩形 4"/>
          <p:cNvSpPr/>
          <p:nvPr/>
        </p:nvSpPr>
        <p:spPr>
          <a:xfrm>
            <a:off x="1031307" y="1838566"/>
            <a:ext cx="7112593" cy="455009"/>
          </a:xfrm>
          <a:prstGeom prst="snip1Rect">
            <a:avLst/>
          </a:prstGeom>
          <a:solidFill>
            <a:srgbClr val="92D050"/>
          </a:solidFill>
          <a:ln w="25400">
            <a:solidFill>
              <a:schemeClr val="bg1"/>
            </a:solidFill>
          </a:ln>
        </p:spPr>
        <p:style>
          <a:lnRef idx="1">
            <a:schemeClr val="accent1"/>
          </a:lnRef>
          <a:fillRef idx="2">
            <a:schemeClr val="accent1"/>
          </a:fillRef>
          <a:effectRef idx="1">
            <a:schemeClr val="accent1"/>
          </a:effectRef>
          <a:fontRef idx="minor">
            <a:schemeClr val="dk1"/>
          </a:fontRef>
        </p:style>
        <p:txBody>
          <a:bodyPr spcFirstLastPara="0" vert="horz" wrap="square" lIns="30480" tIns="15240" rIns="0" bIns="15240" numCol="1" spcCol="1270" anchor="ctr" anchorCtr="0">
            <a:spAutoFit/>
          </a:bodyPr>
          <a:lstStyle/>
          <a:p>
            <a:pPr lvl="0" algn="l" defTabSz="1066800" rtl="0">
              <a:lnSpc>
                <a:spcPct val="90000"/>
              </a:lnSpc>
              <a:spcBef>
                <a:spcPct val="0"/>
              </a:spcBef>
              <a:spcAft>
                <a:spcPct val="35000"/>
              </a:spcAft>
              <a:buBlip>
                <a:blip r:embed="rId2"/>
              </a:buBlip>
            </a:pPr>
            <a:r>
              <a:rPr lang="zh-CN" altLang="en-US" sz="2800" b="1" dirty="0" smtClean="0">
                <a:latin typeface="黑体" pitchFamily="49" charset="-122"/>
                <a:ea typeface="黑体" pitchFamily="49" charset="-122"/>
              </a:rPr>
              <a:t>明确软件概要设计目标</a:t>
            </a:r>
            <a:endParaRPr lang="en-US" sz="2800" b="1" kern="1200" dirty="0">
              <a:latin typeface="黑体" pitchFamily="49" charset="-122"/>
              <a:ea typeface="黑体" pitchFamily="49" charset="-122"/>
            </a:endParaRPr>
          </a:p>
        </p:txBody>
      </p:sp>
      <p:sp>
        <p:nvSpPr>
          <p:cNvPr id="12" name="剪去对角的矩形 6"/>
          <p:cNvSpPr/>
          <p:nvPr/>
        </p:nvSpPr>
        <p:spPr>
          <a:xfrm>
            <a:off x="1031307" y="2616801"/>
            <a:ext cx="7112593" cy="455009"/>
          </a:xfrm>
          <a:prstGeom prst="snip1Rect">
            <a:avLst/>
          </a:prstGeom>
          <a:solidFill>
            <a:srgbClr val="92D050"/>
          </a:solidFill>
          <a:ln w="25400">
            <a:solidFill>
              <a:schemeClr val="bg1"/>
            </a:solidFill>
          </a:ln>
        </p:spPr>
        <p:style>
          <a:lnRef idx="1">
            <a:schemeClr val="accent1"/>
          </a:lnRef>
          <a:fillRef idx="2">
            <a:schemeClr val="accent1"/>
          </a:fillRef>
          <a:effectRef idx="1">
            <a:schemeClr val="accent1"/>
          </a:effectRef>
          <a:fontRef idx="minor">
            <a:schemeClr val="dk1"/>
          </a:fontRef>
        </p:style>
        <p:txBody>
          <a:bodyPr spcFirstLastPara="0" vert="horz" wrap="square" lIns="30480" tIns="15240" rIns="0" bIns="15240" numCol="1" spcCol="1270" anchor="ctr" anchorCtr="0">
            <a:spAutoFit/>
          </a:bodyPr>
          <a:lstStyle/>
          <a:p>
            <a:pPr algn="l" defTabSz="1066800">
              <a:lnSpc>
                <a:spcPct val="90000"/>
              </a:lnSpc>
              <a:spcAft>
                <a:spcPct val="35000"/>
              </a:spcAft>
              <a:buBlip>
                <a:blip r:embed="rId2"/>
              </a:buBlip>
            </a:pPr>
            <a:r>
              <a:rPr lang="zh-CN" altLang="en-US" sz="2800" b="1" dirty="0" smtClean="0">
                <a:latin typeface="黑体" pitchFamily="49" charset="-122"/>
                <a:ea typeface="黑体" pitchFamily="49" charset="-122"/>
              </a:rPr>
              <a:t>掌握软件概要设计过程</a:t>
            </a:r>
            <a:endParaRPr lang="en-US" sz="2800" b="1" dirty="0">
              <a:latin typeface="黑体" pitchFamily="49" charset="-122"/>
              <a:ea typeface="黑体" pitchFamily="49" charset="-122"/>
            </a:endParaRPr>
          </a:p>
        </p:txBody>
      </p:sp>
      <p:sp>
        <p:nvSpPr>
          <p:cNvPr id="13" name="剪去对角的矩形 8"/>
          <p:cNvSpPr/>
          <p:nvPr/>
        </p:nvSpPr>
        <p:spPr>
          <a:xfrm>
            <a:off x="1031307" y="3402619"/>
            <a:ext cx="7112593" cy="455009"/>
          </a:xfrm>
          <a:prstGeom prst="snip1Rect">
            <a:avLst/>
          </a:prstGeom>
          <a:solidFill>
            <a:srgbClr val="92D050"/>
          </a:solidFill>
          <a:ln w="25400">
            <a:solidFill>
              <a:schemeClr val="bg1"/>
            </a:solidFill>
          </a:ln>
        </p:spPr>
        <p:style>
          <a:lnRef idx="1">
            <a:schemeClr val="accent1"/>
          </a:lnRef>
          <a:fillRef idx="2">
            <a:schemeClr val="accent1"/>
          </a:fillRef>
          <a:effectRef idx="1">
            <a:schemeClr val="accent1"/>
          </a:effectRef>
          <a:fontRef idx="minor">
            <a:schemeClr val="dk1"/>
          </a:fontRef>
        </p:style>
        <p:txBody>
          <a:bodyPr spcFirstLastPara="0" vert="horz" wrap="square" lIns="30480" tIns="15240" rIns="0" bIns="15240" numCol="1" spcCol="1270" anchor="ctr" anchorCtr="0">
            <a:spAutoFit/>
          </a:bodyPr>
          <a:lstStyle/>
          <a:p>
            <a:pPr lvl="0" algn="l" defTabSz="1066800">
              <a:lnSpc>
                <a:spcPct val="90000"/>
              </a:lnSpc>
              <a:spcAft>
                <a:spcPct val="35000"/>
              </a:spcAft>
              <a:buBlip>
                <a:blip r:embed="rId2"/>
              </a:buBlip>
            </a:pPr>
            <a:r>
              <a:rPr lang="zh-CN" altLang="en-US" sz="2800" b="1" smtClean="0">
                <a:latin typeface="黑体" pitchFamily="49" charset="-122"/>
                <a:ea typeface="黑体" pitchFamily="49" charset="-122"/>
              </a:rPr>
              <a:t>能够编写概要设计文档</a:t>
            </a:r>
            <a:endParaRPr lang="en-US" sz="2800" b="1" dirty="0">
              <a:latin typeface="黑体" pitchFamily="49" charset="-122"/>
              <a:ea typeface="黑体" pitchFamily="49" charset="-122"/>
            </a:endParaRPr>
          </a:p>
        </p:txBody>
      </p:sp>
      <p:sp>
        <p:nvSpPr>
          <p:cNvPr id="2" name="标题 1"/>
          <p:cNvSpPr>
            <a:spLocks noGrp="1"/>
          </p:cNvSpPr>
          <p:nvPr>
            <p:ph type="title"/>
          </p:nvPr>
        </p:nvSpPr>
        <p:spPr/>
        <p:txBody>
          <a:bodyPr/>
          <a:lstStyle/>
          <a:p>
            <a:r>
              <a:rPr lang="zh-CN" altLang="en-US" dirty="0" smtClean="0"/>
              <a:t>目标</a:t>
            </a:r>
            <a:endParaRPr lang="zh-CN" altLang="en-US" dirty="0"/>
          </a:p>
        </p:txBody>
      </p:sp>
      <p:sp>
        <p:nvSpPr>
          <p:cNvPr id="8" name="椭圆 7"/>
          <p:cNvSpPr/>
          <p:nvPr/>
        </p:nvSpPr>
        <p:spPr>
          <a:xfrm>
            <a:off x="6715140" y="2500306"/>
            <a:ext cx="642942" cy="642942"/>
          </a:xfrm>
          <a:prstGeom prst="ellipse">
            <a:avLst/>
          </a:prstGeom>
          <a:solidFill>
            <a:srgbClr val="FF0000"/>
          </a:solidFill>
          <a:ln/>
        </p:spPr>
        <p:style>
          <a:lnRef idx="3">
            <a:schemeClr val="lt1"/>
          </a:lnRef>
          <a:fillRef idx="1">
            <a:schemeClr val="accent2"/>
          </a:fillRef>
          <a:effectRef idx="1">
            <a:schemeClr val="accent2"/>
          </a:effectRef>
          <a:fontRef idx="minor">
            <a:schemeClr val="lt1"/>
          </a:fontRef>
        </p:style>
        <p:txBody>
          <a:bodyPr vert="eaVert" rtlCol="0" anchor="ctr"/>
          <a:lstStyle/>
          <a:p>
            <a:pPr algn="ctr"/>
            <a:r>
              <a:rPr lang="zh-CN" altLang="en-US" b="1" spc="-150" dirty="0" smtClean="0">
                <a:solidFill>
                  <a:schemeClr val="bg1"/>
                </a:solidFill>
                <a:latin typeface="黑体" pitchFamily="49" charset="-122"/>
                <a:ea typeface="黑体" pitchFamily="49" charset="-122"/>
              </a:rPr>
              <a:t>点重</a:t>
            </a:r>
            <a:endParaRPr lang="zh-CN" altLang="en-US" b="1" spc="-150" dirty="0">
              <a:solidFill>
                <a:schemeClr val="bg1"/>
              </a:solidFill>
              <a:latin typeface="黑体" pitchFamily="49" charset="-122"/>
              <a:ea typeface="黑体" pitchFamily="49" charset="-122"/>
            </a:endParaRPr>
          </a:p>
        </p:txBody>
      </p:sp>
      <p:sp>
        <p:nvSpPr>
          <p:cNvPr id="9" name="椭圆 8"/>
          <p:cNvSpPr/>
          <p:nvPr/>
        </p:nvSpPr>
        <p:spPr>
          <a:xfrm>
            <a:off x="6715140" y="3286124"/>
            <a:ext cx="642942" cy="642942"/>
          </a:xfrm>
          <a:prstGeom prst="ellipse">
            <a:avLst/>
          </a:prstGeom>
          <a:solidFill>
            <a:srgbClr val="FF0000"/>
          </a:solidFill>
          <a:ln/>
        </p:spPr>
        <p:style>
          <a:lnRef idx="3">
            <a:schemeClr val="lt1"/>
          </a:lnRef>
          <a:fillRef idx="1">
            <a:schemeClr val="accent2"/>
          </a:fillRef>
          <a:effectRef idx="1">
            <a:schemeClr val="accent2"/>
          </a:effectRef>
          <a:fontRef idx="minor">
            <a:schemeClr val="lt1"/>
          </a:fontRef>
        </p:style>
        <p:txBody>
          <a:bodyPr vert="eaVert" rtlCol="0" anchor="ctr"/>
          <a:lstStyle/>
          <a:p>
            <a:pPr algn="ctr"/>
            <a:r>
              <a:rPr lang="zh-CN" altLang="en-US" b="1" spc="-150" dirty="0" smtClean="0">
                <a:solidFill>
                  <a:schemeClr val="bg1"/>
                </a:solidFill>
                <a:latin typeface="黑体" pitchFamily="49" charset="-122"/>
                <a:ea typeface="黑体" pitchFamily="49" charset="-122"/>
              </a:rPr>
              <a:t>点重</a:t>
            </a:r>
            <a:endParaRPr lang="zh-CN" altLang="en-US" b="1" spc="-150" dirty="0">
              <a:solidFill>
                <a:schemeClr val="bg1"/>
              </a:solidFill>
              <a:latin typeface="黑体" pitchFamily="49" charset="-122"/>
              <a:ea typeface="黑体" pitchFamily="49" charset="-122"/>
            </a:endParaRPr>
          </a:p>
        </p:txBody>
      </p:sp>
      <p:sp>
        <p:nvSpPr>
          <p:cNvPr id="16" name="剪去对角的矩形 8"/>
          <p:cNvSpPr/>
          <p:nvPr/>
        </p:nvSpPr>
        <p:spPr>
          <a:xfrm>
            <a:off x="1031307" y="4188437"/>
            <a:ext cx="7112593" cy="455009"/>
          </a:xfrm>
          <a:prstGeom prst="snip1Rect">
            <a:avLst/>
          </a:prstGeom>
          <a:solidFill>
            <a:srgbClr val="92D050"/>
          </a:solidFill>
          <a:ln w="25400">
            <a:solidFill>
              <a:schemeClr val="bg1"/>
            </a:solidFill>
          </a:ln>
        </p:spPr>
        <p:style>
          <a:lnRef idx="1">
            <a:schemeClr val="accent1"/>
          </a:lnRef>
          <a:fillRef idx="2">
            <a:schemeClr val="accent1"/>
          </a:fillRef>
          <a:effectRef idx="1">
            <a:schemeClr val="accent1"/>
          </a:effectRef>
          <a:fontRef idx="minor">
            <a:schemeClr val="dk1"/>
          </a:fontRef>
        </p:style>
        <p:txBody>
          <a:bodyPr spcFirstLastPara="0" vert="horz" wrap="square" lIns="30480" tIns="15240" rIns="0" bIns="15240" numCol="1" spcCol="1270" anchor="ctr" anchorCtr="0">
            <a:spAutoFit/>
          </a:bodyPr>
          <a:lstStyle/>
          <a:p>
            <a:pPr lvl="0" algn="l" defTabSz="1066800">
              <a:lnSpc>
                <a:spcPct val="90000"/>
              </a:lnSpc>
              <a:spcAft>
                <a:spcPct val="35000"/>
              </a:spcAft>
              <a:buBlip>
                <a:blip r:embed="rId2"/>
              </a:buBlip>
            </a:pPr>
            <a:r>
              <a:rPr lang="zh-CN" altLang="en-US" sz="2800" b="1" smtClean="0">
                <a:latin typeface="黑体" pitchFamily="49" charset="-122"/>
                <a:ea typeface="黑体" pitchFamily="49" charset="-122"/>
              </a:rPr>
              <a:t>掌握详细设计方法</a:t>
            </a:r>
            <a:endParaRPr lang="en-US" sz="2800" b="1" dirty="0">
              <a:latin typeface="黑体" pitchFamily="49" charset="-122"/>
              <a:ea typeface="黑体" pitchFamily="49" charset="-122"/>
            </a:endParaRPr>
          </a:p>
        </p:txBody>
      </p:sp>
      <p:sp>
        <p:nvSpPr>
          <p:cNvPr id="17" name="剪去对角的矩形 8"/>
          <p:cNvSpPr/>
          <p:nvPr/>
        </p:nvSpPr>
        <p:spPr>
          <a:xfrm>
            <a:off x="1000100" y="4974255"/>
            <a:ext cx="7112593" cy="455009"/>
          </a:xfrm>
          <a:prstGeom prst="snip1Rect">
            <a:avLst/>
          </a:prstGeom>
          <a:solidFill>
            <a:srgbClr val="92D050"/>
          </a:solidFill>
          <a:ln w="25400">
            <a:solidFill>
              <a:schemeClr val="bg1"/>
            </a:solidFill>
          </a:ln>
        </p:spPr>
        <p:style>
          <a:lnRef idx="1">
            <a:schemeClr val="accent1"/>
          </a:lnRef>
          <a:fillRef idx="2">
            <a:schemeClr val="accent1"/>
          </a:fillRef>
          <a:effectRef idx="1">
            <a:schemeClr val="accent1"/>
          </a:effectRef>
          <a:fontRef idx="minor">
            <a:schemeClr val="dk1"/>
          </a:fontRef>
        </p:style>
        <p:txBody>
          <a:bodyPr spcFirstLastPara="0" vert="horz" wrap="square" lIns="30480" tIns="15240" rIns="0" bIns="15240" numCol="1" spcCol="1270" anchor="ctr" anchorCtr="0">
            <a:spAutoFit/>
          </a:bodyPr>
          <a:lstStyle/>
          <a:p>
            <a:pPr lvl="0" algn="l" defTabSz="1066800">
              <a:lnSpc>
                <a:spcPct val="90000"/>
              </a:lnSpc>
              <a:spcAft>
                <a:spcPct val="35000"/>
              </a:spcAft>
              <a:buBlip>
                <a:blip r:embed="rId2"/>
              </a:buBlip>
            </a:pPr>
            <a:r>
              <a:rPr lang="zh-CN" altLang="en-US" sz="2800" b="1" smtClean="0">
                <a:latin typeface="黑体" pitchFamily="49" charset="-122"/>
                <a:ea typeface="黑体" pitchFamily="49" charset="-122"/>
              </a:rPr>
              <a:t>能够编写详细设计说明书</a:t>
            </a:r>
            <a:endParaRPr lang="en-US" sz="2800" b="1" dirty="0">
              <a:latin typeface="黑体" pitchFamily="49" charset="-122"/>
              <a:ea typeface="黑体" pitchFamily="49" charset="-122"/>
            </a:endParaRPr>
          </a:p>
        </p:txBody>
      </p:sp>
      <p:sp>
        <p:nvSpPr>
          <p:cNvPr id="18" name="椭圆 17"/>
          <p:cNvSpPr/>
          <p:nvPr/>
        </p:nvSpPr>
        <p:spPr>
          <a:xfrm>
            <a:off x="6715140" y="4071942"/>
            <a:ext cx="642942" cy="642942"/>
          </a:xfrm>
          <a:prstGeom prst="ellipse">
            <a:avLst/>
          </a:prstGeom>
          <a:solidFill>
            <a:srgbClr val="FF0000"/>
          </a:solidFill>
          <a:ln/>
        </p:spPr>
        <p:style>
          <a:lnRef idx="3">
            <a:schemeClr val="lt1"/>
          </a:lnRef>
          <a:fillRef idx="1">
            <a:schemeClr val="accent2"/>
          </a:fillRef>
          <a:effectRef idx="1">
            <a:schemeClr val="accent2"/>
          </a:effectRef>
          <a:fontRef idx="minor">
            <a:schemeClr val="lt1"/>
          </a:fontRef>
        </p:style>
        <p:txBody>
          <a:bodyPr vert="eaVert" rtlCol="0" anchor="ctr"/>
          <a:lstStyle/>
          <a:p>
            <a:pPr algn="ctr"/>
            <a:r>
              <a:rPr lang="zh-CN" altLang="en-US" b="1" spc="-150" dirty="0" smtClean="0">
                <a:solidFill>
                  <a:schemeClr val="bg1"/>
                </a:solidFill>
                <a:latin typeface="黑体" pitchFamily="49" charset="-122"/>
                <a:ea typeface="黑体" pitchFamily="49" charset="-122"/>
              </a:rPr>
              <a:t>点重</a:t>
            </a:r>
            <a:endParaRPr lang="zh-CN" altLang="en-US" b="1" spc="-150" dirty="0">
              <a:solidFill>
                <a:schemeClr val="bg1"/>
              </a:solidFill>
              <a:latin typeface="黑体" pitchFamily="49" charset="-122"/>
              <a:ea typeface="黑体" pitchFamily="49" charset="-122"/>
            </a:endParaRPr>
          </a:p>
        </p:txBody>
      </p:sp>
      <p:sp>
        <p:nvSpPr>
          <p:cNvPr id="19" name="椭圆 18"/>
          <p:cNvSpPr/>
          <p:nvPr/>
        </p:nvSpPr>
        <p:spPr>
          <a:xfrm>
            <a:off x="6715140" y="4857760"/>
            <a:ext cx="642942" cy="642942"/>
          </a:xfrm>
          <a:prstGeom prst="ellipse">
            <a:avLst/>
          </a:prstGeom>
          <a:solidFill>
            <a:srgbClr val="FF0000"/>
          </a:solidFill>
          <a:ln/>
        </p:spPr>
        <p:style>
          <a:lnRef idx="3">
            <a:schemeClr val="lt1"/>
          </a:lnRef>
          <a:fillRef idx="1">
            <a:schemeClr val="accent2"/>
          </a:fillRef>
          <a:effectRef idx="1">
            <a:schemeClr val="accent2"/>
          </a:effectRef>
          <a:fontRef idx="minor">
            <a:schemeClr val="lt1"/>
          </a:fontRef>
        </p:style>
        <p:txBody>
          <a:bodyPr vert="eaVert" rtlCol="0" anchor="ctr"/>
          <a:lstStyle/>
          <a:p>
            <a:pPr algn="ctr"/>
            <a:r>
              <a:rPr lang="zh-CN" altLang="en-US" b="1" spc="-150" dirty="0" smtClean="0">
                <a:solidFill>
                  <a:schemeClr val="bg1"/>
                </a:solidFill>
                <a:latin typeface="黑体" pitchFamily="49" charset="-122"/>
                <a:ea typeface="黑体" pitchFamily="49" charset="-122"/>
              </a:rPr>
              <a:t>点重</a:t>
            </a:r>
            <a:endParaRPr lang="zh-CN" altLang="en-US" b="1" spc="-150" dirty="0">
              <a:solidFill>
                <a:schemeClr val="bg1"/>
              </a:solidFill>
              <a:latin typeface="黑体" pitchFamily="49" charset="-122"/>
              <a:ea typeface="黑体" pitchFamily="49" charset="-122"/>
            </a:endParaRPr>
          </a:p>
        </p:txBody>
      </p:sp>
      <p:sp>
        <p:nvSpPr>
          <p:cNvPr id="20" name="八边形 19"/>
          <p:cNvSpPr/>
          <p:nvPr/>
        </p:nvSpPr>
        <p:spPr>
          <a:xfrm>
            <a:off x="7429520" y="3357562"/>
            <a:ext cx="642942" cy="500066"/>
          </a:xfrm>
          <a:prstGeom prst="octagon">
            <a:avLst/>
          </a:prstGeom>
          <a:solidFill>
            <a:srgbClr val="FF0000"/>
          </a:solidFill>
        </p:spPr>
        <p:style>
          <a:lnRef idx="3">
            <a:schemeClr val="lt1"/>
          </a:lnRef>
          <a:fillRef idx="1">
            <a:schemeClr val="accent2"/>
          </a:fillRef>
          <a:effectRef idx="1">
            <a:schemeClr val="accent2"/>
          </a:effectRef>
          <a:fontRef idx="minor">
            <a:schemeClr val="lt1"/>
          </a:fontRef>
        </p:style>
        <p:txBody>
          <a:bodyPr vert="eaVert" rtlCol="0" anchor="ctr" anchorCtr="1"/>
          <a:lstStyle/>
          <a:p>
            <a:pPr algn="ctr"/>
            <a:r>
              <a:rPr lang="zh-CN" altLang="en-US" b="1" dirty="0" smtClean="0">
                <a:solidFill>
                  <a:schemeClr val="bg1"/>
                </a:solidFill>
                <a:latin typeface="黑体" pitchFamily="49" charset="-122"/>
                <a:ea typeface="黑体" pitchFamily="49" charset="-122"/>
              </a:rPr>
              <a:t>点难</a:t>
            </a:r>
            <a:endParaRPr lang="zh-CN" altLang="en-US" b="1" dirty="0">
              <a:solidFill>
                <a:schemeClr val="bg1"/>
              </a:solidFill>
              <a:latin typeface="黑体" pitchFamily="49" charset="-122"/>
              <a:ea typeface="黑体" pitchFamily="49" charset="-122"/>
            </a:endParaRPr>
          </a:p>
        </p:txBody>
      </p:sp>
      <p:sp>
        <p:nvSpPr>
          <p:cNvPr id="21" name="八边形 20"/>
          <p:cNvSpPr/>
          <p:nvPr/>
        </p:nvSpPr>
        <p:spPr>
          <a:xfrm>
            <a:off x="7429520" y="4929198"/>
            <a:ext cx="642942" cy="500066"/>
          </a:xfrm>
          <a:prstGeom prst="octagon">
            <a:avLst/>
          </a:prstGeom>
          <a:solidFill>
            <a:srgbClr val="FF0000"/>
          </a:solidFill>
        </p:spPr>
        <p:style>
          <a:lnRef idx="3">
            <a:schemeClr val="lt1"/>
          </a:lnRef>
          <a:fillRef idx="1">
            <a:schemeClr val="accent2"/>
          </a:fillRef>
          <a:effectRef idx="1">
            <a:schemeClr val="accent2"/>
          </a:effectRef>
          <a:fontRef idx="minor">
            <a:schemeClr val="lt1"/>
          </a:fontRef>
        </p:style>
        <p:txBody>
          <a:bodyPr vert="eaVert" rtlCol="0" anchor="ctr" anchorCtr="1"/>
          <a:lstStyle/>
          <a:p>
            <a:pPr algn="ctr"/>
            <a:r>
              <a:rPr lang="zh-CN" altLang="en-US" b="1" dirty="0" smtClean="0">
                <a:solidFill>
                  <a:schemeClr val="bg1"/>
                </a:solidFill>
                <a:latin typeface="黑体" pitchFamily="49" charset="-122"/>
                <a:ea typeface="黑体" pitchFamily="49" charset="-122"/>
              </a:rPr>
              <a:t>点难</a:t>
            </a:r>
            <a:endParaRPr lang="zh-CN" altLang="en-US" b="1" dirty="0">
              <a:solidFill>
                <a:schemeClr val="bg1"/>
              </a:solidFill>
              <a:latin typeface="黑体" pitchFamily="49" charset="-122"/>
              <a:ea typeface="黑体" pitchFamily="49" charset="-122"/>
            </a:endParaRPr>
          </a:p>
        </p:txBody>
      </p:sp>
    </p:spTree>
    <p:extLst>
      <p:ext uri="{BB962C8B-B14F-4D97-AF65-F5344CB8AC3E}">
        <p14:creationId xmlns:p14="http://schemas.microsoft.com/office/powerpoint/2010/main" xmlns="" val="10511719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软件结构设计原则</a:t>
            </a:r>
            <a:endParaRPr lang="zh-CN" altLang="en-US" dirty="0"/>
          </a:p>
        </p:txBody>
      </p:sp>
      <p:sp>
        <p:nvSpPr>
          <p:cNvPr id="3" name="内容占位符 2"/>
          <p:cNvSpPr>
            <a:spLocks noGrp="1"/>
          </p:cNvSpPr>
          <p:nvPr>
            <p:ph idx="1"/>
          </p:nvPr>
        </p:nvSpPr>
        <p:spPr>
          <a:xfrm>
            <a:off x="485804" y="857232"/>
            <a:ext cx="8229600" cy="4929222"/>
          </a:xfrm>
        </p:spPr>
        <p:txBody>
          <a:bodyPr/>
          <a:lstStyle/>
          <a:p>
            <a:r>
              <a:rPr lang="zh-CN" altLang="en-US" smtClean="0"/>
              <a:t>软件结构设计原则</a:t>
            </a:r>
            <a:endParaRPr lang="en-US" altLang="zh-CN" smtClean="0"/>
          </a:p>
        </p:txBody>
      </p:sp>
      <p:grpSp>
        <p:nvGrpSpPr>
          <p:cNvPr id="4" name="组合 42"/>
          <p:cNvGrpSpPr/>
          <p:nvPr/>
        </p:nvGrpSpPr>
        <p:grpSpPr>
          <a:xfrm>
            <a:off x="1357290" y="1714488"/>
            <a:ext cx="3838092" cy="651154"/>
            <a:chOff x="267892" y="449736"/>
            <a:chExt cx="3766795" cy="442800"/>
          </a:xfrm>
          <a:solidFill>
            <a:srgbClr val="92D050"/>
          </a:solidFill>
        </p:grpSpPr>
        <p:sp>
          <p:nvSpPr>
            <p:cNvPr id="44" name="圆角矩形 43"/>
            <p:cNvSpPr/>
            <p:nvPr/>
          </p:nvSpPr>
          <p:spPr>
            <a:xfrm>
              <a:off x="267892" y="449736"/>
              <a:ext cx="3750495" cy="442800"/>
            </a:xfrm>
            <a:prstGeom prst="roundRect">
              <a:avLst/>
            </a:prstGeom>
            <a:grpFill/>
            <a:effectLst>
              <a:outerShdw blurRad="50800" dist="50800" dir="5400000" algn="ctr" rotWithShape="0">
                <a:schemeClr val="tx2">
                  <a:lumMod val="60000"/>
                  <a:lumOff val="40000"/>
                </a:scheme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圆角矩形 4"/>
            <p:cNvSpPr/>
            <p:nvPr/>
          </p:nvSpPr>
          <p:spPr>
            <a:xfrm>
              <a:off x="327424" y="492968"/>
              <a:ext cx="3707263" cy="39956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1760" tIns="0" rIns="141760" bIns="0" numCol="1" spcCol="1270" anchor="ctr" anchorCtr="0">
              <a:noAutofit/>
            </a:bodyPr>
            <a:lstStyle/>
            <a:p>
              <a:pPr lvl="0" algn="l"/>
              <a:r>
                <a:rPr lang="zh-CN" altLang="en-US" smtClean="0">
                  <a:solidFill>
                    <a:schemeClr val="bg1"/>
                  </a:solidFill>
                  <a:latin typeface="Times New Roman" pitchFamily="18" charset="0"/>
                  <a:ea typeface="宋体" pitchFamily="2" charset="-122"/>
                </a:rPr>
                <a:t>模块功能完整</a:t>
              </a:r>
            </a:p>
          </p:txBody>
        </p:sp>
      </p:grpSp>
      <p:grpSp>
        <p:nvGrpSpPr>
          <p:cNvPr id="5" name="组合 45"/>
          <p:cNvGrpSpPr/>
          <p:nvPr/>
        </p:nvGrpSpPr>
        <p:grpSpPr>
          <a:xfrm>
            <a:off x="1376850" y="2492094"/>
            <a:ext cx="3838092" cy="651154"/>
            <a:chOff x="267892" y="449736"/>
            <a:chExt cx="3766795" cy="442800"/>
          </a:xfrm>
          <a:solidFill>
            <a:srgbClr val="92D050"/>
          </a:solidFill>
        </p:grpSpPr>
        <p:sp>
          <p:nvSpPr>
            <p:cNvPr id="47" name="圆角矩形 46"/>
            <p:cNvSpPr/>
            <p:nvPr/>
          </p:nvSpPr>
          <p:spPr>
            <a:xfrm>
              <a:off x="267892" y="449736"/>
              <a:ext cx="3750495" cy="442800"/>
            </a:xfrm>
            <a:prstGeom prst="roundRect">
              <a:avLst/>
            </a:prstGeom>
            <a:grpFill/>
            <a:effectLst>
              <a:outerShdw blurRad="50800" dist="50800" dir="5400000" algn="ctr" rotWithShape="0">
                <a:schemeClr val="tx2">
                  <a:lumMod val="60000"/>
                  <a:lumOff val="40000"/>
                </a:scheme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圆角矩形 4"/>
            <p:cNvSpPr/>
            <p:nvPr/>
          </p:nvSpPr>
          <p:spPr>
            <a:xfrm>
              <a:off x="327424" y="492968"/>
              <a:ext cx="3707263" cy="39956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1760" tIns="0" rIns="141760" bIns="0" numCol="1" spcCol="1270" anchor="ctr" anchorCtr="0">
              <a:noAutofit/>
            </a:bodyPr>
            <a:lstStyle/>
            <a:p>
              <a:pPr lvl="0" algn="l"/>
              <a:r>
                <a:rPr lang="zh-CN" altLang="en-US" smtClean="0">
                  <a:solidFill>
                    <a:schemeClr val="bg1"/>
                  </a:solidFill>
                  <a:latin typeface="Times New Roman" pitchFamily="18" charset="0"/>
                  <a:ea typeface="宋体" pitchFamily="2" charset="-122"/>
                </a:rPr>
                <a:t>模块大小适中</a:t>
              </a:r>
            </a:p>
          </p:txBody>
        </p:sp>
      </p:grpSp>
      <p:grpSp>
        <p:nvGrpSpPr>
          <p:cNvPr id="6" name="组合 48"/>
          <p:cNvGrpSpPr/>
          <p:nvPr/>
        </p:nvGrpSpPr>
        <p:grpSpPr>
          <a:xfrm>
            <a:off x="1376850" y="3277912"/>
            <a:ext cx="3838092" cy="651154"/>
            <a:chOff x="267892" y="449736"/>
            <a:chExt cx="3766795" cy="442800"/>
          </a:xfrm>
          <a:solidFill>
            <a:srgbClr val="92D050"/>
          </a:solidFill>
        </p:grpSpPr>
        <p:sp>
          <p:nvSpPr>
            <p:cNvPr id="50" name="圆角矩形 49"/>
            <p:cNvSpPr/>
            <p:nvPr/>
          </p:nvSpPr>
          <p:spPr>
            <a:xfrm>
              <a:off x="267892" y="449736"/>
              <a:ext cx="3750495" cy="442800"/>
            </a:xfrm>
            <a:prstGeom prst="roundRect">
              <a:avLst/>
            </a:prstGeom>
            <a:grpFill/>
            <a:effectLst>
              <a:outerShdw blurRad="50800" dist="50800" dir="5400000" algn="ctr" rotWithShape="0">
                <a:schemeClr val="tx2">
                  <a:lumMod val="60000"/>
                  <a:lumOff val="40000"/>
                </a:scheme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1" name="圆角矩形 4"/>
            <p:cNvSpPr/>
            <p:nvPr/>
          </p:nvSpPr>
          <p:spPr>
            <a:xfrm>
              <a:off x="327424" y="492968"/>
              <a:ext cx="3707263" cy="39956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1760" tIns="0" rIns="141760" bIns="0" numCol="1" spcCol="1270" anchor="ctr" anchorCtr="0">
              <a:noAutofit/>
            </a:bodyPr>
            <a:lstStyle/>
            <a:p>
              <a:pPr lvl="0" algn="l"/>
              <a:r>
                <a:rPr lang="zh-CN" altLang="en-US" smtClean="0">
                  <a:solidFill>
                    <a:schemeClr val="bg1"/>
                  </a:solidFill>
                  <a:latin typeface="Times New Roman" pitchFamily="18" charset="0"/>
                  <a:ea typeface="宋体" pitchFamily="2" charset="-122"/>
                </a:rPr>
                <a:t>模块功能可预测</a:t>
              </a:r>
            </a:p>
          </p:txBody>
        </p:sp>
      </p:grpSp>
      <p:grpSp>
        <p:nvGrpSpPr>
          <p:cNvPr id="7" name="组合 51"/>
          <p:cNvGrpSpPr/>
          <p:nvPr/>
        </p:nvGrpSpPr>
        <p:grpSpPr>
          <a:xfrm>
            <a:off x="1376850" y="4071942"/>
            <a:ext cx="3838092" cy="651154"/>
            <a:chOff x="267892" y="449736"/>
            <a:chExt cx="3766795" cy="442800"/>
          </a:xfrm>
          <a:solidFill>
            <a:srgbClr val="92D050"/>
          </a:solidFill>
        </p:grpSpPr>
        <p:sp>
          <p:nvSpPr>
            <p:cNvPr id="53" name="圆角矩形 52"/>
            <p:cNvSpPr/>
            <p:nvPr/>
          </p:nvSpPr>
          <p:spPr>
            <a:xfrm>
              <a:off x="267892" y="449736"/>
              <a:ext cx="3750495" cy="442800"/>
            </a:xfrm>
            <a:prstGeom prst="roundRect">
              <a:avLst/>
            </a:prstGeom>
            <a:grpFill/>
            <a:effectLst>
              <a:outerShdw blurRad="50800" dist="50800" dir="5400000" algn="ctr" rotWithShape="0">
                <a:schemeClr val="tx2">
                  <a:lumMod val="60000"/>
                  <a:lumOff val="40000"/>
                </a:scheme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4" name="圆角矩形 4"/>
            <p:cNvSpPr/>
            <p:nvPr/>
          </p:nvSpPr>
          <p:spPr>
            <a:xfrm>
              <a:off x="327424" y="492968"/>
              <a:ext cx="3707263" cy="39956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1760" tIns="0" rIns="141760" bIns="0" numCol="1" spcCol="1270" anchor="ctr" anchorCtr="0">
              <a:noAutofit/>
            </a:bodyPr>
            <a:lstStyle/>
            <a:p>
              <a:pPr algn="l"/>
              <a:r>
                <a:rPr lang="zh-CN" altLang="en-US" smtClean="0">
                  <a:solidFill>
                    <a:schemeClr val="bg1"/>
                  </a:solidFill>
                  <a:latin typeface="Times New Roman" pitchFamily="18" charset="0"/>
                  <a:ea typeface="宋体" pitchFamily="2" charset="-122"/>
                </a:rPr>
                <a:t>尽量降低模块接口的复杂程度</a:t>
              </a:r>
              <a:endParaRPr lang="zh-CN" altLang="en-US" smtClean="0">
                <a:solidFill>
                  <a:schemeClr val="bg1"/>
                </a:solidFill>
              </a:endParaRPr>
            </a:p>
          </p:txBody>
        </p:sp>
      </p:grpSp>
    </p:spTree>
    <p:extLst>
      <p:ext uri="{BB962C8B-B14F-4D97-AF65-F5344CB8AC3E}">
        <p14:creationId xmlns:p14="http://schemas.microsoft.com/office/powerpoint/2010/main" xmlns="" val="398576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数据关系模型</a:t>
            </a:r>
            <a:endParaRPr lang="zh-CN" altLang="en-US" dirty="0"/>
          </a:p>
        </p:txBody>
      </p:sp>
      <p:sp>
        <p:nvSpPr>
          <p:cNvPr id="3" name="内容占位符 2"/>
          <p:cNvSpPr>
            <a:spLocks noGrp="1"/>
          </p:cNvSpPr>
          <p:nvPr>
            <p:ph idx="1"/>
          </p:nvPr>
        </p:nvSpPr>
        <p:spPr>
          <a:xfrm>
            <a:off x="500034" y="1071546"/>
            <a:ext cx="8229600" cy="5143536"/>
          </a:xfrm>
        </p:spPr>
        <p:txBody>
          <a:bodyPr>
            <a:normAutofit lnSpcReduction="10000"/>
          </a:bodyPr>
          <a:lstStyle/>
          <a:p>
            <a:r>
              <a:rPr lang="zh-CN" altLang="en-US" smtClean="0"/>
              <a:t>数据关系模型</a:t>
            </a:r>
            <a:endParaRPr lang="en-US" altLang="zh-CN" smtClean="0"/>
          </a:p>
          <a:p>
            <a:pPr lvl="1"/>
            <a:r>
              <a:rPr lang="zh-CN" altLang="en-US" smtClean="0">
                <a:latin typeface="Times New Roman" pitchFamily="18" charset="0"/>
                <a:ea typeface="宋体" pitchFamily="2" charset="-122"/>
              </a:rPr>
              <a:t>是基于对用户应用域的分析而构造的，是一个有关现实数据环境的数据库概念模型。</a:t>
            </a:r>
            <a:endParaRPr lang="en-US" altLang="zh-CN" smtClean="0">
              <a:latin typeface="Times New Roman" pitchFamily="18" charset="0"/>
              <a:ea typeface="宋体" pitchFamily="2" charset="-122"/>
            </a:endParaRPr>
          </a:p>
          <a:p>
            <a:pPr lvl="1"/>
            <a:r>
              <a:rPr lang="zh-CN" altLang="en-US" smtClean="0">
                <a:latin typeface="Times New Roman" pitchFamily="18" charset="0"/>
                <a:ea typeface="宋体" pitchFamily="2" charset="-122"/>
              </a:rPr>
              <a:t>数据关系模型它以现实数据为建模依据，通过从现实数据中抽取数据实体、数据关系和数据属性这三类图形元素，建立数据库的概念模型。</a:t>
            </a:r>
            <a:endParaRPr lang="zh-CN" altLang="en-US" smtClean="0"/>
          </a:p>
          <a:p>
            <a:r>
              <a:rPr lang="en-US" altLang="zh-CN" smtClean="0"/>
              <a:t>E-R</a:t>
            </a:r>
            <a:r>
              <a:rPr lang="zh-CN" altLang="en-US" smtClean="0"/>
              <a:t>图</a:t>
            </a:r>
            <a:endParaRPr lang="en-US" altLang="zh-CN" smtClean="0"/>
          </a:p>
          <a:p>
            <a:pPr lvl="1"/>
            <a:r>
              <a:rPr lang="zh-CN" altLang="en-US" b="1" smtClean="0">
                <a:latin typeface="Times New Roman" pitchFamily="18" charset="0"/>
                <a:ea typeface="宋体" pitchFamily="2" charset="-122"/>
              </a:rPr>
              <a:t>数据实体</a:t>
            </a:r>
            <a:r>
              <a:rPr lang="en-US" altLang="zh-CN" smtClean="0">
                <a:latin typeface="Times New Roman" pitchFamily="18" charset="0"/>
                <a:ea typeface="宋体" pitchFamily="2" charset="-122"/>
              </a:rPr>
              <a:t>--</a:t>
            </a:r>
            <a:r>
              <a:rPr lang="zh-CN" altLang="en-US" smtClean="0">
                <a:latin typeface="Times New Roman" pitchFamily="18" charset="0"/>
                <a:ea typeface="宋体" pitchFamily="2" charset="-122"/>
              </a:rPr>
              <a:t>对应用领域中现实对象的数据抽象，使用矩形框表示。</a:t>
            </a:r>
            <a:endParaRPr lang="en-US" altLang="zh-CN" smtClean="0">
              <a:latin typeface="Times New Roman" pitchFamily="18" charset="0"/>
              <a:ea typeface="宋体" pitchFamily="2" charset="-122"/>
            </a:endParaRPr>
          </a:p>
          <a:p>
            <a:pPr lvl="1"/>
            <a:r>
              <a:rPr lang="zh-CN" altLang="en-US" b="1" smtClean="0">
                <a:latin typeface="Times New Roman" pitchFamily="18" charset="0"/>
                <a:ea typeface="宋体" pitchFamily="2" charset="-122"/>
              </a:rPr>
              <a:t>数据关系</a:t>
            </a:r>
            <a:r>
              <a:rPr lang="en-US" altLang="zh-CN" smtClean="0">
                <a:latin typeface="Times New Roman" pitchFamily="18" charset="0"/>
                <a:ea typeface="宋体" pitchFamily="2" charset="-122"/>
              </a:rPr>
              <a:t>--</a:t>
            </a:r>
            <a:r>
              <a:rPr lang="zh-CN" altLang="en-US" smtClean="0">
                <a:latin typeface="Times New Roman" pitchFamily="18" charset="0"/>
                <a:ea typeface="宋体" pitchFamily="2" charset="-122"/>
              </a:rPr>
              <a:t>不同数据实体之间存在的联系，使用菱形表示。</a:t>
            </a:r>
            <a:endParaRPr lang="en-US" altLang="zh-CN" smtClean="0">
              <a:latin typeface="Times New Roman" pitchFamily="18" charset="0"/>
              <a:ea typeface="宋体" pitchFamily="2" charset="-122"/>
            </a:endParaRPr>
          </a:p>
          <a:p>
            <a:pPr lvl="1"/>
            <a:r>
              <a:rPr lang="zh-CN" altLang="en-US" b="1" smtClean="0">
                <a:latin typeface="Times New Roman" pitchFamily="18" charset="0"/>
                <a:ea typeface="宋体" pitchFamily="2" charset="-122"/>
              </a:rPr>
              <a:t>数据属性</a:t>
            </a:r>
            <a:r>
              <a:rPr lang="en-US" altLang="zh-CN" smtClean="0">
                <a:latin typeface="Times New Roman" pitchFamily="18" charset="0"/>
                <a:ea typeface="宋体" pitchFamily="2" charset="-122"/>
              </a:rPr>
              <a:t>--</a:t>
            </a:r>
            <a:r>
              <a:rPr lang="zh-CN" altLang="en-US" smtClean="0">
                <a:latin typeface="Times New Roman" pitchFamily="18" charset="0"/>
                <a:ea typeface="宋体" pitchFamily="2" charset="-122"/>
              </a:rPr>
              <a:t>数据实体与数据关系上所具有的一些特征值，使用椭圆表示。</a:t>
            </a:r>
            <a:endParaRPr lang="en-US" altLang="zh-CN" smtClean="0">
              <a:latin typeface="Times New Roman" pitchFamily="18" charset="0"/>
              <a:ea typeface="宋体" pitchFamily="2" charset="-122"/>
            </a:endParaRPr>
          </a:p>
          <a:p>
            <a:endParaRPr lang="en-US" altLang="zh-CN" smtClean="0"/>
          </a:p>
          <a:p>
            <a:endParaRPr lang="zh-CN" altLang="en-US" dirty="0"/>
          </a:p>
        </p:txBody>
      </p:sp>
    </p:spTree>
    <p:extLst>
      <p:ext uri="{BB962C8B-B14F-4D97-AF65-F5344CB8AC3E}">
        <p14:creationId xmlns:p14="http://schemas.microsoft.com/office/powerpoint/2010/main" xmlns="" val="148863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wipe(left)">
                                      <p:cBhvr>
                                        <p:cTn id="10" dur="500"/>
                                        <p:tgtEl>
                                          <p:spTgt spid="3">
                                            <p:txEl>
                                              <p:pRg st="4" end="4"/>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wipe(left)">
                                      <p:cBhvr>
                                        <p:cTn id="13" dur="500"/>
                                        <p:tgtEl>
                                          <p:spTgt spid="3">
                                            <p:txEl>
                                              <p:pRg st="5" end="5"/>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wipe(left)">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数据关系</a:t>
            </a:r>
            <a:endParaRPr lang="zh-CN" altLang="en-US" dirty="0"/>
          </a:p>
        </p:txBody>
      </p:sp>
      <p:sp>
        <p:nvSpPr>
          <p:cNvPr id="3" name="内容占位符 2"/>
          <p:cNvSpPr>
            <a:spLocks noGrp="1"/>
          </p:cNvSpPr>
          <p:nvPr>
            <p:ph idx="1"/>
          </p:nvPr>
        </p:nvSpPr>
        <p:spPr>
          <a:xfrm>
            <a:off x="357158" y="1071570"/>
            <a:ext cx="8429684" cy="5214950"/>
          </a:xfrm>
        </p:spPr>
        <p:txBody>
          <a:bodyPr/>
          <a:lstStyle/>
          <a:p>
            <a:r>
              <a:rPr lang="zh-CN" altLang="en-US" smtClean="0"/>
              <a:t>数据关系</a:t>
            </a:r>
            <a:endParaRPr lang="en-US" altLang="zh-CN" smtClean="0"/>
          </a:p>
          <a:p>
            <a:pPr lvl="1">
              <a:buNone/>
            </a:pP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xmlns="" val="3691214869"/>
              </p:ext>
            </p:extLst>
          </p:nvPr>
        </p:nvGraphicFramePr>
        <p:xfrm>
          <a:off x="571472" y="1857364"/>
          <a:ext cx="7929618" cy="2928960"/>
        </p:xfrm>
        <a:graphic>
          <a:graphicData uri="http://schemas.openxmlformats.org/drawingml/2006/table">
            <a:tbl>
              <a:tblPr firstRow="1" bandRow="1">
                <a:tableStyleId>{5C22544A-7EE6-4342-B048-85BDC9FD1C3A}</a:tableStyleId>
              </a:tblPr>
              <a:tblGrid>
                <a:gridCol w="1616718"/>
                <a:gridCol w="6312900"/>
              </a:tblGrid>
              <a:tr h="732240">
                <a:tc>
                  <a:txBody>
                    <a:bodyPr/>
                    <a:lstStyle/>
                    <a:p>
                      <a:pPr algn="ctr"/>
                      <a:r>
                        <a:rPr lang="zh-CN" altLang="en-US" dirty="0" smtClean="0"/>
                        <a:t>数据关系</a:t>
                      </a:r>
                      <a:endParaRPr lang="zh-CN" altLang="en-US" dirty="0"/>
                    </a:p>
                  </a:txBody>
                  <a:tcPr anchor="ctr">
                    <a:solidFill>
                      <a:srgbClr val="92D050"/>
                    </a:solidFill>
                  </a:tcPr>
                </a:tc>
                <a:tc>
                  <a:txBody>
                    <a:bodyPr/>
                    <a:lstStyle/>
                    <a:p>
                      <a:pPr algn="ctr"/>
                      <a:r>
                        <a:rPr lang="zh-CN" altLang="en-US" dirty="0" smtClean="0"/>
                        <a:t>描述</a:t>
                      </a:r>
                      <a:endParaRPr lang="zh-CN" altLang="en-US" dirty="0"/>
                    </a:p>
                  </a:txBody>
                  <a:tcPr anchor="ctr">
                    <a:solidFill>
                      <a:srgbClr val="92D050"/>
                    </a:solidFill>
                  </a:tcPr>
                </a:tc>
              </a:tr>
              <a:tr h="732240">
                <a:tc>
                  <a:txBody>
                    <a:bodyPr/>
                    <a:lstStyle/>
                    <a:p>
                      <a:r>
                        <a:rPr lang="en-US" altLang="zh-CN" b="1" smtClean="0"/>
                        <a:t>1</a:t>
                      </a:r>
                      <a:r>
                        <a:rPr lang="zh-CN" altLang="en-US" b="1" smtClean="0"/>
                        <a:t>对</a:t>
                      </a:r>
                      <a:r>
                        <a:rPr lang="en-US" altLang="zh-CN" b="1" smtClean="0"/>
                        <a:t>1    </a:t>
                      </a:r>
                      <a:r>
                        <a:rPr lang="zh-CN" altLang="en-US" b="1" smtClean="0"/>
                        <a:t>（</a:t>
                      </a:r>
                      <a:r>
                        <a:rPr lang="en-US" altLang="zh-CN" b="1" smtClean="0"/>
                        <a:t>1:1</a:t>
                      </a:r>
                      <a:r>
                        <a:rPr lang="zh-CN" altLang="en-US" b="1" smtClean="0"/>
                        <a:t>）</a:t>
                      </a:r>
                      <a:endParaRPr lang="zh-CN" altLang="en-US" b="1"/>
                    </a:p>
                  </a:txBody>
                  <a:tcPr anchor="ctr"/>
                </a:tc>
                <a:tc>
                  <a:txBody>
                    <a:bodyPr/>
                    <a:lstStyle/>
                    <a:p>
                      <a:r>
                        <a:rPr lang="zh-CN" altLang="en-US" sz="1800" kern="1200" dirty="0" smtClean="0">
                          <a:solidFill>
                            <a:schemeClr val="dk1"/>
                          </a:solidFill>
                          <a:latin typeface="+mn-lt"/>
                          <a:ea typeface="+mn-ea"/>
                          <a:cs typeface="+mn-cs"/>
                        </a:rPr>
                        <a:t>比如人与身份证的关系：一个人有一个身份证号，一个身份证号对应一个人</a:t>
                      </a:r>
                      <a:endParaRPr lang="zh-CN" altLang="en-US" dirty="0"/>
                    </a:p>
                  </a:txBody>
                  <a:tcPr anchor="ctr"/>
                </a:tc>
              </a:tr>
              <a:tr h="732240">
                <a:tc>
                  <a:txBody>
                    <a:bodyPr/>
                    <a:lstStyle/>
                    <a:p>
                      <a:r>
                        <a:rPr lang="en-US" altLang="zh-CN" b="1" smtClean="0"/>
                        <a:t>1</a:t>
                      </a:r>
                      <a:r>
                        <a:rPr lang="zh-CN" altLang="en-US" b="1" smtClean="0"/>
                        <a:t>对多  （</a:t>
                      </a:r>
                      <a:r>
                        <a:rPr lang="en-US" altLang="zh-CN" b="1" smtClean="0"/>
                        <a:t>1:n</a:t>
                      </a:r>
                      <a:r>
                        <a:rPr lang="zh-CN" altLang="en-US" b="1" smtClean="0"/>
                        <a:t>）</a:t>
                      </a:r>
                      <a:endParaRPr lang="zh-CN" altLang="en-US" b="1"/>
                    </a:p>
                  </a:txBody>
                  <a:tcPr anchor="ctr"/>
                </a:tc>
                <a:tc>
                  <a:txBody>
                    <a:bodyPr/>
                    <a:lstStyle/>
                    <a:p>
                      <a:r>
                        <a:rPr lang="zh-CN" altLang="en-US" sz="1800" kern="1200" smtClean="0">
                          <a:solidFill>
                            <a:schemeClr val="dk1"/>
                          </a:solidFill>
                          <a:latin typeface="+mn-lt"/>
                          <a:ea typeface="+mn-ea"/>
                          <a:cs typeface="+mn-cs"/>
                        </a:rPr>
                        <a:t>比如公司与员工的关系：一家公司有多名员工</a:t>
                      </a:r>
                      <a:endParaRPr lang="zh-CN" altLang="en-US"/>
                    </a:p>
                  </a:txBody>
                  <a:tcPr anchor="ctr"/>
                </a:tc>
              </a:tr>
              <a:tr h="732240">
                <a:tc>
                  <a:txBody>
                    <a:bodyPr/>
                    <a:lstStyle/>
                    <a:p>
                      <a:r>
                        <a:rPr lang="zh-CN" altLang="en-US" b="1" smtClean="0"/>
                        <a:t>多对多（</a:t>
                      </a:r>
                      <a:r>
                        <a:rPr lang="en-US" altLang="zh-CN" b="1" smtClean="0"/>
                        <a:t>n:m</a:t>
                      </a:r>
                      <a:r>
                        <a:rPr lang="zh-CN" altLang="en-US" b="1" smtClean="0"/>
                        <a:t>）</a:t>
                      </a:r>
                      <a:endParaRPr lang="zh-CN" altLang="en-US" b="1"/>
                    </a:p>
                  </a:txBody>
                  <a:tcPr anchor="ctr"/>
                </a:tc>
                <a:tc>
                  <a:txBody>
                    <a:bodyPr/>
                    <a:lstStyle/>
                    <a:p>
                      <a:r>
                        <a:rPr lang="zh-CN" altLang="en-US" sz="1800" kern="1200" smtClean="0">
                          <a:solidFill>
                            <a:schemeClr val="dk1"/>
                          </a:solidFill>
                          <a:latin typeface="+mn-lt"/>
                          <a:ea typeface="+mn-ea"/>
                          <a:cs typeface="+mn-cs"/>
                        </a:rPr>
                        <a:t>比如学生与课程的关系：一个学生可以学习多门课程，一门课程也可以被多个学生学习</a:t>
                      </a:r>
                      <a:endParaRPr lang="zh-CN" altLang="en-US"/>
                    </a:p>
                  </a:txBody>
                  <a:tcPr anchor="ctr"/>
                </a:tc>
              </a:tr>
            </a:tbl>
          </a:graphicData>
        </a:graphic>
      </p:graphicFrame>
    </p:spTree>
    <p:extLst>
      <p:ext uri="{BB962C8B-B14F-4D97-AF65-F5344CB8AC3E}">
        <p14:creationId xmlns:p14="http://schemas.microsoft.com/office/powerpoint/2010/main" xmlns="" val="5712217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数据库表设计</a:t>
            </a:r>
            <a:endParaRPr lang="zh-CN" altLang="en-US" dirty="0"/>
          </a:p>
        </p:txBody>
      </p:sp>
      <p:sp>
        <p:nvSpPr>
          <p:cNvPr id="3" name="内容占位符 2"/>
          <p:cNvSpPr>
            <a:spLocks noGrp="1"/>
          </p:cNvSpPr>
          <p:nvPr>
            <p:ph idx="1"/>
          </p:nvPr>
        </p:nvSpPr>
        <p:spPr>
          <a:xfrm>
            <a:off x="357158" y="1071570"/>
            <a:ext cx="8429684" cy="5214950"/>
          </a:xfrm>
        </p:spPr>
        <p:txBody>
          <a:bodyPr/>
          <a:lstStyle/>
          <a:p>
            <a:r>
              <a:rPr lang="zh-CN" altLang="en-US" smtClean="0"/>
              <a:t>从数据关系模型中映射出数据库中的数据表</a:t>
            </a:r>
            <a:endParaRPr lang="en-US" altLang="zh-CN" smtClean="0"/>
          </a:p>
          <a:p>
            <a:pPr lvl="1">
              <a:buNone/>
            </a:pPr>
            <a:endParaRPr lang="zh-CN" altLang="en-US" dirty="0"/>
          </a:p>
        </p:txBody>
      </p:sp>
      <p:grpSp>
        <p:nvGrpSpPr>
          <p:cNvPr id="6" name="组合 5"/>
          <p:cNvGrpSpPr/>
          <p:nvPr/>
        </p:nvGrpSpPr>
        <p:grpSpPr>
          <a:xfrm>
            <a:off x="1524000" y="2000240"/>
            <a:ext cx="6096000" cy="926640"/>
            <a:chOff x="0" y="83679"/>
            <a:chExt cx="6096000" cy="926640"/>
          </a:xfrm>
          <a:solidFill>
            <a:srgbClr val="92D050"/>
          </a:solidFill>
        </p:grpSpPr>
        <p:sp>
          <p:nvSpPr>
            <p:cNvPr id="17" name="圆角矩形 16"/>
            <p:cNvSpPr/>
            <p:nvPr/>
          </p:nvSpPr>
          <p:spPr>
            <a:xfrm>
              <a:off x="0" y="83679"/>
              <a:ext cx="6096000" cy="926640"/>
            </a:xfrm>
            <a:prstGeom prst="roundRect">
              <a:avLst/>
            </a:prstGeom>
            <a:grpFill/>
          </p:spPr>
          <p:style>
            <a:lnRef idx="3">
              <a:schemeClr val="lt1">
                <a:hueOff val="0"/>
                <a:satOff val="0"/>
                <a:lumOff val="0"/>
                <a:alphaOff val="0"/>
              </a:schemeClr>
            </a:lnRef>
            <a:fillRef idx="1">
              <a:schemeClr val="accent5">
                <a:alpha val="90000"/>
                <a:hueOff val="0"/>
                <a:satOff val="0"/>
                <a:lumOff val="0"/>
                <a:alphaOff val="0"/>
              </a:schemeClr>
            </a:fillRef>
            <a:effectRef idx="1">
              <a:schemeClr val="accent5">
                <a:alpha val="90000"/>
                <a:hueOff val="0"/>
                <a:satOff val="0"/>
                <a:lumOff val="0"/>
                <a:alphaOff val="0"/>
              </a:schemeClr>
            </a:effectRef>
            <a:fontRef idx="minor">
              <a:schemeClr val="lt1"/>
            </a:fontRef>
          </p:style>
        </p:sp>
        <p:sp>
          <p:nvSpPr>
            <p:cNvPr id="18" name="圆角矩形 4"/>
            <p:cNvSpPr/>
            <p:nvPr/>
          </p:nvSpPr>
          <p:spPr>
            <a:xfrm>
              <a:off x="45235" y="128914"/>
              <a:ext cx="6005530" cy="8361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zh-CN" altLang="en-US" sz="2200" kern="1200" dirty="0" smtClean="0"/>
                <a:t>数据关系模型中的每一个实体应该映射为数据库逻辑结构中的一个数据表</a:t>
              </a:r>
              <a:endParaRPr lang="zh-CN" altLang="en-US" sz="2200" kern="1200" dirty="0"/>
            </a:p>
          </p:txBody>
        </p:sp>
      </p:grpSp>
      <p:grpSp>
        <p:nvGrpSpPr>
          <p:cNvPr id="7" name="组合 6"/>
          <p:cNvGrpSpPr/>
          <p:nvPr/>
        </p:nvGrpSpPr>
        <p:grpSpPr>
          <a:xfrm>
            <a:off x="1524000" y="2990240"/>
            <a:ext cx="6096000" cy="926640"/>
            <a:chOff x="0" y="1073679"/>
            <a:chExt cx="6096000" cy="926640"/>
          </a:xfrm>
          <a:solidFill>
            <a:srgbClr val="92D050"/>
          </a:solidFill>
        </p:grpSpPr>
        <p:sp>
          <p:nvSpPr>
            <p:cNvPr id="15" name="圆角矩形 14"/>
            <p:cNvSpPr/>
            <p:nvPr/>
          </p:nvSpPr>
          <p:spPr>
            <a:xfrm>
              <a:off x="0" y="1073679"/>
              <a:ext cx="6096000" cy="926640"/>
            </a:xfrm>
            <a:prstGeom prst="roundRect">
              <a:avLst/>
            </a:prstGeom>
            <a:grpFill/>
          </p:spPr>
          <p:style>
            <a:lnRef idx="3">
              <a:schemeClr val="lt1">
                <a:hueOff val="0"/>
                <a:satOff val="0"/>
                <a:lumOff val="0"/>
                <a:alphaOff val="0"/>
              </a:schemeClr>
            </a:lnRef>
            <a:fillRef idx="1">
              <a:schemeClr val="accent5">
                <a:alpha val="90000"/>
                <a:hueOff val="0"/>
                <a:satOff val="0"/>
                <a:lumOff val="0"/>
                <a:alphaOff val="-13333"/>
              </a:schemeClr>
            </a:fillRef>
            <a:effectRef idx="1">
              <a:schemeClr val="accent5">
                <a:alpha val="90000"/>
                <a:hueOff val="0"/>
                <a:satOff val="0"/>
                <a:lumOff val="0"/>
                <a:alphaOff val="-13333"/>
              </a:schemeClr>
            </a:effectRef>
            <a:fontRef idx="minor">
              <a:schemeClr val="lt1"/>
            </a:fontRef>
          </p:style>
        </p:sp>
        <p:sp>
          <p:nvSpPr>
            <p:cNvPr id="16" name="圆角矩形 6"/>
            <p:cNvSpPr/>
            <p:nvPr/>
          </p:nvSpPr>
          <p:spPr>
            <a:xfrm>
              <a:off x="45235" y="1118914"/>
              <a:ext cx="6005530" cy="8361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zh-CN" altLang="en-US" sz="2200" kern="1200" smtClean="0"/>
                <a:t>数据关系模型中的每一个</a:t>
              </a:r>
              <a:r>
                <a:rPr lang="en-US" altLang="zh-CN" sz="2200" kern="1200" smtClean="0"/>
                <a:t>n:m</a:t>
              </a:r>
              <a:r>
                <a:rPr lang="zh-CN" altLang="en-US" sz="2200" kern="1200" smtClean="0"/>
                <a:t>关系也应该映射为数据库逻辑结构中的一个数据表</a:t>
              </a:r>
              <a:endParaRPr lang="zh-CN" altLang="en-US" sz="2200" kern="1200"/>
            </a:p>
          </p:txBody>
        </p:sp>
      </p:grpSp>
      <p:grpSp>
        <p:nvGrpSpPr>
          <p:cNvPr id="8" name="组合 7"/>
          <p:cNvGrpSpPr/>
          <p:nvPr/>
        </p:nvGrpSpPr>
        <p:grpSpPr>
          <a:xfrm>
            <a:off x="1524000" y="3980240"/>
            <a:ext cx="6096000" cy="926640"/>
            <a:chOff x="0" y="2063679"/>
            <a:chExt cx="6096000" cy="926640"/>
          </a:xfrm>
          <a:solidFill>
            <a:srgbClr val="92D050"/>
          </a:solidFill>
        </p:grpSpPr>
        <p:sp>
          <p:nvSpPr>
            <p:cNvPr id="13" name="圆角矩形 12"/>
            <p:cNvSpPr/>
            <p:nvPr/>
          </p:nvSpPr>
          <p:spPr>
            <a:xfrm>
              <a:off x="0" y="2063679"/>
              <a:ext cx="6096000" cy="926640"/>
            </a:xfrm>
            <a:prstGeom prst="roundRect">
              <a:avLst/>
            </a:prstGeom>
            <a:grpFill/>
          </p:spPr>
          <p:style>
            <a:lnRef idx="3">
              <a:schemeClr val="lt1">
                <a:hueOff val="0"/>
                <a:satOff val="0"/>
                <a:lumOff val="0"/>
                <a:alphaOff val="0"/>
              </a:schemeClr>
            </a:lnRef>
            <a:fillRef idx="1">
              <a:schemeClr val="accent5">
                <a:alpha val="90000"/>
                <a:hueOff val="0"/>
                <a:satOff val="0"/>
                <a:lumOff val="0"/>
                <a:alphaOff val="-26667"/>
              </a:schemeClr>
            </a:fillRef>
            <a:effectRef idx="1">
              <a:schemeClr val="accent5">
                <a:alpha val="90000"/>
                <a:hueOff val="0"/>
                <a:satOff val="0"/>
                <a:lumOff val="0"/>
                <a:alphaOff val="-26667"/>
              </a:schemeClr>
            </a:effectRef>
            <a:fontRef idx="minor">
              <a:schemeClr val="lt1"/>
            </a:fontRef>
          </p:style>
        </p:sp>
        <p:sp>
          <p:nvSpPr>
            <p:cNvPr id="14" name="圆角矩形 8"/>
            <p:cNvSpPr/>
            <p:nvPr/>
          </p:nvSpPr>
          <p:spPr>
            <a:xfrm>
              <a:off x="45235" y="2108914"/>
              <a:ext cx="6005530" cy="8361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zh-CN" altLang="en-US" sz="2200" kern="1200" smtClean="0"/>
                <a:t>数据关系模型中的每一个</a:t>
              </a:r>
              <a:r>
                <a:rPr lang="en-US" altLang="zh-CN" sz="2200" kern="1200" smtClean="0"/>
                <a:t>1:n</a:t>
              </a:r>
              <a:r>
                <a:rPr lang="zh-CN" altLang="en-US" sz="2200" kern="1200" smtClean="0"/>
                <a:t>关系与它的</a:t>
              </a:r>
              <a:r>
                <a:rPr lang="en-US" altLang="zh-CN" sz="2200" kern="1200" smtClean="0"/>
                <a:t>n</a:t>
              </a:r>
              <a:r>
                <a:rPr lang="zh-CN" altLang="en-US" sz="2200" kern="1200" smtClean="0"/>
                <a:t>端对应的实体组合起来映射为一个数据表</a:t>
              </a:r>
              <a:endParaRPr lang="zh-CN" altLang="en-US" sz="2200" kern="1200"/>
            </a:p>
          </p:txBody>
        </p:sp>
      </p:grpSp>
      <p:grpSp>
        <p:nvGrpSpPr>
          <p:cNvPr id="9" name="组合 8"/>
          <p:cNvGrpSpPr/>
          <p:nvPr/>
        </p:nvGrpSpPr>
        <p:grpSpPr>
          <a:xfrm>
            <a:off x="1524000" y="4970241"/>
            <a:ext cx="6096000" cy="926640"/>
            <a:chOff x="0" y="3053680"/>
            <a:chExt cx="6096000" cy="926640"/>
          </a:xfrm>
          <a:solidFill>
            <a:srgbClr val="92D050"/>
          </a:solidFill>
        </p:grpSpPr>
        <p:sp>
          <p:nvSpPr>
            <p:cNvPr id="11" name="圆角矩形 10"/>
            <p:cNvSpPr/>
            <p:nvPr/>
          </p:nvSpPr>
          <p:spPr>
            <a:xfrm>
              <a:off x="0" y="3053680"/>
              <a:ext cx="6096000" cy="926640"/>
            </a:xfrm>
            <a:prstGeom prst="roundRect">
              <a:avLst/>
            </a:prstGeom>
            <a:grpFill/>
          </p:spPr>
          <p:style>
            <a:lnRef idx="3">
              <a:schemeClr val="lt1">
                <a:hueOff val="0"/>
                <a:satOff val="0"/>
                <a:lumOff val="0"/>
                <a:alphaOff val="0"/>
              </a:schemeClr>
            </a:lnRef>
            <a:fillRef idx="1">
              <a:schemeClr val="accent5">
                <a:alpha val="90000"/>
                <a:hueOff val="0"/>
                <a:satOff val="0"/>
                <a:lumOff val="0"/>
                <a:alphaOff val="-40000"/>
              </a:schemeClr>
            </a:fillRef>
            <a:effectRef idx="1">
              <a:schemeClr val="accent5">
                <a:alpha val="90000"/>
                <a:hueOff val="0"/>
                <a:satOff val="0"/>
                <a:lumOff val="0"/>
                <a:alphaOff val="-40000"/>
              </a:schemeClr>
            </a:effectRef>
            <a:fontRef idx="minor">
              <a:schemeClr val="lt1"/>
            </a:fontRef>
          </p:style>
        </p:sp>
        <p:sp>
          <p:nvSpPr>
            <p:cNvPr id="12" name="圆角矩形 10"/>
            <p:cNvSpPr/>
            <p:nvPr/>
          </p:nvSpPr>
          <p:spPr>
            <a:xfrm>
              <a:off x="45235" y="3098915"/>
              <a:ext cx="6005530" cy="83617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zh-CN" altLang="en-US" sz="2200" kern="1200" smtClean="0"/>
                <a:t>数据关系模型中的每一个</a:t>
              </a:r>
              <a:r>
                <a:rPr lang="en-US" altLang="zh-CN" sz="2200" kern="1200" smtClean="0"/>
                <a:t>1:1</a:t>
              </a:r>
              <a:r>
                <a:rPr lang="zh-CN" altLang="en-US" sz="2200" kern="1200" smtClean="0"/>
                <a:t>关系的两实体可以合并为一个数据表</a:t>
              </a:r>
              <a:endParaRPr lang="zh-CN" altLang="en-US" sz="2200" kern="1200"/>
            </a:p>
          </p:txBody>
        </p:sp>
      </p:grpSp>
    </p:spTree>
    <p:extLst>
      <p:ext uri="{BB962C8B-B14F-4D97-AF65-F5344CB8AC3E}">
        <p14:creationId xmlns:p14="http://schemas.microsoft.com/office/powerpoint/2010/main" xmlns="" val="288176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系统环境约定</a:t>
            </a:r>
            <a:endParaRPr lang="zh-CN" altLang="en-US" dirty="0"/>
          </a:p>
        </p:txBody>
      </p:sp>
      <p:sp>
        <p:nvSpPr>
          <p:cNvPr id="3" name="内容占位符 2"/>
          <p:cNvSpPr>
            <a:spLocks noGrp="1"/>
          </p:cNvSpPr>
          <p:nvPr>
            <p:ph idx="1"/>
          </p:nvPr>
        </p:nvSpPr>
        <p:spPr/>
        <p:txBody>
          <a:bodyPr/>
          <a:lstStyle/>
          <a:p>
            <a:r>
              <a:rPr lang="zh-CN" altLang="en-US" smtClean="0"/>
              <a:t>在概要设计中，要对系统的运行环境进行约定。</a:t>
            </a:r>
            <a:endParaRPr lang="en-US" altLang="zh-CN" smtClean="0"/>
          </a:p>
        </p:txBody>
      </p:sp>
      <p:sp>
        <p:nvSpPr>
          <p:cNvPr id="25" name="矩形 24"/>
          <p:cNvSpPr/>
          <p:nvPr/>
        </p:nvSpPr>
        <p:spPr>
          <a:xfrm>
            <a:off x="1785918" y="2494994"/>
            <a:ext cx="3786214" cy="4788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26" name="组合 25"/>
          <p:cNvGrpSpPr/>
          <p:nvPr/>
        </p:nvGrpSpPr>
        <p:grpSpPr>
          <a:xfrm>
            <a:off x="1975228" y="2214554"/>
            <a:ext cx="2650349" cy="560880"/>
            <a:chOff x="189310" y="77850"/>
            <a:chExt cx="2650349" cy="560880"/>
          </a:xfrm>
          <a:solidFill>
            <a:srgbClr val="92D050"/>
          </a:solidFill>
        </p:grpSpPr>
        <p:sp>
          <p:nvSpPr>
            <p:cNvPr id="39" name="圆角矩形 38"/>
            <p:cNvSpPr/>
            <p:nvPr/>
          </p:nvSpPr>
          <p:spPr>
            <a:xfrm>
              <a:off x="189310" y="77850"/>
              <a:ext cx="2650349" cy="560880"/>
            </a:xfrm>
            <a:prstGeom prst="roundRect">
              <a:avLst/>
            </a:prstGeom>
            <a:grp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0" name="圆角矩形 5"/>
            <p:cNvSpPr/>
            <p:nvPr/>
          </p:nvSpPr>
          <p:spPr>
            <a:xfrm>
              <a:off x="216690" y="105230"/>
              <a:ext cx="2595589" cy="50612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0177" tIns="0" rIns="100177" bIns="0" numCol="1" spcCol="1270" anchor="ctr" anchorCtr="0">
              <a:noAutofit/>
            </a:bodyPr>
            <a:lstStyle/>
            <a:p>
              <a:pPr lvl="0" algn="l" defTabSz="844550">
                <a:lnSpc>
                  <a:spcPct val="90000"/>
                </a:lnSpc>
                <a:spcBef>
                  <a:spcPct val="0"/>
                </a:spcBef>
                <a:spcAft>
                  <a:spcPct val="35000"/>
                </a:spcAft>
              </a:pPr>
              <a:r>
                <a:rPr lang="zh-CN" altLang="en-US" sz="1900" kern="1200" smtClean="0"/>
                <a:t>硬件要求</a:t>
              </a:r>
              <a:endParaRPr lang="zh-CN" altLang="en-US" sz="1900" kern="1200"/>
            </a:p>
          </p:txBody>
        </p:sp>
      </p:grpSp>
      <p:sp>
        <p:nvSpPr>
          <p:cNvPr id="27" name="矩形 26"/>
          <p:cNvSpPr/>
          <p:nvPr/>
        </p:nvSpPr>
        <p:spPr>
          <a:xfrm>
            <a:off x="1785918" y="3356835"/>
            <a:ext cx="3786214" cy="4788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28" name="组合 27"/>
          <p:cNvGrpSpPr/>
          <p:nvPr/>
        </p:nvGrpSpPr>
        <p:grpSpPr>
          <a:xfrm>
            <a:off x="1975228" y="3076395"/>
            <a:ext cx="2650349" cy="560880"/>
            <a:chOff x="189310" y="939691"/>
            <a:chExt cx="2650349" cy="560880"/>
          </a:xfrm>
          <a:solidFill>
            <a:srgbClr val="92D050"/>
          </a:solidFill>
        </p:grpSpPr>
        <p:sp>
          <p:nvSpPr>
            <p:cNvPr id="37" name="圆角矩形 36"/>
            <p:cNvSpPr/>
            <p:nvPr/>
          </p:nvSpPr>
          <p:spPr>
            <a:xfrm>
              <a:off x="189310" y="939691"/>
              <a:ext cx="2650349" cy="560880"/>
            </a:xfrm>
            <a:prstGeom prst="roundRect">
              <a:avLst/>
            </a:prstGeom>
            <a:grp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8" name="圆角矩形 8"/>
            <p:cNvSpPr/>
            <p:nvPr/>
          </p:nvSpPr>
          <p:spPr>
            <a:xfrm>
              <a:off x="216690" y="967071"/>
              <a:ext cx="2595589" cy="50612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0177" tIns="0" rIns="100177" bIns="0" numCol="1" spcCol="1270" anchor="ctr" anchorCtr="0">
              <a:noAutofit/>
            </a:bodyPr>
            <a:lstStyle/>
            <a:p>
              <a:pPr lvl="0" algn="l" defTabSz="844550">
                <a:lnSpc>
                  <a:spcPct val="90000"/>
                </a:lnSpc>
                <a:spcBef>
                  <a:spcPct val="0"/>
                </a:spcBef>
                <a:spcAft>
                  <a:spcPct val="35000"/>
                </a:spcAft>
              </a:pPr>
              <a:r>
                <a:rPr lang="zh-CN" altLang="en-US" sz="1900" kern="1200" smtClean="0"/>
                <a:t>操作系统要求</a:t>
              </a:r>
              <a:endParaRPr lang="zh-CN" altLang="en-US" sz="1900" kern="1200"/>
            </a:p>
          </p:txBody>
        </p:sp>
      </p:grpSp>
      <p:sp>
        <p:nvSpPr>
          <p:cNvPr id="29" name="矩形 28"/>
          <p:cNvSpPr/>
          <p:nvPr/>
        </p:nvSpPr>
        <p:spPr>
          <a:xfrm>
            <a:off x="1785918" y="4218675"/>
            <a:ext cx="3786214" cy="4788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30" name="组合 29"/>
          <p:cNvGrpSpPr/>
          <p:nvPr/>
        </p:nvGrpSpPr>
        <p:grpSpPr>
          <a:xfrm>
            <a:off x="1975228" y="3938235"/>
            <a:ext cx="2650349" cy="560880"/>
            <a:chOff x="189310" y="1801531"/>
            <a:chExt cx="2650349" cy="560880"/>
          </a:xfrm>
          <a:solidFill>
            <a:srgbClr val="92D050"/>
          </a:solidFill>
        </p:grpSpPr>
        <p:sp>
          <p:nvSpPr>
            <p:cNvPr id="35" name="圆角矩形 34"/>
            <p:cNvSpPr/>
            <p:nvPr/>
          </p:nvSpPr>
          <p:spPr>
            <a:xfrm>
              <a:off x="189310" y="1801531"/>
              <a:ext cx="2650349" cy="560880"/>
            </a:xfrm>
            <a:prstGeom prst="roundRect">
              <a:avLst/>
            </a:prstGeom>
            <a:grp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6" name="圆角矩形 11"/>
            <p:cNvSpPr/>
            <p:nvPr/>
          </p:nvSpPr>
          <p:spPr>
            <a:xfrm>
              <a:off x="216690" y="1828911"/>
              <a:ext cx="2595589" cy="50612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0177" tIns="0" rIns="100177" bIns="0" numCol="1" spcCol="1270" anchor="ctr" anchorCtr="0">
              <a:noAutofit/>
            </a:bodyPr>
            <a:lstStyle/>
            <a:p>
              <a:pPr lvl="0" algn="l" defTabSz="844550">
                <a:lnSpc>
                  <a:spcPct val="90000"/>
                </a:lnSpc>
                <a:spcBef>
                  <a:spcPct val="0"/>
                </a:spcBef>
                <a:spcAft>
                  <a:spcPct val="35000"/>
                </a:spcAft>
              </a:pPr>
              <a:r>
                <a:rPr lang="zh-CN" altLang="en-US" sz="1900" kern="1200" smtClean="0"/>
                <a:t>服务器要求</a:t>
              </a:r>
              <a:endParaRPr lang="zh-CN" altLang="en-US" sz="1900" kern="1200"/>
            </a:p>
          </p:txBody>
        </p:sp>
      </p:grpSp>
      <p:sp>
        <p:nvSpPr>
          <p:cNvPr id="31" name="矩形 30"/>
          <p:cNvSpPr/>
          <p:nvPr/>
        </p:nvSpPr>
        <p:spPr>
          <a:xfrm>
            <a:off x="1785918" y="5080515"/>
            <a:ext cx="3786214" cy="4788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32" name="组合 31"/>
          <p:cNvGrpSpPr/>
          <p:nvPr/>
        </p:nvGrpSpPr>
        <p:grpSpPr>
          <a:xfrm>
            <a:off x="1975228" y="4800075"/>
            <a:ext cx="2650349" cy="560880"/>
            <a:chOff x="189310" y="2663371"/>
            <a:chExt cx="2650349" cy="560880"/>
          </a:xfrm>
          <a:solidFill>
            <a:srgbClr val="92D050"/>
          </a:solidFill>
        </p:grpSpPr>
        <p:sp>
          <p:nvSpPr>
            <p:cNvPr id="33" name="圆角矩形 32"/>
            <p:cNvSpPr/>
            <p:nvPr/>
          </p:nvSpPr>
          <p:spPr>
            <a:xfrm>
              <a:off x="189310" y="2663371"/>
              <a:ext cx="2650349" cy="560880"/>
            </a:xfrm>
            <a:prstGeom prst="roundRect">
              <a:avLst/>
            </a:prstGeom>
            <a:grp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4" name="圆角矩形 14"/>
            <p:cNvSpPr/>
            <p:nvPr/>
          </p:nvSpPr>
          <p:spPr>
            <a:xfrm>
              <a:off x="216690" y="2690751"/>
              <a:ext cx="2595589" cy="50612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0177" tIns="0" rIns="100177" bIns="0" numCol="1" spcCol="1270" anchor="ctr" anchorCtr="0">
              <a:noAutofit/>
            </a:bodyPr>
            <a:lstStyle/>
            <a:p>
              <a:pPr lvl="0" algn="l" defTabSz="844550">
                <a:lnSpc>
                  <a:spcPct val="90000"/>
                </a:lnSpc>
                <a:spcBef>
                  <a:spcPct val="0"/>
                </a:spcBef>
                <a:spcAft>
                  <a:spcPct val="35000"/>
                </a:spcAft>
              </a:pPr>
              <a:r>
                <a:rPr lang="zh-CN" altLang="en-US" sz="1900" kern="1200" smtClean="0"/>
                <a:t>数据库要求</a:t>
              </a:r>
              <a:endParaRPr lang="zh-CN" altLang="en-US" sz="1900" kern="1200"/>
            </a:p>
          </p:txBody>
        </p:sp>
      </p:grpSp>
    </p:spTree>
    <p:extLst>
      <p:ext uri="{BB962C8B-B14F-4D97-AF65-F5344CB8AC3E}">
        <p14:creationId xmlns:p14="http://schemas.microsoft.com/office/powerpoint/2010/main" xmlns="" val="282809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500"/>
                                        <p:tgtEl>
                                          <p:spTgt spid="2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500"/>
                                        <p:tgtEl>
                                          <p:spTgt spid="2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wipe(left)">
                                      <p:cBhvr>
                                        <p:cTn id="25" dur="500"/>
                                        <p:tgtEl>
                                          <p:spTgt spid="29"/>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left)">
                                      <p:cBhvr>
                                        <p:cTn id="29" dur="500"/>
                                        <p:tgtEl>
                                          <p:spTgt spid="3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left)">
                                      <p:cBhvr>
                                        <p:cTn id="34" dur="500"/>
                                        <p:tgtEl>
                                          <p:spTgt spid="31"/>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wipe(left)">
                                      <p:cBhvr>
                                        <p:cTn id="3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编写概要设计文档</a:t>
            </a:r>
            <a:endParaRPr lang="zh-CN" altLang="en-US" dirty="0"/>
          </a:p>
        </p:txBody>
      </p:sp>
      <p:sp>
        <p:nvSpPr>
          <p:cNvPr id="3" name="内容占位符 2"/>
          <p:cNvSpPr>
            <a:spLocks noGrp="1"/>
          </p:cNvSpPr>
          <p:nvPr>
            <p:ph idx="1"/>
          </p:nvPr>
        </p:nvSpPr>
        <p:spPr/>
        <p:txBody>
          <a:bodyPr/>
          <a:lstStyle/>
          <a:p>
            <a:r>
              <a:rPr lang="zh-CN" altLang="en-US" smtClean="0"/>
              <a:t>概要设计文档包含主要内容</a:t>
            </a:r>
            <a:endParaRPr lang="en-US" altLang="zh-CN" dirty="0" smtClean="0"/>
          </a:p>
          <a:p>
            <a:pPr lvl="1"/>
            <a:endParaRPr lang="zh-CN" altLang="en-US" dirty="0"/>
          </a:p>
        </p:txBody>
      </p:sp>
      <p:graphicFrame>
        <p:nvGraphicFramePr>
          <p:cNvPr id="23" name="图示 22"/>
          <p:cNvGraphicFramePr/>
          <p:nvPr>
            <p:extLst>
              <p:ext uri="{D42A27DB-BD31-4B8C-83A1-F6EECF244321}">
                <p14:modId xmlns:p14="http://schemas.microsoft.com/office/powerpoint/2010/main" xmlns="" val="3310407644"/>
              </p:ext>
            </p:extLst>
          </p:nvPr>
        </p:nvGraphicFramePr>
        <p:xfrm>
          <a:off x="1238248" y="1936768"/>
          <a:ext cx="6405586" cy="43497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1482705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1700250" y="214314"/>
            <a:ext cx="7372344" cy="571480"/>
          </a:xfrm>
        </p:spPr>
        <p:txBody>
          <a:bodyPr/>
          <a:lstStyle/>
          <a:p>
            <a:r>
              <a:rPr lang="zh-CN" altLang="en-US" dirty="0" smtClean="0"/>
              <a:t>小结</a:t>
            </a:r>
            <a:endParaRPr lang="zh-CN" altLang="en-US" dirty="0"/>
          </a:p>
        </p:txBody>
      </p:sp>
      <p:sp>
        <p:nvSpPr>
          <p:cNvPr id="11" name="内容占位符 2"/>
          <p:cNvSpPr>
            <a:spLocks noGrp="1"/>
          </p:cNvSpPr>
          <p:nvPr>
            <p:ph idx="1"/>
          </p:nvPr>
        </p:nvSpPr>
        <p:spPr>
          <a:xfrm>
            <a:off x="571472" y="1571612"/>
            <a:ext cx="7286676" cy="4869418"/>
          </a:xfrm>
          <a:prstGeom prst="wedgeRoundRectCallout">
            <a:avLst>
              <a:gd name="adj1" fmla="val -38064"/>
              <a:gd name="adj2" fmla="val -55126"/>
              <a:gd name="adj3" fmla="val 16667"/>
            </a:avLst>
          </a:prstGeom>
          <a:solidFill>
            <a:srgbClr val="92D050"/>
          </a:solidFill>
        </p:spPr>
        <p:style>
          <a:lnRef idx="3">
            <a:schemeClr val="lt1"/>
          </a:lnRef>
          <a:fillRef idx="1">
            <a:schemeClr val="accent1"/>
          </a:fillRef>
          <a:effectRef idx="1">
            <a:schemeClr val="accent1"/>
          </a:effectRef>
          <a:fontRef idx="minor">
            <a:schemeClr val="lt1"/>
          </a:fontRef>
        </p:style>
        <p:txBody>
          <a:bodyPr vert="horz" wrap="square" lIns="91440" tIns="45720" rIns="91440" bIns="45720" rtlCol="0">
            <a:spAutoFit/>
          </a:bodyPr>
          <a:lstStyle/>
          <a:p>
            <a:pPr>
              <a:lnSpc>
                <a:spcPct val="150000"/>
              </a:lnSpc>
            </a:pPr>
            <a:r>
              <a:rPr lang="zh-CN" altLang="en-US" smtClean="0">
                <a:solidFill>
                  <a:schemeClr val="tx2">
                    <a:lumMod val="50000"/>
                  </a:schemeClr>
                </a:solidFill>
                <a:latin typeface="黑体" pitchFamily="49" charset="-122"/>
              </a:rPr>
              <a:t>请对比</a:t>
            </a:r>
            <a:r>
              <a:rPr lang="en-US" altLang="zh-CN" smtClean="0">
                <a:solidFill>
                  <a:schemeClr val="tx2">
                    <a:lumMod val="50000"/>
                  </a:schemeClr>
                </a:solidFill>
                <a:latin typeface="黑体" pitchFamily="49" charset="-122"/>
              </a:rPr>
              <a:t>C/S</a:t>
            </a:r>
            <a:r>
              <a:rPr lang="zh-CN" altLang="en-US" smtClean="0">
                <a:solidFill>
                  <a:schemeClr val="tx2">
                    <a:lumMod val="50000"/>
                  </a:schemeClr>
                </a:solidFill>
                <a:latin typeface="黑体" pitchFamily="49" charset="-122"/>
              </a:rPr>
              <a:t>架构和</a:t>
            </a:r>
            <a:r>
              <a:rPr lang="en-US" altLang="zh-CN" smtClean="0">
                <a:solidFill>
                  <a:schemeClr val="tx2">
                    <a:lumMod val="50000"/>
                  </a:schemeClr>
                </a:solidFill>
                <a:latin typeface="黑体" pitchFamily="49" charset="-122"/>
              </a:rPr>
              <a:t>B/S</a:t>
            </a:r>
            <a:r>
              <a:rPr lang="zh-CN" altLang="en-US" smtClean="0">
                <a:solidFill>
                  <a:schemeClr val="tx2">
                    <a:lumMod val="50000"/>
                  </a:schemeClr>
                </a:solidFill>
                <a:latin typeface="黑体" pitchFamily="49" charset="-122"/>
              </a:rPr>
              <a:t>架构的优缺点。</a:t>
            </a:r>
            <a:endParaRPr lang="en-US" altLang="zh-CN" smtClean="0">
              <a:solidFill>
                <a:schemeClr val="tx2">
                  <a:lumMod val="50000"/>
                </a:schemeClr>
              </a:solidFill>
              <a:latin typeface="黑体" pitchFamily="49" charset="-122"/>
            </a:endParaRPr>
          </a:p>
          <a:p>
            <a:pPr>
              <a:lnSpc>
                <a:spcPct val="150000"/>
              </a:lnSpc>
            </a:pPr>
            <a:r>
              <a:rPr lang="zh-CN" altLang="en-US" smtClean="0">
                <a:solidFill>
                  <a:schemeClr val="tx2">
                    <a:lumMod val="50000"/>
                  </a:schemeClr>
                </a:solidFill>
                <a:latin typeface="黑体" pitchFamily="49" charset="-122"/>
              </a:rPr>
              <a:t>软件结构设计主要内容有哪些？</a:t>
            </a:r>
            <a:endParaRPr lang="en-US" altLang="zh-CN" smtClean="0">
              <a:solidFill>
                <a:schemeClr val="tx2">
                  <a:lumMod val="50000"/>
                </a:schemeClr>
              </a:solidFill>
              <a:latin typeface="黑体" pitchFamily="49" charset="-122"/>
            </a:endParaRPr>
          </a:p>
          <a:p>
            <a:pPr>
              <a:lnSpc>
                <a:spcPct val="150000"/>
              </a:lnSpc>
            </a:pPr>
            <a:r>
              <a:rPr lang="zh-CN" altLang="en-US" smtClean="0">
                <a:solidFill>
                  <a:schemeClr val="tx2">
                    <a:lumMod val="50000"/>
                  </a:schemeClr>
                </a:solidFill>
                <a:latin typeface="黑体" pitchFamily="49" charset="-122"/>
              </a:rPr>
              <a:t>什么是数据关系模型？</a:t>
            </a:r>
            <a:endParaRPr lang="en-US" altLang="zh-CN" smtClean="0">
              <a:solidFill>
                <a:schemeClr val="tx2">
                  <a:lumMod val="50000"/>
                </a:schemeClr>
              </a:solidFill>
              <a:latin typeface="黑体" pitchFamily="49" charset="-122"/>
            </a:endParaRPr>
          </a:p>
          <a:p>
            <a:pPr>
              <a:lnSpc>
                <a:spcPct val="150000"/>
              </a:lnSpc>
            </a:pPr>
            <a:r>
              <a:rPr lang="en-US" altLang="zh-CN" smtClean="0">
                <a:solidFill>
                  <a:schemeClr val="tx2">
                    <a:lumMod val="50000"/>
                  </a:schemeClr>
                </a:solidFill>
                <a:latin typeface="黑体" pitchFamily="49" charset="-122"/>
              </a:rPr>
              <a:t>E-R</a:t>
            </a:r>
            <a:r>
              <a:rPr lang="zh-CN" altLang="en-US" smtClean="0">
                <a:solidFill>
                  <a:schemeClr val="tx2">
                    <a:lumMod val="50000"/>
                  </a:schemeClr>
                </a:solidFill>
                <a:latin typeface="黑体" pitchFamily="49" charset="-122"/>
              </a:rPr>
              <a:t>图有哪几个元素？分别如何表示？</a:t>
            </a:r>
            <a:endParaRPr lang="en-US" altLang="zh-CN" smtClean="0">
              <a:solidFill>
                <a:schemeClr val="tx2">
                  <a:lumMod val="50000"/>
                </a:schemeClr>
              </a:solidFill>
              <a:latin typeface="黑体" pitchFamily="49" charset="-122"/>
            </a:endParaRPr>
          </a:p>
          <a:p>
            <a:pPr>
              <a:lnSpc>
                <a:spcPct val="150000"/>
              </a:lnSpc>
            </a:pPr>
            <a:r>
              <a:rPr lang="zh-CN" altLang="en-US" smtClean="0">
                <a:solidFill>
                  <a:schemeClr val="tx2">
                    <a:lumMod val="50000"/>
                  </a:schemeClr>
                </a:solidFill>
                <a:latin typeface="黑体" pitchFamily="49" charset="-122"/>
              </a:rPr>
              <a:t>数据关系有哪几种？</a:t>
            </a:r>
            <a:endParaRPr lang="en-US" altLang="zh-CN" smtClean="0">
              <a:solidFill>
                <a:schemeClr val="tx2">
                  <a:lumMod val="50000"/>
                </a:schemeClr>
              </a:solidFill>
              <a:latin typeface="黑体" pitchFamily="49" charset="-122"/>
            </a:endParaRPr>
          </a:p>
          <a:p>
            <a:pPr>
              <a:lnSpc>
                <a:spcPct val="150000"/>
              </a:lnSpc>
            </a:pPr>
            <a:r>
              <a:rPr lang="zh-CN" altLang="en-US" smtClean="0">
                <a:solidFill>
                  <a:schemeClr val="tx2">
                    <a:lumMod val="50000"/>
                  </a:schemeClr>
                </a:solidFill>
                <a:latin typeface="黑体" pitchFamily="49" charset="-122"/>
              </a:rPr>
              <a:t>软件概要设计文档主要有哪些内容？</a:t>
            </a:r>
            <a:endParaRPr lang="zh-CN" altLang="en-US" dirty="0">
              <a:solidFill>
                <a:schemeClr val="tx2">
                  <a:lumMod val="50000"/>
                </a:schemeClr>
              </a:solidFill>
              <a:latin typeface="黑体" pitchFamily="49" charset="-122"/>
            </a:endParaRPr>
          </a:p>
        </p:txBody>
      </p:sp>
      <p:grpSp>
        <p:nvGrpSpPr>
          <p:cNvPr id="18" name="组合 17"/>
          <p:cNvGrpSpPr/>
          <p:nvPr/>
        </p:nvGrpSpPr>
        <p:grpSpPr>
          <a:xfrm>
            <a:off x="313554" y="1071546"/>
            <a:ext cx="1043736" cy="430831"/>
            <a:chOff x="1500166" y="4929198"/>
            <a:chExt cx="1304670" cy="538539"/>
          </a:xfrm>
        </p:grpSpPr>
        <p:pic>
          <p:nvPicPr>
            <p:cNvPr id="19" name="Picture 6" descr="E:\设计支持\模板设计\TW.png"/>
            <p:cNvPicPr>
              <a:picLocks noChangeAspect="1" noChangeArrowheads="1"/>
            </p:cNvPicPr>
            <p:nvPr/>
          </p:nvPicPr>
          <p:blipFill>
            <a:blip r:embed="rId3" cstate="print"/>
            <a:srcRect/>
            <a:stretch>
              <a:fillRect/>
            </a:stretch>
          </p:blipFill>
          <p:spPr bwMode="auto">
            <a:xfrm>
              <a:off x="1500166" y="4929198"/>
              <a:ext cx="579048" cy="538413"/>
            </a:xfrm>
            <a:prstGeom prst="rect">
              <a:avLst/>
            </a:prstGeom>
            <a:noFill/>
          </p:spPr>
        </p:pic>
        <p:sp>
          <p:nvSpPr>
            <p:cNvPr id="20" name="TextBox 19"/>
            <p:cNvSpPr txBox="1"/>
            <p:nvPr/>
          </p:nvSpPr>
          <p:spPr>
            <a:xfrm>
              <a:off x="1928794" y="4967599"/>
              <a:ext cx="876042" cy="500138"/>
            </a:xfrm>
            <a:prstGeom prst="rect">
              <a:avLst/>
            </a:prstGeom>
            <a:noFill/>
            <a:effectLst>
              <a:outerShdw blurRad="25400" dist="12700" dir="5400000" algn="t" rotWithShape="0">
                <a:prstClr val="black">
                  <a:alpha val="40000"/>
                </a:prstClr>
              </a:outerShdw>
            </a:effectLst>
          </p:spPr>
          <p:txBody>
            <a:bodyPr wrap="none" rtlCol="0">
              <a:spAutoFit/>
            </a:bodyPr>
            <a:lstStyle/>
            <a:p>
              <a:r>
                <a:rPr lang="zh-CN" altLang="en-US" sz="2000" b="1" dirty="0" smtClean="0">
                  <a:latin typeface="黑体" pitchFamily="49" charset="-122"/>
                  <a:ea typeface="黑体" pitchFamily="49" charset="-122"/>
                </a:rPr>
                <a:t>提问</a:t>
              </a:r>
              <a:endParaRPr lang="zh-CN" altLang="en-US" sz="2000" b="1" dirty="0">
                <a:latin typeface="黑体" pitchFamily="49" charset="-122"/>
                <a:ea typeface="黑体" pitchFamily="49" charset="-122"/>
              </a:endParaRPr>
            </a:p>
          </p:txBody>
        </p:sp>
      </p:grpSp>
    </p:spTree>
    <p:extLst>
      <p:ext uri="{BB962C8B-B14F-4D97-AF65-F5344CB8AC3E}">
        <p14:creationId xmlns:p14="http://schemas.microsoft.com/office/powerpoint/2010/main" xmlns="" val="7200907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内容占位符 2"/>
          <p:cNvSpPr>
            <a:spLocks noGrp="1"/>
          </p:cNvSpPr>
          <p:nvPr>
            <p:ph idx="1"/>
          </p:nvPr>
        </p:nvSpPr>
        <p:spPr>
          <a:xfrm>
            <a:off x="571472" y="1142984"/>
            <a:ext cx="8229600" cy="4929222"/>
          </a:xfrm>
        </p:spPr>
        <p:txBody>
          <a:bodyPr/>
          <a:lstStyle/>
          <a:p>
            <a:r>
              <a:rPr lang="zh-CN" altLang="en-US" smtClean="0"/>
              <a:t>详细设计</a:t>
            </a:r>
            <a:endParaRPr lang="zh-CN" altLang="en-US" dirty="0"/>
          </a:p>
        </p:txBody>
      </p:sp>
      <p:sp>
        <p:nvSpPr>
          <p:cNvPr id="39" name="标题 1"/>
          <p:cNvSpPr>
            <a:spLocks noGrp="1"/>
          </p:cNvSpPr>
          <p:nvPr>
            <p:ph type="title"/>
          </p:nvPr>
        </p:nvSpPr>
        <p:spPr>
          <a:xfrm>
            <a:off x="1700250" y="214314"/>
            <a:ext cx="7372344" cy="571480"/>
          </a:xfrm>
        </p:spPr>
        <p:txBody>
          <a:bodyPr/>
          <a:lstStyle/>
          <a:p>
            <a:r>
              <a:rPr lang="zh-CN" altLang="en-US" dirty="0" smtClean="0"/>
              <a:t>详细设计</a:t>
            </a:r>
            <a:endParaRPr lang="zh-CN" altLang="en-US" dirty="0"/>
          </a:p>
        </p:txBody>
      </p:sp>
      <p:sp>
        <p:nvSpPr>
          <p:cNvPr id="54" name="TextBox 11"/>
          <p:cNvSpPr txBox="1">
            <a:spLocks noChangeArrowheads="1"/>
          </p:cNvSpPr>
          <p:nvPr/>
        </p:nvSpPr>
        <p:spPr bwMode="auto">
          <a:xfrm flipH="1">
            <a:off x="2500298" y="4325958"/>
            <a:ext cx="2355936" cy="461665"/>
          </a:xfrm>
          <a:prstGeom prst="rect">
            <a:avLst/>
          </a:prstGeom>
          <a:noFill/>
          <a:ln w="9525">
            <a:noFill/>
            <a:miter lim="800000"/>
            <a:headEnd/>
            <a:tailEnd/>
          </a:ln>
        </p:spPr>
        <p:txBody>
          <a:bodyPr wrap="square">
            <a:spAutoFit/>
          </a:bodyPr>
          <a:lstStyle/>
          <a:p>
            <a:pPr algn="ctr"/>
            <a:r>
              <a:rPr lang="zh-CN" altLang="en-US" sz="2400" b="1" dirty="0" smtClean="0">
                <a:solidFill>
                  <a:schemeClr val="bg1"/>
                </a:solidFill>
                <a:latin typeface="黑体" pitchFamily="2" charset="-122"/>
                <a:ea typeface="黑体" pitchFamily="2" charset="-122"/>
              </a:rPr>
              <a:t>网络</a:t>
            </a:r>
            <a:endParaRPr lang="en-US" sz="2400" b="1" dirty="0">
              <a:solidFill>
                <a:schemeClr val="bg1"/>
              </a:solidFill>
              <a:latin typeface="黑体" pitchFamily="2" charset="-122"/>
              <a:ea typeface="黑体" pitchFamily="2" charset="-122"/>
            </a:endParaRPr>
          </a:p>
        </p:txBody>
      </p:sp>
      <p:graphicFrame>
        <p:nvGraphicFramePr>
          <p:cNvPr id="23" name="图示 22"/>
          <p:cNvGraphicFramePr/>
          <p:nvPr>
            <p:extLst>
              <p:ext uri="{D42A27DB-BD31-4B8C-83A1-F6EECF244321}">
                <p14:modId xmlns:p14="http://schemas.microsoft.com/office/powerpoint/2010/main" xmlns="" val="2049559827"/>
              </p:ext>
            </p:extLst>
          </p:nvPr>
        </p:nvGraphicFramePr>
        <p:xfrm>
          <a:off x="1285852" y="2111380"/>
          <a:ext cx="6858048" cy="17462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图示 7"/>
          <p:cNvGraphicFramePr/>
          <p:nvPr>
            <p:extLst>
              <p:ext uri="{D42A27DB-BD31-4B8C-83A1-F6EECF244321}">
                <p14:modId xmlns:p14="http://schemas.microsoft.com/office/powerpoint/2010/main" xmlns="" val="4140750201"/>
              </p:ext>
            </p:extLst>
          </p:nvPr>
        </p:nvGraphicFramePr>
        <p:xfrm>
          <a:off x="1285852" y="4040206"/>
          <a:ext cx="6858048" cy="174624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xmlns="" val="131750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Graphic spid="8"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详细设计主要方法</a:t>
            </a:r>
            <a:endParaRPr lang="zh-CN" altLang="en-US" dirty="0"/>
          </a:p>
        </p:txBody>
      </p:sp>
      <p:sp>
        <p:nvSpPr>
          <p:cNvPr id="3" name="内容占位符 2"/>
          <p:cNvSpPr>
            <a:spLocks noGrp="1"/>
          </p:cNvSpPr>
          <p:nvPr>
            <p:ph idx="1"/>
          </p:nvPr>
        </p:nvSpPr>
        <p:spPr>
          <a:xfrm>
            <a:off x="428596" y="1285860"/>
            <a:ext cx="8229600" cy="4929222"/>
          </a:xfrm>
        </p:spPr>
        <p:txBody>
          <a:bodyPr>
            <a:normAutofit/>
          </a:bodyPr>
          <a:lstStyle/>
          <a:p>
            <a:r>
              <a:rPr lang="zh-CN" altLang="en-US" dirty="0" smtClean="0"/>
              <a:t>详细设计主要方法有哪些？</a:t>
            </a:r>
            <a:endParaRPr lang="en-US" altLang="zh-CN" dirty="0" smtClean="0"/>
          </a:p>
          <a:p>
            <a:pPr lvl="1"/>
            <a:r>
              <a:rPr lang="zh-CN" altLang="en-US" dirty="0" smtClean="0"/>
              <a:t>结构化设计方法</a:t>
            </a:r>
            <a:endParaRPr lang="en-US" altLang="zh-CN" dirty="0" smtClean="0"/>
          </a:p>
          <a:p>
            <a:pPr lvl="2"/>
            <a:r>
              <a:rPr lang="zh-CN" altLang="en-US" dirty="0" smtClean="0">
                <a:latin typeface="Arial" pitchFamily="34" charset="0"/>
                <a:ea typeface="黑体" pitchFamily="2" charset="-122"/>
                <a:cs typeface="Arial" pitchFamily="34" charset="0"/>
              </a:rPr>
              <a:t>流程图</a:t>
            </a:r>
            <a:endParaRPr lang="en-US" altLang="ja-JP" dirty="0" smtClean="0">
              <a:latin typeface="Arial" pitchFamily="34" charset="0"/>
              <a:ea typeface="黑体" pitchFamily="2" charset="-122"/>
              <a:cs typeface="Arial" pitchFamily="34" charset="0"/>
            </a:endParaRPr>
          </a:p>
          <a:p>
            <a:pPr lvl="2"/>
            <a:r>
              <a:rPr lang="en-US" altLang="ja-JP" dirty="0" smtClean="0">
                <a:latin typeface="Arial" pitchFamily="34" charset="0"/>
                <a:ea typeface="黑体" pitchFamily="2" charset="-122"/>
                <a:cs typeface="Arial" pitchFamily="34" charset="0"/>
              </a:rPr>
              <a:t>N-S</a:t>
            </a:r>
            <a:r>
              <a:rPr lang="zh-CN" altLang="en-US" dirty="0" smtClean="0">
                <a:latin typeface="Arial" pitchFamily="34" charset="0"/>
                <a:ea typeface="黑体" pitchFamily="2" charset="-122"/>
                <a:cs typeface="Arial" pitchFamily="34" charset="0"/>
              </a:rPr>
              <a:t>图</a:t>
            </a:r>
            <a:endParaRPr lang="en-US" altLang="zh-CN" dirty="0" smtClean="0">
              <a:latin typeface="Arial" pitchFamily="34" charset="0"/>
              <a:ea typeface="黑体" pitchFamily="2" charset="-122"/>
              <a:cs typeface="Arial" pitchFamily="34" charset="0"/>
            </a:endParaRPr>
          </a:p>
          <a:p>
            <a:pPr lvl="2"/>
            <a:r>
              <a:rPr lang="en-US" altLang="ja-JP" sz="2000" dirty="0" smtClean="0">
                <a:latin typeface="Arial" pitchFamily="34" charset="0"/>
                <a:ea typeface="黑体" pitchFamily="2" charset="-122"/>
                <a:cs typeface="Arial" pitchFamily="34" charset="0"/>
              </a:rPr>
              <a:t>PAD</a:t>
            </a:r>
            <a:r>
              <a:rPr lang="zh-CN" altLang="en-US" sz="2000" dirty="0" smtClean="0">
                <a:latin typeface="Arial" pitchFamily="34" charset="0"/>
                <a:ea typeface="黑体" pitchFamily="2" charset="-122"/>
                <a:cs typeface="Arial" pitchFamily="34" charset="0"/>
              </a:rPr>
              <a:t>图</a:t>
            </a:r>
            <a:endParaRPr lang="en-US" altLang="zh-CN" dirty="0" smtClean="0">
              <a:latin typeface="Arial" pitchFamily="34" charset="0"/>
              <a:ea typeface="黑体" pitchFamily="2" charset="-122"/>
              <a:cs typeface="Arial" pitchFamily="34" charset="0"/>
            </a:endParaRPr>
          </a:p>
          <a:p>
            <a:pPr lvl="1"/>
            <a:r>
              <a:rPr lang="zh-CN" altLang="en-US" dirty="0" smtClean="0">
                <a:ea typeface="黑体" pitchFamily="2" charset="-122"/>
                <a:cs typeface="Arial" pitchFamily="34" charset="0"/>
              </a:rPr>
              <a:t>面向对象设计方法</a:t>
            </a:r>
            <a:endParaRPr lang="en-US" altLang="zh-CN" dirty="0" smtClean="0">
              <a:ea typeface="黑体" pitchFamily="2" charset="-122"/>
              <a:cs typeface="Arial" pitchFamily="34" charset="0"/>
            </a:endParaRPr>
          </a:p>
          <a:p>
            <a:pPr lvl="2"/>
            <a:r>
              <a:rPr lang="en-US" dirty="0" smtClean="0">
                <a:latin typeface="Arial" pitchFamily="34" charset="0"/>
                <a:cs typeface="Arial" pitchFamily="34" charset="0"/>
              </a:rPr>
              <a:t>UML</a:t>
            </a:r>
            <a:r>
              <a:rPr lang="zh-CN" altLang="en-US" dirty="0" smtClean="0">
                <a:latin typeface="Arial" pitchFamily="34" charset="0"/>
                <a:cs typeface="Arial" pitchFamily="34" charset="0"/>
              </a:rPr>
              <a:t>建模方法</a:t>
            </a:r>
            <a:endParaRPr lang="en-US" altLang="zh-CN" dirty="0" smtClean="0">
              <a:latin typeface="Arial" pitchFamily="34" charset="0"/>
              <a:cs typeface="Arial" pitchFamily="34" charset="0"/>
            </a:endParaRPr>
          </a:p>
          <a:p>
            <a:pPr lvl="2"/>
            <a:r>
              <a:rPr lang="zh-CN" altLang="en-US" dirty="0" smtClean="0">
                <a:latin typeface="Arial" pitchFamily="34" charset="0"/>
                <a:cs typeface="Arial" pitchFamily="34" charset="0"/>
              </a:rPr>
              <a:t>面向对象设计建模</a:t>
            </a:r>
            <a:endParaRPr lang="en-US" altLang="zh-CN" dirty="0" smtClean="0">
              <a:latin typeface="Arial" pitchFamily="34" charset="0"/>
              <a:cs typeface="Arial" pitchFamily="34" charset="0"/>
            </a:endParaRPr>
          </a:p>
          <a:p>
            <a:pPr lvl="1"/>
            <a:endParaRPr lang="en-US" altLang="zh-CN" dirty="0" smtClean="0"/>
          </a:p>
          <a:p>
            <a:pPr lvl="1"/>
            <a:endParaRPr lang="en-US" altLang="zh-CN" dirty="0" smtClean="0"/>
          </a:p>
          <a:p>
            <a:pPr lvl="1"/>
            <a:endParaRPr lang="en-US" altLang="zh-CN" dirty="0" smtClean="0"/>
          </a:p>
        </p:txBody>
      </p:sp>
      <p:grpSp>
        <p:nvGrpSpPr>
          <p:cNvPr id="30" name="组合 29"/>
          <p:cNvGrpSpPr/>
          <p:nvPr/>
        </p:nvGrpSpPr>
        <p:grpSpPr>
          <a:xfrm>
            <a:off x="251520" y="900601"/>
            <a:ext cx="1043736" cy="487981"/>
            <a:chOff x="5500694" y="2285992"/>
            <a:chExt cx="1304670" cy="609977"/>
          </a:xfrm>
        </p:grpSpPr>
        <p:pic>
          <p:nvPicPr>
            <p:cNvPr id="31" name="Picture 5" descr="E:\设计支持\模板设计\WT.png"/>
            <p:cNvPicPr>
              <a:picLocks noChangeAspect="1" noChangeArrowheads="1"/>
            </p:cNvPicPr>
            <p:nvPr/>
          </p:nvPicPr>
          <p:blipFill>
            <a:blip r:embed="rId3" cstate="print"/>
            <a:srcRect/>
            <a:stretch>
              <a:fillRect/>
            </a:stretch>
          </p:blipFill>
          <p:spPr bwMode="auto">
            <a:xfrm>
              <a:off x="5500694" y="2285992"/>
              <a:ext cx="518095" cy="528254"/>
            </a:xfrm>
            <a:prstGeom prst="rect">
              <a:avLst/>
            </a:prstGeom>
            <a:noFill/>
          </p:spPr>
        </p:pic>
        <p:sp>
          <p:nvSpPr>
            <p:cNvPr id="32" name="TextBox 31"/>
            <p:cNvSpPr txBox="1"/>
            <p:nvPr/>
          </p:nvSpPr>
          <p:spPr>
            <a:xfrm>
              <a:off x="5929322" y="2395831"/>
              <a:ext cx="876042" cy="500138"/>
            </a:xfrm>
            <a:prstGeom prst="rect">
              <a:avLst/>
            </a:prstGeom>
            <a:noFill/>
            <a:effectLst>
              <a:outerShdw blurRad="25400" dist="12700" dir="5400000" algn="t" rotWithShape="0">
                <a:prstClr val="black">
                  <a:alpha val="40000"/>
                </a:prstClr>
              </a:outerShdw>
            </a:effectLst>
          </p:spPr>
          <p:txBody>
            <a:bodyPr wrap="none" rtlCol="0">
              <a:spAutoFit/>
            </a:bodyPr>
            <a:lstStyle/>
            <a:p>
              <a:r>
                <a:rPr lang="zh-CN" altLang="en-US" sz="2000" b="1" dirty="0" smtClean="0">
                  <a:latin typeface="黑体" pitchFamily="49" charset="-122"/>
                  <a:ea typeface="黑体" pitchFamily="49" charset="-122"/>
                </a:rPr>
                <a:t>问题</a:t>
              </a:r>
              <a:endParaRPr lang="zh-CN" altLang="en-US" sz="2000" b="1" dirty="0">
                <a:latin typeface="黑体" pitchFamily="49" charset="-122"/>
                <a:ea typeface="黑体" pitchFamily="49" charset="-122"/>
              </a:endParaRPr>
            </a:p>
          </p:txBody>
        </p:sp>
      </p:grpSp>
    </p:spTree>
    <p:extLst>
      <p:ext uri="{BB962C8B-B14F-4D97-AF65-F5344CB8AC3E}">
        <p14:creationId xmlns:p14="http://schemas.microsoft.com/office/powerpoint/2010/main" xmlns="" val="152802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left)">
                                      <p:cBhvr>
                                        <p:cTn id="19" dur="500"/>
                                        <p:tgtEl>
                                          <p:spTgt spid="3">
                                            <p:txEl>
                                              <p:pRg st="5" end="5"/>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left)">
                                      <p:cBhvr>
                                        <p:cTn id="22" dur="500"/>
                                        <p:tgtEl>
                                          <p:spTgt spid="3">
                                            <p:txEl>
                                              <p:pRg st="6" end="6"/>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ipe(left)">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UML</a:t>
            </a:r>
            <a:r>
              <a:rPr lang="zh-CN" altLang="en-US" dirty="0" smtClean="0"/>
              <a:t>基本建模过程</a:t>
            </a:r>
            <a:endParaRPr lang="zh-CN" altLang="en-US" dirty="0"/>
          </a:p>
        </p:txBody>
      </p:sp>
      <p:sp>
        <p:nvSpPr>
          <p:cNvPr id="583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58371" name="Picture 3"/>
          <p:cNvPicPr>
            <a:picLocks noChangeAspect="1" noChangeArrowheads="1"/>
          </p:cNvPicPr>
          <p:nvPr/>
        </p:nvPicPr>
        <p:blipFill>
          <a:blip r:embed="rId3" cstate="print">
            <a:clrChange>
              <a:clrFrom>
                <a:srgbClr val="FEFEFE"/>
              </a:clrFrom>
              <a:clrTo>
                <a:srgbClr val="FEFEFE">
                  <a:alpha val="0"/>
                </a:srgbClr>
              </a:clrTo>
            </a:clrChange>
          </a:blip>
          <a:srcRect/>
          <a:stretch>
            <a:fillRect/>
          </a:stretch>
        </p:blipFill>
        <p:spPr bwMode="auto">
          <a:xfrm>
            <a:off x="1928794" y="1142983"/>
            <a:ext cx="5214974" cy="5163341"/>
          </a:xfrm>
          <a:prstGeom prst="rect">
            <a:avLst/>
          </a:prstGeom>
          <a:noFill/>
          <a:ln w="9525">
            <a:noFill/>
            <a:miter lim="800000"/>
            <a:headEnd/>
            <a:tailEnd/>
          </a:ln>
          <a:effectLst/>
        </p:spPr>
      </p:pic>
    </p:spTree>
    <p:extLst>
      <p:ext uri="{BB962C8B-B14F-4D97-AF65-F5344CB8AC3E}">
        <p14:creationId xmlns:p14="http://schemas.microsoft.com/office/powerpoint/2010/main" xmlns="" val="4048097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内容占位符 2"/>
          <p:cNvSpPr>
            <a:spLocks noGrp="1"/>
          </p:cNvSpPr>
          <p:nvPr>
            <p:ph idx="1"/>
          </p:nvPr>
        </p:nvSpPr>
        <p:spPr>
          <a:xfrm>
            <a:off x="571472" y="1142984"/>
            <a:ext cx="8229600" cy="4929222"/>
          </a:xfrm>
        </p:spPr>
        <p:txBody>
          <a:bodyPr/>
          <a:lstStyle/>
          <a:p>
            <a:r>
              <a:rPr lang="zh-CN" altLang="en-US" smtClean="0"/>
              <a:t>软件概要设计</a:t>
            </a:r>
            <a:endParaRPr lang="zh-CN" altLang="en-US" dirty="0"/>
          </a:p>
        </p:txBody>
      </p:sp>
      <p:sp>
        <p:nvSpPr>
          <p:cNvPr id="39" name="标题 1"/>
          <p:cNvSpPr>
            <a:spLocks noGrp="1"/>
          </p:cNvSpPr>
          <p:nvPr>
            <p:ph type="title"/>
          </p:nvPr>
        </p:nvSpPr>
        <p:spPr>
          <a:xfrm>
            <a:off x="1700250" y="214314"/>
            <a:ext cx="7372344" cy="571480"/>
          </a:xfrm>
        </p:spPr>
        <p:txBody>
          <a:bodyPr/>
          <a:lstStyle/>
          <a:p>
            <a:r>
              <a:rPr lang="zh-CN" altLang="en-US" dirty="0" smtClean="0"/>
              <a:t>软件概要设计目标</a:t>
            </a:r>
            <a:endParaRPr lang="zh-CN" altLang="en-US" dirty="0"/>
          </a:p>
        </p:txBody>
      </p:sp>
      <p:sp>
        <p:nvSpPr>
          <p:cNvPr id="54" name="TextBox 11"/>
          <p:cNvSpPr txBox="1">
            <a:spLocks noChangeArrowheads="1"/>
          </p:cNvSpPr>
          <p:nvPr/>
        </p:nvSpPr>
        <p:spPr bwMode="auto">
          <a:xfrm flipH="1">
            <a:off x="2500298" y="4325958"/>
            <a:ext cx="2355936" cy="461665"/>
          </a:xfrm>
          <a:prstGeom prst="rect">
            <a:avLst/>
          </a:prstGeom>
          <a:noFill/>
          <a:ln w="9525">
            <a:noFill/>
            <a:miter lim="800000"/>
            <a:headEnd/>
            <a:tailEnd/>
          </a:ln>
        </p:spPr>
        <p:txBody>
          <a:bodyPr wrap="square">
            <a:spAutoFit/>
          </a:bodyPr>
          <a:lstStyle/>
          <a:p>
            <a:pPr algn="ctr"/>
            <a:r>
              <a:rPr lang="zh-CN" altLang="en-US" sz="2400" b="1" dirty="0" smtClean="0">
                <a:solidFill>
                  <a:schemeClr val="bg1"/>
                </a:solidFill>
                <a:latin typeface="黑体" pitchFamily="2" charset="-122"/>
                <a:ea typeface="黑体" pitchFamily="2" charset="-122"/>
              </a:rPr>
              <a:t>网络</a:t>
            </a:r>
            <a:endParaRPr lang="en-US" sz="2400" b="1" dirty="0">
              <a:solidFill>
                <a:schemeClr val="bg1"/>
              </a:solidFill>
              <a:latin typeface="黑体" pitchFamily="2" charset="-122"/>
              <a:ea typeface="黑体" pitchFamily="2" charset="-122"/>
            </a:endParaRPr>
          </a:p>
        </p:txBody>
      </p:sp>
      <p:graphicFrame>
        <p:nvGraphicFramePr>
          <p:cNvPr id="23" name="图示 22"/>
          <p:cNvGraphicFramePr/>
          <p:nvPr>
            <p:extLst>
              <p:ext uri="{D42A27DB-BD31-4B8C-83A1-F6EECF244321}">
                <p14:modId xmlns:p14="http://schemas.microsoft.com/office/powerpoint/2010/main" xmlns="" val="1255360039"/>
              </p:ext>
            </p:extLst>
          </p:nvPr>
        </p:nvGraphicFramePr>
        <p:xfrm>
          <a:off x="1285852" y="2111380"/>
          <a:ext cx="6858048" cy="17462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4" name="图示 23"/>
          <p:cNvGraphicFramePr/>
          <p:nvPr>
            <p:extLst>
              <p:ext uri="{D42A27DB-BD31-4B8C-83A1-F6EECF244321}">
                <p14:modId xmlns:p14="http://schemas.microsoft.com/office/powerpoint/2010/main" xmlns="" val="3939825443"/>
              </p:ext>
            </p:extLst>
          </p:nvPr>
        </p:nvGraphicFramePr>
        <p:xfrm>
          <a:off x="1285852" y="3825892"/>
          <a:ext cx="6858048" cy="174624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xmlns="" val="194422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UML</a:t>
            </a:r>
            <a:r>
              <a:rPr lang="zh-CN" altLang="en-US" dirty="0" smtClean="0"/>
              <a:t>设计类图</a:t>
            </a:r>
            <a:endParaRPr lang="zh-CN" altLang="en-US" dirty="0"/>
          </a:p>
        </p:txBody>
      </p:sp>
      <p:sp>
        <p:nvSpPr>
          <p:cNvPr id="583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AutoShape 5"/>
          <p:cNvSpPr>
            <a:spLocks noChangeArrowheads="1"/>
          </p:cNvSpPr>
          <p:nvPr/>
        </p:nvSpPr>
        <p:spPr bwMode="auto">
          <a:xfrm>
            <a:off x="571472" y="1357298"/>
            <a:ext cx="5429288" cy="3429024"/>
          </a:xfrm>
          <a:prstGeom prst="roundRect">
            <a:avLst>
              <a:gd name="adj" fmla="val 6267"/>
            </a:avLst>
          </a:prstGeom>
          <a:solidFill>
            <a:schemeClr val="accent1">
              <a:lumMod val="20000"/>
              <a:lumOff val="80000"/>
            </a:schemeClr>
          </a:solidFill>
          <a:ln w="50800" cap="flat" cmpd="sng" algn="ctr">
            <a:solidFill>
              <a:schemeClr val="bg1"/>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223838" algn="l" defTabSz="723900">
              <a:buClr>
                <a:schemeClr val="folHlink"/>
              </a:buClr>
              <a:buSzPct val="60000"/>
              <a:tabLst>
                <a:tab pos="444500" algn="l"/>
              </a:tabLst>
              <a:defRPr/>
            </a:pPr>
            <a:r>
              <a:rPr lang="en-US" altLang="zh-CN" b="1" dirty="0" smtClean="0">
                <a:solidFill>
                  <a:schemeClr val="accent5">
                    <a:lumMod val="10000"/>
                  </a:schemeClr>
                </a:solidFill>
              </a:rPr>
              <a:t>public </a:t>
            </a:r>
            <a:r>
              <a:rPr lang="en-US" altLang="zh-CN" b="1" smtClean="0">
                <a:solidFill>
                  <a:schemeClr val="accent5">
                    <a:lumMod val="10000"/>
                  </a:schemeClr>
                </a:solidFill>
              </a:rPr>
              <a:t>class CheckAccount </a:t>
            </a:r>
            <a:r>
              <a:rPr lang="en-US" altLang="zh-CN" b="1" dirty="0" smtClean="0">
                <a:solidFill>
                  <a:schemeClr val="accent5">
                    <a:lumMod val="10000"/>
                  </a:schemeClr>
                </a:solidFill>
              </a:rPr>
              <a:t>{</a:t>
            </a:r>
            <a:endParaRPr lang="zh-CN" altLang="en-US" b="1" dirty="0" smtClean="0">
              <a:solidFill>
                <a:schemeClr val="accent5">
                  <a:lumMod val="10000"/>
                </a:schemeClr>
              </a:solidFill>
            </a:endParaRPr>
          </a:p>
          <a:p>
            <a:pPr lvl="1" indent="-223838" algn="l" defTabSz="723900">
              <a:buClr>
                <a:schemeClr val="folHlink"/>
              </a:buClr>
              <a:buSzPct val="60000"/>
              <a:tabLst>
                <a:tab pos="444500" algn="l"/>
              </a:tabLst>
              <a:defRPr/>
            </a:pPr>
            <a:r>
              <a:rPr lang="en-US" altLang="zh-CN" b="1" smtClean="0">
                <a:solidFill>
                  <a:schemeClr val="accent5">
                    <a:lumMod val="10000"/>
                  </a:schemeClr>
                </a:solidFill>
              </a:rPr>
              <a:t>	private double account;</a:t>
            </a:r>
          </a:p>
          <a:p>
            <a:pPr lvl="1" indent="-223838" algn="l" defTabSz="723900">
              <a:buClr>
                <a:schemeClr val="folHlink"/>
              </a:buClr>
              <a:buSzPct val="60000"/>
              <a:tabLst>
                <a:tab pos="444500" algn="l"/>
              </a:tabLst>
              <a:defRPr/>
            </a:pPr>
            <a:r>
              <a:rPr lang="en-US" altLang="zh-CN" b="1" smtClean="0">
                <a:solidFill>
                  <a:schemeClr val="accent5">
                    <a:lumMod val="10000"/>
                  </a:schemeClr>
                </a:solidFill>
              </a:rPr>
              <a:t>	private String date;</a:t>
            </a:r>
          </a:p>
          <a:p>
            <a:pPr lvl="1" indent="-223838" algn="l" defTabSz="723900">
              <a:buClr>
                <a:schemeClr val="folHlink"/>
              </a:buClr>
              <a:buSzPct val="60000"/>
              <a:tabLst>
                <a:tab pos="444500" algn="l"/>
              </a:tabLst>
              <a:defRPr/>
            </a:pPr>
            <a:endParaRPr lang="zh-CN" altLang="en-US" b="1" dirty="0" smtClean="0">
              <a:solidFill>
                <a:schemeClr val="accent5">
                  <a:lumMod val="10000"/>
                </a:schemeClr>
              </a:solidFill>
            </a:endParaRPr>
          </a:p>
          <a:p>
            <a:pPr lvl="1" indent="-223838" algn="l" defTabSz="723900">
              <a:buClr>
                <a:schemeClr val="folHlink"/>
              </a:buClr>
              <a:buSzPct val="60000"/>
              <a:tabLst>
                <a:tab pos="444500" algn="l"/>
              </a:tabLst>
              <a:defRPr/>
            </a:pPr>
            <a:r>
              <a:rPr lang="en-US" altLang="zh-CN" b="1" dirty="0" smtClean="0">
                <a:solidFill>
                  <a:schemeClr val="accent5">
                    <a:lumMod val="10000"/>
                  </a:schemeClr>
                </a:solidFill>
              </a:rPr>
              <a:t>	</a:t>
            </a:r>
            <a:r>
              <a:rPr lang="en-US" altLang="zh-CN" b="1" smtClean="0">
                <a:solidFill>
                  <a:schemeClr val="accent5">
                    <a:lumMod val="10000"/>
                  </a:schemeClr>
                </a:solidFill>
              </a:rPr>
              <a:t>public double getTotle(){</a:t>
            </a:r>
            <a:endParaRPr lang="zh-CN" altLang="en-US" b="1" dirty="0" smtClean="0">
              <a:solidFill>
                <a:schemeClr val="accent5">
                  <a:lumMod val="10000"/>
                </a:schemeClr>
              </a:solidFill>
            </a:endParaRPr>
          </a:p>
          <a:p>
            <a:pPr lvl="1" indent="-223838" algn="l" defTabSz="723900">
              <a:buClr>
                <a:schemeClr val="folHlink"/>
              </a:buClr>
              <a:buSzPct val="60000"/>
              <a:tabLst>
                <a:tab pos="444500" algn="l"/>
              </a:tabLst>
              <a:defRPr/>
            </a:pPr>
            <a:r>
              <a:rPr lang="en-US" altLang="zh-CN" b="1" dirty="0" smtClean="0">
                <a:solidFill>
                  <a:schemeClr val="accent5">
                    <a:lumMod val="10000"/>
                  </a:schemeClr>
                </a:solidFill>
              </a:rPr>
              <a:t>	 </a:t>
            </a:r>
            <a:r>
              <a:rPr lang="en-US" altLang="zh-CN" b="1" smtClean="0">
                <a:solidFill>
                  <a:schemeClr val="accent5">
                    <a:lumMod val="10000"/>
                  </a:schemeClr>
                </a:solidFill>
              </a:rPr>
              <a:t>	//……</a:t>
            </a:r>
            <a:endParaRPr lang="zh-CN" altLang="en-US" b="1" dirty="0" smtClean="0">
              <a:solidFill>
                <a:schemeClr val="accent5">
                  <a:lumMod val="10000"/>
                </a:schemeClr>
              </a:solidFill>
            </a:endParaRPr>
          </a:p>
          <a:p>
            <a:pPr lvl="1" indent="-223838" algn="l" defTabSz="723900">
              <a:buClr>
                <a:schemeClr val="folHlink"/>
              </a:buClr>
              <a:buSzPct val="60000"/>
              <a:tabLst>
                <a:tab pos="444500" algn="l"/>
              </a:tabLst>
              <a:defRPr/>
            </a:pPr>
            <a:r>
              <a:rPr lang="en-US" altLang="zh-CN" b="1" smtClean="0">
                <a:solidFill>
                  <a:schemeClr val="accent5">
                    <a:lumMod val="10000"/>
                  </a:schemeClr>
                </a:solidFill>
              </a:rPr>
              <a:t>	}</a:t>
            </a:r>
          </a:p>
          <a:p>
            <a:pPr lvl="1" indent="-223838" algn="l" defTabSz="723900">
              <a:buClr>
                <a:schemeClr val="folHlink"/>
              </a:buClr>
              <a:buSzPct val="60000"/>
              <a:tabLst>
                <a:tab pos="444500" algn="l"/>
              </a:tabLst>
              <a:defRPr/>
            </a:pPr>
            <a:endParaRPr lang="en-US" altLang="zh-CN" b="1" smtClean="0">
              <a:solidFill>
                <a:schemeClr val="accent5">
                  <a:lumMod val="10000"/>
                </a:schemeClr>
              </a:solidFill>
            </a:endParaRPr>
          </a:p>
          <a:p>
            <a:pPr lvl="1" indent="-223838" algn="l" defTabSz="723900">
              <a:buClr>
                <a:schemeClr val="folHlink"/>
              </a:buClr>
              <a:buSzPct val="60000"/>
              <a:tabLst>
                <a:tab pos="444500" algn="l"/>
              </a:tabLst>
              <a:defRPr/>
            </a:pPr>
            <a:r>
              <a:rPr lang="en-US" altLang="zh-CN" b="1" smtClean="0">
                <a:solidFill>
                  <a:schemeClr val="accent5">
                    <a:lumMod val="10000"/>
                  </a:schemeClr>
                </a:solidFill>
              </a:rPr>
              <a:t>    public boolean addMoney(String money){</a:t>
            </a:r>
          </a:p>
          <a:p>
            <a:pPr lvl="1" indent="-223838" algn="l" defTabSz="723900">
              <a:buClr>
                <a:schemeClr val="folHlink"/>
              </a:buClr>
              <a:buSzPct val="60000"/>
              <a:tabLst>
                <a:tab pos="444500" algn="l"/>
              </a:tabLst>
              <a:defRPr/>
            </a:pPr>
            <a:r>
              <a:rPr lang="en-US" altLang="zh-CN" b="1" smtClean="0">
                <a:solidFill>
                  <a:schemeClr val="accent5">
                    <a:lumMod val="10000"/>
                  </a:schemeClr>
                </a:solidFill>
              </a:rPr>
              <a:t>        // ……</a:t>
            </a:r>
          </a:p>
          <a:p>
            <a:pPr lvl="1" indent="-223838" algn="l" defTabSz="723900">
              <a:buClr>
                <a:schemeClr val="folHlink"/>
              </a:buClr>
              <a:buSzPct val="60000"/>
              <a:tabLst>
                <a:tab pos="444500" algn="l"/>
              </a:tabLst>
              <a:defRPr/>
            </a:pPr>
            <a:r>
              <a:rPr lang="en-US" altLang="zh-CN" b="1" smtClean="0">
                <a:solidFill>
                  <a:schemeClr val="accent5">
                    <a:lumMod val="10000"/>
                  </a:schemeClr>
                </a:solidFill>
              </a:rPr>
              <a:t>    }</a:t>
            </a:r>
            <a:endParaRPr lang="zh-CN" altLang="en-US" b="1" dirty="0" smtClean="0">
              <a:solidFill>
                <a:schemeClr val="accent5">
                  <a:lumMod val="10000"/>
                </a:schemeClr>
              </a:solidFill>
            </a:endParaRPr>
          </a:p>
          <a:p>
            <a:pPr lvl="1" indent="-223838" algn="l" defTabSz="723900">
              <a:buClr>
                <a:schemeClr val="folHlink"/>
              </a:buClr>
              <a:buSzPct val="60000"/>
              <a:tabLst>
                <a:tab pos="444500" algn="l"/>
              </a:tabLst>
              <a:defRPr/>
            </a:pPr>
            <a:r>
              <a:rPr lang="en-US" altLang="zh-CN" b="1" dirty="0" smtClean="0">
                <a:solidFill>
                  <a:schemeClr val="accent5">
                    <a:lumMod val="10000"/>
                  </a:schemeClr>
                </a:solidFill>
              </a:rPr>
              <a:t>}</a:t>
            </a:r>
            <a:endParaRPr lang="zh-CN" altLang="en-US" b="1" dirty="0" err="1" smtClean="0">
              <a:solidFill>
                <a:schemeClr val="accent5">
                  <a:lumMod val="10000"/>
                </a:schemeClr>
              </a:solidFill>
            </a:endParaRPr>
          </a:p>
        </p:txBody>
      </p:sp>
      <p:pic>
        <p:nvPicPr>
          <p:cNvPr id="109570" name="Picture 2" descr="C:\Documents and Settings\xian.zhou\桌面\U4\教材中使用到的图\图2.12 类图设计模型.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000232" y="2162180"/>
            <a:ext cx="5223052" cy="2624142"/>
          </a:xfrm>
          <a:prstGeom prst="rect">
            <a:avLst/>
          </a:prstGeom>
          <a:noFill/>
        </p:spPr>
      </p:pic>
    </p:spTree>
    <p:extLst>
      <p:ext uri="{BB962C8B-B14F-4D97-AF65-F5344CB8AC3E}">
        <p14:creationId xmlns:p14="http://schemas.microsoft.com/office/powerpoint/2010/main" xmlns="" val="176186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9570"/>
                                        </p:tgtEl>
                                        <p:attrNameLst>
                                          <p:attrName>style.visibility</p:attrName>
                                        </p:attrNameLst>
                                      </p:cBhvr>
                                      <p:to>
                                        <p:strVal val="visible"/>
                                      </p:to>
                                    </p:set>
                                    <p:animEffect transition="in" filter="wipe(left)">
                                      <p:cBhvr>
                                        <p:cTn id="7" dur="500"/>
                                        <p:tgtEl>
                                          <p:spTgt spid="10957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109570"/>
                                        </p:tgtEl>
                                      </p:cBhvr>
                                      <p:by x="50000" y="50000"/>
                                    </p:animScale>
                                  </p:childTnLst>
                                </p:cTn>
                              </p:par>
                            </p:childTnLst>
                          </p:cTn>
                        </p:par>
                        <p:par>
                          <p:cTn id="12" fill="hold">
                            <p:stCondLst>
                              <p:cond delay="2000"/>
                            </p:stCondLst>
                            <p:childTnLst>
                              <p:par>
                                <p:cTn id="13" presetID="0" presetClass="path" presetSubtype="0" accel="50000" decel="50000" fill="hold" nodeType="afterEffect">
                                  <p:stCondLst>
                                    <p:cond delay="0"/>
                                  </p:stCondLst>
                                  <p:childTnLst>
                                    <p:animMotion origin="layout" path="M 0 -2.13873E-6 C 0.13108 -0.09202 0.2625 -0.18381 0.31493 -0.22011 " pathEditMode="relative" rAng="0" ptsTypes="aA">
                                      <p:cBhvr>
                                        <p:cTn id="14" dur="2000" fill="hold"/>
                                        <p:tgtEl>
                                          <p:spTgt spid="109570"/>
                                        </p:tgtEl>
                                        <p:attrNameLst>
                                          <p:attrName>ppt_x</p:attrName>
                                          <p:attrName>ppt_y</p:attrName>
                                        </p:attrNameLst>
                                      </p:cBhvr>
                                      <p:rCtr x="15700" y="-11000"/>
                                    </p:animMotion>
                                  </p:childTnLst>
                                </p:cTn>
                              </p:par>
                            </p:childTnLst>
                          </p:cTn>
                        </p:par>
                        <p:par>
                          <p:cTn id="15" fill="hold">
                            <p:stCondLst>
                              <p:cond delay="400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编写详细设计文档</a:t>
            </a:r>
            <a:endParaRPr lang="zh-CN" altLang="en-US" dirty="0"/>
          </a:p>
        </p:txBody>
      </p:sp>
      <p:sp>
        <p:nvSpPr>
          <p:cNvPr id="3" name="内容占位符 2"/>
          <p:cNvSpPr>
            <a:spLocks noGrp="1"/>
          </p:cNvSpPr>
          <p:nvPr>
            <p:ph idx="1"/>
          </p:nvPr>
        </p:nvSpPr>
        <p:spPr/>
        <p:txBody>
          <a:bodyPr/>
          <a:lstStyle/>
          <a:p>
            <a:r>
              <a:rPr lang="zh-CN" altLang="en-US" smtClean="0"/>
              <a:t>详细设计文档包含主要内容</a:t>
            </a:r>
            <a:endParaRPr lang="en-US" altLang="zh-CN" smtClean="0"/>
          </a:p>
          <a:p>
            <a:pPr lvl="1"/>
            <a:r>
              <a:rPr lang="zh-CN" altLang="en-US" smtClean="0"/>
              <a:t>软件的业务逻辑</a:t>
            </a:r>
            <a:endParaRPr lang="en-US" altLang="zh-CN" smtClean="0"/>
          </a:p>
          <a:p>
            <a:pPr lvl="1"/>
            <a:r>
              <a:rPr lang="zh-CN" altLang="en-US" smtClean="0"/>
              <a:t>数据处理过程</a:t>
            </a:r>
            <a:endParaRPr lang="en-US" altLang="zh-CN" smtClean="0"/>
          </a:p>
          <a:p>
            <a:pPr lvl="1"/>
            <a:r>
              <a:rPr lang="zh-CN" altLang="en-US" smtClean="0"/>
              <a:t>模块间的数据接口</a:t>
            </a:r>
            <a:endParaRPr lang="en-US" altLang="zh-CN" smtClean="0"/>
          </a:p>
          <a:p>
            <a:pPr lvl="1"/>
            <a:r>
              <a:rPr lang="zh-CN" altLang="en-US" smtClean="0"/>
              <a:t>各模块的实现算法、数据结构</a:t>
            </a:r>
            <a:endParaRPr lang="en-US" altLang="zh-CN" smtClean="0"/>
          </a:p>
          <a:p>
            <a:pPr lvl="1"/>
            <a:r>
              <a:rPr lang="zh-CN" altLang="en-US" smtClean="0"/>
              <a:t>对核心算法、核心功能的实现进行描述</a:t>
            </a:r>
            <a:endParaRPr lang="en-US" altLang="zh-CN" dirty="0" smtClean="0"/>
          </a:p>
          <a:p>
            <a:pPr lvl="1"/>
            <a:endParaRPr lang="zh-CN" altLang="en-US" dirty="0"/>
          </a:p>
        </p:txBody>
      </p:sp>
    </p:spTree>
    <p:extLst>
      <p:ext uri="{BB962C8B-B14F-4D97-AF65-F5344CB8AC3E}">
        <p14:creationId xmlns:p14="http://schemas.microsoft.com/office/powerpoint/2010/main" xmlns="" val="203445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500"/>
                                        <p:tgtEl>
                                          <p:spTgt spid="3">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a:xfrm>
            <a:off x="608569" y="2132856"/>
            <a:ext cx="8229600" cy="2438114"/>
          </a:xfrm>
          <a:prstGeom prst="wedgeRoundRectCallout">
            <a:avLst>
              <a:gd name="adj1" fmla="val -40374"/>
              <a:gd name="adj2" fmla="val -62063"/>
              <a:gd name="adj3" fmla="val 16667"/>
            </a:avLst>
          </a:prstGeom>
          <a:solidFill>
            <a:srgbClr val="92D050"/>
          </a:solidFill>
        </p:spPr>
        <p:style>
          <a:lnRef idx="3">
            <a:schemeClr val="lt1"/>
          </a:lnRef>
          <a:fillRef idx="1">
            <a:schemeClr val="accent1"/>
          </a:fillRef>
          <a:effectRef idx="1">
            <a:schemeClr val="accent1"/>
          </a:effectRef>
          <a:fontRef idx="minor">
            <a:schemeClr val="lt1"/>
          </a:fontRef>
        </p:style>
        <p:txBody>
          <a:bodyPr vert="horz" wrap="square" lIns="91440" tIns="45720" rIns="91440" bIns="45720" rtlCol="0">
            <a:spAutoFit/>
          </a:bodyPr>
          <a:lstStyle/>
          <a:p>
            <a:pPr>
              <a:lnSpc>
                <a:spcPct val="150000"/>
              </a:lnSpc>
            </a:pPr>
            <a:r>
              <a:rPr lang="zh-CN" altLang="en-US" smtClean="0">
                <a:solidFill>
                  <a:schemeClr val="tx2">
                    <a:lumMod val="50000"/>
                  </a:schemeClr>
                </a:solidFill>
              </a:rPr>
              <a:t>详细设计的意义是什么？</a:t>
            </a:r>
            <a:endParaRPr lang="zh-CN" altLang="en-US" dirty="0" smtClean="0">
              <a:solidFill>
                <a:schemeClr val="tx2">
                  <a:lumMod val="50000"/>
                </a:schemeClr>
              </a:solidFill>
            </a:endParaRPr>
          </a:p>
          <a:p>
            <a:pPr>
              <a:lnSpc>
                <a:spcPct val="150000"/>
              </a:lnSpc>
            </a:pPr>
            <a:r>
              <a:rPr lang="zh-CN" altLang="en-US" smtClean="0">
                <a:solidFill>
                  <a:schemeClr val="tx2">
                    <a:lumMod val="50000"/>
                  </a:schemeClr>
                </a:solidFill>
              </a:rPr>
              <a:t>如何进行类图设计？</a:t>
            </a:r>
            <a:endParaRPr lang="en-US" altLang="zh-CN" dirty="0" smtClean="0">
              <a:solidFill>
                <a:schemeClr val="tx2">
                  <a:lumMod val="50000"/>
                </a:schemeClr>
              </a:solidFill>
            </a:endParaRPr>
          </a:p>
          <a:p>
            <a:pPr>
              <a:lnSpc>
                <a:spcPct val="150000"/>
              </a:lnSpc>
            </a:pPr>
            <a:r>
              <a:rPr lang="zh-CN" altLang="en-US" smtClean="0">
                <a:solidFill>
                  <a:schemeClr val="tx2">
                    <a:lumMod val="50000"/>
                  </a:schemeClr>
                </a:solidFill>
              </a:rPr>
              <a:t>如何编写详细设计文档？</a:t>
            </a:r>
            <a:endParaRPr lang="zh-CN" altLang="en-US" dirty="0" smtClean="0">
              <a:solidFill>
                <a:schemeClr val="tx2">
                  <a:lumMod val="50000"/>
                </a:schemeClr>
              </a:solidFill>
            </a:endParaRPr>
          </a:p>
        </p:txBody>
      </p:sp>
      <p:grpSp>
        <p:nvGrpSpPr>
          <p:cNvPr id="6" name="组合 5"/>
          <p:cNvGrpSpPr/>
          <p:nvPr/>
        </p:nvGrpSpPr>
        <p:grpSpPr>
          <a:xfrm>
            <a:off x="285720" y="1428736"/>
            <a:ext cx="1043736" cy="430831"/>
            <a:chOff x="1500166" y="4929198"/>
            <a:chExt cx="1304670" cy="538539"/>
          </a:xfrm>
        </p:grpSpPr>
        <p:pic>
          <p:nvPicPr>
            <p:cNvPr id="7" name="Picture 6" descr="E:\设计支持\模板设计\TW.png"/>
            <p:cNvPicPr>
              <a:picLocks noChangeAspect="1" noChangeArrowheads="1"/>
            </p:cNvPicPr>
            <p:nvPr/>
          </p:nvPicPr>
          <p:blipFill>
            <a:blip r:embed="rId3" cstate="print"/>
            <a:srcRect/>
            <a:stretch>
              <a:fillRect/>
            </a:stretch>
          </p:blipFill>
          <p:spPr bwMode="auto">
            <a:xfrm>
              <a:off x="1500166" y="4929198"/>
              <a:ext cx="579048" cy="538413"/>
            </a:xfrm>
            <a:prstGeom prst="rect">
              <a:avLst/>
            </a:prstGeom>
            <a:noFill/>
          </p:spPr>
        </p:pic>
        <p:sp>
          <p:nvSpPr>
            <p:cNvPr id="8" name="TextBox 7"/>
            <p:cNvSpPr txBox="1"/>
            <p:nvPr/>
          </p:nvSpPr>
          <p:spPr>
            <a:xfrm>
              <a:off x="1928794" y="4967599"/>
              <a:ext cx="876042" cy="500138"/>
            </a:xfrm>
            <a:prstGeom prst="rect">
              <a:avLst/>
            </a:prstGeom>
            <a:noFill/>
            <a:effectLst>
              <a:outerShdw blurRad="25400" dist="12700" dir="5400000" algn="t" rotWithShape="0">
                <a:prstClr val="black">
                  <a:alpha val="40000"/>
                </a:prstClr>
              </a:outerShdw>
            </a:effectLst>
          </p:spPr>
          <p:txBody>
            <a:bodyPr wrap="none" rtlCol="0">
              <a:spAutoFit/>
            </a:bodyPr>
            <a:lstStyle/>
            <a:p>
              <a:r>
                <a:rPr lang="zh-CN" altLang="en-US" sz="2000" b="1" dirty="0" smtClean="0">
                  <a:latin typeface="黑体" pitchFamily="49" charset="-122"/>
                  <a:ea typeface="黑体" pitchFamily="49" charset="-122"/>
                </a:rPr>
                <a:t>提问</a:t>
              </a:r>
              <a:endParaRPr lang="zh-CN" altLang="en-US" sz="2000" b="1" dirty="0">
                <a:latin typeface="黑体" pitchFamily="49" charset="-122"/>
                <a:ea typeface="黑体" pitchFamily="49" charset="-122"/>
              </a:endParaRPr>
            </a:p>
          </p:txBody>
        </p:sp>
      </p:grpSp>
      <p:sp>
        <p:nvSpPr>
          <p:cNvPr id="12" name="灯片编号占位符 11"/>
          <p:cNvSpPr>
            <a:spLocks noGrp="1"/>
          </p:cNvSpPr>
          <p:nvPr>
            <p:ph type="sldNum" sz="quarter" idx="4294967295"/>
          </p:nvPr>
        </p:nvSpPr>
        <p:spPr>
          <a:xfrm>
            <a:off x="6553200" y="6356350"/>
            <a:ext cx="2133600" cy="365125"/>
          </a:xfrm>
          <a:prstGeom prst="rect">
            <a:avLst/>
          </a:prstGeom>
        </p:spPr>
        <p:txBody>
          <a:bodyPr/>
          <a:lstStyle/>
          <a:p>
            <a:r>
              <a:rPr lang="zh-CN" altLang="en-US" smtClean="0"/>
              <a:t>第</a:t>
            </a:r>
            <a:fld id="{A920F7A8-CF22-4F64-9112-636FD6DFF0F1}" type="slidenum">
              <a:rPr lang="zh-CN" altLang="en-US" smtClean="0"/>
              <a:pPr/>
              <a:t>22</a:t>
            </a:fld>
            <a:r>
              <a:rPr lang="zh-CN" altLang="en-US" smtClean="0"/>
              <a:t>页</a:t>
            </a:r>
            <a:r>
              <a:rPr lang="en-US" altLang="zh-CN" smtClean="0"/>
              <a:t>/</a:t>
            </a:r>
            <a:r>
              <a:rPr lang="zh-CN" altLang="en-US" smtClean="0"/>
              <a:t>共</a:t>
            </a:r>
            <a:r>
              <a:rPr lang="en-US" altLang="zh-CN" smtClean="0"/>
              <a:t>28</a:t>
            </a:r>
            <a:r>
              <a:rPr lang="zh-CN" altLang="en-US" smtClean="0"/>
              <a:t>页</a:t>
            </a:r>
            <a:endParaRPr lang="zh-CN" altLang="en-US" dirty="0"/>
          </a:p>
        </p:txBody>
      </p:sp>
    </p:spTree>
    <p:extLst>
      <p:ext uri="{BB962C8B-B14F-4D97-AF65-F5344CB8AC3E}">
        <p14:creationId xmlns:p14="http://schemas.microsoft.com/office/powerpoint/2010/main" xmlns="" val="40322017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讲解：软件概要设计过程</a:t>
            </a:r>
            <a:endParaRPr lang="zh-CN" altLang="en-US" dirty="0"/>
          </a:p>
        </p:txBody>
      </p:sp>
      <p:sp>
        <p:nvSpPr>
          <p:cNvPr id="3" name="内容占位符 2"/>
          <p:cNvSpPr>
            <a:spLocks noGrp="1"/>
          </p:cNvSpPr>
          <p:nvPr>
            <p:ph idx="1"/>
          </p:nvPr>
        </p:nvSpPr>
        <p:spPr/>
        <p:txBody>
          <a:bodyPr/>
          <a:lstStyle/>
          <a:p>
            <a:r>
              <a:rPr lang="zh-CN" altLang="en-US" dirty="0" smtClean="0"/>
              <a:t>软件概要设计主要包括哪些方面？</a:t>
            </a:r>
            <a:endParaRPr lang="zh-CN" altLang="en-US" dirty="0"/>
          </a:p>
        </p:txBody>
      </p:sp>
      <p:grpSp>
        <p:nvGrpSpPr>
          <p:cNvPr id="16" name="组合 15"/>
          <p:cNvGrpSpPr/>
          <p:nvPr/>
        </p:nvGrpSpPr>
        <p:grpSpPr>
          <a:xfrm>
            <a:off x="285720" y="857232"/>
            <a:ext cx="1043736" cy="487981"/>
            <a:chOff x="5500694" y="2285992"/>
            <a:chExt cx="1304670" cy="609977"/>
          </a:xfrm>
        </p:grpSpPr>
        <p:pic>
          <p:nvPicPr>
            <p:cNvPr id="17" name="Picture 5" descr="E:\设计支持\模板设计\WT.png"/>
            <p:cNvPicPr>
              <a:picLocks noChangeAspect="1" noChangeArrowheads="1"/>
            </p:cNvPicPr>
            <p:nvPr/>
          </p:nvPicPr>
          <p:blipFill>
            <a:blip r:embed="rId2" cstate="print"/>
            <a:srcRect/>
            <a:stretch>
              <a:fillRect/>
            </a:stretch>
          </p:blipFill>
          <p:spPr bwMode="auto">
            <a:xfrm>
              <a:off x="5500694" y="2285992"/>
              <a:ext cx="518095" cy="528254"/>
            </a:xfrm>
            <a:prstGeom prst="rect">
              <a:avLst/>
            </a:prstGeom>
            <a:noFill/>
          </p:spPr>
        </p:pic>
        <p:sp>
          <p:nvSpPr>
            <p:cNvPr id="20" name="TextBox 19"/>
            <p:cNvSpPr txBox="1"/>
            <p:nvPr/>
          </p:nvSpPr>
          <p:spPr>
            <a:xfrm>
              <a:off x="5929322" y="2395831"/>
              <a:ext cx="876042" cy="500138"/>
            </a:xfrm>
            <a:prstGeom prst="rect">
              <a:avLst/>
            </a:prstGeom>
            <a:noFill/>
            <a:effectLst>
              <a:outerShdw blurRad="25400" dist="12700" dir="5400000" algn="t" rotWithShape="0">
                <a:prstClr val="black">
                  <a:alpha val="40000"/>
                </a:prstClr>
              </a:outerShdw>
            </a:effectLst>
          </p:spPr>
          <p:txBody>
            <a:bodyPr wrap="none" rtlCol="0">
              <a:spAutoFit/>
            </a:bodyPr>
            <a:lstStyle/>
            <a:p>
              <a:r>
                <a:rPr lang="zh-CN" altLang="en-US" sz="2000" b="1" dirty="0" smtClean="0">
                  <a:latin typeface="黑体" pitchFamily="49" charset="-122"/>
                  <a:ea typeface="黑体" pitchFamily="49" charset="-122"/>
                </a:rPr>
                <a:t>问题</a:t>
              </a:r>
              <a:endParaRPr lang="zh-CN" altLang="en-US" sz="2000" b="1" dirty="0">
                <a:latin typeface="黑体" pitchFamily="49" charset="-122"/>
                <a:ea typeface="黑体" pitchFamily="49" charset="-122"/>
              </a:endParaRPr>
            </a:p>
          </p:txBody>
        </p:sp>
      </p:grpSp>
      <p:pic>
        <p:nvPicPr>
          <p:cNvPr id="74753" name="Picture 1"/>
          <p:cNvPicPr>
            <a:picLocks noChangeAspect="1" noChangeArrowheads="1"/>
          </p:cNvPicPr>
          <p:nvPr/>
        </p:nvPicPr>
        <p:blipFill>
          <a:blip r:embed="rId3" cstate="print">
            <a:clrChange>
              <a:clrFrom>
                <a:srgbClr val="FFFFFF"/>
              </a:clrFrom>
              <a:clrTo>
                <a:srgbClr val="FFFFFF">
                  <a:alpha val="0"/>
                </a:srgbClr>
              </a:clrTo>
            </a:clrChange>
            <a:lum contrast="10000"/>
          </a:blip>
          <a:srcRect/>
          <a:stretch>
            <a:fillRect/>
          </a:stretch>
        </p:blipFill>
        <p:spPr bwMode="auto">
          <a:xfrm>
            <a:off x="331828" y="2083921"/>
            <a:ext cx="8455014" cy="3631095"/>
          </a:xfrm>
          <a:prstGeom prst="rect">
            <a:avLst/>
          </a:prstGeom>
          <a:noFill/>
          <a:ln w="9525">
            <a:noFill/>
            <a:miter lim="800000"/>
            <a:headEnd/>
            <a:tailEnd/>
          </a:ln>
          <a:effectLst/>
        </p:spPr>
      </p:pic>
    </p:spTree>
    <p:extLst>
      <p:ext uri="{BB962C8B-B14F-4D97-AF65-F5344CB8AC3E}">
        <p14:creationId xmlns:p14="http://schemas.microsoft.com/office/powerpoint/2010/main" xmlns="" val="138836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4753"/>
                                        </p:tgtEl>
                                        <p:attrNameLst>
                                          <p:attrName>style.visibility</p:attrName>
                                        </p:attrNameLst>
                                      </p:cBhvr>
                                      <p:to>
                                        <p:strVal val="visible"/>
                                      </p:to>
                                    </p:set>
                                    <p:animEffect transition="in" filter="wipe(left)">
                                      <p:cBhvr>
                                        <p:cTn id="7" dur="500"/>
                                        <p:tgtEl>
                                          <p:spTgt spid="747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系统架构设计</a:t>
            </a:r>
            <a:endParaRPr lang="zh-CN" altLang="en-US" dirty="0"/>
          </a:p>
        </p:txBody>
      </p:sp>
      <p:sp>
        <p:nvSpPr>
          <p:cNvPr id="3" name="内容占位符 2"/>
          <p:cNvSpPr>
            <a:spLocks noGrp="1"/>
          </p:cNvSpPr>
          <p:nvPr>
            <p:ph idx="1"/>
          </p:nvPr>
        </p:nvSpPr>
        <p:spPr>
          <a:xfrm>
            <a:off x="500034" y="1142984"/>
            <a:ext cx="8229600" cy="5143536"/>
          </a:xfrm>
        </p:spPr>
        <p:txBody>
          <a:bodyPr>
            <a:normAutofit/>
          </a:bodyPr>
          <a:lstStyle/>
          <a:p>
            <a:r>
              <a:rPr lang="zh-CN" altLang="en-US" smtClean="0"/>
              <a:t>系统架构设计的主要内容</a:t>
            </a:r>
            <a:endParaRPr lang="en-US" altLang="zh-CN" smtClean="0"/>
          </a:p>
        </p:txBody>
      </p:sp>
      <p:grpSp>
        <p:nvGrpSpPr>
          <p:cNvPr id="35" name="组合 34"/>
          <p:cNvGrpSpPr/>
          <p:nvPr/>
        </p:nvGrpSpPr>
        <p:grpSpPr>
          <a:xfrm>
            <a:off x="3072559" y="3085727"/>
            <a:ext cx="5154480" cy="796394"/>
            <a:chOff x="2155781" y="1146888"/>
            <a:chExt cx="5154480" cy="796394"/>
          </a:xfrm>
        </p:grpSpPr>
        <p:sp>
          <p:nvSpPr>
            <p:cNvPr id="51" name="同侧圆角矩形 50"/>
            <p:cNvSpPr/>
            <p:nvPr/>
          </p:nvSpPr>
          <p:spPr>
            <a:xfrm rot="5400000">
              <a:off x="4334824" y="-1032155"/>
              <a:ext cx="796394" cy="5154480"/>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52" name="同侧圆角矩形 4"/>
            <p:cNvSpPr/>
            <p:nvPr/>
          </p:nvSpPr>
          <p:spPr>
            <a:xfrm>
              <a:off x="2155782" y="1185764"/>
              <a:ext cx="5115603" cy="71864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171450" lvl="1" indent="-171450" algn="l" defTabSz="711200">
                <a:spcBef>
                  <a:spcPct val="0"/>
                </a:spcBef>
                <a:spcAft>
                  <a:spcPct val="15000"/>
                </a:spcAft>
                <a:buChar char="••"/>
              </a:pPr>
              <a:r>
                <a:rPr lang="zh-CN" altLang="en-US" sz="1600" kern="1200" smtClean="0"/>
                <a:t>分析子系统之间的通信，确定子系统的外部接口。</a:t>
              </a:r>
              <a:endParaRPr lang="zh-CN" altLang="en-US" sz="1600" kern="1200"/>
            </a:p>
          </p:txBody>
        </p:sp>
      </p:grpSp>
      <p:grpSp>
        <p:nvGrpSpPr>
          <p:cNvPr id="36" name="组合 35"/>
          <p:cNvGrpSpPr/>
          <p:nvPr/>
        </p:nvGrpSpPr>
        <p:grpSpPr>
          <a:xfrm>
            <a:off x="916961" y="2986177"/>
            <a:ext cx="2155598" cy="995493"/>
            <a:chOff x="183" y="1047338"/>
            <a:chExt cx="2155598" cy="995493"/>
          </a:xfrm>
          <a:solidFill>
            <a:srgbClr val="92D050"/>
          </a:solidFill>
        </p:grpSpPr>
        <p:sp>
          <p:nvSpPr>
            <p:cNvPr id="49" name="圆角矩形 48"/>
            <p:cNvSpPr/>
            <p:nvPr/>
          </p:nvSpPr>
          <p:spPr>
            <a:xfrm>
              <a:off x="183" y="1047338"/>
              <a:ext cx="2155598" cy="995493"/>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0" name="圆角矩形 6"/>
            <p:cNvSpPr/>
            <p:nvPr/>
          </p:nvSpPr>
          <p:spPr>
            <a:xfrm>
              <a:off x="48779" y="1095934"/>
              <a:ext cx="2058406" cy="89830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zh-CN" altLang="en-US" sz="2000" b="1" kern="1200" smtClean="0"/>
                <a:t>确定外部接口</a:t>
              </a:r>
              <a:endParaRPr lang="zh-CN" altLang="en-US" sz="2000" b="1" kern="1200"/>
            </a:p>
          </p:txBody>
        </p:sp>
      </p:grpSp>
      <p:grpSp>
        <p:nvGrpSpPr>
          <p:cNvPr id="37" name="组合 36"/>
          <p:cNvGrpSpPr/>
          <p:nvPr/>
        </p:nvGrpSpPr>
        <p:grpSpPr>
          <a:xfrm>
            <a:off x="3072559" y="4130994"/>
            <a:ext cx="5154480" cy="796394"/>
            <a:chOff x="2155781" y="2192155"/>
            <a:chExt cx="5154480" cy="796394"/>
          </a:xfrm>
        </p:grpSpPr>
        <p:sp>
          <p:nvSpPr>
            <p:cNvPr id="47" name="同侧圆角矩形 46"/>
            <p:cNvSpPr/>
            <p:nvPr/>
          </p:nvSpPr>
          <p:spPr>
            <a:xfrm rot="5400000">
              <a:off x="4334824" y="13112"/>
              <a:ext cx="796394" cy="5154480"/>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8" name="同侧圆角矩形 8"/>
            <p:cNvSpPr/>
            <p:nvPr/>
          </p:nvSpPr>
          <p:spPr>
            <a:xfrm>
              <a:off x="2155782" y="2231032"/>
              <a:ext cx="5115603" cy="71864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171450" lvl="1" indent="-171450" algn="l" defTabSz="711200">
                <a:spcBef>
                  <a:spcPct val="0"/>
                </a:spcBef>
                <a:spcAft>
                  <a:spcPct val="15000"/>
                </a:spcAft>
                <a:buChar char="••"/>
              </a:pPr>
              <a:r>
                <a:rPr lang="zh-CN" altLang="en-US" sz="1600" kern="1200" smtClean="0"/>
                <a:t>分析系统的应用特点、技术特点以及项目资金情况，确定系统的硬件环境、软件环境、网络环境和数据环境等。</a:t>
              </a:r>
              <a:endParaRPr lang="zh-CN" altLang="en-US" sz="1600" kern="1200"/>
            </a:p>
          </p:txBody>
        </p:sp>
      </p:grpSp>
      <p:grpSp>
        <p:nvGrpSpPr>
          <p:cNvPr id="38" name="组合 37"/>
          <p:cNvGrpSpPr/>
          <p:nvPr/>
        </p:nvGrpSpPr>
        <p:grpSpPr>
          <a:xfrm>
            <a:off x="916961" y="4031445"/>
            <a:ext cx="2155598" cy="995493"/>
            <a:chOff x="183" y="2092606"/>
            <a:chExt cx="2155598" cy="995493"/>
          </a:xfrm>
          <a:solidFill>
            <a:srgbClr val="92D050"/>
          </a:solidFill>
        </p:grpSpPr>
        <p:sp>
          <p:nvSpPr>
            <p:cNvPr id="45" name="圆角矩形 44"/>
            <p:cNvSpPr/>
            <p:nvPr/>
          </p:nvSpPr>
          <p:spPr>
            <a:xfrm>
              <a:off x="183" y="2092606"/>
              <a:ext cx="2155598" cy="995493"/>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6" name="圆角矩形 10"/>
            <p:cNvSpPr/>
            <p:nvPr/>
          </p:nvSpPr>
          <p:spPr>
            <a:xfrm>
              <a:off x="48779" y="2141202"/>
              <a:ext cx="2058406" cy="89830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zh-CN" altLang="en-US" sz="2000" b="1" kern="1200" smtClean="0"/>
                <a:t>约定系统环境</a:t>
              </a:r>
              <a:endParaRPr lang="zh-CN" altLang="en-US" sz="2000" b="1" kern="1200"/>
            </a:p>
          </p:txBody>
        </p:sp>
      </p:grpSp>
      <p:grpSp>
        <p:nvGrpSpPr>
          <p:cNvPr id="39" name="组合 38"/>
          <p:cNvGrpSpPr/>
          <p:nvPr/>
        </p:nvGrpSpPr>
        <p:grpSpPr>
          <a:xfrm>
            <a:off x="3072559" y="5176263"/>
            <a:ext cx="5154480" cy="796394"/>
            <a:chOff x="2155781" y="3237424"/>
            <a:chExt cx="5154480" cy="796394"/>
          </a:xfrm>
        </p:grpSpPr>
        <p:sp>
          <p:nvSpPr>
            <p:cNvPr id="43" name="同侧圆角矩形 42"/>
            <p:cNvSpPr/>
            <p:nvPr/>
          </p:nvSpPr>
          <p:spPr>
            <a:xfrm rot="5400000">
              <a:off x="4334824" y="1058381"/>
              <a:ext cx="796394" cy="5154480"/>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4" name="同侧圆角矩形 12"/>
            <p:cNvSpPr/>
            <p:nvPr/>
          </p:nvSpPr>
          <p:spPr>
            <a:xfrm>
              <a:off x="2155782" y="3276301"/>
              <a:ext cx="5115603" cy="71864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171450" lvl="1" indent="-171450" algn="l" defTabSz="711200">
                <a:spcBef>
                  <a:spcPct val="0"/>
                </a:spcBef>
                <a:spcAft>
                  <a:spcPct val="15000"/>
                </a:spcAft>
                <a:buChar char="••"/>
              </a:pPr>
              <a:r>
                <a:rPr lang="zh-CN" altLang="en-US" sz="1600" kern="1200" smtClean="0"/>
                <a:t>根据系统整体逻辑构造与应用需要，对系统进行整体物理部署与优化。</a:t>
              </a:r>
              <a:endParaRPr lang="zh-CN" altLang="en-US" sz="1600" kern="1200"/>
            </a:p>
          </p:txBody>
        </p:sp>
      </p:grpSp>
      <p:grpSp>
        <p:nvGrpSpPr>
          <p:cNvPr id="40" name="组合 39"/>
          <p:cNvGrpSpPr/>
          <p:nvPr/>
        </p:nvGrpSpPr>
        <p:grpSpPr>
          <a:xfrm>
            <a:off x="916961" y="5076713"/>
            <a:ext cx="2155598" cy="995493"/>
            <a:chOff x="183" y="3137874"/>
            <a:chExt cx="2155598" cy="995493"/>
          </a:xfrm>
          <a:solidFill>
            <a:srgbClr val="92D050"/>
          </a:solidFill>
        </p:grpSpPr>
        <p:sp>
          <p:nvSpPr>
            <p:cNvPr id="41" name="圆角矩形 40"/>
            <p:cNvSpPr/>
            <p:nvPr/>
          </p:nvSpPr>
          <p:spPr>
            <a:xfrm>
              <a:off x="183" y="3137874"/>
              <a:ext cx="2155598" cy="995493"/>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2" name="圆角矩形 14"/>
            <p:cNvSpPr/>
            <p:nvPr/>
          </p:nvSpPr>
          <p:spPr>
            <a:xfrm>
              <a:off x="48779" y="3186470"/>
              <a:ext cx="2058406" cy="89830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zh-CN" altLang="en-US" sz="2000" b="1" kern="1200" smtClean="0"/>
                <a:t>部署与优化</a:t>
              </a:r>
              <a:endParaRPr lang="zh-CN" altLang="en-US" sz="2000" b="1" kern="1200"/>
            </a:p>
          </p:txBody>
        </p:sp>
      </p:grpSp>
      <p:grpSp>
        <p:nvGrpSpPr>
          <p:cNvPr id="53" name="组合 52"/>
          <p:cNvGrpSpPr/>
          <p:nvPr/>
        </p:nvGrpSpPr>
        <p:grpSpPr>
          <a:xfrm>
            <a:off x="3072559" y="2028718"/>
            <a:ext cx="5154480" cy="799324"/>
            <a:chOff x="2155782" y="100404"/>
            <a:chExt cx="5154480" cy="799324"/>
          </a:xfrm>
        </p:grpSpPr>
        <p:sp>
          <p:nvSpPr>
            <p:cNvPr id="57" name="同侧圆角矩形 56"/>
            <p:cNvSpPr/>
            <p:nvPr/>
          </p:nvSpPr>
          <p:spPr>
            <a:xfrm rot="5400000">
              <a:off x="4333360" y="-2077174"/>
              <a:ext cx="799324" cy="5154480"/>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58" name="同侧圆角矩形 4"/>
            <p:cNvSpPr/>
            <p:nvPr/>
          </p:nvSpPr>
          <p:spPr>
            <a:xfrm>
              <a:off x="2155782" y="139424"/>
              <a:ext cx="5115460" cy="72128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171450" lvl="1" indent="-171450" algn="l" defTabSz="711200">
                <a:spcBef>
                  <a:spcPct val="0"/>
                </a:spcBef>
                <a:spcAft>
                  <a:spcPct val="15000"/>
                </a:spcAft>
                <a:buChar char="••"/>
              </a:pPr>
              <a:r>
                <a:rPr lang="zh-CN" altLang="en-US" sz="1600" kern="1200" smtClean="0"/>
                <a:t>根据系统业务需求，将系统分解成诸多具有独立任务的子系统。</a:t>
              </a:r>
              <a:endParaRPr lang="zh-CN" altLang="en-US" sz="1600" kern="1200"/>
            </a:p>
          </p:txBody>
        </p:sp>
      </p:grpSp>
      <p:grpSp>
        <p:nvGrpSpPr>
          <p:cNvPr id="54" name="组合 53"/>
          <p:cNvGrpSpPr/>
          <p:nvPr/>
        </p:nvGrpSpPr>
        <p:grpSpPr>
          <a:xfrm>
            <a:off x="916960" y="1928802"/>
            <a:ext cx="2155598" cy="999155"/>
            <a:chOff x="183" y="488"/>
            <a:chExt cx="2155598" cy="999155"/>
          </a:xfrm>
          <a:solidFill>
            <a:srgbClr val="92D050"/>
          </a:solidFill>
        </p:grpSpPr>
        <p:sp>
          <p:nvSpPr>
            <p:cNvPr id="55" name="圆角矩形 54"/>
            <p:cNvSpPr/>
            <p:nvPr/>
          </p:nvSpPr>
          <p:spPr>
            <a:xfrm>
              <a:off x="183" y="488"/>
              <a:ext cx="2155598" cy="999155"/>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6" name="圆角矩形 6"/>
            <p:cNvSpPr/>
            <p:nvPr/>
          </p:nvSpPr>
          <p:spPr>
            <a:xfrm>
              <a:off x="48958" y="49263"/>
              <a:ext cx="2058048" cy="9016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zh-CN" altLang="en-US" sz="2000" b="1" kern="1200" smtClean="0"/>
                <a:t>分解子系统</a:t>
              </a:r>
              <a:endParaRPr lang="zh-CN" altLang="en-US" sz="2000" b="1" kern="1200"/>
            </a:p>
          </p:txBody>
        </p:sp>
      </p:grpSp>
    </p:spTree>
    <p:extLst>
      <p:ext uri="{BB962C8B-B14F-4D97-AF65-F5344CB8AC3E}">
        <p14:creationId xmlns:p14="http://schemas.microsoft.com/office/powerpoint/2010/main" xmlns="" val="194451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ppt_x"/>
                                          </p:val>
                                        </p:tav>
                                        <p:tav tm="100000">
                                          <p:val>
                                            <p:strVal val="#ppt_x"/>
                                          </p:val>
                                        </p:tav>
                                      </p:tavLst>
                                    </p:anim>
                                    <p:anim calcmode="lin" valueType="num">
                                      <p:cBhvr additive="base">
                                        <p:cTn id="8" dur="500" fill="hold"/>
                                        <p:tgtEl>
                                          <p:spTgt spid="5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ppt_x"/>
                                          </p:val>
                                        </p:tav>
                                        <p:tav tm="100000">
                                          <p:val>
                                            <p:strVal val="#ppt_x"/>
                                          </p:val>
                                        </p:tav>
                                      </p:tavLst>
                                    </p:anim>
                                    <p:anim calcmode="lin" valueType="num">
                                      <p:cBhvr additive="base">
                                        <p:cTn id="12" dur="500" fill="hold"/>
                                        <p:tgtEl>
                                          <p:spTgt spid="3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500" fill="hold"/>
                                        <p:tgtEl>
                                          <p:spTgt spid="38"/>
                                        </p:tgtEl>
                                        <p:attrNameLst>
                                          <p:attrName>ppt_x</p:attrName>
                                        </p:attrNameLst>
                                      </p:cBhvr>
                                      <p:tavLst>
                                        <p:tav tm="0">
                                          <p:val>
                                            <p:strVal val="#ppt_x"/>
                                          </p:val>
                                        </p:tav>
                                        <p:tav tm="100000">
                                          <p:val>
                                            <p:strVal val="#ppt_x"/>
                                          </p:val>
                                        </p:tav>
                                      </p:tavLst>
                                    </p:anim>
                                    <p:anim calcmode="lin" valueType="num">
                                      <p:cBhvr additive="base">
                                        <p:cTn id="16" dur="500" fill="hold"/>
                                        <p:tgtEl>
                                          <p:spTgt spid="3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ppt_x"/>
                                          </p:val>
                                        </p:tav>
                                        <p:tav tm="100000">
                                          <p:val>
                                            <p:strVal val="#ppt_x"/>
                                          </p:val>
                                        </p:tav>
                                      </p:tavLst>
                                    </p:anim>
                                    <p:anim calcmode="lin" valueType="num">
                                      <p:cBhvr additive="base">
                                        <p:cTn id="2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wipe(left)">
                                      <p:cBhvr>
                                        <p:cTn id="25" dur="500"/>
                                        <p:tgtEl>
                                          <p:spTgt spid="5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wipe(left)">
                                      <p:cBhvr>
                                        <p:cTn id="30" dur="500"/>
                                        <p:tgtEl>
                                          <p:spTgt spid="3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wipe(left)">
                                      <p:cBhvr>
                                        <p:cTn id="35" dur="500"/>
                                        <p:tgtEl>
                                          <p:spTgt spid="3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wipe(left)">
                                      <p:cBhvr>
                                        <p:cTn id="4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集中式系统架构</a:t>
            </a:r>
            <a:endParaRPr lang="zh-CN" altLang="en-US" dirty="0"/>
          </a:p>
        </p:txBody>
      </p:sp>
      <p:sp>
        <p:nvSpPr>
          <p:cNvPr id="37" name="内容占位符 36"/>
          <p:cNvSpPr>
            <a:spLocks noGrp="1"/>
          </p:cNvSpPr>
          <p:nvPr>
            <p:ph idx="1"/>
          </p:nvPr>
        </p:nvSpPr>
        <p:spPr>
          <a:xfrm>
            <a:off x="785850" y="928670"/>
            <a:ext cx="8143868" cy="5429264"/>
          </a:xfrm>
        </p:spPr>
        <p:txBody>
          <a:bodyPr>
            <a:normAutofit/>
          </a:bodyPr>
          <a:lstStyle/>
          <a:p>
            <a:r>
              <a:rPr lang="zh-CN" altLang="en-US" smtClean="0"/>
              <a:t>优点</a:t>
            </a:r>
            <a:endParaRPr lang="en-US" altLang="zh-CN" smtClean="0"/>
          </a:p>
          <a:p>
            <a:pPr lvl="1"/>
            <a:r>
              <a:rPr lang="zh-CN" altLang="en-US" smtClean="0"/>
              <a:t>高稳定性</a:t>
            </a:r>
            <a:endParaRPr lang="en-US" altLang="zh-CN" smtClean="0"/>
          </a:p>
          <a:p>
            <a:pPr lvl="1"/>
            <a:r>
              <a:rPr lang="zh-CN" altLang="en-US" smtClean="0"/>
              <a:t>高安全性</a:t>
            </a:r>
            <a:endParaRPr lang="en-US" altLang="zh-CN" smtClean="0"/>
          </a:p>
          <a:p>
            <a:r>
              <a:rPr lang="zh-CN" altLang="en-US" smtClean="0"/>
              <a:t>缺点</a:t>
            </a:r>
            <a:endParaRPr lang="en-US" altLang="zh-CN" smtClean="0"/>
          </a:p>
          <a:p>
            <a:pPr lvl="1"/>
            <a:r>
              <a:rPr lang="zh-CN" altLang="en-US" smtClean="0"/>
              <a:t>对设备要求高</a:t>
            </a:r>
            <a:endParaRPr lang="en-US" altLang="zh-CN" smtClean="0"/>
          </a:p>
          <a:p>
            <a:pPr lvl="1"/>
            <a:r>
              <a:rPr lang="zh-CN" altLang="en-US" smtClean="0"/>
              <a:t>系统建设、运行费用高</a:t>
            </a:r>
            <a:endParaRPr lang="en-US" altLang="zh-CN" smtClean="0"/>
          </a:p>
          <a:p>
            <a:pPr lvl="1"/>
            <a:r>
              <a:rPr lang="zh-CN" altLang="en-US" smtClean="0"/>
              <a:t>灵活性不够、难以扩充</a:t>
            </a:r>
            <a:endParaRPr lang="en-US" altLang="zh-CN" smtClean="0"/>
          </a:p>
          <a:p>
            <a:r>
              <a:rPr lang="zh-CN" altLang="en-US" smtClean="0"/>
              <a:t>适用场合</a:t>
            </a:r>
            <a:endParaRPr lang="en-US" altLang="zh-CN" smtClean="0"/>
          </a:p>
          <a:p>
            <a:pPr lvl="1"/>
            <a:r>
              <a:rPr lang="zh-CN" altLang="en-US" smtClean="0"/>
              <a:t>对系统稳定性、安全性要求较高</a:t>
            </a:r>
            <a:endParaRPr lang="en-US" altLang="zh-CN" smtClean="0"/>
          </a:p>
          <a:p>
            <a:pPr lvl="1"/>
            <a:r>
              <a:rPr lang="zh-CN" altLang="en-US" smtClean="0"/>
              <a:t>系统结构稳定、不常变化</a:t>
            </a:r>
            <a:endParaRPr lang="en-US" altLang="zh-CN" smtClean="0"/>
          </a:p>
        </p:txBody>
      </p:sp>
      <p:pic>
        <p:nvPicPr>
          <p:cNvPr id="72706" name="Picture 2" descr="C:\Documents and Settings\xian.zhou\桌面\新建文件夹 (2)\图2.2 集中式结构.png"/>
          <p:cNvPicPr>
            <a:picLocks noChangeAspect="1" noChangeArrowheads="1"/>
          </p:cNvPicPr>
          <p:nvPr/>
        </p:nvPicPr>
        <p:blipFill>
          <a:blip r:embed="rId3" cstate="print"/>
          <a:srcRect/>
          <a:stretch>
            <a:fillRect/>
          </a:stretch>
        </p:blipFill>
        <p:spPr bwMode="auto">
          <a:xfrm>
            <a:off x="928662" y="988202"/>
            <a:ext cx="6929486" cy="5226880"/>
          </a:xfrm>
          <a:prstGeom prst="rect">
            <a:avLst/>
          </a:prstGeom>
          <a:noFill/>
        </p:spPr>
      </p:pic>
    </p:spTree>
    <p:extLst>
      <p:ext uri="{BB962C8B-B14F-4D97-AF65-F5344CB8AC3E}">
        <p14:creationId xmlns:p14="http://schemas.microsoft.com/office/powerpoint/2010/main" xmlns="" val="2384732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72706"/>
                                        </p:tgtEl>
                                      </p:cBhvr>
                                      <p:by x="50000" y="50000"/>
                                    </p:animScale>
                                  </p:childTnLst>
                                </p:cTn>
                              </p:par>
                              <p:par>
                                <p:cTn id="7" presetID="56" presetClass="path" presetSubtype="0" accel="50000" decel="50000" fill="hold" nodeType="withEffect">
                                  <p:stCondLst>
                                    <p:cond delay="0"/>
                                  </p:stCondLst>
                                  <p:childTnLst>
                                    <p:animMotion origin="layout" path="M 0.00382 0.13827 L 0.25382 -0.19468 " pathEditMode="relative" rAng="0" ptsTypes="AA">
                                      <p:cBhvr>
                                        <p:cTn id="8" dur="2000" fill="hold"/>
                                        <p:tgtEl>
                                          <p:spTgt spid="72706"/>
                                        </p:tgtEl>
                                        <p:attrNameLst>
                                          <p:attrName>ppt_x</p:attrName>
                                          <p:attrName>ppt_y</p:attrName>
                                        </p:attrNameLst>
                                      </p:cBhvr>
                                      <p:rCtr x="12500" y="-166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en-US" dirty="0" smtClean="0"/>
              <a:t>/</a:t>
            </a:r>
            <a:r>
              <a:rPr lang="en-US" altLang="zh-CN" dirty="0" smtClean="0"/>
              <a:t>S</a:t>
            </a:r>
            <a:r>
              <a:rPr lang="zh-CN" altLang="en-US" dirty="0" smtClean="0"/>
              <a:t>系统架构</a:t>
            </a:r>
            <a:endParaRPr lang="zh-CN" altLang="en-US" dirty="0"/>
          </a:p>
        </p:txBody>
      </p:sp>
      <p:sp>
        <p:nvSpPr>
          <p:cNvPr id="37" name="内容占位符 36"/>
          <p:cNvSpPr>
            <a:spLocks noGrp="1"/>
          </p:cNvSpPr>
          <p:nvPr>
            <p:ph idx="1"/>
          </p:nvPr>
        </p:nvSpPr>
        <p:spPr>
          <a:xfrm>
            <a:off x="500034" y="1071546"/>
            <a:ext cx="8143868" cy="5429264"/>
          </a:xfrm>
        </p:spPr>
        <p:txBody>
          <a:bodyPr>
            <a:normAutofit/>
          </a:bodyPr>
          <a:lstStyle/>
          <a:p>
            <a:r>
              <a:rPr lang="zh-CN" altLang="en-US" smtClean="0"/>
              <a:t>优点</a:t>
            </a:r>
            <a:endParaRPr lang="en-US" altLang="zh-CN" smtClean="0"/>
          </a:p>
          <a:p>
            <a:pPr lvl="1"/>
            <a:r>
              <a:rPr lang="zh-CN" altLang="en-US" smtClean="0"/>
              <a:t>结构灵活、便于系统逐步扩充</a:t>
            </a:r>
            <a:endParaRPr lang="en-US" altLang="zh-CN" smtClean="0"/>
          </a:p>
          <a:p>
            <a:pPr lvl="1"/>
            <a:r>
              <a:rPr lang="zh-CN" altLang="en-US" smtClean="0"/>
              <a:t>可减轻服务器压力</a:t>
            </a:r>
            <a:endParaRPr lang="en-US" altLang="zh-CN" smtClean="0"/>
          </a:p>
          <a:p>
            <a:pPr lvl="1"/>
            <a:r>
              <a:rPr lang="zh-CN" altLang="en-US" smtClean="0"/>
              <a:t>安全性高</a:t>
            </a:r>
            <a:endParaRPr lang="en-US" altLang="zh-CN" smtClean="0"/>
          </a:p>
          <a:p>
            <a:r>
              <a:rPr lang="zh-CN" altLang="en-US" smtClean="0"/>
              <a:t>缺点</a:t>
            </a:r>
            <a:endParaRPr lang="en-US" altLang="zh-CN" smtClean="0"/>
          </a:p>
          <a:p>
            <a:pPr lvl="1"/>
            <a:r>
              <a:rPr lang="zh-CN" altLang="en-US" smtClean="0"/>
              <a:t>维护成本高</a:t>
            </a:r>
            <a:endParaRPr lang="en-US" altLang="zh-CN" smtClean="0"/>
          </a:p>
          <a:p>
            <a:pPr lvl="1"/>
            <a:r>
              <a:rPr lang="zh-CN" altLang="en-US" smtClean="0"/>
              <a:t>用户群固定</a:t>
            </a:r>
            <a:endParaRPr lang="en-US" altLang="zh-CN" smtClean="0"/>
          </a:p>
          <a:p>
            <a:r>
              <a:rPr lang="zh-CN" altLang="en-US" smtClean="0"/>
              <a:t>适用场合</a:t>
            </a:r>
            <a:endParaRPr lang="en-US" altLang="zh-CN" smtClean="0"/>
          </a:p>
          <a:p>
            <a:pPr lvl="1"/>
            <a:r>
              <a:rPr lang="zh-CN" altLang="en-US" smtClean="0"/>
              <a:t>目标用户明确的专用网络</a:t>
            </a:r>
            <a:endParaRPr lang="en-US" altLang="zh-CN" smtClean="0"/>
          </a:p>
          <a:p>
            <a:pPr lvl="1"/>
            <a:r>
              <a:rPr lang="zh-CN" altLang="en-US" smtClean="0"/>
              <a:t>对系统安全要求较高</a:t>
            </a:r>
            <a:endParaRPr lang="en-US" altLang="zh-CN" smtClean="0"/>
          </a:p>
          <a:p>
            <a:pPr lvl="1"/>
            <a:endParaRPr lang="en-US" altLang="zh-CN" smtClean="0"/>
          </a:p>
          <a:p>
            <a:pPr lvl="1"/>
            <a:endParaRPr lang="en-US" altLang="zh-CN" smtClean="0"/>
          </a:p>
        </p:txBody>
      </p:sp>
      <p:pic>
        <p:nvPicPr>
          <p:cNvPr id="97282" name="Picture 2"/>
          <p:cNvPicPr>
            <a:picLocks noChangeAspect="1" noChangeArrowheads="1"/>
          </p:cNvPicPr>
          <p:nvPr/>
        </p:nvPicPr>
        <p:blipFill>
          <a:blip r:embed="rId3" cstate="print"/>
          <a:srcRect/>
          <a:stretch>
            <a:fillRect/>
          </a:stretch>
        </p:blipFill>
        <p:spPr bwMode="auto">
          <a:xfrm>
            <a:off x="642910" y="1142984"/>
            <a:ext cx="7591448" cy="5189729"/>
          </a:xfrm>
          <a:prstGeom prst="rect">
            <a:avLst/>
          </a:prstGeom>
          <a:noFill/>
          <a:ln w="9525">
            <a:noFill/>
            <a:miter lim="800000"/>
            <a:headEnd/>
            <a:tailEnd/>
          </a:ln>
        </p:spPr>
      </p:pic>
    </p:spTree>
    <p:extLst>
      <p:ext uri="{BB962C8B-B14F-4D97-AF65-F5344CB8AC3E}">
        <p14:creationId xmlns:p14="http://schemas.microsoft.com/office/powerpoint/2010/main" xmlns="" val="239431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97282"/>
                                        </p:tgtEl>
                                      </p:cBhvr>
                                      <p:by x="50000" y="50000"/>
                                    </p:animScale>
                                  </p:childTnLst>
                                </p:cTn>
                              </p:par>
                              <p:par>
                                <p:cTn id="7" presetID="56" presetClass="path" presetSubtype="0" accel="50000" decel="50000" fill="hold" nodeType="withEffect">
                                  <p:stCondLst>
                                    <p:cond delay="0"/>
                                  </p:stCondLst>
                                  <p:childTnLst>
                                    <p:animMotion origin="layout" path="M 0.0618 0.14381 L 0.3118 -0.18914 " pathEditMode="relative" rAng="0" ptsTypes="AA">
                                      <p:cBhvr>
                                        <p:cTn id="8" dur="2000" fill="hold"/>
                                        <p:tgtEl>
                                          <p:spTgt spid="97282"/>
                                        </p:tgtEl>
                                        <p:attrNameLst>
                                          <p:attrName>ppt_x</p:attrName>
                                          <p:attrName>ppt_y</p:attrName>
                                        </p:attrNameLst>
                                      </p:cBhvr>
                                      <p:rCtr x="12500" y="-166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多层</a:t>
            </a:r>
            <a:r>
              <a:rPr lang="en-US" altLang="zh-CN" dirty="0" smtClean="0"/>
              <a:t>C</a:t>
            </a:r>
            <a:r>
              <a:rPr lang="en-US" dirty="0" smtClean="0"/>
              <a:t>/</a:t>
            </a:r>
            <a:r>
              <a:rPr lang="en-US" altLang="zh-CN" dirty="0" smtClean="0"/>
              <a:t>S</a:t>
            </a:r>
            <a:r>
              <a:rPr lang="zh-CN" altLang="en-US" dirty="0" smtClean="0"/>
              <a:t>系统架构</a:t>
            </a:r>
            <a:endParaRPr lang="zh-CN" altLang="en-US" dirty="0"/>
          </a:p>
        </p:txBody>
      </p:sp>
      <p:sp>
        <p:nvSpPr>
          <p:cNvPr id="5" name="内容占位符 4"/>
          <p:cNvSpPr>
            <a:spLocks noGrp="1"/>
          </p:cNvSpPr>
          <p:nvPr>
            <p:ph idx="1"/>
          </p:nvPr>
        </p:nvSpPr>
        <p:spPr/>
        <p:txBody>
          <a:bodyPr/>
          <a:lstStyle/>
          <a:p>
            <a:r>
              <a:rPr lang="zh-CN" altLang="en-US" smtClean="0"/>
              <a:t>基于</a:t>
            </a:r>
            <a:r>
              <a:rPr lang="en-US" altLang="zh-CN" smtClean="0"/>
              <a:t>C/S</a:t>
            </a:r>
            <a:r>
              <a:rPr lang="zh-CN" altLang="en-US" smtClean="0"/>
              <a:t>结构</a:t>
            </a:r>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t>使“胖客户端”变为“瘦客户端”即：简化了客户端中应用逻辑处理能力，由应用服务器来处理，而客户端只做信息表示</a:t>
            </a:r>
            <a:endParaRPr lang="zh-CN" altLang="en-US"/>
          </a:p>
        </p:txBody>
      </p:sp>
      <p:sp>
        <p:nvSpPr>
          <p:cNvPr id="1003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9" name="Picture 20" descr="black_server"/>
          <p:cNvPicPr>
            <a:picLocks noChangeAspect="1" noChangeArrowheads="1"/>
          </p:cNvPicPr>
          <p:nvPr/>
        </p:nvPicPr>
        <p:blipFill>
          <a:blip r:embed="rId3" cstate="print"/>
          <a:srcRect/>
          <a:stretch>
            <a:fillRect/>
          </a:stretch>
        </p:blipFill>
        <p:spPr bwMode="auto">
          <a:xfrm>
            <a:off x="5913647" y="2214554"/>
            <a:ext cx="1301559" cy="1325060"/>
          </a:xfrm>
          <a:prstGeom prst="rect">
            <a:avLst/>
          </a:prstGeom>
          <a:noFill/>
          <a:ln w="9525">
            <a:noFill/>
            <a:miter lim="800000"/>
            <a:headEnd/>
            <a:tailEnd/>
          </a:ln>
        </p:spPr>
      </p:pic>
      <p:sp>
        <p:nvSpPr>
          <p:cNvPr id="11" name="TextBox 10"/>
          <p:cNvSpPr txBox="1"/>
          <p:nvPr/>
        </p:nvSpPr>
        <p:spPr>
          <a:xfrm>
            <a:off x="5786446" y="3500438"/>
            <a:ext cx="1733167" cy="400110"/>
          </a:xfrm>
          <a:prstGeom prst="rect">
            <a:avLst/>
          </a:prstGeom>
          <a:noFill/>
        </p:spPr>
        <p:txBody>
          <a:bodyPr wrap="none" rtlCol="0">
            <a:spAutoFit/>
          </a:bodyPr>
          <a:lstStyle/>
          <a:p>
            <a:r>
              <a:rPr lang="zh-CN" altLang="en-US" sz="2000" b="1" smtClean="0"/>
              <a:t>数据库服务器</a:t>
            </a:r>
            <a:endParaRPr lang="zh-CN" altLang="en-US" sz="2000" b="1" dirty="0"/>
          </a:p>
        </p:txBody>
      </p:sp>
      <p:sp>
        <p:nvSpPr>
          <p:cNvPr id="100355" name="computr2"/>
          <p:cNvSpPr>
            <a:spLocks noEditPoints="1" noChangeArrowheads="1"/>
          </p:cNvSpPr>
          <p:nvPr/>
        </p:nvSpPr>
        <p:spPr bwMode="auto">
          <a:xfrm>
            <a:off x="1262052" y="2190754"/>
            <a:ext cx="1309684" cy="1309684"/>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TextBox 13"/>
          <p:cNvSpPr txBox="1"/>
          <p:nvPr/>
        </p:nvSpPr>
        <p:spPr>
          <a:xfrm>
            <a:off x="1428728" y="3500438"/>
            <a:ext cx="958917" cy="400110"/>
          </a:xfrm>
          <a:prstGeom prst="rect">
            <a:avLst/>
          </a:prstGeom>
          <a:noFill/>
        </p:spPr>
        <p:txBody>
          <a:bodyPr wrap="none" rtlCol="0">
            <a:spAutoFit/>
          </a:bodyPr>
          <a:lstStyle/>
          <a:p>
            <a:r>
              <a:rPr lang="zh-CN" altLang="en-US" sz="2000" b="1" smtClean="0"/>
              <a:t>客户端</a:t>
            </a:r>
            <a:endParaRPr lang="zh-CN" altLang="en-US" sz="2000" b="1" dirty="0"/>
          </a:p>
        </p:txBody>
      </p:sp>
      <p:cxnSp>
        <p:nvCxnSpPr>
          <p:cNvPr id="15" name="直接箭头连接符 14"/>
          <p:cNvCxnSpPr/>
          <p:nvPr/>
        </p:nvCxnSpPr>
        <p:spPr>
          <a:xfrm flipV="1">
            <a:off x="2786050" y="2857496"/>
            <a:ext cx="919170" cy="9524"/>
          </a:xfrm>
          <a:prstGeom prst="straightConnector1">
            <a:avLst/>
          </a:prstGeom>
          <a:ln cmpd="sng">
            <a:solidFill>
              <a:schemeClr val="tx2">
                <a:lumMod val="60000"/>
                <a:lumOff val="4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pic>
        <p:nvPicPr>
          <p:cNvPr id="18" name="Picture 20" descr="black_server"/>
          <p:cNvPicPr>
            <a:picLocks noChangeAspect="1" noChangeArrowheads="1"/>
          </p:cNvPicPr>
          <p:nvPr/>
        </p:nvPicPr>
        <p:blipFill>
          <a:blip r:embed="rId3" cstate="print"/>
          <a:srcRect/>
          <a:stretch>
            <a:fillRect/>
          </a:stretch>
        </p:blipFill>
        <p:spPr bwMode="auto">
          <a:xfrm>
            <a:off x="3699069" y="2175378"/>
            <a:ext cx="1301559" cy="1325060"/>
          </a:xfrm>
          <a:prstGeom prst="rect">
            <a:avLst/>
          </a:prstGeom>
          <a:noFill/>
          <a:ln w="9525">
            <a:noFill/>
            <a:miter lim="800000"/>
            <a:headEnd/>
            <a:tailEnd/>
          </a:ln>
        </p:spPr>
      </p:pic>
      <p:sp>
        <p:nvSpPr>
          <p:cNvPr id="19" name="TextBox 18"/>
          <p:cNvSpPr txBox="1"/>
          <p:nvPr/>
        </p:nvSpPr>
        <p:spPr>
          <a:xfrm>
            <a:off x="3668421" y="3528956"/>
            <a:ext cx="1475084" cy="400110"/>
          </a:xfrm>
          <a:prstGeom prst="rect">
            <a:avLst/>
          </a:prstGeom>
          <a:noFill/>
        </p:spPr>
        <p:txBody>
          <a:bodyPr wrap="none" rtlCol="0">
            <a:spAutoFit/>
          </a:bodyPr>
          <a:lstStyle/>
          <a:p>
            <a:r>
              <a:rPr lang="zh-CN" altLang="en-US" sz="2000" b="1" smtClean="0"/>
              <a:t>应用服务器</a:t>
            </a:r>
            <a:endParaRPr lang="zh-CN" altLang="en-US" sz="2000" b="1" dirty="0"/>
          </a:p>
        </p:txBody>
      </p:sp>
      <p:cxnSp>
        <p:nvCxnSpPr>
          <p:cNvPr id="20" name="直接箭头连接符 19"/>
          <p:cNvCxnSpPr/>
          <p:nvPr/>
        </p:nvCxnSpPr>
        <p:spPr>
          <a:xfrm flipV="1">
            <a:off x="5081590" y="2857496"/>
            <a:ext cx="919170" cy="9524"/>
          </a:xfrm>
          <a:prstGeom prst="straightConnector1">
            <a:avLst/>
          </a:prstGeom>
          <a:ln cmpd="sng">
            <a:solidFill>
              <a:schemeClr val="tx2">
                <a:lumMod val="60000"/>
                <a:lumOff val="4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23054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par>
                                <p:cTn id="11" presetID="22" presetClass="entr" presetSubtype="8"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animEffect transition="in" filter="wipe(left)">
                                      <p:cBhvr>
                                        <p:cTn id="18"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B/S</a:t>
            </a:r>
            <a:r>
              <a:rPr lang="zh-CN" altLang="en-US" dirty="0" smtClean="0"/>
              <a:t>系统架构</a:t>
            </a:r>
            <a:endParaRPr lang="zh-CN" altLang="en-US" dirty="0"/>
          </a:p>
        </p:txBody>
      </p:sp>
      <p:sp>
        <p:nvSpPr>
          <p:cNvPr id="5" name="内容占位符 4"/>
          <p:cNvSpPr>
            <a:spLocks noGrp="1"/>
          </p:cNvSpPr>
          <p:nvPr>
            <p:ph idx="1"/>
          </p:nvPr>
        </p:nvSpPr>
        <p:spPr>
          <a:xfrm>
            <a:off x="500034" y="1285860"/>
            <a:ext cx="8229600" cy="5143536"/>
          </a:xfrm>
        </p:spPr>
        <p:txBody>
          <a:bodyPr>
            <a:normAutofit fontScale="92500" lnSpcReduction="10000"/>
          </a:bodyPr>
          <a:lstStyle/>
          <a:p>
            <a:r>
              <a:rPr lang="zh-CN" altLang="en-US" smtClean="0"/>
              <a:t>优点</a:t>
            </a:r>
            <a:endParaRPr lang="en-US" altLang="zh-CN" smtClean="0"/>
          </a:p>
          <a:p>
            <a:pPr lvl="1"/>
            <a:r>
              <a:rPr lang="zh-CN" altLang="en-US" smtClean="0"/>
              <a:t>客户端只需要</a:t>
            </a:r>
            <a:r>
              <a:rPr lang="en-US" altLang="zh-CN" smtClean="0"/>
              <a:t>Web</a:t>
            </a:r>
            <a:r>
              <a:rPr lang="zh-CN" altLang="en-US" smtClean="0"/>
              <a:t>浏览器</a:t>
            </a:r>
            <a:endParaRPr lang="en-US" altLang="zh-CN" smtClean="0"/>
          </a:p>
          <a:p>
            <a:pPr lvl="1"/>
            <a:r>
              <a:rPr lang="zh-CN" altLang="en-US" smtClean="0"/>
              <a:t>在广域网上、用户量庞大</a:t>
            </a:r>
            <a:endParaRPr lang="en-US" altLang="zh-CN" smtClean="0"/>
          </a:p>
          <a:p>
            <a:r>
              <a:rPr lang="zh-CN" altLang="en-US" smtClean="0"/>
              <a:t>缺点</a:t>
            </a:r>
            <a:endParaRPr lang="en-US" altLang="zh-CN" smtClean="0"/>
          </a:p>
          <a:p>
            <a:pPr lvl="1"/>
            <a:r>
              <a:rPr lang="zh-CN" altLang="en-US" smtClean="0"/>
              <a:t>速度受网络制约</a:t>
            </a:r>
            <a:endParaRPr lang="en-US" altLang="zh-CN" smtClean="0"/>
          </a:p>
          <a:p>
            <a:pPr lvl="1"/>
            <a:r>
              <a:rPr lang="zh-CN" altLang="en-US" smtClean="0"/>
              <a:t>安全性不高</a:t>
            </a:r>
            <a:endParaRPr lang="en-US" altLang="zh-CN" smtClean="0"/>
          </a:p>
          <a:p>
            <a:pPr lvl="1"/>
            <a:r>
              <a:rPr lang="zh-CN" altLang="en-US" smtClean="0"/>
              <a:t>表现形式很难实现个性化</a:t>
            </a:r>
            <a:endParaRPr lang="en-US" altLang="zh-CN" smtClean="0"/>
          </a:p>
          <a:p>
            <a:pPr lvl="1"/>
            <a:r>
              <a:rPr lang="zh-CN" altLang="en-US" smtClean="0"/>
              <a:t>跨浏览器适配复杂</a:t>
            </a:r>
            <a:endParaRPr lang="en-US" altLang="zh-CN" smtClean="0"/>
          </a:p>
          <a:p>
            <a:r>
              <a:rPr lang="zh-CN" altLang="en-US" smtClean="0"/>
              <a:t>适用场合</a:t>
            </a:r>
            <a:endParaRPr lang="en-US" altLang="zh-CN" smtClean="0"/>
          </a:p>
          <a:p>
            <a:pPr lvl="1"/>
            <a:r>
              <a:rPr lang="zh-CN" altLang="en-US" smtClean="0"/>
              <a:t>对信息安全要求不高</a:t>
            </a:r>
            <a:endParaRPr lang="en-US" altLang="zh-CN" smtClean="0"/>
          </a:p>
          <a:p>
            <a:pPr lvl="1"/>
            <a:r>
              <a:rPr lang="zh-CN" altLang="en-US" smtClean="0"/>
              <a:t>目标用户不确定</a:t>
            </a:r>
            <a:endParaRPr lang="en-US" altLang="zh-CN" smtClean="0"/>
          </a:p>
          <a:p>
            <a:pPr lvl="1"/>
            <a:r>
              <a:rPr lang="zh-CN" altLang="en-US" smtClean="0"/>
              <a:t>对访问速度要求不高</a:t>
            </a:r>
            <a:endParaRPr lang="en-US" altLang="zh-CN" smtClean="0"/>
          </a:p>
          <a:p>
            <a:pPr lvl="1"/>
            <a:r>
              <a:rPr lang="zh-CN" altLang="en-US" smtClean="0"/>
              <a:t>依靠互联网进行信息交换</a:t>
            </a:r>
            <a:endParaRPr lang="en-US" altLang="zh-CN" smtClean="0"/>
          </a:p>
        </p:txBody>
      </p:sp>
    </p:spTree>
    <p:extLst>
      <p:ext uri="{BB962C8B-B14F-4D97-AF65-F5344CB8AC3E}">
        <p14:creationId xmlns:p14="http://schemas.microsoft.com/office/powerpoint/2010/main" xmlns="" val="23357830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软件结构设计</a:t>
            </a:r>
            <a:endParaRPr lang="zh-CN" altLang="en-US" dirty="0"/>
          </a:p>
        </p:txBody>
      </p:sp>
      <p:sp>
        <p:nvSpPr>
          <p:cNvPr id="3" name="内容占位符 2"/>
          <p:cNvSpPr>
            <a:spLocks noGrp="1"/>
          </p:cNvSpPr>
          <p:nvPr>
            <p:ph idx="1"/>
          </p:nvPr>
        </p:nvSpPr>
        <p:spPr>
          <a:xfrm>
            <a:off x="485804" y="857232"/>
            <a:ext cx="8229600" cy="4929222"/>
          </a:xfrm>
        </p:spPr>
        <p:txBody>
          <a:bodyPr/>
          <a:lstStyle/>
          <a:p>
            <a:r>
              <a:rPr lang="zh-CN" altLang="en-US" dirty="0" smtClean="0"/>
              <a:t>软件结构设计</a:t>
            </a:r>
            <a:endParaRPr lang="en-US" altLang="zh-CN" dirty="0" smtClean="0"/>
          </a:p>
          <a:p>
            <a:pPr lvl="1"/>
            <a:r>
              <a:rPr lang="zh-CN" altLang="en-US" dirty="0" smtClean="0"/>
              <a:t>是在系统构架确定以后，对组成系统的各个子系统的结构设计。</a:t>
            </a:r>
            <a:endParaRPr lang="en-US" altLang="zh-CN" dirty="0" smtClean="0"/>
          </a:p>
          <a:p>
            <a:r>
              <a:rPr lang="zh-CN" altLang="en-US" dirty="0" smtClean="0"/>
              <a:t>软件结构设计主要内容</a:t>
            </a:r>
            <a:endParaRPr lang="en-US" altLang="zh-CN" dirty="0" smtClean="0"/>
          </a:p>
          <a:p>
            <a:pPr lvl="1"/>
            <a:endParaRPr lang="en-US" altLang="zh-CN" dirty="0" smtClean="0"/>
          </a:p>
          <a:p>
            <a:pPr lvl="1"/>
            <a:endParaRPr lang="en-US" altLang="zh-CN" dirty="0" smtClean="0"/>
          </a:p>
          <a:p>
            <a:pPr lvl="1"/>
            <a:endParaRPr lang="zh-CN" altLang="en-US" dirty="0"/>
          </a:p>
        </p:txBody>
      </p:sp>
      <p:grpSp>
        <p:nvGrpSpPr>
          <p:cNvPr id="43" name="组合 42"/>
          <p:cNvGrpSpPr/>
          <p:nvPr/>
        </p:nvGrpSpPr>
        <p:grpSpPr>
          <a:xfrm>
            <a:off x="1357290" y="2786058"/>
            <a:ext cx="4520154" cy="651154"/>
            <a:chOff x="267892" y="449736"/>
            <a:chExt cx="3766795" cy="442800"/>
          </a:xfrm>
          <a:solidFill>
            <a:srgbClr val="92D050"/>
          </a:solidFill>
        </p:grpSpPr>
        <p:sp>
          <p:nvSpPr>
            <p:cNvPr id="44" name="圆角矩形 43"/>
            <p:cNvSpPr/>
            <p:nvPr/>
          </p:nvSpPr>
          <p:spPr>
            <a:xfrm>
              <a:off x="267892" y="449736"/>
              <a:ext cx="3750495" cy="442800"/>
            </a:xfrm>
            <a:prstGeom prst="roundRect">
              <a:avLst/>
            </a:prstGeom>
            <a:grpFill/>
            <a:effectLst>
              <a:outerShdw blurRad="50800" dist="50800" dir="5400000" algn="ctr" rotWithShape="0">
                <a:schemeClr val="tx2">
                  <a:lumMod val="60000"/>
                  <a:lumOff val="40000"/>
                </a:scheme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圆角矩形 4"/>
            <p:cNvSpPr/>
            <p:nvPr/>
          </p:nvSpPr>
          <p:spPr>
            <a:xfrm>
              <a:off x="327424" y="492968"/>
              <a:ext cx="3707263" cy="39956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1760" tIns="0" rIns="141760" bIns="0" numCol="1" spcCol="1270" anchor="ctr" anchorCtr="0">
              <a:noAutofit/>
            </a:bodyPr>
            <a:lstStyle/>
            <a:p>
              <a:pPr lvl="0" algn="l" defTabSz="666750">
                <a:lnSpc>
                  <a:spcPct val="90000"/>
                </a:lnSpc>
                <a:spcBef>
                  <a:spcPct val="0"/>
                </a:spcBef>
                <a:spcAft>
                  <a:spcPct val="35000"/>
                </a:spcAft>
              </a:pPr>
              <a:r>
                <a:rPr lang="zh-CN" altLang="en-US" kern="1200" smtClean="0">
                  <a:solidFill>
                    <a:schemeClr val="bg1"/>
                  </a:solidFill>
                  <a:latin typeface="Times New Roman" pitchFamily="18" charset="0"/>
                  <a:ea typeface="宋体" pitchFamily="2" charset="-122"/>
                  <a:cs typeface="+mn-cs"/>
                </a:rPr>
                <a:t>确定构造子系统的各模块元素</a:t>
              </a:r>
              <a:endParaRPr lang="zh-CN" altLang="en-US" kern="1200">
                <a:solidFill>
                  <a:schemeClr val="bg1"/>
                </a:solidFill>
              </a:endParaRPr>
            </a:p>
          </p:txBody>
        </p:sp>
      </p:grpSp>
      <p:grpSp>
        <p:nvGrpSpPr>
          <p:cNvPr id="46" name="组合 45"/>
          <p:cNvGrpSpPr/>
          <p:nvPr/>
        </p:nvGrpSpPr>
        <p:grpSpPr>
          <a:xfrm>
            <a:off x="1376850" y="3563664"/>
            <a:ext cx="4520154" cy="651154"/>
            <a:chOff x="267892" y="449736"/>
            <a:chExt cx="3766795" cy="442800"/>
          </a:xfrm>
          <a:solidFill>
            <a:srgbClr val="92D050"/>
          </a:solidFill>
        </p:grpSpPr>
        <p:sp>
          <p:nvSpPr>
            <p:cNvPr id="47" name="圆角矩形 46"/>
            <p:cNvSpPr/>
            <p:nvPr/>
          </p:nvSpPr>
          <p:spPr>
            <a:xfrm>
              <a:off x="267892" y="449736"/>
              <a:ext cx="3750495" cy="442800"/>
            </a:xfrm>
            <a:prstGeom prst="roundRect">
              <a:avLst/>
            </a:prstGeom>
            <a:grpFill/>
            <a:effectLst>
              <a:outerShdw blurRad="50800" dist="50800" dir="5400000" algn="ctr" rotWithShape="0">
                <a:schemeClr val="tx2">
                  <a:lumMod val="60000"/>
                  <a:lumOff val="40000"/>
                </a:scheme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圆角矩形 4"/>
            <p:cNvSpPr/>
            <p:nvPr/>
          </p:nvSpPr>
          <p:spPr>
            <a:xfrm>
              <a:off x="327424" y="492968"/>
              <a:ext cx="3707263" cy="39956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1760" tIns="0" rIns="141760" bIns="0" numCol="1" spcCol="1270" anchor="ctr" anchorCtr="0">
              <a:noAutofit/>
            </a:bodyPr>
            <a:lstStyle/>
            <a:p>
              <a:pPr lvl="0" algn="l" defTabSz="666750">
                <a:lnSpc>
                  <a:spcPct val="90000"/>
                </a:lnSpc>
                <a:spcAft>
                  <a:spcPct val="35000"/>
                </a:spcAft>
              </a:pPr>
              <a:r>
                <a:rPr lang="zh-CN" altLang="en-US" smtClean="0">
                  <a:solidFill>
                    <a:schemeClr val="bg1"/>
                  </a:solidFill>
                  <a:latin typeface="Times New Roman" pitchFamily="18" charset="0"/>
                  <a:ea typeface="宋体" pitchFamily="2" charset="-122"/>
                </a:rPr>
                <a:t>根据软件需求定义每个模块的功能</a:t>
              </a:r>
              <a:endParaRPr lang="zh-CN" altLang="en-US" kern="1200">
                <a:solidFill>
                  <a:schemeClr val="bg1"/>
                </a:solidFill>
              </a:endParaRPr>
            </a:p>
          </p:txBody>
        </p:sp>
      </p:grpSp>
      <p:grpSp>
        <p:nvGrpSpPr>
          <p:cNvPr id="49" name="组合 48"/>
          <p:cNvGrpSpPr/>
          <p:nvPr/>
        </p:nvGrpSpPr>
        <p:grpSpPr>
          <a:xfrm>
            <a:off x="1376850" y="4349482"/>
            <a:ext cx="4520154" cy="651154"/>
            <a:chOff x="267892" y="449736"/>
            <a:chExt cx="3766795" cy="442800"/>
          </a:xfrm>
          <a:solidFill>
            <a:srgbClr val="92D050"/>
          </a:solidFill>
        </p:grpSpPr>
        <p:sp>
          <p:nvSpPr>
            <p:cNvPr id="50" name="圆角矩形 49"/>
            <p:cNvSpPr/>
            <p:nvPr/>
          </p:nvSpPr>
          <p:spPr>
            <a:xfrm>
              <a:off x="267892" y="449736"/>
              <a:ext cx="3750495" cy="442800"/>
            </a:xfrm>
            <a:prstGeom prst="roundRect">
              <a:avLst/>
            </a:prstGeom>
            <a:grpFill/>
            <a:effectLst>
              <a:outerShdw blurRad="50800" dist="50800" dir="5400000" algn="ctr" rotWithShape="0">
                <a:schemeClr val="tx2">
                  <a:lumMod val="60000"/>
                  <a:lumOff val="40000"/>
                </a:scheme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1" name="圆角矩形 4"/>
            <p:cNvSpPr/>
            <p:nvPr/>
          </p:nvSpPr>
          <p:spPr>
            <a:xfrm>
              <a:off x="327424" y="492968"/>
              <a:ext cx="3707263" cy="39956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1760" tIns="0" rIns="141760" bIns="0" numCol="1" spcCol="1270" anchor="ctr" anchorCtr="0">
              <a:noAutofit/>
            </a:bodyPr>
            <a:lstStyle/>
            <a:p>
              <a:pPr lvl="0" algn="l" defTabSz="666750">
                <a:lnSpc>
                  <a:spcPct val="90000"/>
                </a:lnSpc>
                <a:spcAft>
                  <a:spcPct val="35000"/>
                </a:spcAft>
              </a:pPr>
              <a:r>
                <a:rPr lang="zh-CN" altLang="en-US" smtClean="0">
                  <a:solidFill>
                    <a:schemeClr val="bg1"/>
                  </a:solidFill>
                  <a:latin typeface="Times New Roman" pitchFamily="18" charset="0"/>
                  <a:ea typeface="宋体" pitchFamily="2" charset="-122"/>
                </a:rPr>
                <a:t>定义模块接口与设计模块接口数据结构</a:t>
              </a:r>
              <a:endParaRPr lang="zh-CN" altLang="en-US" kern="1200">
                <a:solidFill>
                  <a:schemeClr val="bg1"/>
                </a:solidFill>
              </a:endParaRPr>
            </a:p>
          </p:txBody>
        </p:sp>
      </p:grpSp>
      <p:grpSp>
        <p:nvGrpSpPr>
          <p:cNvPr id="52" name="组合 51"/>
          <p:cNvGrpSpPr/>
          <p:nvPr/>
        </p:nvGrpSpPr>
        <p:grpSpPr>
          <a:xfrm>
            <a:off x="1376850" y="5143512"/>
            <a:ext cx="4520154" cy="651154"/>
            <a:chOff x="267892" y="449736"/>
            <a:chExt cx="3766795" cy="442800"/>
          </a:xfrm>
          <a:solidFill>
            <a:srgbClr val="92D050"/>
          </a:solidFill>
        </p:grpSpPr>
        <p:sp>
          <p:nvSpPr>
            <p:cNvPr id="53" name="圆角矩形 52"/>
            <p:cNvSpPr/>
            <p:nvPr/>
          </p:nvSpPr>
          <p:spPr>
            <a:xfrm>
              <a:off x="267892" y="449736"/>
              <a:ext cx="3750495" cy="442800"/>
            </a:xfrm>
            <a:prstGeom prst="roundRect">
              <a:avLst/>
            </a:prstGeom>
            <a:grpFill/>
            <a:effectLst>
              <a:outerShdw blurRad="50800" dist="50800" dir="5400000" algn="ctr" rotWithShape="0">
                <a:schemeClr val="tx2">
                  <a:lumMod val="60000"/>
                  <a:lumOff val="40000"/>
                </a:scheme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4" name="圆角矩形 4"/>
            <p:cNvSpPr/>
            <p:nvPr/>
          </p:nvSpPr>
          <p:spPr>
            <a:xfrm>
              <a:off x="327424" y="492968"/>
              <a:ext cx="3707263" cy="39956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1760" tIns="0" rIns="141760" bIns="0" numCol="1" spcCol="1270" anchor="ctr" anchorCtr="0">
              <a:noAutofit/>
            </a:bodyPr>
            <a:lstStyle/>
            <a:p>
              <a:pPr lvl="0" algn="l" defTabSz="666750">
                <a:lnSpc>
                  <a:spcPct val="90000"/>
                </a:lnSpc>
                <a:spcAft>
                  <a:spcPct val="35000"/>
                </a:spcAft>
              </a:pPr>
              <a:r>
                <a:rPr lang="zh-CN" altLang="en-US" smtClean="0">
                  <a:solidFill>
                    <a:schemeClr val="bg1"/>
                  </a:solidFill>
                  <a:latin typeface="Times New Roman" pitchFamily="18" charset="0"/>
                  <a:ea typeface="宋体" pitchFamily="2" charset="-122"/>
                </a:rPr>
                <a:t>确定模块之间的调用与返回关系</a:t>
              </a:r>
              <a:endParaRPr lang="zh-CN" altLang="en-US" kern="1200">
                <a:solidFill>
                  <a:schemeClr val="bg1"/>
                </a:solidFill>
              </a:endParaRPr>
            </a:p>
          </p:txBody>
        </p:sp>
      </p:grpSp>
      <p:grpSp>
        <p:nvGrpSpPr>
          <p:cNvPr id="55" name="组合 54"/>
          <p:cNvGrpSpPr/>
          <p:nvPr/>
        </p:nvGrpSpPr>
        <p:grpSpPr>
          <a:xfrm>
            <a:off x="1376850" y="5929330"/>
            <a:ext cx="4520154" cy="651154"/>
            <a:chOff x="267892" y="449736"/>
            <a:chExt cx="3766795" cy="442800"/>
          </a:xfrm>
          <a:solidFill>
            <a:srgbClr val="92D050"/>
          </a:solidFill>
        </p:grpSpPr>
        <p:sp>
          <p:nvSpPr>
            <p:cNvPr id="56" name="圆角矩形 55"/>
            <p:cNvSpPr/>
            <p:nvPr/>
          </p:nvSpPr>
          <p:spPr>
            <a:xfrm>
              <a:off x="267892" y="449736"/>
              <a:ext cx="3750495" cy="442800"/>
            </a:xfrm>
            <a:prstGeom prst="roundRect">
              <a:avLst/>
            </a:prstGeom>
            <a:grpFill/>
            <a:effectLst>
              <a:outerShdw blurRad="50800" dist="50800" dir="5400000" algn="ctr" rotWithShape="0">
                <a:schemeClr val="tx2">
                  <a:lumMod val="60000"/>
                  <a:lumOff val="40000"/>
                </a:scheme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7" name="圆角矩形 4"/>
            <p:cNvSpPr/>
            <p:nvPr/>
          </p:nvSpPr>
          <p:spPr>
            <a:xfrm>
              <a:off x="327424" y="492968"/>
              <a:ext cx="3707263" cy="39956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1760" tIns="0" rIns="141760" bIns="0" numCol="1" spcCol="1270" anchor="ctr" anchorCtr="0">
              <a:noAutofit/>
            </a:bodyPr>
            <a:lstStyle/>
            <a:p>
              <a:pPr lvl="0" algn="l" defTabSz="666750">
                <a:lnSpc>
                  <a:spcPct val="90000"/>
                </a:lnSpc>
                <a:spcAft>
                  <a:spcPct val="35000"/>
                </a:spcAft>
              </a:pPr>
              <a:r>
                <a:rPr lang="zh-CN" altLang="en-US" smtClean="0">
                  <a:solidFill>
                    <a:schemeClr val="bg1"/>
                  </a:solidFill>
                  <a:latin typeface="Times New Roman" pitchFamily="18" charset="0"/>
                  <a:ea typeface="宋体" pitchFamily="2" charset="-122"/>
                </a:rPr>
                <a:t>评估软件结构质量，进行结构优化</a:t>
              </a:r>
              <a:endParaRPr lang="zh-CN" altLang="en-US" kern="1200">
                <a:solidFill>
                  <a:schemeClr val="bg1"/>
                </a:solidFill>
              </a:endParaRPr>
            </a:p>
          </p:txBody>
        </p:sp>
      </p:grpSp>
    </p:spTree>
    <p:extLst>
      <p:ext uri="{BB962C8B-B14F-4D97-AF65-F5344CB8AC3E}">
        <p14:creationId xmlns:p14="http://schemas.microsoft.com/office/powerpoint/2010/main" xmlns="" val="387846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wipe(left)">
                                      <p:cBhvr>
                                        <p:cTn id="15" dur="500"/>
                                        <p:tgtEl>
                                          <p:spTgt spid="4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wipe(left)">
                                      <p:cBhvr>
                                        <p:cTn id="19" dur="500"/>
                                        <p:tgtEl>
                                          <p:spTgt spid="49"/>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wipe(left)">
                                      <p:cBhvr>
                                        <p:cTn id="23" dur="500"/>
                                        <p:tgtEl>
                                          <p:spTgt spid="52"/>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wipe(left)">
                                      <p:cBhvr>
                                        <p:cTn id="2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394</TotalTime>
  <Words>2618</Words>
  <Application>Microsoft Office PowerPoint</Application>
  <PresentationFormat>全屏显示(4:3)</PresentationFormat>
  <Paragraphs>231</Paragraphs>
  <Slides>22</Slides>
  <Notes>19</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目标</vt:lpstr>
      <vt:lpstr>软件概要设计目标</vt:lpstr>
      <vt:lpstr>讲解：软件概要设计过程</vt:lpstr>
      <vt:lpstr>系统架构设计</vt:lpstr>
      <vt:lpstr>集中式系统架构</vt:lpstr>
      <vt:lpstr>C/S系统架构</vt:lpstr>
      <vt:lpstr>多层C/S系统架构</vt:lpstr>
      <vt:lpstr>B/S系统架构</vt:lpstr>
      <vt:lpstr>软件结构设计</vt:lpstr>
      <vt:lpstr>软件结构设计原则</vt:lpstr>
      <vt:lpstr>数据关系模型</vt:lpstr>
      <vt:lpstr>数据关系</vt:lpstr>
      <vt:lpstr>数据库表设计</vt:lpstr>
      <vt:lpstr>系统环境约定</vt:lpstr>
      <vt:lpstr>编写概要设计文档</vt:lpstr>
      <vt:lpstr>小结</vt:lpstr>
      <vt:lpstr>详细设计</vt:lpstr>
      <vt:lpstr>详细设计主要方法</vt:lpstr>
      <vt:lpstr>UML基本建模过程</vt:lpstr>
      <vt:lpstr>UML设计类图</vt:lpstr>
      <vt:lpstr>编写详细设计文档</vt:lpstr>
      <vt:lpstr>总结</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教案ppt母板</dc:title>
  <dc:creator>martin</dc:creator>
  <cp:keywords>From:liuther200911 to create the document template</cp:keywords>
  <dc:description>contact:liuther@sohu.com</dc:description>
  <cp:lastModifiedBy>Administrator</cp:lastModifiedBy>
  <cp:revision>85</cp:revision>
  <dcterms:created xsi:type="dcterms:W3CDTF">2009-09-29T02:37:27Z</dcterms:created>
  <dcterms:modified xsi:type="dcterms:W3CDTF">2016-05-18T02:19:13Z</dcterms:modified>
</cp:coreProperties>
</file>