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2913EC5-70FC-4A6E-875E-01B3646759C5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F4C13D-F9EB-4E51-8CEA-798D239D7D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5272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教员可以参照教材内容以及自身实际编程经验，将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中编码规范的各方面实际经验详细讲解给学员。或者结合实际案例代码分析、或结合班里学员自己编写代码的状况实际问题实际分析，强调各常用编码规范。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57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8610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6513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26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58" y="274638"/>
            <a:ext cx="4686304" cy="511156"/>
          </a:xfrm>
        </p:spPr>
        <p:txBody>
          <a:bodyPr>
            <a:noAutofit/>
          </a:bodyPr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821" y="1196752"/>
            <a:ext cx="8229600" cy="435771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EA1A2-AA56-4993-8E79-1E330BD726E4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919DF-B027-45C6-A3D3-C7A4169B6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5149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490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460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65538"/>
            <a:ext cx="4038600" cy="2460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60D01-9B97-4D6F-823C-0536F0677A7A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87A9-6240-48EE-A537-8F3140526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559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490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681A6-FF06-4EE3-B5C0-EF976B35A6BA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0757-27DA-415E-ABA4-0484CFA53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534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0573C-7C0B-4EA5-856B-61999487EB1C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F540B-6B2D-4E36-BFD5-2DACA674F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2505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60350"/>
            <a:ext cx="86868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3FC50D-9112-48FC-B5CF-C5E8DB198EEF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7A1FE06-7163-4E6B-A307-D44C2B0D65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剪去对角的矩形 4"/>
          <p:cNvSpPr/>
          <p:nvPr/>
        </p:nvSpPr>
        <p:spPr>
          <a:xfrm>
            <a:off x="1031307" y="1838566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Blip>
                <a:blip r:embed="rId2"/>
              </a:buBlip>
            </a:pPr>
            <a:r>
              <a:rPr lang="zh-CN" altLang="en-US" sz="2800" b="1" kern="1200" dirty="0" smtClean="0">
                <a:latin typeface="黑体" pitchFamily="49" charset="-122"/>
                <a:ea typeface="黑体" pitchFamily="49" charset="-122"/>
              </a:rPr>
              <a:t>了解编码规范，能编写规范的代码</a:t>
            </a:r>
            <a:endParaRPr lang="en-US" sz="2800" b="1" kern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剪去对角的矩形 6"/>
          <p:cNvSpPr/>
          <p:nvPr/>
        </p:nvSpPr>
        <p:spPr>
          <a:xfrm>
            <a:off x="1031307" y="2574201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algn="l" defTabSz="1066800">
              <a:lnSpc>
                <a:spcPct val="90000"/>
              </a:lnSpc>
              <a:spcAft>
                <a:spcPct val="35000"/>
              </a:spcAft>
              <a:buBlip>
                <a:blip r:embed="rId2"/>
              </a:buBlip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了解版本控制系统的原理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剪去对角的矩形 8"/>
          <p:cNvSpPr/>
          <p:nvPr/>
        </p:nvSpPr>
        <p:spPr>
          <a:xfrm>
            <a:off x="1031307" y="4116999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  <a:buBlip>
                <a:blip r:embed="rId2"/>
              </a:buBlip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了解代码审核的方式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0" name="剪去对角的矩形 6"/>
          <p:cNvSpPr/>
          <p:nvPr/>
        </p:nvSpPr>
        <p:spPr>
          <a:xfrm>
            <a:off x="1000100" y="3331181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algn="l" defTabSz="1066800">
              <a:lnSpc>
                <a:spcPct val="90000"/>
              </a:lnSpc>
              <a:spcAft>
                <a:spcPct val="35000"/>
              </a:spcAft>
              <a:buBlip>
                <a:blip r:embed="rId2"/>
              </a:buBlip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理解版本控制模式及过程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八边形 13"/>
          <p:cNvSpPr/>
          <p:nvPr/>
        </p:nvSpPr>
        <p:spPr>
          <a:xfrm>
            <a:off x="7072330" y="3286124"/>
            <a:ext cx="642942" cy="500066"/>
          </a:xfrm>
          <a:prstGeom prst="octag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 anchorCtr="1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点难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072330" y="1714488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  <a:endParaRPr lang="zh-CN" altLang="en-US" b="1" spc="-15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1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代码审核</a:t>
            </a:r>
            <a:endParaRPr lang="zh-CN" altLang="en-US" dirty="0"/>
          </a:p>
        </p:txBody>
      </p:sp>
      <p:sp>
        <p:nvSpPr>
          <p:cNvPr id="54" name="TextBox 11"/>
          <p:cNvSpPr txBox="1">
            <a:spLocks noChangeArrowheads="1"/>
          </p:cNvSpPr>
          <p:nvPr/>
        </p:nvSpPr>
        <p:spPr bwMode="auto">
          <a:xfrm flipH="1">
            <a:off x="3428992" y="4357694"/>
            <a:ext cx="205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网络</a:t>
            </a:r>
            <a:endParaRPr lang="en-US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20717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代码审核方式</a:t>
            </a:r>
            <a:endParaRPr lang="en-US" altLang="zh-CN" dirty="0" smtClean="0"/>
          </a:p>
        </p:txBody>
      </p:sp>
      <p:graphicFrame>
        <p:nvGraphicFramePr>
          <p:cNvPr id="8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42312911"/>
              </p:ext>
            </p:extLst>
          </p:nvPr>
        </p:nvGraphicFramePr>
        <p:xfrm>
          <a:off x="428596" y="1928802"/>
          <a:ext cx="8143932" cy="371576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{FABFCF23-3B69-468F-B69F-88F6DE6A72F2}</a:tableStyleId>
              </a:tblPr>
              <a:tblGrid>
                <a:gridCol w="1357322"/>
                <a:gridCol w="3643338"/>
                <a:gridCol w="3143272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方式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特点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适用场景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43008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走查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代码阅读，是</a:t>
                      </a:r>
                      <a:r>
                        <a:rPr lang="en-US" altLang="zh-CN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3</a:t>
                      </a: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种方式中最不正式的。参与者通常只有两个人：代码作者和审核人</a:t>
                      </a:r>
                      <a:endParaRPr lang="zh-CN" altLang="en-US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通常用来确认很小的改动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代码评审</a:t>
                      </a:r>
                      <a:endParaRPr lang="en-US" altLang="zh-CN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会议形式，是开发人员采用最多的。评审会议通常包括</a:t>
                      </a:r>
                      <a:r>
                        <a:rPr lang="en-US" altLang="zh-CN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3-5</a:t>
                      </a: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个参与人员，管理人员不应参加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代码修改达到一定量或者在已有程序中增加了新的代码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1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代码检查</a:t>
                      </a:r>
                      <a:endParaRPr lang="en-US" altLang="zh-CN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最正式的审核会议，对审核的代码行数、会议持续时间、每个参与人员做什么准备工作有明确要求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用于评审关键并且涉及生命安全的软件，一旦发生错误，会对人员造成严重伤害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29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1546027"/>
          </a:xfrm>
          <a:prstGeom prst="wedgeRoundRectCallout">
            <a:avLst>
              <a:gd name="adj1" fmla="val -40374"/>
              <a:gd name="adj2" fmla="val -62063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阐述版本控制系统的原理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简述代码审核三种常用方式的特点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720" y="1428736"/>
            <a:ext cx="1043736" cy="430831"/>
            <a:chOff x="1500166" y="4929198"/>
            <a:chExt cx="1304670" cy="538539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48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编码规范的重要性</a:t>
            </a:r>
            <a:endParaRPr lang="zh-CN" altLang="en-US" dirty="0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055608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你或你项目组的其它成员，写过这样的代码吗？这样的代码有什么问题？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214282" y="785794"/>
            <a:ext cx="1043736" cy="430831"/>
            <a:chOff x="1500166" y="4929198"/>
            <a:chExt cx="1304670" cy="538539"/>
          </a:xfrm>
        </p:grpSpPr>
        <p:pic>
          <p:nvPicPr>
            <p:cNvPr id="5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2000232" y="2571744"/>
            <a:ext cx="4786346" cy="321471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223838" indent="-223838" algn="l"/>
            <a:r>
              <a:rPr lang="en-US" altLang="zh-CN" b="1" dirty="0" smtClean="0">
                <a:ea typeface="黑体" pitchFamily="49" charset="-122"/>
              </a:rPr>
              <a:t>package </a:t>
            </a:r>
            <a:r>
              <a:rPr lang="en-US" altLang="zh-CN" b="1" dirty="0" err="1" smtClean="0">
                <a:ea typeface="黑体" pitchFamily="49" charset="-122"/>
              </a:rPr>
              <a:t>ZHANGSAN.pb</a:t>
            </a:r>
            <a:r>
              <a:rPr lang="en-US" altLang="zh-CN" b="1" dirty="0" smtClean="0">
                <a:ea typeface="黑体" pitchFamily="49" charset="-122"/>
              </a:rPr>
              <a:t>;</a:t>
            </a:r>
          </a:p>
          <a:p>
            <a:pPr marL="223838" indent="-223838" algn="l"/>
            <a:r>
              <a:rPr lang="en-US" altLang="zh-CN" b="1" dirty="0" smtClean="0">
                <a:ea typeface="黑体" pitchFamily="49" charset="-122"/>
              </a:rPr>
              <a:t>public class A {</a:t>
            </a:r>
          </a:p>
          <a:p>
            <a:pPr marL="223838" indent="-223838" algn="l"/>
            <a:r>
              <a:rPr lang="en-US" altLang="zh-CN" b="1" dirty="0" smtClean="0">
                <a:ea typeface="黑体" pitchFamily="49" charset="-122"/>
              </a:rPr>
              <a:t>        public void </a:t>
            </a:r>
            <a:r>
              <a:rPr lang="en-US" altLang="zh-CN" b="1" dirty="0" err="1" smtClean="0">
                <a:ea typeface="黑体" pitchFamily="49" charset="-122"/>
              </a:rPr>
              <a:t>aa</a:t>
            </a:r>
            <a:r>
              <a:rPr lang="en-US" altLang="zh-CN" b="1" dirty="0" smtClean="0">
                <a:ea typeface="黑体" pitchFamily="49" charset="-122"/>
              </a:rPr>
              <a:t>(){</a:t>
            </a:r>
          </a:p>
          <a:p>
            <a:pPr marL="223838" indent="-223838" algn="l"/>
            <a:r>
              <a:rPr lang="en-US" altLang="zh-CN" b="1" dirty="0" smtClean="0">
                <a:ea typeface="黑体" pitchFamily="49" charset="-122"/>
              </a:rPr>
              <a:t>        String </a:t>
            </a:r>
            <a:r>
              <a:rPr lang="en-US" altLang="zh-CN" b="1" dirty="0" err="1" smtClean="0">
                <a:ea typeface="黑体" pitchFamily="49" charset="-122"/>
              </a:rPr>
              <a:t>mingzi</a:t>
            </a:r>
            <a:r>
              <a:rPr lang="en-US" altLang="zh-CN" b="1" dirty="0" smtClean="0">
                <a:ea typeface="黑体" pitchFamily="49" charset="-122"/>
              </a:rPr>
              <a:t>="</a:t>
            </a:r>
            <a:r>
              <a:rPr lang="zh-CN" altLang="en-US" b="1" dirty="0" smtClean="0">
                <a:ea typeface="黑体" pitchFamily="49" charset="-122"/>
              </a:rPr>
              <a:t>张三</a:t>
            </a:r>
            <a:r>
              <a:rPr lang="en-US" altLang="zh-CN" b="1" dirty="0" smtClean="0">
                <a:ea typeface="黑体" pitchFamily="49" charset="-122"/>
              </a:rPr>
              <a:t>";</a:t>
            </a:r>
          </a:p>
          <a:p>
            <a:pPr marL="223838" indent="-223838" algn="l"/>
            <a:r>
              <a:rPr lang="en-US" altLang="zh-CN" b="1" dirty="0" smtClean="0">
                <a:ea typeface="黑体" pitchFamily="49" charset="-122"/>
              </a:rPr>
              <a:t>        </a:t>
            </a:r>
            <a:r>
              <a:rPr lang="en-US" altLang="zh-CN" b="1" dirty="0" err="1" smtClean="0">
                <a:ea typeface="黑体" pitchFamily="49" charset="-122"/>
              </a:rPr>
              <a:t>int</a:t>
            </a:r>
            <a:r>
              <a:rPr lang="en-US" altLang="zh-CN" b="1" dirty="0" smtClean="0">
                <a:ea typeface="黑体" pitchFamily="49" charset="-122"/>
              </a:rPr>
              <a:t> </a:t>
            </a:r>
            <a:r>
              <a:rPr lang="en-US" altLang="zh-CN" b="1" dirty="0" err="1" smtClean="0">
                <a:ea typeface="黑体" pitchFamily="49" charset="-122"/>
              </a:rPr>
              <a:t>nianling</a:t>
            </a:r>
            <a:r>
              <a:rPr lang="en-US" altLang="zh-CN" b="1" dirty="0" smtClean="0">
                <a:ea typeface="黑体" pitchFamily="49" charset="-122"/>
              </a:rPr>
              <a:t>=18;</a:t>
            </a:r>
          </a:p>
          <a:p>
            <a:pPr marL="681038" lvl="1" indent="-223838" algn="l"/>
            <a:r>
              <a:rPr lang="en-US" altLang="zh-CN" b="1" dirty="0" smtClean="0">
                <a:ea typeface="黑体" pitchFamily="49" charset="-122"/>
              </a:rPr>
              <a:t> String </a:t>
            </a:r>
            <a:r>
              <a:rPr lang="en-US" altLang="zh-CN" b="1" dirty="0" err="1" smtClean="0">
                <a:ea typeface="黑体" pitchFamily="49" charset="-122"/>
              </a:rPr>
              <a:t>zhuzhi</a:t>
            </a:r>
            <a:r>
              <a:rPr lang="en-US" altLang="zh-CN" b="1" dirty="0" smtClean="0">
                <a:ea typeface="黑体" pitchFamily="49" charset="-122"/>
              </a:rPr>
              <a:t>="</a:t>
            </a:r>
            <a:r>
              <a:rPr lang="zh-CN" altLang="en-US" b="1" dirty="0" smtClean="0">
                <a:ea typeface="黑体" pitchFamily="49" charset="-122"/>
              </a:rPr>
              <a:t>朝阳区</a:t>
            </a:r>
            <a:r>
              <a:rPr lang="en-US" altLang="zh-CN" b="1" dirty="0" smtClean="0">
                <a:ea typeface="黑体" pitchFamily="49" charset="-122"/>
              </a:rPr>
              <a:t>";</a:t>
            </a:r>
          </a:p>
          <a:p>
            <a:pPr marL="681038" lvl="1" indent="-223838" algn="l"/>
            <a:r>
              <a:rPr lang="en-US" altLang="zh-CN" b="1" dirty="0" smtClean="0">
                <a:ea typeface="黑体" pitchFamily="49" charset="-122"/>
              </a:rPr>
              <a:t> if(</a:t>
            </a:r>
            <a:r>
              <a:rPr lang="en-US" altLang="zh-CN" b="1" dirty="0" err="1" smtClean="0">
                <a:ea typeface="黑体" pitchFamily="49" charset="-122"/>
              </a:rPr>
              <a:t>nianling</a:t>
            </a:r>
            <a:r>
              <a:rPr lang="en-US" altLang="zh-CN" b="1" dirty="0" smtClean="0">
                <a:ea typeface="黑体" pitchFamily="49" charset="-122"/>
              </a:rPr>
              <a:t>&gt;30)</a:t>
            </a:r>
          </a:p>
          <a:p>
            <a:pPr marL="681038" lvl="1" indent="-223838" algn="l"/>
            <a:r>
              <a:rPr lang="en-US" altLang="zh-CN" b="1" dirty="0" smtClean="0">
                <a:ea typeface="黑体" pitchFamily="49" charset="-122"/>
              </a:rPr>
              <a:t>       </a:t>
            </a:r>
            <a:r>
              <a:rPr lang="en-US" altLang="zh-CN" b="1" dirty="0" err="1" smtClean="0">
                <a:ea typeface="黑体" pitchFamily="49" charset="-122"/>
              </a:rPr>
              <a:t>System.out.println</a:t>
            </a:r>
            <a:r>
              <a:rPr lang="en-US" altLang="zh-CN" b="1" dirty="0" smtClean="0">
                <a:ea typeface="黑体" pitchFamily="49" charset="-122"/>
              </a:rPr>
              <a:t>("</a:t>
            </a:r>
            <a:r>
              <a:rPr lang="zh-CN" altLang="en-US" b="1" dirty="0" smtClean="0">
                <a:ea typeface="黑体" pitchFamily="49" charset="-122"/>
              </a:rPr>
              <a:t>超龄！</a:t>
            </a:r>
            <a:r>
              <a:rPr lang="en-US" altLang="zh-CN" b="1" dirty="0" smtClean="0">
                <a:ea typeface="黑体" pitchFamily="49" charset="-122"/>
              </a:rPr>
              <a:t>");</a:t>
            </a:r>
          </a:p>
          <a:p>
            <a:pPr marL="681038" lvl="1" indent="-223838" algn="l"/>
            <a:r>
              <a:rPr lang="en-US" altLang="zh-CN" b="1" dirty="0" smtClean="0">
                <a:ea typeface="黑体" pitchFamily="49" charset="-122"/>
              </a:rPr>
              <a:t>}</a:t>
            </a:r>
          </a:p>
          <a:p>
            <a:pPr marL="223838" indent="-223838" algn="l"/>
            <a:r>
              <a:rPr lang="en-US" altLang="zh-CN" b="1" dirty="0" smtClean="0">
                <a:ea typeface="黑体" pitchFamily="49" charset="-122"/>
              </a:rPr>
              <a:t>}</a:t>
            </a: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214678" y="2714620"/>
            <a:ext cx="171451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3571868" y="3071810"/>
            <a:ext cx="21431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4000496" y="3357562"/>
            <a:ext cx="428628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428992" y="3643314"/>
            <a:ext cx="857256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3071802" y="3929066"/>
            <a:ext cx="928694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3428992" y="4214818"/>
            <a:ext cx="785818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2643174" y="3571876"/>
            <a:ext cx="3857652" cy="171451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428596" y="3143248"/>
            <a:ext cx="1357322" cy="4426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类名</a:t>
            </a: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428596" y="3915019"/>
            <a:ext cx="1357322" cy="4426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方法名</a:t>
            </a:r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7072330" y="3143248"/>
            <a:ext cx="1357322" cy="4426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变量名</a:t>
            </a: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7072330" y="3915019"/>
            <a:ext cx="1357322" cy="4426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代码缩进</a:t>
            </a: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428596" y="4700838"/>
            <a:ext cx="1357322" cy="4426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包名</a:t>
            </a: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7072330" y="4629400"/>
            <a:ext cx="1357322" cy="4426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无注释</a:t>
            </a: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785786" y="5929330"/>
            <a:ext cx="7215238" cy="4426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编写不规范代码的程序员，其制造的混乱大于创造的价值！</a:t>
            </a:r>
          </a:p>
        </p:txBody>
      </p:sp>
    </p:spTree>
    <p:extLst>
      <p:ext uri="{BB962C8B-B14F-4D97-AF65-F5344CB8AC3E}">
        <p14:creationId xmlns:p14="http://schemas.microsoft.com/office/powerpoint/2010/main" xmlns="" val="32964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animBg="1"/>
      <p:bldP spid="6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2714585" y="1830373"/>
            <a:ext cx="375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2714585" y="2516173"/>
            <a:ext cx="375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2714585" y="3221023"/>
            <a:ext cx="375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2714585" y="3916348"/>
            <a:ext cx="375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731810" y="1533511"/>
            <a:ext cx="2043113" cy="576262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命名规范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731810" y="2241536"/>
            <a:ext cx="2043113" cy="576262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注释规范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Group 10"/>
          <p:cNvGrpSpPr>
            <a:grpSpLocks/>
          </p:cNvGrpSpPr>
          <p:nvPr/>
        </p:nvGrpSpPr>
        <p:grpSpPr bwMode="auto">
          <a:xfrm>
            <a:off x="3500403" y="1214422"/>
            <a:ext cx="2127250" cy="3571899"/>
            <a:chOff x="0" y="0"/>
            <a:chExt cx="1340" cy="2815"/>
          </a:xfrm>
        </p:grpSpPr>
        <p:pic>
          <p:nvPicPr>
            <p:cNvPr id="31" name="AutoShape 1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340" cy="2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 rot="5400000">
              <a:off x="-642" y="832"/>
              <a:ext cx="2621" cy="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3929031" y="2403454"/>
            <a:ext cx="133826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8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编码规范举例</a:t>
            </a:r>
            <a:endParaRPr lang="en-US" sz="28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728635" y="2932098"/>
            <a:ext cx="2043113" cy="576263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缩进排版规范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714348" y="3655998"/>
            <a:ext cx="2043112" cy="576263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文件名规范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6419823" y="1500173"/>
            <a:ext cx="2043112" cy="576263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声明规范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6419823" y="2208198"/>
            <a:ext cx="2043112" cy="576263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语句规范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AutoShape 17"/>
          <p:cNvSpPr>
            <a:spLocks noChangeArrowheads="1"/>
          </p:cNvSpPr>
          <p:nvPr/>
        </p:nvSpPr>
        <p:spPr bwMode="auto">
          <a:xfrm>
            <a:off x="6416648" y="2898761"/>
            <a:ext cx="2043112" cy="576262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编程规范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6402360" y="3622661"/>
            <a:ext cx="2043113" cy="576262"/>
          </a:xfrm>
          <a:prstGeom prst="cube">
            <a:avLst>
              <a:gd name="adj" fmla="val 24338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928662" y="5072074"/>
            <a:ext cx="7215238" cy="78319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做到符合编程规范很简单，需要平时养成良好习惯和主动积极的意识，并将自己平时开发中的问题和经验及时和同学分享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305609" y="6054747"/>
            <a:ext cx="404946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lt1"/>
                </a:solidFill>
                <a:latin typeface="黑体" pitchFamily="2" charset="-122"/>
                <a:ea typeface="黑体" pitchFamily="2" charset="-122"/>
              </a:rPr>
              <a:t>演示</a:t>
            </a:r>
            <a:r>
              <a:rPr lang="zh-CN" altLang="en-US" b="1" dirty="0" smtClean="0">
                <a:solidFill>
                  <a:schemeClr val="lt1"/>
                </a:solidFill>
                <a:latin typeface="黑体" pitchFamily="2" charset="-122"/>
                <a:ea typeface="黑体" pitchFamily="2" charset="-122"/>
              </a:rPr>
              <a:t>示例：规范代码案例</a:t>
            </a:r>
            <a:endParaRPr lang="zh-CN" altLang="en-US" b="1" dirty="0">
              <a:solidFill>
                <a:schemeClr val="lt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00034" y="2109845"/>
            <a:ext cx="8229600" cy="1627680"/>
          </a:xfrm>
          <a:prstGeom prst="wedgeRoundRectCallout">
            <a:avLst>
              <a:gd name="adj1" fmla="val -39742"/>
              <a:gd name="adj2" fmla="val -62876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</a:rPr>
              <a:t>你做项目过程中遇到了哪些编码问题？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</a:rPr>
              <a:t>你积累了哪些编码规范经验？请和大家分享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黑体" pitchFamily="49" charset="-122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313554" y="1426533"/>
            <a:ext cx="1043736" cy="430831"/>
            <a:chOff x="1500166" y="4929198"/>
            <a:chExt cx="1304670" cy="538539"/>
          </a:xfrm>
        </p:grpSpPr>
        <p:pic>
          <p:nvPicPr>
            <p:cNvPr id="1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055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版本控制系统</a:t>
            </a:r>
            <a:endParaRPr lang="zh-CN" altLang="en-US" dirty="0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055608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软件系统通常由团队协作完成，各开发人员如何协作并行开发？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214282" y="785794"/>
            <a:ext cx="1043736" cy="430831"/>
            <a:chOff x="1500166" y="4929198"/>
            <a:chExt cx="1304670" cy="538539"/>
          </a:xfrm>
        </p:grpSpPr>
        <p:pic>
          <p:nvPicPr>
            <p:cNvPr id="5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785786" y="4857760"/>
            <a:ext cx="7215238" cy="78319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版本控制系统可以做到，目前常用的有</a:t>
            </a:r>
            <a:r>
              <a:rPr lang="en-US" altLang="zh-CN" sz="2000" b="1" dirty="0" smtClean="0">
                <a:latin typeface="Arial" charset="0"/>
                <a:ea typeface="黑体" pitchFamily="2" charset="-122"/>
              </a:rPr>
              <a:t>CVS</a:t>
            </a: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、</a:t>
            </a:r>
            <a:r>
              <a:rPr lang="en-US" altLang="zh-CN" sz="2000" b="1" dirty="0" smtClean="0">
                <a:latin typeface="Arial" charset="0"/>
                <a:ea typeface="黑体" pitchFamily="2" charset="-122"/>
              </a:rPr>
              <a:t>SourceSafe(VSS)</a:t>
            </a:r>
            <a:r>
              <a:rPr lang="zh-CN" altLang="en-US" sz="2000" b="1" dirty="0" smtClean="0">
                <a:latin typeface="Arial" charset="0"/>
                <a:ea typeface="黑体" pitchFamily="2" charset="-122"/>
              </a:rPr>
              <a:t>、</a:t>
            </a:r>
            <a:r>
              <a:rPr lang="en-US" altLang="zh-CN" sz="2000" b="1" dirty="0" smtClean="0">
                <a:latin typeface="Arial" charset="0"/>
                <a:ea typeface="黑体" pitchFamily="2" charset="-122"/>
              </a:rPr>
              <a:t>Subversion(SVN)</a:t>
            </a:r>
            <a:endParaRPr lang="zh-CN" altLang="en-US" sz="2000" b="1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500034" y="2500306"/>
            <a:ext cx="8229600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我们希望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auto">
              <a:spcBef>
                <a:spcPct val="20000"/>
              </a:spcBef>
              <a:spcAft>
                <a:spcPts val="0"/>
              </a:spcAft>
              <a:buBlip>
                <a:blip r:embed="rId4"/>
              </a:buBlip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团队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成员可以并行开发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 fontAlgn="auto">
              <a:spcBef>
                <a:spcPct val="20000"/>
              </a:spcBef>
              <a:spcAft>
                <a:spcPts val="0"/>
              </a:spcAft>
              <a:buBlip>
                <a:blip r:embed="rId4"/>
              </a:buBlip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彼此的修改不会冲突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auto">
              <a:spcBef>
                <a:spcPct val="20000"/>
              </a:spcBef>
              <a:spcAft>
                <a:spcPts val="0"/>
              </a:spcAft>
              <a:buBlip>
                <a:blip r:embed="rId4"/>
              </a:buBlip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保留工作过程中产生的所有内容的所有版本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auto">
              <a:spcBef>
                <a:spcPct val="20000"/>
              </a:spcBef>
              <a:spcAft>
                <a:spcPts val="0"/>
              </a:spcAft>
              <a:buBlip>
                <a:blip r:embed="rId4"/>
              </a:buBlip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使用版本控制系统</a:t>
            </a:r>
            <a:endParaRPr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28596" y="1000108"/>
            <a:ext cx="8229600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版本控制系统是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C/S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模式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auto">
              <a:spcBef>
                <a:spcPct val="20000"/>
              </a:spcBef>
              <a:spcAft>
                <a:spcPts val="0"/>
              </a:spcAft>
              <a:buBlip>
                <a:blip r:embed="rId3"/>
              </a:buBlip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开发团队共有一个版本控制服务器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 fontAlgn="auto">
              <a:spcBef>
                <a:spcPct val="20000"/>
              </a:spcBef>
              <a:spcAft>
                <a:spcPts val="0"/>
              </a:spcAft>
              <a:buBlip>
                <a:blip r:embed="rId3"/>
              </a:buBlip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各开发人员有独立的客户端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643182"/>
            <a:ext cx="766916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699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版本控制模式</a:t>
            </a:r>
            <a:endParaRPr lang="zh-CN" altLang="en-US" dirty="0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055608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在开发过程中，多个开发人员同时修改同一个文件时，版本控制系统如何确保不会发生冲突？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214282" y="785794"/>
            <a:ext cx="1043736" cy="430831"/>
            <a:chOff x="1500166" y="4929198"/>
            <a:chExt cx="1304670" cy="538539"/>
          </a:xfrm>
        </p:grpSpPr>
        <p:pic>
          <p:nvPicPr>
            <p:cNvPr id="5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5" name="Group 2"/>
          <p:cNvGrpSpPr>
            <a:grpSpLocks/>
          </p:cNvGrpSpPr>
          <p:nvPr/>
        </p:nvGrpSpPr>
        <p:grpSpPr bwMode="auto">
          <a:xfrm>
            <a:off x="2857488" y="2714620"/>
            <a:ext cx="3197225" cy="2890838"/>
            <a:chOff x="0" y="0"/>
            <a:chExt cx="2014" cy="1821"/>
          </a:xfrm>
        </p:grpSpPr>
        <p:sp>
          <p:nvSpPr>
            <p:cNvPr id="36" name="AutoShape 3"/>
            <p:cNvSpPr>
              <a:spLocks noChangeArrowheads="1"/>
            </p:cNvSpPr>
            <p:nvPr/>
          </p:nvSpPr>
          <p:spPr bwMode="auto">
            <a:xfrm rot="16200000" flipH="1">
              <a:off x="-52" y="703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9B9B9B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 rot="5400000" flipH="1">
              <a:off x="1755" y="669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9B9B9B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auto">
            <a:xfrm rot="10800000" flipH="1">
              <a:off x="853" y="1615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9B9B9B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206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298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382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50000">
                  <a:srgbClr val="FFFFFF"/>
                </a:gs>
                <a:gs pos="100000">
                  <a:srgbClr val="009999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382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465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50000">
                  <a:srgbClr val="005353"/>
                </a:gs>
                <a:gs pos="100000">
                  <a:srgbClr val="00999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65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AutoShape 15"/>
          <p:cNvSpPr>
            <a:spLocks noChangeArrowheads="1"/>
          </p:cNvSpPr>
          <p:nvPr/>
        </p:nvSpPr>
        <p:spPr bwMode="auto">
          <a:xfrm>
            <a:off x="6286488" y="4314820"/>
            <a:ext cx="1905000" cy="609600"/>
          </a:xfrm>
          <a:prstGeom prst="can">
            <a:avLst>
              <a:gd name="adj" fmla="val 25000"/>
            </a:avLst>
          </a:prstGeom>
          <a:solidFill>
            <a:srgbClr val="6AE2F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AutoShape 16"/>
          <p:cNvSpPr>
            <a:spLocks noChangeArrowheads="1"/>
          </p:cNvSpPr>
          <p:nvPr/>
        </p:nvSpPr>
        <p:spPr bwMode="auto">
          <a:xfrm>
            <a:off x="6286488" y="3781420"/>
            <a:ext cx="1905000" cy="609600"/>
          </a:xfrm>
          <a:prstGeom prst="can">
            <a:avLst>
              <a:gd name="adj" fmla="val 25000"/>
            </a:avLst>
          </a:prstGeom>
          <a:solidFill>
            <a:srgbClr val="6AE2F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AutoShape 17"/>
          <p:cNvSpPr>
            <a:spLocks noChangeArrowheads="1"/>
          </p:cNvSpPr>
          <p:nvPr/>
        </p:nvSpPr>
        <p:spPr bwMode="auto">
          <a:xfrm>
            <a:off x="6286488" y="3248020"/>
            <a:ext cx="1905000" cy="609600"/>
          </a:xfrm>
          <a:prstGeom prst="can">
            <a:avLst>
              <a:gd name="adj" fmla="val 25000"/>
            </a:avLst>
          </a:prstGeom>
          <a:solidFill>
            <a:srgbClr val="6AE2F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3714744" y="3571876"/>
            <a:ext cx="14221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两种工作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模式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1857356" y="5643578"/>
            <a:ext cx="5357850" cy="785818"/>
          </a:xfrm>
          <a:prstGeom prst="roundRect">
            <a:avLst>
              <a:gd name="adj" fmla="val 50000"/>
            </a:avLst>
          </a:prstGeom>
          <a:solidFill>
            <a:srgbClr val="A4EDFC"/>
          </a:solidFill>
          <a:ln w="38100">
            <a:solidFill>
              <a:srgbClr val="CBF5FD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二进制文件常采用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Lock-Modify-Unlock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模式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源代码常采用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Copy-Modify-Merge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6786578" y="3419697"/>
            <a:ext cx="877164" cy="369332"/>
          </a:xfrm>
          <a:prstGeom prst="rect">
            <a:avLst/>
          </a:prstGeom>
          <a:solidFill>
            <a:srgbClr val="6AE2F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同文件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6786578" y="3953097"/>
            <a:ext cx="877164" cy="369332"/>
          </a:xfrm>
          <a:prstGeom prst="rect">
            <a:avLst/>
          </a:prstGeom>
          <a:solidFill>
            <a:srgbClr val="6AE2F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同时刻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6678714" y="4486497"/>
            <a:ext cx="1107996" cy="369332"/>
          </a:xfrm>
          <a:prstGeom prst="rect">
            <a:avLst/>
          </a:prstGeom>
          <a:solidFill>
            <a:srgbClr val="6AE2F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多人修改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500034" y="2643182"/>
            <a:ext cx="2390399" cy="369332"/>
          </a:xfrm>
          <a:prstGeom prst="rect">
            <a:avLst/>
          </a:prstGeom>
          <a:solidFill>
            <a:srgbClr val="A2C5F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Lock-Modify-Unlock</a:t>
            </a:r>
          </a:p>
        </p:txBody>
      </p: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6143636" y="2643182"/>
            <a:ext cx="2339103" cy="369332"/>
          </a:xfrm>
          <a:prstGeom prst="rect">
            <a:avLst/>
          </a:prstGeom>
          <a:solidFill>
            <a:srgbClr val="6AE2F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Copy-Modify-Merge</a:t>
            </a:r>
          </a:p>
        </p:txBody>
      </p:sp>
      <p:sp>
        <p:nvSpPr>
          <p:cNvPr id="70" name="AutoShape 15"/>
          <p:cNvSpPr>
            <a:spLocks noChangeArrowheads="1"/>
          </p:cNvSpPr>
          <p:nvPr/>
        </p:nvSpPr>
        <p:spPr bwMode="auto">
          <a:xfrm>
            <a:off x="738174" y="4319598"/>
            <a:ext cx="1905000" cy="609600"/>
          </a:xfrm>
          <a:prstGeom prst="can">
            <a:avLst>
              <a:gd name="adj" fmla="val 25000"/>
            </a:avLst>
          </a:prstGeom>
          <a:solidFill>
            <a:srgbClr val="A2C5F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AutoShape 16"/>
          <p:cNvSpPr>
            <a:spLocks noChangeArrowheads="1"/>
          </p:cNvSpPr>
          <p:nvPr/>
        </p:nvSpPr>
        <p:spPr bwMode="auto">
          <a:xfrm>
            <a:off x="738174" y="3786198"/>
            <a:ext cx="1905000" cy="609600"/>
          </a:xfrm>
          <a:prstGeom prst="can">
            <a:avLst>
              <a:gd name="adj" fmla="val 25000"/>
            </a:avLst>
          </a:prstGeom>
          <a:solidFill>
            <a:srgbClr val="A2C5F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AutoShape 17"/>
          <p:cNvSpPr>
            <a:spLocks noChangeArrowheads="1"/>
          </p:cNvSpPr>
          <p:nvPr/>
        </p:nvSpPr>
        <p:spPr bwMode="auto">
          <a:xfrm>
            <a:off x="738174" y="3252798"/>
            <a:ext cx="1905000" cy="609600"/>
          </a:xfrm>
          <a:prstGeom prst="can">
            <a:avLst>
              <a:gd name="adj" fmla="val 25000"/>
            </a:avLst>
          </a:prstGeom>
          <a:solidFill>
            <a:srgbClr val="A2C5F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>
            <a:off x="1214414" y="3443514"/>
            <a:ext cx="877164" cy="369332"/>
          </a:xfrm>
          <a:prstGeom prst="rect">
            <a:avLst/>
          </a:prstGeom>
          <a:solidFill>
            <a:srgbClr val="A2C5F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同文件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1214414" y="3957875"/>
            <a:ext cx="877164" cy="369332"/>
          </a:xfrm>
          <a:prstGeom prst="rect">
            <a:avLst/>
          </a:prstGeom>
          <a:solidFill>
            <a:srgbClr val="A2C5F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同时刻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1000100" y="4491275"/>
            <a:ext cx="1338829" cy="369332"/>
          </a:xfrm>
          <a:prstGeom prst="rect">
            <a:avLst/>
          </a:prstGeom>
          <a:solidFill>
            <a:srgbClr val="A2C5F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一个人修改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48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/>
      <p:bldP spid="54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版本控制过程</a:t>
            </a:r>
            <a:endParaRPr lang="zh-CN" altLang="en-US" dirty="0"/>
          </a:p>
        </p:txBody>
      </p:sp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1785926"/>
            <a:ext cx="766833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315100" y="4786322"/>
            <a:ext cx="91440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对项目有意义的文件都应纳入版本控制系统的管理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代码管理通常都采用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SVN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28596" y="4500570"/>
            <a:ext cx="1100886" cy="457260"/>
            <a:chOff x="5500694" y="3571876"/>
            <a:chExt cx="1376107" cy="571576"/>
          </a:xfrm>
        </p:grpSpPr>
        <p:pic>
          <p:nvPicPr>
            <p:cNvPr id="49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00694" y="3571876"/>
              <a:ext cx="579048" cy="51809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>
              <a:off x="6000760" y="3643314"/>
              <a:ext cx="87604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6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20717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版本控制过程</a:t>
            </a:r>
            <a:endParaRPr lang="en-US" altLang="zh-CN" dirty="0" smtClean="0"/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2305609" y="6054747"/>
            <a:ext cx="404946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lt1"/>
                </a:solidFill>
                <a:latin typeface="黑体" pitchFamily="2" charset="-122"/>
                <a:ea typeface="黑体" pitchFamily="2" charset="-122"/>
              </a:rPr>
              <a:t>演示</a:t>
            </a:r>
            <a:r>
              <a:rPr lang="zh-CN" altLang="en-US" b="1" dirty="0" smtClean="0">
                <a:solidFill>
                  <a:schemeClr val="lt1"/>
                </a:solidFill>
                <a:latin typeface="黑体" pitchFamily="2" charset="-122"/>
                <a:ea typeface="黑体" pitchFamily="2" charset="-122"/>
              </a:rPr>
              <a:t>示例：版本控制系统的使用</a:t>
            </a:r>
            <a:endParaRPr lang="zh-CN" altLang="en-US" b="1" dirty="0">
              <a:solidFill>
                <a:schemeClr val="lt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0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代码审核</a:t>
            </a:r>
            <a:endParaRPr lang="zh-CN" altLang="en-US" dirty="0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150953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你之前编写过的项目代码经过测试吗？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只要通过测试就可以提高质量吗？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" name="组合 57"/>
          <p:cNvGrpSpPr/>
          <p:nvPr/>
        </p:nvGrpSpPr>
        <p:grpSpPr>
          <a:xfrm>
            <a:off x="214282" y="785794"/>
            <a:ext cx="1043736" cy="430831"/>
            <a:chOff x="1500166" y="4929198"/>
            <a:chExt cx="1304670" cy="538539"/>
          </a:xfrm>
        </p:grpSpPr>
        <p:pic>
          <p:nvPicPr>
            <p:cNvPr id="5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3" name="AutoShape 3"/>
          <p:cNvSpPr>
            <a:spLocks noChangeArrowheads="1"/>
          </p:cNvSpPr>
          <p:nvPr/>
        </p:nvSpPr>
        <p:spPr bwMode="auto">
          <a:xfrm>
            <a:off x="1919262" y="3353029"/>
            <a:ext cx="5530850" cy="15240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rgbClr val="BBE0E3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1619224" y="2643182"/>
            <a:ext cx="6096048" cy="56263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marL="0" marR="0" lvl="0" indent="0" algn="l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chemeClr val="lt1"/>
                </a:solidFill>
                <a:latin typeface="Arial" charset="0"/>
                <a:ea typeface="黑体" pitchFamily="2" charset="-122"/>
              </a:rPr>
              <a:t>代码审核</a:t>
            </a:r>
            <a:endParaRPr lang="en-US" altLang="en-US" sz="2000" b="1" dirty="0" smtClean="0">
              <a:solidFill>
                <a:schemeClr val="lt1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6157962" y="4572008"/>
            <a:ext cx="1557310" cy="1507916"/>
            <a:chOff x="0" y="-321"/>
            <a:chExt cx="1248" cy="1296"/>
          </a:xfrm>
        </p:grpSpPr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0" y="-321"/>
              <a:ext cx="1248" cy="129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endParaRPr lang="zh-CN" altLang="en-US" b="1" smtClean="0">
                <a:latin typeface="+mn-lt"/>
              </a:endParaRPr>
            </a:p>
          </p:txBody>
        </p:sp>
        <p:sp>
          <p:nvSpPr>
            <p:cNvPr id="83" name="Text Box 11"/>
            <p:cNvSpPr txBox="1">
              <a:spLocks noChangeArrowheads="1"/>
            </p:cNvSpPr>
            <p:nvPr/>
          </p:nvSpPr>
          <p:spPr bwMode="auto">
            <a:xfrm>
              <a:off x="160" y="41"/>
              <a:ext cx="936" cy="55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代码检查</a:t>
              </a:r>
              <a:endParaRPr lang="en-US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3907665" y="4572008"/>
            <a:ext cx="1557310" cy="1507916"/>
            <a:chOff x="0" y="-321"/>
            <a:chExt cx="1248" cy="1296"/>
          </a:xfrm>
        </p:grpSpPr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0" y="-321"/>
              <a:ext cx="1248" cy="129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endParaRPr lang="zh-CN" altLang="en-US" b="1" smtClean="0">
                <a:latin typeface="+mn-lt"/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160" y="41"/>
              <a:ext cx="936" cy="55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代码评审</a:t>
              </a:r>
              <a:endParaRPr lang="en-US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1657368" y="4572008"/>
            <a:ext cx="1557310" cy="1507916"/>
            <a:chOff x="0" y="-321"/>
            <a:chExt cx="1248" cy="1296"/>
          </a:xfrm>
        </p:grpSpPr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0" y="-321"/>
              <a:ext cx="1248" cy="129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endParaRPr lang="zh-CN" altLang="en-US" b="1" smtClean="0">
                <a:latin typeface="+mn-lt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60" y="41"/>
              <a:ext cx="936" cy="55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</a:rPr>
                <a:t>走查</a:t>
              </a:r>
              <a:endParaRPr lang="en-US" altLang="en-US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017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1028</Words>
  <Application>Microsoft Office PowerPoint</Application>
  <PresentationFormat>全屏显示(4:3)</PresentationFormat>
  <Paragraphs>107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目标</vt:lpstr>
      <vt:lpstr>编码规范的重要性</vt:lpstr>
      <vt:lpstr>编码规范</vt:lpstr>
      <vt:lpstr>小结</vt:lpstr>
      <vt:lpstr>版本控制系统</vt:lpstr>
      <vt:lpstr>使用版本控制系统</vt:lpstr>
      <vt:lpstr>版本控制模式</vt:lpstr>
      <vt:lpstr>版本控制过程</vt:lpstr>
      <vt:lpstr>代码审核</vt:lpstr>
      <vt:lpstr>代码审核</vt:lpstr>
      <vt:lpstr>总结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教案ppt母板</dc:title>
  <dc:creator>martin</dc:creator>
  <cp:keywords>From:liuther200911 to create the document template</cp:keywords>
  <dc:description>contact:liuther@sohu.com</dc:description>
  <cp:lastModifiedBy>Administrator</cp:lastModifiedBy>
  <cp:revision>88</cp:revision>
  <dcterms:created xsi:type="dcterms:W3CDTF">2009-09-29T02:37:27Z</dcterms:created>
  <dcterms:modified xsi:type="dcterms:W3CDTF">2016-05-18T02:19:32Z</dcterms:modified>
</cp:coreProperties>
</file>