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diagrams/layout2.xml" ContentType="application/vnd.openxmlformats-officedocument.drawingml.diagram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50AC5-9481-465B-AE9C-FA9A6D06944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D3F621-990A-45DD-9D35-64499EB54DBA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zh-CN" altLang="en-US" dirty="0" smtClean="0"/>
            <a:t>第一目标</a:t>
          </a:r>
          <a:endParaRPr lang="zh-CN" altLang="en-US" dirty="0"/>
        </a:p>
      </dgm:t>
    </dgm:pt>
    <dgm:pt modelId="{285F22D9-C915-49E3-B31F-8DC01B002E5F}" type="parTrans" cxnId="{E98F5AB9-DB06-421D-8288-D93E3A4206C1}">
      <dgm:prSet/>
      <dgm:spPr/>
      <dgm:t>
        <a:bodyPr/>
        <a:lstStyle/>
        <a:p>
          <a:endParaRPr lang="zh-CN" altLang="en-US"/>
        </a:p>
      </dgm:t>
    </dgm:pt>
    <dgm:pt modelId="{8151E55A-6E89-479E-8F79-F6608F4179D7}" type="sibTrans" cxnId="{E98F5AB9-DB06-421D-8288-D93E3A4206C1}">
      <dgm:prSet/>
      <dgm:spPr/>
      <dgm:t>
        <a:bodyPr/>
        <a:lstStyle/>
        <a:p>
          <a:endParaRPr lang="zh-CN" altLang="en-US"/>
        </a:p>
      </dgm:t>
    </dgm:pt>
    <dgm:pt modelId="{FBDE137D-B53F-4AC1-BFC7-9E49C859CF69}">
      <dgm:prSet phldrT="[文本]" custT="1"/>
      <dgm:spPr/>
      <dgm:t>
        <a:bodyPr/>
        <a:lstStyle/>
        <a:p>
          <a:r>
            <a:rPr lang="zh-CN" altLang="en-US" sz="3600" smtClean="0"/>
            <a:t>预防错误？</a:t>
          </a:r>
          <a:endParaRPr lang="zh-CN" altLang="en-US" sz="3600"/>
        </a:p>
      </dgm:t>
    </dgm:pt>
    <dgm:pt modelId="{C1DA92F1-5448-4503-9D49-D26A2A4D206C}" type="parTrans" cxnId="{9368F879-195A-4AB0-80DD-CD09123A2C41}">
      <dgm:prSet/>
      <dgm:spPr/>
      <dgm:t>
        <a:bodyPr/>
        <a:lstStyle/>
        <a:p>
          <a:endParaRPr lang="zh-CN" altLang="en-US"/>
        </a:p>
      </dgm:t>
    </dgm:pt>
    <dgm:pt modelId="{E9382617-B42D-4558-8B28-FE545951188A}" type="sibTrans" cxnId="{9368F879-195A-4AB0-80DD-CD09123A2C41}">
      <dgm:prSet/>
      <dgm:spPr/>
      <dgm:t>
        <a:bodyPr/>
        <a:lstStyle/>
        <a:p>
          <a:endParaRPr lang="zh-CN" altLang="en-US"/>
        </a:p>
      </dgm:t>
    </dgm:pt>
    <dgm:pt modelId="{7AACD815-3781-423D-A158-C2A7ED82BAFA}" type="pres">
      <dgm:prSet presAssocID="{3D850AC5-9481-465B-AE9C-FA9A6D0694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8A85F4-9BAC-47B3-A0F5-0C6DDB5AE436}" type="pres">
      <dgm:prSet presAssocID="{68D3F621-990A-45DD-9D35-64499EB54DBA}" presName="composite" presStyleCnt="0"/>
      <dgm:spPr/>
    </dgm:pt>
    <dgm:pt modelId="{6E40CED7-7B46-47AA-9E74-8AE3B00660DA}" type="pres">
      <dgm:prSet presAssocID="{68D3F621-990A-45DD-9D35-64499EB54DBA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77325A-2D3D-42C5-8B1D-7CEAD06E1E83}" type="pres">
      <dgm:prSet presAssocID="{68D3F621-990A-45DD-9D35-64499EB54DBA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8F5AB9-DB06-421D-8288-D93E3A4206C1}" srcId="{3D850AC5-9481-465B-AE9C-FA9A6D069447}" destId="{68D3F621-990A-45DD-9D35-64499EB54DBA}" srcOrd="0" destOrd="0" parTransId="{285F22D9-C915-49E3-B31F-8DC01B002E5F}" sibTransId="{8151E55A-6E89-479E-8F79-F6608F4179D7}"/>
    <dgm:cxn modelId="{E13329AE-6968-43D8-8233-9A08F0735343}" type="presOf" srcId="{FBDE137D-B53F-4AC1-BFC7-9E49C859CF69}" destId="{3077325A-2D3D-42C5-8B1D-7CEAD06E1E83}" srcOrd="0" destOrd="0" presId="urn:microsoft.com/office/officeart/2005/8/layout/chevron2"/>
    <dgm:cxn modelId="{B6C38D76-A1D4-492B-92BC-B8C22CD90D39}" type="presOf" srcId="{68D3F621-990A-45DD-9D35-64499EB54DBA}" destId="{6E40CED7-7B46-47AA-9E74-8AE3B00660DA}" srcOrd="0" destOrd="0" presId="urn:microsoft.com/office/officeart/2005/8/layout/chevron2"/>
    <dgm:cxn modelId="{CD702140-C07A-4AE1-B4D0-36D657D755D4}" type="presOf" srcId="{3D850AC5-9481-465B-AE9C-FA9A6D069447}" destId="{7AACD815-3781-423D-A158-C2A7ED82BAFA}" srcOrd="0" destOrd="0" presId="urn:microsoft.com/office/officeart/2005/8/layout/chevron2"/>
    <dgm:cxn modelId="{9368F879-195A-4AB0-80DD-CD09123A2C41}" srcId="{68D3F621-990A-45DD-9D35-64499EB54DBA}" destId="{FBDE137D-B53F-4AC1-BFC7-9E49C859CF69}" srcOrd="0" destOrd="0" parTransId="{C1DA92F1-5448-4503-9D49-D26A2A4D206C}" sibTransId="{E9382617-B42D-4558-8B28-FE545951188A}"/>
    <dgm:cxn modelId="{9DE152EE-BBC1-4D8B-99B8-FDBA6D13DD56}" type="presParOf" srcId="{7AACD815-3781-423D-A158-C2A7ED82BAFA}" destId="{5C8A85F4-9BAC-47B3-A0F5-0C6DDB5AE436}" srcOrd="0" destOrd="0" presId="urn:microsoft.com/office/officeart/2005/8/layout/chevron2"/>
    <dgm:cxn modelId="{A8AC8EC1-A74A-4E59-B99B-FE9E42918D22}" type="presParOf" srcId="{5C8A85F4-9BAC-47B3-A0F5-0C6DDB5AE436}" destId="{6E40CED7-7B46-47AA-9E74-8AE3B00660DA}" srcOrd="0" destOrd="0" presId="urn:microsoft.com/office/officeart/2005/8/layout/chevron2"/>
    <dgm:cxn modelId="{19847453-8467-47E3-98BD-6E2E5F5E9461}" type="presParOf" srcId="{5C8A85F4-9BAC-47B3-A0F5-0C6DDB5AE436}" destId="{3077325A-2D3D-42C5-8B1D-7CEAD06E1E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850AC5-9481-465B-AE9C-FA9A6D06944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D3F621-990A-45DD-9D35-64499EB54DBA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zh-CN" altLang="en-US" smtClean="0"/>
            <a:t>第二目标</a:t>
          </a:r>
          <a:endParaRPr lang="zh-CN" altLang="en-US"/>
        </a:p>
      </dgm:t>
    </dgm:pt>
    <dgm:pt modelId="{285F22D9-C915-49E3-B31F-8DC01B002E5F}" type="parTrans" cxnId="{E98F5AB9-DB06-421D-8288-D93E3A4206C1}">
      <dgm:prSet/>
      <dgm:spPr/>
      <dgm:t>
        <a:bodyPr/>
        <a:lstStyle/>
        <a:p>
          <a:endParaRPr lang="zh-CN" altLang="en-US"/>
        </a:p>
      </dgm:t>
    </dgm:pt>
    <dgm:pt modelId="{8151E55A-6E89-479E-8F79-F6608F4179D7}" type="sibTrans" cxnId="{E98F5AB9-DB06-421D-8288-D93E3A4206C1}">
      <dgm:prSet/>
      <dgm:spPr/>
      <dgm:t>
        <a:bodyPr/>
        <a:lstStyle/>
        <a:p>
          <a:endParaRPr lang="zh-CN" altLang="en-US"/>
        </a:p>
      </dgm:t>
    </dgm:pt>
    <dgm:pt modelId="{FBDE137D-B53F-4AC1-BFC7-9E49C859CF69}">
      <dgm:prSet phldrT="[文本]" custT="1"/>
      <dgm:spPr/>
      <dgm:t>
        <a:bodyPr/>
        <a:lstStyle/>
        <a:p>
          <a:r>
            <a:rPr lang="zh-CN" altLang="en-US" sz="3600" smtClean="0"/>
            <a:t>发现错误</a:t>
          </a:r>
          <a:endParaRPr lang="zh-CN" altLang="en-US" sz="3600"/>
        </a:p>
      </dgm:t>
    </dgm:pt>
    <dgm:pt modelId="{C1DA92F1-5448-4503-9D49-D26A2A4D206C}" type="parTrans" cxnId="{9368F879-195A-4AB0-80DD-CD09123A2C41}">
      <dgm:prSet/>
      <dgm:spPr/>
      <dgm:t>
        <a:bodyPr/>
        <a:lstStyle/>
        <a:p>
          <a:endParaRPr lang="zh-CN" altLang="en-US"/>
        </a:p>
      </dgm:t>
    </dgm:pt>
    <dgm:pt modelId="{E9382617-B42D-4558-8B28-FE545951188A}" type="sibTrans" cxnId="{9368F879-195A-4AB0-80DD-CD09123A2C41}">
      <dgm:prSet/>
      <dgm:spPr/>
      <dgm:t>
        <a:bodyPr/>
        <a:lstStyle/>
        <a:p>
          <a:endParaRPr lang="zh-CN" altLang="en-US"/>
        </a:p>
      </dgm:t>
    </dgm:pt>
    <dgm:pt modelId="{7AACD815-3781-423D-A158-C2A7ED82BAFA}" type="pres">
      <dgm:prSet presAssocID="{3D850AC5-9481-465B-AE9C-FA9A6D0694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8A85F4-9BAC-47B3-A0F5-0C6DDB5AE436}" type="pres">
      <dgm:prSet presAssocID="{68D3F621-990A-45DD-9D35-64499EB54DBA}" presName="composite" presStyleCnt="0"/>
      <dgm:spPr/>
    </dgm:pt>
    <dgm:pt modelId="{6E40CED7-7B46-47AA-9E74-8AE3B00660DA}" type="pres">
      <dgm:prSet presAssocID="{68D3F621-990A-45DD-9D35-64499EB54DBA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77325A-2D3D-42C5-8B1D-7CEAD06E1E83}" type="pres">
      <dgm:prSet presAssocID="{68D3F621-990A-45DD-9D35-64499EB54DBA}" presName="descendantText" presStyleLbl="alignAcc1" presStyleIdx="0" presStyleCnt="1" custLinFactNeighborY="24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8F5AB9-DB06-421D-8288-D93E3A4206C1}" srcId="{3D850AC5-9481-465B-AE9C-FA9A6D069447}" destId="{68D3F621-990A-45DD-9D35-64499EB54DBA}" srcOrd="0" destOrd="0" parTransId="{285F22D9-C915-49E3-B31F-8DC01B002E5F}" sibTransId="{8151E55A-6E89-479E-8F79-F6608F4179D7}"/>
    <dgm:cxn modelId="{39A0DEA5-AED9-4391-B17A-0BE73C989247}" type="presOf" srcId="{3D850AC5-9481-465B-AE9C-FA9A6D069447}" destId="{7AACD815-3781-423D-A158-C2A7ED82BAFA}" srcOrd="0" destOrd="0" presId="urn:microsoft.com/office/officeart/2005/8/layout/chevron2"/>
    <dgm:cxn modelId="{878C8C39-D2DD-4A92-B44E-4D15591B9E47}" type="presOf" srcId="{FBDE137D-B53F-4AC1-BFC7-9E49C859CF69}" destId="{3077325A-2D3D-42C5-8B1D-7CEAD06E1E83}" srcOrd="0" destOrd="0" presId="urn:microsoft.com/office/officeart/2005/8/layout/chevron2"/>
    <dgm:cxn modelId="{26FABC17-EE34-4784-9024-B4EC94CABE69}" type="presOf" srcId="{68D3F621-990A-45DD-9D35-64499EB54DBA}" destId="{6E40CED7-7B46-47AA-9E74-8AE3B00660DA}" srcOrd="0" destOrd="0" presId="urn:microsoft.com/office/officeart/2005/8/layout/chevron2"/>
    <dgm:cxn modelId="{9368F879-195A-4AB0-80DD-CD09123A2C41}" srcId="{68D3F621-990A-45DD-9D35-64499EB54DBA}" destId="{FBDE137D-B53F-4AC1-BFC7-9E49C859CF69}" srcOrd="0" destOrd="0" parTransId="{C1DA92F1-5448-4503-9D49-D26A2A4D206C}" sibTransId="{E9382617-B42D-4558-8B28-FE545951188A}"/>
    <dgm:cxn modelId="{FA0560EF-FFBC-4C23-8D41-E7A7B1A2C61E}" type="presParOf" srcId="{7AACD815-3781-423D-A158-C2A7ED82BAFA}" destId="{5C8A85F4-9BAC-47B3-A0F5-0C6DDB5AE436}" srcOrd="0" destOrd="0" presId="urn:microsoft.com/office/officeart/2005/8/layout/chevron2"/>
    <dgm:cxn modelId="{887751D7-7015-4BD0-A638-314C61ADFA39}" type="presParOf" srcId="{5C8A85F4-9BAC-47B3-A0F5-0C6DDB5AE436}" destId="{6E40CED7-7B46-47AA-9E74-8AE3B00660DA}" srcOrd="0" destOrd="0" presId="urn:microsoft.com/office/officeart/2005/8/layout/chevron2"/>
    <dgm:cxn modelId="{DC8AB424-1F78-4234-B81B-649E1BA856AC}" type="presParOf" srcId="{5C8A85F4-9BAC-47B3-A0F5-0C6DDB5AE436}" destId="{3077325A-2D3D-42C5-8B1D-7CEAD06E1E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40CED7-7B46-47AA-9E74-8AE3B00660DA}">
      <dsp:nvSpPr>
        <dsp:cNvPr id="0" name=""/>
        <dsp:cNvSpPr/>
      </dsp:nvSpPr>
      <dsp:spPr>
        <a:xfrm rot="5400000">
          <a:off x="-261937" y="261937"/>
          <a:ext cx="1746248" cy="1222373"/>
        </a:xfrm>
        <a:prstGeom prst="chevron">
          <a:avLst/>
        </a:prstGeom>
        <a:solidFill>
          <a:srgbClr val="92D050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第一目标</a:t>
          </a:r>
          <a:endParaRPr lang="zh-CN" altLang="en-US" sz="2300" kern="1200" dirty="0"/>
        </a:p>
      </dsp:txBody>
      <dsp:txXfrm rot="5400000">
        <a:off x="-261937" y="261937"/>
        <a:ext cx="1746248" cy="1222373"/>
      </dsp:txXfrm>
    </dsp:sp>
    <dsp:sp modelId="{3077325A-2D3D-42C5-8B1D-7CEAD06E1E83}">
      <dsp:nvSpPr>
        <dsp:cNvPr id="0" name=""/>
        <dsp:cNvSpPr/>
      </dsp:nvSpPr>
      <dsp:spPr>
        <a:xfrm rot="5400000">
          <a:off x="3472680" y="-2250306"/>
          <a:ext cx="1135061" cy="56356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600" kern="1200" smtClean="0"/>
            <a:t>预防错误？</a:t>
          </a:r>
          <a:endParaRPr lang="zh-CN" altLang="en-US" sz="3600" kern="1200"/>
        </a:p>
      </dsp:txBody>
      <dsp:txXfrm rot="5400000">
        <a:off x="3472680" y="-2250306"/>
        <a:ext cx="1135061" cy="56356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40CED7-7B46-47AA-9E74-8AE3B00660DA}">
      <dsp:nvSpPr>
        <dsp:cNvPr id="0" name=""/>
        <dsp:cNvSpPr/>
      </dsp:nvSpPr>
      <dsp:spPr>
        <a:xfrm rot="5400000">
          <a:off x="-261937" y="261937"/>
          <a:ext cx="1746248" cy="1222373"/>
        </a:xfrm>
        <a:prstGeom prst="chevron">
          <a:avLst/>
        </a:prstGeom>
        <a:solidFill>
          <a:srgbClr val="92D050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第二目标</a:t>
          </a:r>
          <a:endParaRPr lang="zh-CN" altLang="en-US" sz="2300" kern="1200"/>
        </a:p>
      </dsp:txBody>
      <dsp:txXfrm rot="5400000">
        <a:off x="-261937" y="261937"/>
        <a:ext cx="1746248" cy="1222373"/>
      </dsp:txXfrm>
    </dsp:sp>
    <dsp:sp modelId="{3077325A-2D3D-42C5-8B1D-7CEAD06E1E83}">
      <dsp:nvSpPr>
        <dsp:cNvPr id="0" name=""/>
        <dsp:cNvSpPr/>
      </dsp:nvSpPr>
      <dsp:spPr>
        <a:xfrm rot="5400000">
          <a:off x="3472680" y="-2222384"/>
          <a:ext cx="1135061" cy="56356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600" kern="1200" smtClean="0"/>
            <a:t>发现错误</a:t>
          </a:r>
          <a:endParaRPr lang="zh-CN" altLang="en-US" sz="3600" kern="1200"/>
        </a:p>
      </dsp:txBody>
      <dsp:txXfrm rot="5400000">
        <a:off x="3472680" y="-2222384"/>
        <a:ext cx="1135061" cy="563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2913EC5-70FC-4A6E-875E-01B3646759C5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BF4C13D-F9EB-4E51-8CEA-798D239D7D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25272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70776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97126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8636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开发前期需求分析、设计阶段、编码阶段等的错误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8797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软件开发至今离不开软件开发人员的创造性工作，所以第一个目标几乎不能实现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11872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8943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801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86920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8917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3540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8288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126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9058" y="274638"/>
            <a:ext cx="4686304" cy="511156"/>
          </a:xfrm>
        </p:spPr>
        <p:txBody>
          <a:bodyPr>
            <a:noAutofit/>
          </a:bodyPr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821" y="1196752"/>
            <a:ext cx="8229600" cy="4357718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EA1A2-AA56-4993-8E79-1E330BD726E4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919DF-B027-45C6-A3D3-C7A4169B67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5149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686800" cy="490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460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665538"/>
            <a:ext cx="4038600" cy="2460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60D01-9B97-4D6F-823C-0536F0677A7A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087A9-6240-48EE-A537-8F3140526B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1559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686800" cy="490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681A6-FF06-4EE3-B5C0-EF976B35A6BA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0757-27DA-415E-ABA4-0484CFA53D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534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0573C-7C0B-4EA5-856B-61999487EB1C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F540B-6B2D-4E36-BFD5-2DACA674F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2505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60350"/>
            <a:ext cx="86868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052513"/>
            <a:ext cx="82296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3FC50D-9112-48FC-B5CF-C5E8DB198EEF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7A1FE06-7163-4E6B-A307-D44C2B0D65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剪去对角的矩形 4"/>
          <p:cNvSpPr/>
          <p:nvPr/>
        </p:nvSpPr>
        <p:spPr>
          <a:xfrm>
            <a:off x="1031307" y="1838566"/>
            <a:ext cx="7112593" cy="455009"/>
          </a:xfrm>
          <a:prstGeom prst="snip1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lvl="0" algn="l" defTabSz="1066800">
              <a:lnSpc>
                <a:spcPct val="90000"/>
              </a:lnSpc>
              <a:spcAft>
                <a:spcPct val="35000"/>
              </a:spcAft>
              <a:buBlip>
                <a:blip r:embed="rId3"/>
              </a:buBlip>
            </a:pPr>
            <a:r>
              <a:rPr lang="zh-CN" altLang="en-US" sz="2800" b="1" smtClean="0"/>
              <a:t>了解软件测试</a:t>
            </a:r>
            <a:endParaRPr lang="en-US" sz="2800" b="1" kern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剪去对角的矩形 6"/>
          <p:cNvSpPr/>
          <p:nvPr/>
        </p:nvSpPr>
        <p:spPr>
          <a:xfrm>
            <a:off x="1031307" y="2574201"/>
            <a:ext cx="7112593" cy="455009"/>
          </a:xfrm>
          <a:prstGeom prst="snip1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algn="l" defTabSz="1066800">
              <a:lnSpc>
                <a:spcPct val="90000"/>
              </a:lnSpc>
              <a:spcAft>
                <a:spcPct val="35000"/>
              </a:spcAft>
              <a:buBlip>
                <a:blip r:embed="rId3"/>
              </a:buBlip>
            </a:pP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掌握软件测试方法</a:t>
            </a:r>
            <a:endParaRPr 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剪去对角的矩形 8"/>
          <p:cNvSpPr/>
          <p:nvPr/>
        </p:nvSpPr>
        <p:spPr>
          <a:xfrm>
            <a:off x="1031307" y="3357562"/>
            <a:ext cx="7112593" cy="455009"/>
          </a:xfrm>
          <a:prstGeom prst="snip1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lvl="0" algn="l" defTabSz="1066800">
              <a:lnSpc>
                <a:spcPct val="90000"/>
              </a:lnSpc>
              <a:spcAft>
                <a:spcPct val="35000"/>
              </a:spcAft>
              <a:buBlip>
                <a:blip r:embed="rId3"/>
              </a:buBlip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掌握软件测试过程</a:t>
            </a:r>
            <a:endParaRPr 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剪去对角的矩形 10"/>
          <p:cNvSpPr/>
          <p:nvPr/>
        </p:nvSpPr>
        <p:spPr>
          <a:xfrm>
            <a:off x="1031307" y="4143380"/>
            <a:ext cx="7112593" cy="455009"/>
          </a:xfrm>
          <a:prstGeom prst="snip1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algn="l" defTabSz="1066800">
              <a:lnSpc>
                <a:spcPct val="90000"/>
              </a:lnSpc>
              <a:spcAft>
                <a:spcPct val="35000"/>
              </a:spcAft>
              <a:buBlip>
                <a:blip r:embed="rId3"/>
              </a:buBlip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了解缺陷跟踪管理系统</a:t>
            </a:r>
            <a:endParaRPr 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715140" y="2500306"/>
            <a:ext cx="642942" cy="642942"/>
          </a:xfrm>
          <a:prstGeom prst="ellips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b="1" spc="-15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点重</a:t>
            </a:r>
            <a:endParaRPr lang="zh-CN" altLang="en-US" b="1" spc="-15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八边形 6"/>
          <p:cNvSpPr/>
          <p:nvPr/>
        </p:nvSpPr>
        <p:spPr>
          <a:xfrm>
            <a:off x="7429520" y="3357562"/>
            <a:ext cx="642942" cy="500066"/>
          </a:xfrm>
          <a:prstGeom prst="octagon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rtlCol="0" anchor="ctr" anchorCtr="1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点难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715140" y="3286124"/>
            <a:ext cx="642942" cy="642942"/>
          </a:xfrm>
          <a:prstGeom prst="ellips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b="1" spc="-15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点重</a:t>
            </a:r>
            <a:endParaRPr lang="zh-CN" altLang="en-US" b="1" spc="-15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715140" y="4071942"/>
            <a:ext cx="642942" cy="642942"/>
          </a:xfrm>
          <a:prstGeom prst="ellips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b="1" spc="-15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点重</a:t>
            </a:r>
            <a:endParaRPr lang="zh-CN" altLang="en-US" b="1" spc="-15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45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6429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用户确认测试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pPr lvl="1"/>
            <a:endParaRPr lang="zh-CN" altLang="en-US" dirty="0" smtClean="0"/>
          </a:p>
          <a:p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1700250" y="214314"/>
            <a:ext cx="7372344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fontAlgn="auto">
              <a:spcAft>
                <a:spcPts val="0"/>
              </a:spcAft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用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  <a:cs typeface="+mj-cs"/>
              </a:rPr>
              <a:t>户确认测试</a:t>
            </a:r>
          </a:p>
        </p:txBody>
      </p:sp>
      <p:sp>
        <p:nvSpPr>
          <p:cNvPr id="8" name="矩形 7"/>
          <p:cNvSpPr/>
          <p:nvPr/>
        </p:nvSpPr>
        <p:spPr>
          <a:xfrm>
            <a:off x="1500166" y="2209242"/>
            <a:ext cx="3786214" cy="478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grpSp>
        <p:nvGrpSpPr>
          <p:cNvPr id="9" name="组合 8"/>
          <p:cNvGrpSpPr/>
          <p:nvPr/>
        </p:nvGrpSpPr>
        <p:grpSpPr>
          <a:xfrm>
            <a:off x="1689476" y="1928802"/>
            <a:ext cx="2650349" cy="560880"/>
            <a:chOff x="189310" y="77850"/>
            <a:chExt cx="2650349" cy="560880"/>
          </a:xfrm>
          <a:solidFill>
            <a:srgbClr val="92D050"/>
          </a:solidFill>
        </p:grpSpPr>
        <p:sp>
          <p:nvSpPr>
            <p:cNvPr id="10" name="圆角矩形 9"/>
            <p:cNvSpPr/>
            <p:nvPr/>
          </p:nvSpPr>
          <p:spPr>
            <a:xfrm>
              <a:off x="189310" y="77850"/>
              <a:ext cx="2650349" cy="560880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圆角矩形 5"/>
            <p:cNvSpPr/>
            <p:nvPr/>
          </p:nvSpPr>
          <p:spPr>
            <a:xfrm>
              <a:off x="216690" y="105230"/>
              <a:ext cx="2595589" cy="50612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00177" tIns="0" rIns="100177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900" dirty="0" smtClean="0"/>
                <a:t>进行软件有效性测试</a:t>
              </a:r>
              <a:endParaRPr lang="zh-CN" altLang="en-US" sz="1900" kern="12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1500166" y="3071083"/>
            <a:ext cx="3786214" cy="478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grpSp>
        <p:nvGrpSpPr>
          <p:cNvPr id="13" name="组合 12"/>
          <p:cNvGrpSpPr/>
          <p:nvPr/>
        </p:nvGrpSpPr>
        <p:grpSpPr>
          <a:xfrm>
            <a:off x="1689476" y="2790643"/>
            <a:ext cx="2650349" cy="560880"/>
            <a:chOff x="189310" y="939691"/>
            <a:chExt cx="2650349" cy="560880"/>
          </a:xfrm>
          <a:solidFill>
            <a:srgbClr val="92D050"/>
          </a:solidFill>
        </p:grpSpPr>
        <p:sp>
          <p:nvSpPr>
            <p:cNvPr id="14" name="圆角矩形 13"/>
            <p:cNvSpPr/>
            <p:nvPr/>
          </p:nvSpPr>
          <p:spPr>
            <a:xfrm>
              <a:off x="189310" y="939691"/>
              <a:ext cx="2650349" cy="560880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5" name="圆角矩形 8"/>
            <p:cNvSpPr/>
            <p:nvPr/>
          </p:nvSpPr>
          <p:spPr>
            <a:xfrm>
              <a:off x="216690" y="967071"/>
              <a:ext cx="2595589" cy="50612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00177" tIns="0" rIns="100177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900" smtClean="0"/>
                <a:t>进行软件配置复查</a:t>
              </a:r>
              <a:endParaRPr lang="zh-CN" altLang="en-US" sz="1900" kern="1200"/>
            </a:p>
          </p:txBody>
        </p:sp>
      </p:grpSp>
      <p:sp>
        <p:nvSpPr>
          <p:cNvPr id="16" name="矩形 15"/>
          <p:cNvSpPr/>
          <p:nvPr/>
        </p:nvSpPr>
        <p:spPr>
          <a:xfrm>
            <a:off x="1500166" y="3932923"/>
            <a:ext cx="3786214" cy="478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grpSp>
        <p:nvGrpSpPr>
          <p:cNvPr id="17" name="组合 16"/>
          <p:cNvGrpSpPr/>
          <p:nvPr/>
        </p:nvGrpSpPr>
        <p:grpSpPr>
          <a:xfrm>
            <a:off x="1689476" y="3652483"/>
            <a:ext cx="2650349" cy="560880"/>
            <a:chOff x="189310" y="1801531"/>
            <a:chExt cx="2650349" cy="560880"/>
          </a:xfrm>
          <a:solidFill>
            <a:srgbClr val="92D050"/>
          </a:solidFill>
        </p:grpSpPr>
        <p:sp>
          <p:nvSpPr>
            <p:cNvPr id="18" name="圆角矩形 17"/>
            <p:cNvSpPr/>
            <p:nvPr/>
          </p:nvSpPr>
          <p:spPr>
            <a:xfrm>
              <a:off x="189310" y="1801531"/>
              <a:ext cx="2650349" cy="560880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9" name="圆角矩形 11"/>
            <p:cNvSpPr/>
            <p:nvPr/>
          </p:nvSpPr>
          <p:spPr>
            <a:xfrm>
              <a:off x="216690" y="1828911"/>
              <a:ext cx="2595589" cy="50612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00177" tIns="0" rIns="100177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smtClean="0"/>
                <a:t>Alpha </a:t>
              </a:r>
              <a:r>
                <a:rPr lang="zh-CN" altLang="en-US" sz="1900" smtClean="0"/>
                <a:t>测试</a:t>
              </a:r>
              <a:endParaRPr lang="zh-CN" altLang="en-US" sz="1900" kern="1200"/>
            </a:p>
          </p:txBody>
        </p:sp>
      </p:grpSp>
      <p:sp>
        <p:nvSpPr>
          <p:cNvPr id="20" name="矩形 19"/>
          <p:cNvSpPr/>
          <p:nvPr/>
        </p:nvSpPr>
        <p:spPr>
          <a:xfrm>
            <a:off x="1500166" y="4794763"/>
            <a:ext cx="3786214" cy="478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grpSp>
        <p:nvGrpSpPr>
          <p:cNvPr id="21" name="组合 20"/>
          <p:cNvGrpSpPr/>
          <p:nvPr/>
        </p:nvGrpSpPr>
        <p:grpSpPr>
          <a:xfrm>
            <a:off x="1689476" y="4514323"/>
            <a:ext cx="2650349" cy="560880"/>
            <a:chOff x="189310" y="2663371"/>
            <a:chExt cx="2650349" cy="560880"/>
          </a:xfrm>
          <a:solidFill>
            <a:srgbClr val="92D050"/>
          </a:solidFill>
        </p:grpSpPr>
        <p:sp>
          <p:nvSpPr>
            <p:cNvPr id="22" name="圆角矩形 21"/>
            <p:cNvSpPr/>
            <p:nvPr/>
          </p:nvSpPr>
          <p:spPr>
            <a:xfrm>
              <a:off x="189310" y="2663371"/>
              <a:ext cx="2650349" cy="560880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3" name="圆角矩形 14"/>
            <p:cNvSpPr/>
            <p:nvPr/>
          </p:nvSpPr>
          <p:spPr>
            <a:xfrm>
              <a:off x="216690" y="2690751"/>
              <a:ext cx="2595589" cy="50612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00177" tIns="0" rIns="100177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smtClean="0"/>
                <a:t>Beta </a:t>
              </a:r>
              <a:r>
                <a:rPr lang="zh-CN" altLang="en-US" sz="1900" smtClean="0"/>
                <a:t>测试</a:t>
              </a:r>
              <a:endParaRPr lang="zh-CN" altLang="en-US" sz="1900" kern="1200"/>
            </a:p>
          </p:txBody>
        </p:sp>
      </p:grpSp>
      <p:sp>
        <p:nvSpPr>
          <p:cNvPr id="24" name="矩形 23"/>
          <p:cNvSpPr/>
          <p:nvPr/>
        </p:nvSpPr>
        <p:spPr>
          <a:xfrm>
            <a:off x="1500166" y="5664844"/>
            <a:ext cx="3786214" cy="478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grpSp>
        <p:nvGrpSpPr>
          <p:cNvPr id="25" name="组合 24"/>
          <p:cNvGrpSpPr/>
          <p:nvPr/>
        </p:nvGrpSpPr>
        <p:grpSpPr>
          <a:xfrm>
            <a:off x="1689476" y="5384404"/>
            <a:ext cx="2650349" cy="560880"/>
            <a:chOff x="189310" y="2663371"/>
            <a:chExt cx="2650349" cy="560880"/>
          </a:xfrm>
          <a:solidFill>
            <a:srgbClr val="92D050"/>
          </a:solidFill>
        </p:grpSpPr>
        <p:sp>
          <p:nvSpPr>
            <p:cNvPr id="26" name="圆角矩形 25"/>
            <p:cNvSpPr/>
            <p:nvPr/>
          </p:nvSpPr>
          <p:spPr>
            <a:xfrm>
              <a:off x="189310" y="2663371"/>
              <a:ext cx="2650349" cy="560880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7" name="圆角矩形 14"/>
            <p:cNvSpPr/>
            <p:nvPr/>
          </p:nvSpPr>
          <p:spPr>
            <a:xfrm>
              <a:off x="216690" y="2690751"/>
              <a:ext cx="2595589" cy="50612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00177" tIns="0" rIns="100177" bIns="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900" smtClean="0"/>
                <a:t>确认测试结果</a:t>
              </a:r>
              <a:endParaRPr lang="zh-CN" altLang="en-US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xmlns="" val="22644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1357322"/>
          </a:xfrm>
        </p:spPr>
        <p:txBody>
          <a:bodyPr>
            <a:normAutofit/>
          </a:bodyPr>
          <a:lstStyle/>
          <a:p>
            <a:r>
              <a:rPr lang="zh-CN" altLang="en-US" smtClean="0"/>
              <a:t>缺陷跟踪管理系统</a:t>
            </a:r>
            <a:endParaRPr lang="en-US" altLang="zh-CN" smtClean="0"/>
          </a:p>
          <a:p>
            <a:pPr lvl="1"/>
            <a:r>
              <a:rPr lang="zh-CN" altLang="en-US" smtClean="0">
                <a:latin typeface="Times New Roman" pitchFamily="18" charset="0"/>
                <a:ea typeface="宋体" pitchFamily="2" charset="-122"/>
              </a:rPr>
              <a:t>跟踪管理软件中所发现缺陷，记录每个缺陷的大量相关信息，包括解决的过程。又称为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BUG</a:t>
            </a:r>
            <a:r>
              <a:rPr lang="zh-CN" altLang="en-US" smtClean="0">
                <a:latin typeface="Times New Roman" pitchFamily="18" charset="0"/>
                <a:ea typeface="宋体" pitchFamily="2" charset="-122"/>
              </a:rPr>
              <a:t>管理系统</a:t>
            </a:r>
          </a:p>
          <a:p>
            <a:pPr lvl="1"/>
            <a:endParaRPr lang="en-US" altLang="zh-CN" smtClean="0">
              <a:latin typeface="Times New Roman" pitchFamily="18" charset="0"/>
              <a:ea typeface="宋体" pitchFamily="2" charset="-122"/>
            </a:endParaRPr>
          </a:p>
          <a:p>
            <a:pPr lvl="1"/>
            <a:endParaRPr lang="zh-CN" altLang="en-US" smtClean="0"/>
          </a:p>
          <a:p>
            <a:endParaRPr lang="en-US" altLang="zh-CN" smtClean="0">
              <a:latin typeface="Times New Roman" pitchFamily="18" charset="0"/>
              <a:ea typeface="宋体" pitchFamily="2" charset="-122"/>
            </a:endParaRPr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1700250" y="214314"/>
            <a:ext cx="7372344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fontAlgn="auto">
              <a:spcAft>
                <a:spcPts val="0"/>
              </a:spcAft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缺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  <a:cs typeface="+mj-cs"/>
              </a:rPr>
              <a:t>陷跟踪管理系统</a:t>
            </a:r>
          </a:p>
        </p:txBody>
      </p:sp>
      <p:pic>
        <p:nvPicPr>
          <p:cNvPr id="177154" name="Picture 2" descr="\\10.0.0.139\u4\教材中使用到的图\图4.3 Bug常规处理流程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962025"/>
            <a:ext cx="4429125" cy="5895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0945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4058984"/>
          </a:xfrm>
          <a:prstGeom prst="wedgeRoundRectCallout">
            <a:avLst>
              <a:gd name="adj1" fmla="val -40374"/>
              <a:gd name="adj2" fmla="val -62063"/>
              <a:gd name="adj3" fmla="val 16667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软件测试与软件调试的区别？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什么是黑盒测试及白盒测试？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什么是集成测试，它有几个任务？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BUG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常规处理流程是什么？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5720" y="1428736"/>
            <a:ext cx="1043736" cy="430831"/>
            <a:chOff x="1500166" y="4929198"/>
            <a:chExt cx="1304670" cy="538539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66" y="4929198"/>
              <a:ext cx="579048" cy="53841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928794" y="4967599"/>
              <a:ext cx="876042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586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软件测试重要性</a:t>
            </a:r>
            <a:endParaRPr lang="zh-CN" altLang="en-US" dirty="0"/>
          </a:p>
        </p:txBody>
      </p:sp>
      <p:sp>
        <p:nvSpPr>
          <p:cNvPr id="40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78882"/>
          </a:xfrm>
          <a:prstGeom prst="wedgeRoundRectCallout">
            <a:avLst>
              <a:gd name="adj1" fmla="val -41069"/>
              <a:gd name="adj2" fmla="val -67601"/>
              <a:gd name="adj3" fmla="val 16667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在软件开发过程中会出现哪些错误？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14282" y="785794"/>
            <a:ext cx="1043736" cy="430831"/>
            <a:chOff x="1500166" y="4929198"/>
            <a:chExt cx="1304670" cy="538539"/>
          </a:xfrm>
        </p:grpSpPr>
        <p:pic>
          <p:nvPicPr>
            <p:cNvPr id="5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166" y="4929198"/>
              <a:ext cx="579048" cy="538413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1928794" y="4967599"/>
              <a:ext cx="876042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 rot="20383791">
            <a:off x="945695" y="2693098"/>
            <a:ext cx="2428892" cy="135732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smtClean="0">
                <a:solidFill>
                  <a:schemeClr val="tx1"/>
                </a:solidFill>
              </a:rPr>
              <a:t>改正错误的代价更高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rot="1183855">
            <a:off x="5389792" y="2656148"/>
            <a:ext cx="2428892" cy="135732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改正后可能会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引发新问题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785786" y="5142803"/>
            <a:ext cx="7358114" cy="1021556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b="1" dirty="0" smtClean="0">
                <a:latin typeface="Arial" charset="0"/>
                <a:ea typeface="黑体" pitchFamily="2" charset="-122"/>
              </a:rPr>
              <a:t>软件测试：使用人工或自动手段，运行或测定某个系统的过程，其目标是检验它是否满足规定的需求，或是清楚的了解预期结果与实际结果之间的差异</a:t>
            </a:r>
            <a:endParaRPr lang="zh-CN" altLang="en-US" b="1" dirty="0">
              <a:latin typeface="Arial" charset="0"/>
              <a:ea typeface="黑体" pitchFamily="2" charset="-122"/>
            </a:endParaRPr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2571736" y="4020509"/>
            <a:ext cx="3714776" cy="40862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Ctr="1">
            <a:spAutoFit/>
          </a:bodyPr>
          <a:lstStyle/>
          <a:p>
            <a:pPr algn="l">
              <a:defRPr/>
            </a:pPr>
            <a:r>
              <a:rPr lang="zh-CN" altLang="en-US" b="1" dirty="0" smtClean="0">
                <a:latin typeface="Arial" charset="0"/>
                <a:ea typeface="黑体" pitchFamily="2" charset="-122"/>
              </a:rPr>
              <a:t>如果没有软件测试</a:t>
            </a:r>
            <a:endParaRPr lang="en-US" altLang="zh-CN" b="1" dirty="0" smtClean="0"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96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软件测试的目标</a:t>
            </a:r>
            <a:endParaRPr lang="zh-CN" altLang="en-US" dirty="0"/>
          </a:p>
        </p:txBody>
      </p:sp>
      <p:sp>
        <p:nvSpPr>
          <p:cNvPr id="33" name="TextBox 11"/>
          <p:cNvSpPr txBox="1">
            <a:spLocks noChangeArrowheads="1"/>
          </p:cNvSpPr>
          <p:nvPr/>
        </p:nvSpPr>
        <p:spPr bwMode="auto">
          <a:xfrm flipH="1">
            <a:off x="2500298" y="4325958"/>
            <a:ext cx="2355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网络</a:t>
            </a:r>
            <a:endParaRPr lang="en-US" sz="24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4" name="图示 33"/>
          <p:cNvGraphicFramePr/>
          <p:nvPr>
            <p:extLst>
              <p:ext uri="{D42A27DB-BD31-4B8C-83A1-F6EECF244321}">
                <p14:modId xmlns:p14="http://schemas.microsoft.com/office/powerpoint/2010/main" xmlns="" val="556357620"/>
              </p:ext>
            </p:extLst>
          </p:nvPr>
        </p:nvGraphicFramePr>
        <p:xfrm>
          <a:off x="1285852" y="2111380"/>
          <a:ext cx="6858048" cy="1746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5" name="图示 34"/>
          <p:cNvGraphicFramePr/>
          <p:nvPr>
            <p:extLst>
              <p:ext uri="{D42A27DB-BD31-4B8C-83A1-F6EECF244321}">
                <p14:modId xmlns:p14="http://schemas.microsoft.com/office/powerpoint/2010/main" xmlns="" val="846424063"/>
              </p:ext>
            </p:extLst>
          </p:nvPr>
        </p:nvGraphicFramePr>
        <p:xfrm>
          <a:off x="1285852" y="3825892"/>
          <a:ext cx="6858048" cy="1746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14282" y="785794"/>
            <a:ext cx="1043736" cy="430831"/>
            <a:chOff x="1500166" y="4929198"/>
            <a:chExt cx="1304670" cy="538539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500166" y="4929198"/>
              <a:ext cx="579048" cy="53841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928794" y="4967599"/>
              <a:ext cx="876042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内容占位符 2"/>
          <p:cNvSpPr txBox="1">
            <a:spLocks/>
          </p:cNvSpPr>
          <p:nvPr/>
        </p:nvSpPr>
        <p:spPr>
          <a:xfrm>
            <a:off x="557242" y="1278482"/>
            <a:ext cx="8229600" cy="578882"/>
          </a:xfrm>
          <a:prstGeom prst="wedgeRoundRectCallout">
            <a:avLst>
              <a:gd name="adj1" fmla="val -41069"/>
              <a:gd name="adj2" fmla="val -67601"/>
              <a:gd name="adj3" fmla="val 16667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Blip>
                <a:blip r:embed="rId14"/>
              </a:buBlip>
            </a:pPr>
            <a:r>
              <a:rPr lang="zh-CN" altLang="en-US" sz="2800" b="1" smtClean="0">
                <a:solidFill>
                  <a:schemeClr val="tx2">
                    <a:lumMod val="50000"/>
                  </a:schemeClr>
                </a:solidFill>
                <a:ea typeface="黑体" pitchFamily="49" charset="-122"/>
              </a:rPr>
              <a:t>软件测试目标是什么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？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280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Graphic spid="3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软件测试与软件调试的区别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571472" y="1142984"/>
            <a:ext cx="8229600" cy="4929222"/>
          </a:xfrm>
        </p:spPr>
        <p:txBody>
          <a:bodyPr/>
          <a:lstStyle/>
          <a:p>
            <a:r>
              <a:rPr lang="zh-CN" altLang="en-US" smtClean="0"/>
              <a:t>软件测试与软件调试的区别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 dirty="0"/>
          </a:p>
        </p:txBody>
      </p:sp>
      <p:graphicFrame>
        <p:nvGraphicFramePr>
          <p:cNvPr id="12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85958106"/>
              </p:ext>
            </p:extLst>
          </p:nvPr>
        </p:nvGraphicFramePr>
        <p:xfrm>
          <a:off x="571472" y="2071678"/>
          <a:ext cx="8072494" cy="2643206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{FABFCF23-3B69-468F-B69F-88F6DE6A72F2}</a:tableStyleId>
              </a:tblPr>
              <a:tblGrid>
                <a:gridCol w="1548601"/>
                <a:gridCol w="2174631"/>
                <a:gridCol w="2174631"/>
                <a:gridCol w="2174631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活动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参与人员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目的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约束项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0715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软件测试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软件开发工程师或专业的测试团队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为发现错误而做的工作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一般有测试计划，并要进行测试设计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5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软件调试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软件开发者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在软件开发过程中排错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一般不受太多约束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itchFamily="49" charset="-122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860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软件测试方法之黑盒测试</a:t>
            </a:r>
            <a:endParaRPr lang="zh-CN" altLang="en-US" dirty="0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78882"/>
          </a:xfrm>
          <a:prstGeom prst="wedgeRoundRectCallout">
            <a:avLst>
              <a:gd name="adj1" fmla="val -41069"/>
              <a:gd name="adj2" fmla="val -67601"/>
              <a:gd name="adj3" fmla="val 16667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你所理解的黑盒测试是什么？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14282" y="785794"/>
            <a:ext cx="1043736" cy="430831"/>
            <a:chOff x="1500166" y="4929198"/>
            <a:chExt cx="1304670" cy="538539"/>
          </a:xfrm>
        </p:grpSpPr>
        <p:pic>
          <p:nvPicPr>
            <p:cNvPr id="44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00166" y="4929198"/>
              <a:ext cx="579048" cy="538413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1928794" y="4967599"/>
              <a:ext cx="876042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357554" y="2368173"/>
            <a:ext cx="5429288" cy="784171"/>
            <a:chOff x="2571768" y="100060"/>
            <a:chExt cx="4572032" cy="784171"/>
          </a:xfrm>
        </p:grpSpPr>
        <p:sp>
          <p:nvSpPr>
            <p:cNvPr id="99" name="同侧圆角矩形 98"/>
            <p:cNvSpPr/>
            <p:nvPr/>
          </p:nvSpPr>
          <p:spPr>
            <a:xfrm rot="5400000">
              <a:off x="4465698" y="-1793870"/>
              <a:ext cx="784171" cy="457203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0" name="同侧圆角矩形 4"/>
            <p:cNvSpPr/>
            <p:nvPr/>
          </p:nvSpPr>
          <p:spPr>
            <a:xfrm>
              <a:off x="2571768" y="138340"/>
              <a:ext cx="4533752" cy="707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2000" dirty="0" smtClean="0"/>
                <a:t>基于程序的外部功能而进行的测试，又称为功能测试</a:t>
              </a:r>
              <a:endParaRPr lang="zh-CN" altLang="en-US" sz="2000" kern="1200" dirty="0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71472" y="2214554"/>
            <a:ext cx="2571768" cy="980214"/>
            <a:chOff x="0" y="2037"/>
            <a:chExt cx="2571768" cy="980214"/>
          </a:xfrm>
        </p:grpSpPr>
        <p:sp>
          <p:nvSpPr>
            <p:cNvPr id="102" name="圆角矩形 101"/>
            <p:cNvSpPr/>
            <p:nvPr/>
          </p:nvSpPr>
          <p:spPr>
            <a:xfrm>
              <a:off x="0" y="2037"/>
              <a:ext cx="2571768" cy="9802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03" name="圆角矩形 6"/>
            <p:cNvSpPr/>
            <p:nvPr/>
          </p:nvSpPr>
          <p:spPr>
            <a:xfrm>
              <a:off x="47850" y="49887"/>
              <a:ext cx="2476068" cy="884514"/>
            </a:xfrm>
            <a:prstGeom prst="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定义</a:t>
              </a:r>
              <a:endParaRPr lang="zh-CN" altLang="en-US" sz="2800" kern="1200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357554" y="3397398"/>
            <a:ext cx="5429288" cy="784171"/>
            <a:chOff x="2571768" y="1129285"/>
            <a:chExt cx="4572032" cy="784171"/>
          </a:xfrm>
        </p:grpSpPr>
        <p:sp>
          <p:nvSpPr>
            <p:cNvPr id="105" name="同侧圆角矩形 104"/>
            <p:cNvSpPr/>
            <p:nvPr/>
          </p:nvSpPr>
          <p:spPr>
            <a:xfrm rot="5400000">
              <a:off x="4465698" y="-764645"/>
              <a:ext cx="784171" cy="457203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6" name="同侧圆角矩形 8"/>
            <p:cNvSpPr/>
            <p:nvPr/>
          </p:nvSpPr>
          <p:spPr>
            <a:xfrm>
              <a:off x="2571768" y="1167565"/>
              <a:ext cx="4533752" cy="707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2000" smtClean="0"/>
                <a:t>把有待测试的程序模块看作是一个黑盒子，只对程序模块接口处的输入数据与输出数据进行测试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71472" y="3286124"/>
            <a:ext cx="2571768" cy="980214"/>
            <a:chOff x="0" y="1031263"/>
            <a:chExt cx="2571768" cy="980214"/>
          </a:xfrm>
        </p:grpSpPr>
        <p:sp>
          <p:nvSpPr>
            <p:cNvPr id="108" name="圆角矩形 107"/>
            <p:cNvSpPr/>
            <p:nvPr/>
          </p:nvSpPr>
          <p:spPr>
            <a:xfrm>
              <a:off x="0" y="1031263"/>
              <a:ext cx="2571768" cy="9802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09" name="圆角矩形 10"/>
            <p:cNvSpPr/>
            <p:nvPr/>
          </p:nvSpPr>
          <p:spPr>
            <a:xfrm>
              <a:off x="47850" y="1079113"/>
              <a:ext cx="2476068" cy="884514"/>
            </a:xfrm>
            <a:prstGeom prst="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特点</a:t>
              </a:r>
              <a:endParaRPr lang="zh-CN" altLang="en-US" sz="2800" kern="1200" dirty="0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357554" y="4426622"/>
            <a:ext cx="5429288" cy="784171"/>
            <a:chOff x="2571768" y="2158509"/>
            <a:chExt cx="4572032" cy="784171"/>
          </a:xfrm>
        </p:grpSpPr>
        <p:sp>
          <p:nvSpPr>
            <p:cNvPr id="111" name="同侧圆角矩形 110"/>
            <p:cNvSpPr/>
            <p:nvPr/>
          </p:nvSpPr>
          <p:spPr>
            <a:xfrm rot="5400000">
              <a:off x="4465698" y="264579"/>
              <a:ext cx="784171" cy="457203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2" name="同侧圆角矩形 12"/>
            <p:cNvSpPr/>
            <p:nvPr/>
          </p:nvSpPr>
          <p:spPr>
            <a:xfrm>
              <a:off x="2571768" y="2196789"/>
              <a:ext cx="4533752" cy="707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2000" smtClean="0"/>
                <a:t>一般以程序模块为单位进行，适合于对程序模块的确认测试、系统集成测试和用户验收测试</a:t>
              </a:r>
              <a:endParaRPr lang="zh-CN" altLang="en-US" sz="2000" kern="120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3357554" y="5455847"/>
            <a:ext cx="5429288" cy="784171"/>
            <a:chOff x="2571768" y="3187734"/>
            <a:chExt cx="4572032" cy="784171"/>
          </a:xfrm>
        </p:grpSpPr>
        <p:sp>
          <p:nvSpPr>
            <p:cNvPr id="117" name="同侧圆角矩形 116"/>
            <p:cNvSpPr/>
            <p:nvPr/>
          </p:nvSpPr>
          <p:spPr>
            <a:xfrm rot="5400000">
              <a:off x="4465698" y="1293804"/>
              <a:ext cx="784171" cy="457203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8" name="同侧圆角矩形 16"/>
            <p:cNvSpPr/>
            <p:nvPr/>
          </p:nvSpPr>
          <p:spPr>
            <a:xfrm>
              <a:off x="2571768" y="3226014"/>
              <a:ext cx="4533752" cy="707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2000" smtClean="0"/>
                <a:t>一般由公司独立的、专门的测试人员进行</a:t>
              </a:r>
              <a:endParaRPr lang="zh-CN" altLang="en-US" sz="2000" kern="1200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71472" y="5429264"/>
            <a:ext cx="2571768" cy="980214"/>
            <a:chOff x="0" y="3089713"/>
            <a:chExt cx="2571768" cy="980214"/>
          </a:xfrm>
        </p:grpSpPr>
        <p:sp>
          <p:nvSpPr>
            <p:cNvPr id="120" name="圆角矩形 119"/>
            <p:cNvSpPr/>
            <p:nvPr/>
          </p:nvSpPr>
          <p:spPr>
            <a:xfrm>
              <a:off x="0" y="3089713"/>
              <a:ext cx="2571768" cy="9802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21" name="圆角矩形 18"/>
            <p:cNvSpPr/>
            <p:nvPr/>
          </p:nvSpPr>
          <p:spPr>
            <a:xfrm>
              <a:off x="47850" y="3141233"/>
              <a:ext cx="2476068" cy="884514"/>
            </a:xfrm>
            <a:prstGeom prst="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人员</a:t>
              </a:r>
              <a:endParaRPr lang="zh-CN" altLang="en-US" sz="2800" kern="1200" dirty="0"/>
            </a:p>
          </p:txBody>
        </p:sp>
      </p:grpSp>
      <p:sp>
        <p:nvSpPr>
          <p:cNvPr id="122" name="内容占位符 2"/>
          <p:cNvSpPr txBox="1">
            <a:spLocks/>
          </p:cNvSpPr>
          <p:nvPr/>
        </p:nvSpPr>
        <p:spPr>
          <a:xfrm>
            <a:off x="500034" y="1785926"/>
            <a:ext cx="8229600" cy="49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3428992" y="4623528"/>
          <a:ext cx="5248275" cy="1257300"/>
        </p:xfrm>
        <a:graphic>
          <a:graphicData uri="http://schemas.openxmlformats.org/presentationml/2006/ole">
            <p:oleObj spid="_x0000_s1028" name="Visio" r:id="rId7" imgW="6457236" imgH="1646349" progId="">
              <p:embed/>
            </p:oleObj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571472" y="4357694"/>
            <a:ext cx="2571768" cy="980214"/>
            <a:chOff x="0" y="3089713"/>
            <a:chExt cx="2571768" cy="980214"/>
          </a:xfrm>
          <a:solidFill>
            <a:srgbClr val="92D050"/>
          </a:solidFill>
        </p:grpSpPr>
        <p:sp>
          <p:nvSpPr>
            <p:cNvPr id="38" name="圆角矩形 37"/>
            <p:cNvSpPr/>
            <p:nvPr/>
          </p:nvSpPr>
          <p:spPr>
            <a:xfrm>
              <a:off x="0" y="3089713"/>
              <a:ext cx="2571768" cy="98021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40" name="圆角矩形 18"/>
            <p:cNvSpPr/>
            <p:nvPr/>
          </p:nvSpPr>
          <p:spPr>
            <a:xfrm>
              <a:off x="47850" y="3141233"/>
              <a:ext cx="2476068" cy="88451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smtClean="0"/>
                <a:t>适用场景</a:t>
              </a:r>
              <a:endParaRPr lang="zh-CN" altLang="en-US" sz="2800" kern="1200"/>
            </a:p>
          </p:txBody>
        </p:sp>
      </p:grpSp>
    </p:spTree>
    <p:extLst>
      <p:ext uri="{BB962C8B-B14F-4D97-AF65-F5344CB8AC3E}">
        <p14:creationId xmlns:p14="http://schemas.microsoft.com/office/powerpoint/2010/main" xmlns="" val="133026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/>
          <a:lstStyle/>
          <a:p>
            <a:r>
              <a:rPr lang="zh-CN" altLang="en-US" dirty="0" smtClean="0"/>
              <a:t>软件测试方法之白盒测试</a:t>
            </a:r>
            <a:endParaRPr lang="zh-CN" altLang="en-US" dirty="0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3357554" y="2102339"/>
            <a:ext cx="5429288" cy="784171"/>
            <a:chOff x="2571768" y="100060"/>
            <a:chExt cx="4572032" cy="784171"/>
          </a:xfrm>
        </p:grpSpPr>
        <p:sp>
          <p:nvSpPr>
            <p:cNvPr id="33" name="同侧圆角矩形 32"/>
            <p:cNvSpPr/>
            <p:nvPr/>
          </p:nvSpPr>
          <p:spPr>
            <a:xfrm rot="5400000">
              <a:off x="4465698" y="-1793870"/>
              <a:ext cx="784171" cy="457203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同侧圆角矩形 4"/>
            <p:cNvSpPr/>
            <p:nvPr/>
          </p:nvSpPr>
          <p:spPr>
            <a:xfrm>
              <a:off x="2571768" y="138340"/>
              <a:ext cx="4533752" cy="707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2000" smtClean="0"/>
                <a:t>基于程序的内部结构与处理过程而进行的测试，又称为结构测试</a:t>
              </a:r>
              <a:endParaRPr lang="zh-CN" altLang="en-US" sz="2000" kern="12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71472" y="2004316"/>
            <a:ext cx="2571768" cy="980214"/>
            <a:chOff x="0" y="2037"/>
            <a:chExt cx="2571768" cy="980214"/>
          </a:xfrm>
          <a:solidFill>
            <a:srgbClr val="92D050"/>
          </a:solidFill>
        </p:grpSpPr>
        <p:sp>
          <p:nvSpPr>
            <p:cNvPr id="36" name="圆角矩形 35"/>
            <p:cNvSpPr/>
            <p:nvPr/>
          </p:nvSpPr>
          <p:spPr>
            <a:xfrm>
              <a:off x="0" y="2037"/>
              <a:ext cx="2571768" cy="98021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37" name="圆角矩形 6"/>
            <p:cNvSpPr/>
            <p:nvPr/>
          </p:nvSpPr>
          <p:spPr>
            <a:xfrm>
              <a:off x="47850" y="49887"/>
              <a:ext cx="2476068" cy="88451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smtClean="0"/>
                <a:t>定义</a:t>
              </a:r>
              <a:endParaRPr lang="zh-CN" altLang="en-US" sz="2800" kern="12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357554" y="3216333"/>
            <a:ext cx="5429288" cy="784171"/>
            <a:chOff x="2571768" y="1129285"/>
            <a:chExt cx="4572032" cy="784171"/>
          </a:xfrm>
        </p:grpSpPr>
        <p:sp>
          <p:nvSpPr>
            <p:cNvPr id="40" name="同侧圆角矩形 39"/>
            <p:cNvSpPr/>
            <p:nvPr/>
          </p:nvSpPr>
          <p:spPr>
            <a:xfrm rot="5400000">
              <a:off x="4465698" y="-764645"/>
              <a:ext cx="784171" cy="457203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同侧圆角矩形 8"/>
            <p:cNvSpPr/>
            <p:nvPr/>
          </p:nvSpPr>
          <p:spPr>
            <a:xfrm>
              <a:off x="2571768" y="1167565"/>
              <a:ext cx="4533752" cy="707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2000" smtClean="0"/>
                <a:t>与黑盒测试相反，测试者可以完全清楚地看到程序的内部结构与处理流程</a:t>
              </a:r>
              <a:endParaRPr lang="zh-CN" altLang="en-US" sz="2000" kern="120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71472" y="3091728"/>
            <a:ext cx="2571768" cy="980214"/>
            <a:chOff x="0" y="1031263"/>
            <a:chExt cx="2571768" cy="980214"/>
          </a:xfrm>
          <a:solidFill>
            <a:srgbClr val="92D050"/>
          </a:solidFill>
        </p:grpSpPr>
        <p:sp>
          <p:nvSpPr>
            <p:cNvPr id="43" name="圆角矩形 42"/>
            <p:cNvSpPr/>
            <p:nvPr/>
          </p:nvSpPr>
          <p:spPr>
            <a:xfrm>
              <a:off x="0" y="1031263"/>
              <a:ext cx="2571768" cy="98021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44" name="圆角矩形 10"/>
            <p:cNvSpPr/>
            <p:nvPr/>
          </p:nvSpPr>
          <p:spPr>
            <a:xfrm>
              <a:off x="47850" y="1079113"/>
              <a:ext cx="2476068" cy="88451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smtClean="0"/>
                <a:t>特点</a:t>
              </a:r>
              <a:endParaRPr lang="zh-CN" altLang="en-US" sz="2800" kern="120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357554" y="4287903"/>
            <a:ext cx="5429288" cy="784171"/>
            <a:chOff x="2571768" y="2141100"/>
            <a:chExt cx="4572032" cy="784171"/>
          </a:xfrm>
        </p:grpSpPr>
        <p:sp>
          <p:nvSpPr>
            <p:cNvPr id="46" name="同侧圆角矩形 45"/>
            <p:cNvSpPr/>
            <p:nvPr/>
          </p:nvSpPr>
          <p:spPr>
            <a:xfrm rot="5400000">
              <a:off x="4465698" y="247170"/>
              <a:ext cx="784171" cy="457203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同侧圆角矩形 12"/>
            <p:cNvSpPr/>
            <p:nvPr/>
          </p:nvSpPr>
          <p:spPr>
            <a:xfrm>
              <a:off x="2571768" y="2196789"/>
              <a:ext cx="4533752" cy="707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2000" dirty="0" smtClean="0"/>
                <a:t>在对程序进行底层单元测试、程序调试或进行程序错误定位时适用</a:t>
              </a:r>
              <a:endParaRPr lang="zh-CN" altLang="en-US" sz="2000" kern="12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357554" y="5359473"/>
            <a:ext cx="5429288" cy="784171"/>
            <a:chOff x="2571768" y="3187734"/>
            <a:chExt cx="4572032" cy="784171"/>
          </a:xfrm>
        </p:grpSpPr>
        <p:sp>
          <p:nvSpPr>
            <p:cNvPr id="52" name="同侧圆角矩形 51"/>
            <p:cNvSpPr/>
            <p:nvPr/>
          </p:nvSpPr>
          <p:spPr>
            <a:xfrm rot="5400000">
              <a:off x="4465698" y="1293804"/>
              <a:ext cx="784171" cy="457203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同侧圆角矩形 16"/>
            <p:cNvSpPr/>
            <p:nvPr/>
          </p:nvSpPr>
          <p:spPr>
            <a:xfrm>
              <a:off x="2571768" y="3226014"/>
              <a:ext cx="4533752" cy="707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2000" dirty="0" smtClean="0"/>
                <a:t>一般由公司专业的高级测试人员和开发人员共同参与完成</a:t>
              </a:r>
              <a:endParaRPr lang="zh-CN" altLang="en-US" sz="2000" kern="12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1472" y="5234868"/>
            <a:ext cx="2571768" cy="980214"/>
            <a:chOff x="0" y="3089713"/>
            <a:chExt cx="2571768" cy="980214"/>
          </a:xfrm>
          <a:solidFill>
            <a:srgbClr val="92D050"/>
          </a:solidFill>
        </p:grpSpPr>
        <p:sp>
          <p:nvSpPr>
            <p:cNvPr id="55" name="圆角矩形 54"/>
            <p:cNvSpPr/>
            <p:nvPr/>
          </p:nvSpPr>
          <p:spPr>
            <a:xfrm>
              <a:off x="0" y="3089713"/>
              <a:ext cx="2571768" cy="98021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6" name="圆角矩形 18"/>
            <p:cNvSpPr/>
            <p:nvPr/>
          </p:nvSpPr>
          <p:spPr>
            <a:xfrm>
              <a:off x="47850" y="3137563"/>
              <a:ext cx="2476068" cy="88451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smtClean="0"/>
                <a:t>人员</a:t>
              </a:r>
              <a:endParaRPr lang="zh-CN" altLang="en-US" sz="2800" kern="1200"/>
            </a:p>
          </p:txBody>
        </p:sp>
      </p:grpSp>
      <p:sp>
        <p:nvSpPr>
          <p:cNvPr id="57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715436" cy="571504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白盒测试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10000"/>
              </a:lnSpc>
              <a:spcBef>
                <a:spcPct val="25000"/>
              </a:spcBef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10000"/>
              </a:lnSpc>
              <a:spcBef>
                <a:spcPct val="25000"/>
              </a:spcBef>
              <a:buNone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71472" y="4163298"/>
            <a:ext cx="2571768" cy="980214"/>
            <a:chOff x="0" y="3089713"/>
            <a:chExt cx="2571768" cy="980214"/>
          </a:xfrm>
        </p:grpSpPr>
        <p:sp>
          <p:nvSpPr>
            <p:cNvPr id="62" name="圆角矩形 61"/>
            <p:cNvSpPr/>
            <p:nvPr/>
          </p:nvSpPr>
          <p:spPr>
            <a:xfrm>
              <a:off x="0" y="3089713"/>
              <a:ext cx="2571768" cy="9802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63" name="圆角矩形 18"/>
            <p:cNvSpPr/>
            <p:nvPr/>
          </p:nvSpPr>
          <p:spPr>
            <a:xfrm>
              <a:off x="47850" y="3141233"/>
              <a:ext cx="2476068" cy="884514"/>
            </a:xfrm>
            <a:prstGeom prst="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dirty="0" smtClean="0"/>
                <a:t>适用场景</a:t>
              </a:r>
              <a:endParaRPr lang="zh-CN" alt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023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黑体" pitchFamily="2" charset="-122"/>
                <a:ea typeface="黑体" pitchFamily="2" charset="-122"/>
              </a:rPr>
              <a:t>软件测试过程</a:t>
            </a:r>
            <a:endParaRPr lang="zh-CN" altLang="en-US" dirty="0"/>
          </a:p>
        </p:txBody>
      </p: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2500306"/>
            <a:ext cx="806632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018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黑体" pitchFamily="2" charset="-122"/>
                <a:ea typeface="黑体" pitchFamily="2" charset="-122"/>
              </a:rPr>
              <a:t>单元测试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algn="just"/>
            <a:r>
              <a:rPr lang="zh-CN" altLang="en-US" smtClean="0">
                <a:latin typeface="黑体" pitchFamily="2" charset="-122"/>
                <a:ea typeface="黑体" pitchFamily="2" charset="-122"/>
              </a:rPr>
              <a:t>检验软件设计的最小单位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――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模块，以详细设计文档为指导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10000"/>
              </a:lnSpc>
              <a:spcBef>
                <a:spcPct val="25000"/>
              </a:spcBef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一般采用白盒测试技术，辅助以黑盒测试，通常在编码阶段进行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10000"/>
              </a:lnSpc>
              <a:spcBef>
                <a:spcPct val="25000"/>
              </a:spcBef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辅助模块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[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单元测试环境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]</a:t>
            </a:r>
          </a:p>
          <a:p>
            <a:pPr lvl="1">
              <a:lnSpc>
                <a:spcPct val="110000"/>
              </a:lnSpc>
              <a:spcBef>
                <a:spcPct val="25000"/>
              </a:spcBef>
            </a:pP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10000"/>
              </a:lnSpc>
              <a:spcBef>
                <a:spcPct val="25000"/>
              </a:spcBef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500430" y="4357694"/>
            <a:ext cx="5357850" cy="973547"/>
            <a:chOff x="2571768" y="100060"/>
            <a:chExt cx="4572032" cy="784171"/>
          </a:xfrm>
        </p:grpSpPr>
        <p:sp>
          <p:nvSpPr>
            <p:cNvPr id="7" name="同侧圆角矩形 6"/>
            <p:cNvSpPr/>
            <p:nvPr/>
          </p:nvSpPr>
          <p:spPr>
            <a:xfrm rot="5400000">
              <a:off x="4465698" y="-1793870"/>
              <a:ext cx="784171" cy="457203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同侧圆角矩形 4"/>
            <p:cNvSpPr/>
            <p:nvPr/>
          </p:nvSpPr>
          <p:spPr>
            <a:xfrm>
              <a:off x="2571768" y="138340"/>
              <a:ext cx="4533752" cy="707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2000" smtClean="0"/>
                <a:t>被测模块的主程序。调用被测模块，接收测试数据，然后把测试数据传送给被测模块，最后输出实测结果</a:t>
              </a:r>
              <a:endParaRPr lang="zh-CN" altLang="en-US" sz="2000" kern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4348" y="4286256"/>
            <a:ext cx="2571768" cy="980214"/>
            <a:chOff x="0" y="2037"/>
            <a:chExt cx="2571768" cy="980214"/>
          </a:xfrm>
        </p:grpSpPr>
        <p:sp>
          <p:nvSpPr>
            <p:cNvPr id="10" name="圆角矩形 9"/>
            <p:cNvSpPr/>
            <p:nvPr/>
          </p:nvSpPr>
          <p:spPr>
            <a:xfrm>
              <a:off x="0" y="2037"/>
              <a:ext cx="2571768" cy="9802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圆角矩形 6"/>
            <p:cNvSpPr/>
            <p:nvPr/>
          </p:nvSpPr>
          <p:spPr>
            <a:xfrm>
              <a:off x="47850" y="49887"/>
              <a:ext cx="2476068" cy="884514"/>
            </a:xfrm>
            <a:prstGeom prst="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lvl="0" defTabSz="18669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800" dirty="0" smtClean="0"/>
                <a:t>驱动模块</a:t>
              </a:r>
              <a:endParaRPr lang="zh-CN" altLang="en-US" sz="2800" kern="1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00430" y="5452030"/>
            <a:ext cx="5357850" cy="873016"/>
            <a:chOff x="2571768" y="1129285"/>
            <a:chExt cx="4572032" cy="784171"/>
          </a:xfrm>
        </p:grpSpPr>
        <p:sp>
          <p:nvSpPr>
            <p:cNvPr id="13" name="同侧圆角矩形 12"/>
            <p:cNvSpPr/>
            <p:nvPr/>
          </p:nvSpPr>
          <p:spPr>
            <a:xfrm rot="5400000">
              <a:off x="4465698" y="-764645"/>
              <a:ext cx="784171" cy="457203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同侧圆角矩形 8"/>
            <p:cNvSpPr/>
            <p:nvPr/>
          </p:nvSpPr>
          <p:spPr>
            <a:xfrm>
              <a:off x="2571768" y="1167565"/>
              <a:ext cx="4533752" cy="707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2000" smtClean="0"/>
                <a:t>存根模块，代替被测模块需要调用的子模块。桩模块仅仅需要做很少量的数据操作</a:t>
              </a:r>
              <a:endParaRPr lang="zh-CN" altLang="en-US" sz="2000" kern="12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4348" y="5377744"/>
            <a:ext cx="2571768" cy="980214"/>
            <a:chOff x="0" y="2037"/>
            <a:chExt cx="2571768" cy="980214"/>
          </a:xfrm>
        </p:grpSpPr>
        <p:sp>
          <p:nvSpPr>
            <p:cNvPr id="20" name="圆角矩形 19"/>
            <p:cNvSpPr/>
            <p:nvPr/>
          </p:nvSpPr>
          <p:spPr>
            <a:xfrm>
              <a:off x="0" y="2037"/>
              <a:ext cx="2571768" cy="9802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1" name="圆角矩形 6"/>
            <p:cNvSpPr/>
            <p:nvPr/>
          </p:nvSpPr>
          <p:spPr>
            <a:xfrm>
              <a:off x="47850" y="49887"/>
              <a:ext cx="2476068" cy="884514"/>
            </a:xfrm>
            <a:prstGeom prst="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lvl="0" defTabSz="18669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800" dirty="0" smtClean="0"/>
                <a:t>桩模块</a:t>
              </a:r>
              <a:endParaRPr lang="zh-CN" alt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14048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2571768"/>
          </a:xfrm>
        </p:spPr>
        <p:txBody>
          <a:bodyPr>
            <a:normAutofit/>
          </a:bodyPr>
          <a:lstStyle/>
          <a:p>
            <a:r>
              <a:rPr lang="zh-CN" altLang="en-US" smtClean="0"/>
              <a:t>集成测试</a:t>
            </a:r>
            <a:endParaRPr lang="en-US" altLang="zh-CN" smtClean="0"/>
          </a:p>
          <a:p>
            <a:pPr lvl="1"/>
            <a:r>
              <a:rPr lang="zh-CN" altLang="en-US" smtClean="0">
                <a:latin typeface="Times New Roman" pitchFamily="18" charset="0"/>
                <a:ea typeface="宋体" pitchFamily="2" charset="-122"/>
              </a:rPr>
              <a:t>软件组装的一个系统化技术，目标是发现与接口有关的错误，将经过单元测试的模块构成一个满足设计要求的软件结构</a:t>
            </a:r>
            <a:endParaRPr lang="en-US" altLang="zh-CN" smtClean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zh-CN" altLang="en-US" smtClean="0">
                <a:latin typeface="Times New Roman" pitchFamily="18" charset="0"/>
                <a:ea typeface="宋体" pitchFamily="2" charset="-122"/>
              </a:rPr>
              <a:t>一般由专门的测试小组或专业的第三方测试公司承担测试任务</a:t>
            </a:r>
            <a:endParaRPr lang="en-US" altLang="zh-CN" smtClean="0">
              <a:latin typeface="Times New Roman" pitchFamily="18" charset="0"/>
              <a:ea typeface="宋体" pitchFamily="2" charset="-122"/>
            </a:endParaRPr>
          </a:p>
          <a:p>
            <a:pPr lvl="1"/>
            <a:endParaRPr lang="en-US" altLang="zh-CN" smtClean="0">
              <a:latin typeface="Times New Roman" pitchFamily="18" charset="0"/>
              <a:ea typeface="宋体" pitchFamily="2" charset="-122"/>
            </a:endParaRPr>
          </a:p>
          <a:p>
            <a:pPr lvl="1"/>
            <a:endParaRPr lang="zh-CN" altLang="en-US" smtClean="0"/>
          </a:p>
          <a:p>
            <a:endParaRPr lang="en-US" altLang="zh-CN" smtClean="0">
              <a:latin typeface="Times New Roman" pitchFamily="18" charset="0"/>
              <a:ea typeface="宋体" pitchFamily="2" charset="-122"/>
            </a:endParaRPr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1700250" y="214314"/>
            <a:ext cx="7372344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集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  <a:cs typeface="+mj-cs"/>
              </a:rPr>
              <a:t>成测试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609975" y="4862536"/>
            <a:ext cx="1924050" cy="1924050"/>
            <a:chOff x="2085974" y="1700046"/>
            <a:chExt cx="1924050" cy="1924050"/>
          </a:xfrm>
          <a:solidFill>
            <a:srgbClr val="92D050"/>
          </a:solidFill>
        </p:grpSpPr>
        <p:sp>
          <p:nvSpPr>
            <p:cNvPr id="33" name="椭圆 32"/>
            <p:cNvSpPr/>
            <p:nvPr/>
          </p:nvSpPr>
          <p:spPr>
            <a:xfrm>
              <a:off x="2085974" y="1700046"/>
              <a:ext cx="1924050" cy="192405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34" name="椭圆 4"/>
            <p:cNvSpPr/>
            <p:nvPr/>
          </p:nvSpPr>
          <p:spPr>
            <a:xfrm>
              <a:off x="2367745" y="1981816"/>
              <a:ext cx="1360508" cy="136051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27305" tIns="27305" rIns="27305" bIns="27305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300" kern="1200" smtClean="0"/>
                <a:t>集成测试</a:t>
              </a:r>
              <a:endParaRPr lang="zh-CN" altLang="en-US" sz="4300" kern="1200"/>
            </a:p>
          </p:txBody>
        </p:sp>
      </p:grpSp>
      <p:sp>
        <p:nvSpPr>
          <p:cNvPr id="24" name="左箭头 23"/>
          <p:cNvSpPr/>
          <p:nvPr/>
        </p:nvSpPr>
        <p:spPr>
          <a:xfrm rot="12900000">
            <a:off x="2302663" y="4503143"/>
            <a:ext cx="1547443" cy="548354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grpSp>
        <p:nvGrpSpPr>
          <p:cNvPr id="25" name="组合 24"/>
          <p:cNvGrpSpPr/>
          <p:nvPr/>
        </p:nvGrpSpPr>
        <p:grpSpPr>
          <a:xfrm>
            <a:off x="1528665" y="3602393"/>
            <a:ext cx="1827847" cy="1462278"/>
            <a:chOff x="4664" y="439903"/>
            <a:chExt cx="1827847" cy="1462278"/>
          </a:xfrm>
          <a:solidFill>
            <a:srgbClr val="92D050"/>
          </a:solidFill>
        </p:grpSpPr>
        <p:sp>
          <p:nvSpPr>
            <p:cNvPr id="31" name="圆角矩形 30"/>
            <p:cNvSpPr/>
            <p:nvPr/>
          </p:nvSpPr>
          <p:spPr>
            <a:xfrm>
              <a:off x="4664" y="439903"/>
              <a:ext cx="1827847" cy="146227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32" name="圆角矩形 7"/>
            <p:cNvSpPr/>
            <p:nvPr/>
          </p:nvSpPr>
          <p:spPr>
            <a:xfrm>
              <a:off x="47493" y="482732"/>
              <a:ext cx="1742189" cy="137662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66675" tIns="66675" rIns="66675" bIns="6667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500" kern="1200" smtClean="0"/>
                <a:t>组装</a:t>
              </a:r>
              <a:endParaRPr lang="en-US" altLang="zh-CN" sz="3500" kern="120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500" kern="1200" smtClean="0"/>
                <a:t>任务</a:t>
              </a:r>
              <a:endParaRPr lang="zh-CN" altLang="en-US" sz="3500" kern="1200"/>
            </a:p>
          </p:txBody>
        </p:sp>
      </p:grpSp>
      <p:sp>
        <p:nvSpPr>
          <p:cNvPr id="26" name="左箭头 25"/>
          <p:cNvSpPr/>
          <p:nvPr/>
        </p:nvSpPr>
        <p:spPr>
          <a:xfrm rot="19500000">
            <a:off x="5293894" y="4503143"/>
            <a:ext cx="1547443" cy="548354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grpSp>
        <p:nvGrpSpPr>
          <p:cNvPr id="27" name="组合 26"/>
          <p:cNvGrpSpPr/>
          <p:nvPr/>
        </p:nvGrpSpPr>
        <p:grpSpPr>
          <a:xfrm>
            <a:off x="5787488" y="3602393"/>
            <a:ext cx="1827847" cy="1462278"/>
            <a:chOff x="4263487" y="439903"/>
            <a:chExt cx="1827847" cy="1462278"/>
          </a:xfrm>
          <a:solidFill>
            <a:srgbClr val="92D050"/>
          </a:solidFill>
        </p:grpSpPr>
        <p:sp>
          <p:nvSpPr>
            <p:cNvPr id="29" name="圆角矩形 28"/>
            <p:cNvSpPr/>
            <p:nvPr/>
          </p:nvSpPr>
          <p:spPr>
            <a:xfrm>
              <a:off x="4263487" y="439903"/>
              <a:ext cx="1827847" cy="146227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30" name="圆角矩形 10"/>
            <p:cNvSpPr/>
            <p:nvPr/>
          </p:nvSpPr>
          <p:spPr>
            <a:xfrm>
              <a:off x="4306316" y="482732"/>
              <a:ext cx="1742189" cy="137662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66675" tIns="66675" rIns="66675" bIns="6667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500" kern="1200" smtClean="0"/>
                <a:t>检测</a:t>
              </a:r>
              <a:endParaRPr lang="en-US" altLang="zh-CN" sz="3500" kern="120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500" kern="1200" smtClean="0"/>
                <a:t>任务</a:t>
              </a:r>
              <a:endParaRPr lang="zh-CN" altLang="en-US" sz="3500" kern="1200"/>
            </a:p>
          </p:txBody>
        </p:sp>
      </p:grpSp>
    </p:spTree>
    <p:extLst>
      <p:ext uri="{BB962C8B-B14F-4D97-AF65-F5344CB8AC3E}">
        <p14:creationId xmlns:p14="http://schemas.microsoft.com/office/powerpoint/2010/main" xmlns="" val="51779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1101</Words>
  <Application>Microsoft Office PowerPoint</Application>
  <PresentationFormat>全屏显示(4:3)</PresentationFormat>
  <Paragraphs>119</Paragraphs>
  <Slides>12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Visio</vt:lpstr>
      <vt:lpstr>目标</vt:lpstr>
      <vt:lpstr>软件测试重要性</vt:lpstr>
      <vt:lpstr>软件测试的目标</vt:lpstr>
      <vt:lpstr>软件测试与软件调试的区别</vt:lpstr>
      <vt:lpstr>软件测试方法之黑盒测试</vt:lpstr>
      <vt:lpstr>软件测试方法之白盒测试</vt:lpstr>
      <vt:lpstr>软件测试过程</vt:lpstr>
      <vt:lpstr>单元测试</vt:lpstr>
      <vt:lpstr>幻灯片 9</vt:lpstr>
      <vt:lpstr>幻灯片 10</vt:lpstr>
      <vt:lpstr>幻灯片 11</vt:lpstr>
      <vt:lpstr>总结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教案ppt母板</dc:title>
  <dc:creator>martin</dc:creator>
  <cp:keywords>From:liuther200911 to create the document template</cp:keywords>
  <dc:description>contact:liuther@sohu.com</dc:description>
  <cp:lastModifiedBy>Administrator</cp:lastModifiedBy>
  <cp:revision>87</cp:revision>
  <dcterms:created xsi:type="dcterms:W3CDTF">2009-09-29T02:37:27Z</dcterms:created>
  <dcterms:modified xsi:type="dcterms:W3CDTF">2016-05-18T02:20:05Z</dcterms:modified>
</cp:coreProperties>
</file>