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44bfd82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44bfd82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b2fb0d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b2fb0d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b2fb0d069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b2fb0d069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b2fb0d069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b2fb0d069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b2fb0d06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b2fb0d06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b2fb0d0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b2fb0d0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2fb0d0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2fb0d0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b2fb0d0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b2fb0d0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2fb0d0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b2fb0d0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2fb0d0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b2fb0d0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b44bfd82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b44bfd82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2fb0d0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b2fb0d0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b44bfd82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b44bfd82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b44bfd82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b44bfd82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44bfd82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44bfd82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b44bfd82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b44bfd82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44bfd82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44bfd82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b44bfd82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b44bfd82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b44bfd8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b44bfd8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Phase 2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NAME: BENSON MUNGAI MURIU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819150" y="280375"/>
            <a:ext cx="7505700" cy="59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819150" y="966825"/>
            <a:ext cx="7505700" cy="347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boxplots show that there are outliers in </a:t>
            </a:r>
            <a:r>
              <a:rPr lang="en-GB"/>
              <a:t>bathrooms</a:t>
            </a:r>
            <a:r>
              <a:rPr lang="en-GB"/>
              <a:t>, bedrooms, sqft_living, sqft_living 15,sqft_lot and sqft_lot15</a:t>
            </a:r>
            <a:endParaRPr/>
          </a:p>
          <a:p>
            <a:pPr indent="-342900" lvl="0" marL="457200" rtl="0" algn="l">
              <a:spcBef>
                <a:spcPts val="0"/>
              </a:spcBef>
              <a:spcAft>
                <a:spcPts val="0"/>
              </a:spcAft>
              <a:buSzPts val="1800"/>
              <a:buChar char="●"/>
            </a:pPr>
            <a:r>
              <a:rPr lang="en-GB"/>
              <a:t>The outliers affect the data in that they are unique data having different data from normal. An example is a house having 33 bedrooms with a small living area.</a:t>
            </a:r>
            <a:endParaRPr/>
          </a:p>
          <a:p>
            <a:pPr indent="-342900" lvl="0" marL="457200" rtl="0" algn="l">
              <a:spcBef>
                <a:spcPts val="0"/>
              </a:spcBef>
              <a:spcAft>
                <a:spcPts val="0"/>
              </a:spcAft>
              <a:buSzPts val="1800"/>
              <a:buChar char="●"/>
            </a:pPr>
            <a:r>
              <a:rPr lang="en-GB"/>
              <a:t>The outliers are dropped to help analyse the data more accurately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819150" y="274325"/>
            <a:ext cx="7505700" cy="6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Q2.</a:t>
            </a:r>
            <a:r>
              <a:rPr lang="en-GB" sz="2000"/>
              <a:t>A distribution of categorical variables against number of houses</a:t>
            </a:r>
            <a:endParaRPr sz="2000"/>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696150" y="930725"/>
            <a:ext cx="7778376" cy="4212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Condition: Relative to Age and Grade</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1= Poor Many repairs needed. Showing serious deterioration.</a:t>
            </a:r>
            <a:endParaRPr/>
          </a:p>
          <a:p>
            <a:pPr indent="0" lvl="0" marL="0" rtl="0" algn="l">
              <a:spcBef>
                <a:spcPts val="1200"/>
              </a:spcBef>
              <a:spcAft>
                <a:spcPts val="0"/>
              </a:spcAft>
              <a:buNone/>
            </a:pPr>
            <a:r>
              <a:rPr lang="en-GB"/>
              <a:t>2= Fair Some repairs needed immediately. Much deferred maintenance.</a:t>
            </a:r>
            <a:endParaRPr/>
          </a:p>
          <a:p>
            <a:pPr indent="0" lvl="0" marL="0" rtl="0" algn="l">
              <a:spcBef>
                <a:spcPts val="1200"/>
              </a:spcBef>
              <a:spcAft>
                <a:spcPts val="0"/>
              </a:spcAft>
              <a:buNone/>
            </a:pPr>
            <a:r>
              <a:rPr lang="en-GB"/>
              <a:t>3= Average Depending upon age of improvement; normal amount of upkeep for the age</a:t>
            </a:r>
            <a:endParaRPr/>
          </a:p>
          <a:p>
            <a:pPr indent="0" lvl="0" marL="0" rtl="0" algn="l">
              <a:spcBef>
                <a:spcPts val="1200"/>
              </a:spcBef>
              <a:spcAft>
                <a:spcPts val="0"/>
              </a:spcAft>
              <a:buNone/>
            </a:pPr>
            <a:r>
              <a:rPr lang="en-GB"/>
              <a:t>of the home.</a:t>
            </a:r>
            <a:endParaRPr/>
          </a:p>
          <a:p>
            <a:pPr indent="0" lvl="0" marL="0" rtl="0" algn="l">
              <a:spcBef>
                <a:spcPts val="1200"/>
              </a:spcBef>
              <a:spcAft>
                <a:spcPts val="0"/>
              </a:spcAft>
              <a:buNone/>
            </a:pPr>
            <a:r>
              <a:rPr lang="en-GB"/>
              <a:t>4= Good Condition above the norm for the age of the home. Indicates extra attention</a:t>
            </a:r>
            <a:endParaRPr/>
          </a:p>
          <a:p>
            <a:pPr indent="0" lvl="0" marL="0" rtl="0" algn="l">
              <a:spcBef>
                <a:spcPts val="1200"/>
              </a:spcBef>
              <a:spcAft>
                <a:spcPts val="0"/>
              </a:spcAft>
              <a:buNone/>
            </a:pPr>
            <a:r>
              <a:rPr lang="en-GB"/>
              <a:t>and care has been taken to maintain.</a:t>
            </a:r>
            <a:endParaRPr/>
          </a:p>
          <a:p>
            <a:pPr indent="0" lvl="0" marL="0" rtl="0" algn="l">
              <a:spcBef>
                <a:spcPts val="1200"/>
              </a:spcBef>
              <a:spcAft>
                <a:spcPts val="1200"/>
              </a:spcAft>
              <a:buNone/>
            </a:pPr>
            <a:r>
              <a:rPr lang="en-GB"/>
              <a:t>5= Very Good Excellent maintenance and updating on home. Not a total renovation.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0"/>
            <a:ext cx="8520600" cy="48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Residential Building Grades</a:t>
            </a:r>
            <a:endParaRPr/>
          </a:p>
        </p:txBody>
      </p:sp>
      <p:sp>
        <p:nvSpPr>
          <p:cNvPr id="135" name="Google Shape;135;p25"/>
          <p:cNvSpPr txBox="1"/>
          <p:nvPr>
            <p:ph idx="1" type="body"/>
          </p:nvPr>
        </p:nvSpPr>
        <p:spPr>
          <a:xfrm>
            <a:off x="311700" y="489900"/>
            <a:ext cx="8520600" cy="4653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GB" sz="1285"/>
              <a:t>Grades 1 - 3 Falls short of minimum building standards. Normally cabin or inferior structure.</a:t>
            </a:r>
            <a:endParaRPr sz="1285"/>
          </a:p>
          <a:p>
            <a:pPr indent="0" lvl="0" marL="0" rtl="0" algn="l">
              <a:lnSpc>
                <a:spcPct val="105000"/>
              </a:lnSpc>
              <a:spcBef>
                <a:spcPts val="1200"/>
              </a:spcBef>
              <a:spcAft>
                <a:spcPts val="0"/>
              </a:spcAft>
              <a:buSzPts val="358"/>
              <a:buNone/>
            </a:pPr>
            <a:r>
              <a:rPr lang="en-GB" sz="1285"/>
              <a:t>Grade 4 - Generally older low quality construction. Does not meet code.</a:t>
            </a:r>
            <a:endParaRPr sz="1285"/>
          </a:p>
          <a:p>
            <a:pPr indent="0" lvl="0" marL="0" rtl="0" algn="l">
              <a:lnSpc>
                <a:spcPct val="105000"/>
              </a:lnSpc>
              <a:spcBef>
                <a:spcPts val="1200"/>
              </a:spcBef>
              <a:spcAft>
                <a:spcPts val="0"/>
              </a:spcAft>
              <a:buSzPts val="358"/>
              <a:buNone/>
            </a:pPr>
            <a:r>
              <a:rPr lang="en-GB" sz="1285"/>
              <a:t>Grade 5  - Lower construction costs and workmanship. Small, simple design.</a:t>
            </a:r>
            <a:endParaRPr sz="1285"/>
          </a:p>
          <a:p>
            <a:pPr indent="0" lvl="0" marL="0" rtl="0" algn="l">
              <a:lnSpc>
                <a:spcPct val="105000"/>
              </a:lnSpc>
              <a:spcBef>
                <a:spcPts val="1200"/>
              </a:spcBef>
              <a:spcAft>
                <a:spcPts val="0"/>
              </a:spcAft>
              <a:buSzPts val="358"/>
              <a:buNone/>
            </a:pPr>
            <a:r>
              <a:rPr lang="en-GB" sz="1285"/>
              <a:t>Grade 6 -  Lowest grade currently meeting building codes. Low quality materials, simple designs.</a:t>
            </a:r>
            <a:endParaRPr sz="1285"/>
          </a:p>
          <a:p>
            <a:pPr indent="0" lvl="0" marL="0" rtl="0" algn="l">
              <a:lnSpc>
                <a:spcPct val="105000"/>
              </a:lnSpc>
              <a:spcBef>
                <a:spcPts val="1200"/>
              </a:spcBef>
              <a:spcAft>
                <a:spcPts val="0"/>
              </a:spcAft>
              <a:buSzPts val="358"/>
              <a:buNone/>
            </a:pPr>
            <a:r>
              <a:rPr lang="en-GB" sz="1285"/>
              <a:t>Grade 7 -  Average grade of construction and design. Commonly seen in plats and older subdivisions.</a:t>
            </a:r>
            <a:endParaRPr sz="1285"/>
          </a:p>
          <a:p>
            <a:pPr indent="0" lvl="0" marL="0" rtl="0" algn="l">
              <a:lnSpc>
                <a:spcPct val="105000"/>
              </a:lnSpc>
              <a:spcBef>
                <a:spcPts val="1200"/>
              </a:spcBef>
              <a:spcAft>
                <a:spcPts val="0"/>
              </a:spcAft>
              <a:buSzPts val="358"/>
              <a:buNone/>
            </a:pPr>
            <a:r>
              <a:rPr lang="en-GB" sz="1285"/>
              <a:t>Grade 8  - Just above average in construction and design. Usually better materials in both the exterior and interior finishes.</a:t>
            </a:r>
            <a:endParaRPr sz="1285"/>
          </a:p>
          <a:p>
            <a:pPr indent="0" lvl="0" marL="0" rtl="0" algn="l">
              <a:lnSpc>
                <a:spcPct val="105000"/>
              </a:lnSpc>
              <a:spcBef>
                <a:spcPts val="1200"/>
              </a:spcBef>
              <a:spcAft>
                <a:spcPts val="0"/>
              </a:spcAft>
              <a:buSzPts val="358"/>
              <a:buNone/>
            </a:pPr>
            <a:r>
              <a:rPr lang="en-GB" sz="1285"/>
              <a:t>Grade 9  - Better architectural design, with extra exterior and interior design and quality.</a:t>
            </a:r>
            <a:endParaRPr sz="1285"/>
          </a:p>
          <a:p>
            <a:pPr indent="0" lvl="0" marL="0" rtl="0" algn="l">
              <a:lnSpc>
                <a:spcPct val="105000"/>
              </a:lnSpc>
              <a:spcBef>
                <a:spcPts val="1200"/>
              </a:spcBef>
              <a:spcAft>
                <a:spcPts val="0"/>
              </a:spcAft>
              <a:buSzPts val="358"/>
              <a:buNone/>
            </a:pPr>
            <a:r>
              <a:rPr lang="en-GB" sz="1285"/>
              <a:t>Grade 10  - Homes of this quality generally have high quality features. Finish work is better, and more design quality is seen in the floor plans and larger square footage.</a:t>
            </a:r>
            <a:endParaRPr sz="1285"/>
          </a:p>
          <a:p>
            <a:pPr indent="0" lvl="0" marL="0" rtl="0" algn="l">
              <a:lnSpc>
                <a:spcPct val="105000"/>
              </a:lnSpc>
              <a:spcBef>
                <a:spcPts val="1200"/>
              </a:spcBef>
              <a:spcAft>
                <a:spcPts val="0"/>
              </a:spcAft>
              <a:buSzPts val="358"/>
              <a:buNone/>
            </a:pPr>
            <a:r>
              <a:rPr lang="en-GB" sz="1285"/>
              <a:t>Grade 11  </a:t>
            </a:r>
            <a:r>
              <a:rPr lang="en-GB" sz="1285"/>
              <a:t>-  </a:t>
            </a:r>
            <a:r>
              <a:rPr lang="en-GB" sz="1285"/>
              <a:t>Custom design and higher quality finish work, with added amenities of solid woods, bathroom fixtures and more luxurious options.</a:t>
            </a:r>
            <a:endParaRPr sz="1285"/>
          </a:p>
          <a:p>
            <a:pPr indent="0" lvl="0" marL="0" rtl="0" algn="l">
              <a:lnSpc>
                <a:spcPct val="105000"/>
              </a:lnSpc>
              <a:spcBef>
                <a:spcPts val="1200"/>
              </a:spcBef>
              <a:spcAft>
                <a:spcPts val="0"/>
              </a:spcAft>
              <a:buSzPts val="358"/>
              <a:buNone/>
            </a:pPr>
            <a:r>
              <a:rPr lang="en-GB" sz="1285"/>
              <a:t>Grade 12  - Custom design and excellent builders. All materials are of the highest quality and all conveniences are present.</a:t>
            </a:r>
            <a:endParaRPr sz="1285"/>
          </a:p>
          <a:p>
            <a:pPr indent="0" lvl="0" marL="0" rtl="0" algn="l">
              <a:lnSpc>
                <a:spcPct val="105000"/>
              </a:lnSpc>
              <a:spcBef>
                <a:spcPts val="1200"/>
              </a:spcBef>
              <a:spcAft>
                <a:spcPts val="1200"/>
              </a:spcAft>
              <a:buSzPts val="358"/>
              <a:buNone/>
            </a:pPr>
            <a:r>
              <a:rPr lang="en-GB" sz="1285"/>
              <a:t>Grade 13  - Generally custom designed and built. Approaching the Mansion level. Large amount of highest quality cabinet work, wood trim and marble; large entries</a:t>
            </a:r>
            <a:endParaRPr sz="128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Grade and condition of houses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311700" y="1152475"/>
            <a:ext cx="3979449" cy="3817275"/>
          </a:xfrm>
          <a:prstGeom prst="rect">
            <a:avLst/>
          </a:prstGeom>
          <a:noFill/>
          <a:ln>
            <a:noFill/>
          </a:ln>
        </p:spPr>
      </p:pic>
      <p:pic>
        <p:nvPicPr>
          <p:cNvPr id="143" name="Google Shape;143;p26"/>
          <p:cNvPicPr preferRelativeResize="0"/>
          <p:nvPr/>
        </p:nvPicPr>
        <p:blipFill>
          <a:blip r:embed="rId4">
            <a:alphaModFix/>
          </a:blip>
          <a:stretch>
            <a:fillRect/>
          </a:stretch>
        </p:blipFill>
        <p:spPr>
          <a:xfrm>
            <a:off x="4382850" y="1107075"/>
            <a:ext cx="4761149" cy="386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819150" y="323300"/>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Q3. Distribution of continuous </a:t>
            </a:r>
            <a:r>
              <a:rPr lang="en-GB"/>
              <a:t>variables </a:t>
            </a:r>
            <a:endParaRPr/>
          </a:p>
        </p:txBody>
      </p:sp>
      <p:sp>
        <p:nvSpPr>
          <p:cNvPr id="149" name="Google Shape;149;p27"/>
          <p:cNvSpPr txBox="1"/>
          <p:nvPr>
            <p:ph idx="1" type="body"/>
          </p:nvPr>
        </p:nvSpPr>
        <p:spPr>
          <a:xfrm>
            <a:off x="819150" y="1146275"/>
            <a:ext cx="7505700" cy="336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819150" y="950325"/>
            <a:ext cx="7505699" cy="4124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a:t>
            </a:r>
            <a:endParaRPr/>
          </a:p>
        </p:txBody>
      </p:sp>
      <p:sp>
        <p:nvSpPr>
          <p:cNvPr id="156" name="Google Shape;156;p28"/>
          <p:cNvSpPr txBox="1"/>
          <p:nvPr>
            <p:ph idx="1" type="body"/>
          </p:nvPr>
        </p:nvSpPr>
        <p:spPr>
          <a:xfrm>
            <a:off x="819150" y="1704700"/>
            <a:ext cx="7505700" cy="27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analysis between the target </a:t>
            </a:r>
            <a:r>
              <a:rPr lang="en-GB"/>
              <a:t>variable</a:t>
            </a:r>
            <a:r>
              <a:rPr lang="en-GB"/>
              <a:t> (</a:t>
            </a:r>
            <a:r>
              <a:rPr b="1" lang="en-GB"/>
              <a:t>price) </a:t>
            </a:r>
            <a:r>
              <a:rPr lang="en-GB"/>
              <a:t>and the other variables.</a:t>
            </a:r>
            <a:endParaRPr/>
          </a:p>
          <a:p>
            <a:pPr indent="0" lvl="0" marL="0" rtl="0" algn="l">
              <a:spcBef>
                <a:spcPts val="1200"/>
              </a:spcBef>
              <a:spcAft>
                <a:spcPts val="0"/>
              </a:spcAft>
              <a:buNone/>
            </a:pPr>
            <a:r>
              <a:rPr lang="en-GB"/>
              <a:t>Graphs below show :</a:t>
            </a:r>
            <a:endParaRPr/>
          </a:p>
          <a:p>
            <a:pPr indent="-342900" lvl="0" marL="457200" rtl="0" algn="l">
              <a:spcBef>
                <a:spcPts val="1200"/>
              </a:spcBef>
              <a:spcAft>
                <a:spcPts val="0"/>
              </a:spcAft>
              <a:buSzPts val="1800"/>
              <a:buAutoNum type="arabicPeriod"/>
            </a:pPr>
            <a:r>
              <a:rPr lang="en-GB"/>
              <a:t>The correlation between price and the other variables </a:t>
            </a:r>
            <a:endParaRPr/>
          </a:p>
          <a:p>
            <a:pPr indent="-342900" lvl="0" marL="457200" rtl="0" algn="l">
              <a:spcBef>
                <a:spcPts val="0"/>
              </a:spcBef>
              <a:spcAft>
                <a:spcPts val="0"/>
              </a:spcAft>
              <a:buSzPts val="1800"/>
              <a:buAutoNum type="arabicPeriod"/>
            </a:pPr>
            <a:r>
              <a:rPr lang="en-GB"/>
              <a:t>A bar graph between price and categorical </a:t>
            </a:r>
            <a:r>
              <a:rPr lang="en-GB"/>
              <a:t>variables</a:t>
            </a:r>
            <a:endParaRPr/>
          </a:p>
          <a:p>
            <a:pPr indent="-342900" lvl="0" marL="457200" rtl="0" algn="l">
              <a:spcBef>
                <a:spcPts val="0"/>
              </a:spcBef>
              <a:spcAft>
                <a:spcPts val="0"/>
              </a:spcAft>
              <a:buSzPts val="1800"/>
              <a:buAutoNum type="arabicPeriod"/>
            </a:pPr>
            <a:r>
              <a:rPr lang="en-GB"/>
              <a:t>A scatter plot between price and </a:t>
            </a:r>
            <a:r>
              <a:rPr lang="en-GB"/>
              <a:t>continuous</a:t>
            </a:r>
            <a:r>
              <a:rPr lang="en-GB"/>
              <a:t>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819150" y="293925"/>
            <a:ext cx="75057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between price and other variables</a:t>
            </a:r>
            <a:endParaRPr/>
          </a:p>
        </p:txBody>
      </p:sp>
      <p:sp>
        <p:nvSpPr>
          <p:cNvPr id="162" name="Google Shape;162;p29"/>
          <p:cNvSpPr txBox="1"/>
          <p:nvPr>
            <p:ph idx="1" type="body"/>
          </p:nvPr>
        </p:nvSpPr>
        <p:spPr>
          <a:xfrm>
            <a:off x="819150" y="1734100"/>
            <a:ext cx="7505700" cy="270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800100" y="989500"/>
            <a:ext cx="7543800" cy="391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819150" y="244925"/>
            <a:ext cx="75057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Bar graphs of price against variables</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858350" y="842525"/>
            <a:ext cx="7567199" cy="424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819150" y="568225"/>
            <a:ext cx="7505700" cy="6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a:t>
            </a:r>
            <a:endParaRPr/>
          </a:p>
        </p:txBody>
      </p:sp>
      <p:sp>
        <p:nvSpPr>
          <p:cNvPr id="176" name="Google Shape;176;p31"/>
          <p:cNvSpPr txBox="1"/>
          <p:nvPr>
            <p:ph idx="1" type="body"/>
          </p:nvPr>
        </p:nvSpPr>
        <p:spPr>
          <a:xfrm>
            <a:off x="819150" y="1381400"/>
            <a:ext cx="7505700" cy="3057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The </a:t>
            </a:r>
            <a:r>
              <a:rPr lang="en-GB"/>
              <a:t>variables</a:t>
            </a:r>
            <a:r>
              <a:rPr lang="en-GB"/>
              <a:t> are prepared to make the model in order to answer the business question.</a:t>
            </a:r>
            <a:endParaRPr/>
          </a:p>
          <a:p>
            <a:pPr indent="-342900" lvl="0" marL="457200" rtl="0" algn="l">
              <a:spcBef>
                <a:spcPts val="0"/>
              </a:spcBef>
              <a:spcAft>
                <a:spcPts val="0"/>
              </a:spcAft>
              <a:buSzPts val="1800"/>
              <a:buChar char="●"/>
            </a:pPr>
            <a:r>
              <a:rPr lang="en-GB"/>
              <a:t> The model then predict using the </a:t>
            </a:r>
            <a:r>
              <a:rPr lang="en-GB"/>
              <a:t>variables given </a:t>
            </a:r>
            <a:endParaRPr/>
          </a:p>
          <a:p>
            <a:pPr indent="-342900" lvl="0" marL="457200" rtl="0" algn="l">
              <a:spcBef>
                <a:spcPts val="0"/>
              </a:spcBef>
              <a:spcAft>
                <a:spcPts val="0"/>
              </a:spcAft>
              <a:buSzPts val="1800"/>
              <a:buChar char="●"/>
            </a:pPr>
            <a:r>
              <a:rPr lang="en-GB"/>
              <a:t>In one of the models, the variables are included together with our target of renovations</a:t>
            </a:r>
            <a:endParaRPr/>
          </a:p>
          <a:p>
            <a:pPr indent="-342900" lvl="0" marL="457200" rtl="0" algn="l">
              <a:spcBef>
                <a:spcPts val="0"/>
              </a:spcBef>
              <a:spcAft>
                <a:spcPts val="0"/>
              </a:spcAft>
              <a:buSzPts val="1800"/>
              <a:buChar char="●"/>
            </a:pPr>
            <a:r>
              <a:rPr lang="en-GB"/>
              <a:t>In another the model, it lacks the variable and then the model predicts</a:t>
            </a:r>
            <a:endParaRPr/>
          </a:p>
          <a:p>
            <a:pPr indent="-342900" lvl="0" marL="457200" rtl="0" algn="l">
              <a:spcBef>
                <a:spcPts val="0"/>
              </a:spcBef>
              <a:spcAft>
                <a:spcPts val="0"/>
              </a:spcAft>
              <a:buSzPts val="1800"/>
              <a:buChar char="●"/>
            </a:pPr>
            <a:r>
              <a:rPr lang="en-GB"/>
              <a:t>The difference shows how much renovations affect the price of a house and by how much.</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HOUSE SALES IN KING COUNTY </a:t>
            </a:r>
            <a:endParaRPr/>
          </a:p>
          <a:p>
            <a:pPr indent="0" lvl="0" marL="0" rtl="0" algn="l">
              <a:spcBef>
                <a:spcPts val="0"/>
              </a:spcBef>
              <a:spcAft>
                <a:spcPts val="0"/>
              </a:spcAft>
              <a:buNone/>
            </a:pPr>
            <a:r>
              <a:rPr lang="en-GB"/>
              <a:t>USING REGRESSION MODEL</a:t>
            </a:r>
            <a:endParaRPr/>
          </a:p>
        </p:txBody>
      </p:sp>
      <p:sp>
        <p:nvSpPr>
          <p:cNvPr id="66" name="Google Shape;66;p14"/>
          <p:cNvSpPr txBox="1"/>
          <p:nvPr>
            <p:ph idx="1" type="body"/>
          </p:nvPr>
        </p:nvSpPr>
        <p:spPr>
          <a:xfrm>
            <a:off x="819150" y="1974350"/>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t>Business Problem</a:t>
            </a:r>
            <a:endParaRPr b="1"/>
          </a:p>
          <a:p>
            <a:pPr indent="0" lvl="0" marL="0" rtl="0" algn="l">
              <a:spcBef>
                <a:spcPts val="1200"/>
              </a:spcBef>
              <a:spcAft>
                <a:spcPts val="0"/>
              </a:spcAft>
              <a:buNone/>
            </a:pPr>
            <a:r>
              <a:rPr lang="en-GB"/>
              <a:t>The King county real estate agency helps homeowners buy and/or sell homes. A stakeholder would like to know how to increase the value of their homes using particular </a:t>
            </a:r>
            <a:r>
              <a:rPr lang="en-GB"/>
              <a:t>features</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Business question</a:t>
            </a:r>
            <a:endParaRPr b="1"/>
          </a:p>
          <a:p>
            <a:pPr indent="0" lvl="0" marL="0" rtl="0" algn="l">
              <a:spcBef>
                <a:spcPts val="1200"/>
              </a:spcBef>
              <a:spcAft>
                <a:spcPts val="0"/>
              </a:spcAft>
              <a:buNone/>
            </a:pPr>
            <a:r>
              <a:rPr lang="en-GB"/>
              <a:t>The </a:t>
            </a:r>
            <a:r>
              <a:rPr lang="en-GB"/>
              <a:t>business</a:t>
            </a:r>
            <a:r>
              <a:rPr lang="en-GB"/>
              <a:t> question is how renovations might increase the value of their homes and by what amount?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35714"/>
              </a:lnSpc>
              <a:spcBef>
                <a:spcPts val="1200"/>
              </a:spcBef>
              <a:spcAft>
                <a:spcPts val="0"/>
              </a:spcAft>
              <a:buNone/>
            </a:pPr>
            <a:r>
              <a:t/>
            </a:r>
            <a:endParaRPr sz="1050">
              <a:solidFill>
                <a:srgbClr val="ABB2BF"/>
              </a:solidFill>
              <a:highlight>
                <a:srgbClr val="23272E"/>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82" name="Google Shape;182;p32"/>
          <p:cNvSpPr txBox="1"/>
          <p:nvPr>
            <p:ph idx="1" type="body"/>
          </p:nvPr>
        </p:nvSpPr>
        <p:spPr>
          <a:xfrm>
            <a:off x="311700" y="1152475"/>
            <a:ext cx="8520600" cy="3785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GB"/>
              <a:t>The variables </a:t>
            </a:r>
            <a:r>
              <a:rPr lang="en-GB"/>
              <a:t>affect</a:t>
            </a:r>
            <a:r>
              <a:rPr lang="en-GB"/>
              <a:t> the price differently where categorical </a:t>
            </a:r>
            <a:r>
              <a:rPr lang="en-GB"/>
              <a:t>variables</a:t>
            </a:r>
            <a:r>
              <a:rPr lang="en-GB"/>
              <a:t> show a how different categories perform price wise and </a:t>
            </a:r>
            <a:r>
              <a:rPr lang="en-GB"/>
              <a:t>continuous</a:t>
            </a:r>
            <a:r>
              <a:rPr lang="en-GB"/>
              <a:t> </a:t>
            </a:r>
            <a:r>
              <a:rPr lang="en-GB"/>
              <a:t>variables</a:t>
            </a:r>
            <a:r>
              <a:rPr lang="en-GB"/>
              <a:t> show how an increase in a </a:t>
            </a:r>
            <a:r>
              <a:rPr lang="en-GB"/>
              <a:t>variable</a:t>
            </a:r>
            <a:r>
              <a:rPr lang="en-GB"/>
              <a:t> affects the price of the house.</a:t>
            </a:r>
            <a:endParaRPr/>
          </a:p>
          <a:p>
            <a:pPr indent="-334327" lvl="0" marL="457200" rtl="0" algn="l">
              <a:spcBef>
                <a:spcPts val="0"/>
              </a:spcBef>
              <a:spcAft>
                <a:spcPts val="0"/>
              </a:spcAft>
              <a:buSzPct val="100000"/>
              <a:buAutoNum type="arabicPeriod"/>
            </a:pPr>
            <a:r>
              <a:rPr lang="en-GB"/>
              <a:t>The square footage of the house of the home is what affect the price the most compared variables, followed by grade.</a:t>
            </a:r>
            <a:endParaRPr/>
          </a:p>
          <a:p>
            <a:pPr indent="-334327" lvl="0" marL="457200" rtl="0" algn="l">
              <a:spcBef>
                <a:spcPts val="0"/>
              </a:spcBef>
              <a:spcAft>
                <a:spcPts val="0"/>
              </a:spcAft>
              <a:buSzPct val="100000"/>
              <a:buAutoNum type="arabicPeriod"/>
            </a:pPr>
            <a:r>
              <a:rPr lang="en-GB"/>
              <a:t>Most houses are at average condition and average grade therefore this is a good standard</a:t>
            </a:r>
            <a:endParaRPr/>
          </a:p>
          <a:p>
            <a:pPr indent="-334327" lvl="0" marL="457200" rtl="0" algn="l">
              <a:spcBef>
                <a:spcPts val="0"/>
              </a:spcBef>
              <a:spcAft>
                <a:spcPts val="0"/>
              </a:spcAft>
              <a:buSzPct val="100000"/>
              <a:buAutoNum type="arabicPeriod"/>
            </a:pPr>
            <a:r>
              <a:rPr lang="en-GB"/>
              <a:t>Above half of the houses have never been renovated before.</a:t>
            </a:r>
            <a:endParaRPr/>
          </a:p>
          <a:p>
            <a:pPr indent="-334327" lvl="0" marL="457200" rtl="0" algn="l">
              <a:spcBef>
                <a:spcPts val="0"/>
              </a:spcBef>
              <a:spcAft>
                <a:spcPts val="0"/>
              </a:spcAft>
              <a:buSzPct val="100000"/>
              <a:buAutoNum type="arabicPeriod"/>
            </a:pPr>
            <a:r>
              <a:rPr lang="en-GB"/>
              <a:t>In the models, it is noted that house increase prices with variables that have above average rating in most variables.</a:t>
            </a:r>
            <a:endParaRPr/>
          </a:p>
          <a:p>
            <a:pPr indent="-334327" lvl="0" marL="457200" rtl="0" algn="l">
              <a:spcBef>
                <a:spcPts val="0"/>
              </a:spcBef>
              <a:spcAft>
                <a:spcPts val="0"/>
              </a:spcAft>
              <a:buSzPct val="100000"/>
              <a:buAutoNum type="arabicPeriod"/>
            </a:pPr>
            <a:r>
              <a:rPr lang="en-GB"/>
              <a:t>From observation, considering less </a:t>
            </a:r>
            <a:r>
              <a:rPr lang="en-GB"/>
              <a:t>houses</a:t>
            </a:r>
            <a:r>
              <a:rPr lang="en-GB"/>
              <a:t> have not been renovated, it shows an increase in the value of the house by an average of 274$</a:t>
            </a:r>
            <a:endParaRPr/>
          </a:p>
          <a:p>
            <a:pPr indent="-334327" lvl="0" marL="457200" rtl="0" algn="l">
              <a:spcBef>
                <a:spcPts val="0"/>
              </a:spcBef>
              <a:spcAft>
                <a:spcPts val="0"/>
              </a:spcAft>
              <a:buSzPct val="100000"/>
              <a:buAutoNum type="arabicPeriod"/>
            </a:pPr>
            <a:r>
              <a:rPr lang="en-GB"/>
              <a:t>In conclusion, houses increase value </a:t>
            </a:r>
            <a:r>
              <a:rPr lang="en-GB"/>
              <a:t>when</a:t>
            </a:r>
            <a:r>
              <a:rPr lang="en-GB"/>
              <a:t> renovation takes place to reach an </a:t>
            </a:r>
            <a:r>
              <a:rPr lang="en-GB"/>
              <a:t>average</a:t>
            </a:r>
            <a:r>
              <a:rPr lang="en-GB"/>
              <a:t> condition and grade of a normal house by 274$. More renovations made will </a:t>
            </a:r>
            <a:r>
              <a:rPr lang="en-GB"/>
              <a:t>increase</a:t>
            </a:r>
            <a:r>
              <a:rPr lang="en-GB"/>
              <a:t> the house prices by a larger value.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72" name="Google Shape;72;p15"/>
          <p:cNvSpPr txBox="1"/>
          <p:nvPr>
            <p:ph idx="1" type="body"/>
          </p:nvPr>
        </p:nvSpPr>
        <p:spPr>
          <a:xfrm>
            <a:off x="819150" y="1440300"/>
            <a:ext cx="7505700" cy="25473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GB"/>
              <a:t>Import the required libraries</a:t>
            </a:r>
            <a:endParaRPr/>
          </a:p>
          <a:p>
            <a:pPr indent="-334327" lvl="0" marL="457200" rtl="0" algn="l">
              <a:lnSpc>
                <a:spcPct val="150000"/>
              </a:lnSpc>
              <a:spcBef>
                <a:spcPts val="0"/>
              </a:spcBef>
              <a:spcAft>
                <a:spcPts val="0"/>
              </a:spcAft>
              <a:buSzPct val="100000"/>
              <a:buChar char="➔"/>
            </a:pPr>
            <a:r>
              <a:rPr lang="en-GB"/>
              <a:t>Load the given data</a:t>
            </a:r>
            <a:endParaRPr/>
          </a:p>
          <a:p>
            <a:pPr indent="-334327" lvl="0" marL="457200" rtl="0" algn="l">
              <a:lnSpc>
                <a:spcPct val="150000"/>
              </a:lnSpc>
              <a:spcBef>
                <a:spcPts val="0"/>
              </a:spcBef>
              <a:spcAft>
                <a:spcPts val="0"/>
              </a:spcAft>
              <a:buSzPct val="100000"/>
              <a:buChar char="➔"/>
            </a:pPr>
            <a:r>
              <a:rPr lang="en-GB"/>
              <a:t>Inspect the data</a:t>
            </a:r>
            <a:endParaRPr/>
          </a:p>
          <a:p>
            <a:pPr indent="-334327" lvl="0" marL="457200" rtl="0" algn="l">
              <a:lnSpc>
                <a:spcPct val="150000"/>
              </a:lnSpc>
              <a:spcBef>
                <a:spcPts val="0"/>
              </a:spcBef>
              <a:spcAft>
                <a:spcPts val="0"/>
              </a:spcAft>
              <a:buSzPct val="100000"/>
              <a:buChar char="➔"/>
            </a:pPr>
            <a:r>
              <a:rPr lang="en-GB"/>
              <a:t>Perform data cleaning</a:t>
            </a:r>
            <a:endParaRPr/>
          </a:p>
          <a:p>
            <a:pPr indent="-334327" lvl="0" marL="457200" rtl="0" algn="l">
              <a:lnSpc>
                <a:spcPct val="150000"/>
              </a:lnSpc>
              <a:spcBef>
                <a:spcPts val="0"/>
              </a:spcBef>
              <a:spcAft>
                <a:spcPts val="0"/>
              </a:spcAft>
              <a:buSzPct val="100000"/>
              <a:buChar char="➔"/>
            </a:pPr>
            <a:r>
              <a:rPr lang="en-GB"/>
              <a:t>Begin regression modelling</a:t>
            </a:r>
            <a:endParaRPr/>
          </a:p>
          <a:p>
            <a:pPr indent="-334327" lvl="0" marL="457200" rtl="0" algn="l">
              <a:lnSpc>
                <a:spcPct val="150000"/>
              </a:lnSpc>
              <a:spcBef>
                <a:spcPts val="0"/>
              </a:spcBef>
              <a:spcAft>
                <a:spcPts val="0"/>
              </a:spcAft>
              <a:buSzPct val="100000"/>
              <a:buChar char="➔"/>
            </a:pPr>
            <a:r>
              <a:rPr lang="en-GB"/>
              <a:t>Ask relevant questions that need to be answered in the form of visualizations.</a:t>
            </a:r>
            <a:endParaRPr/>
          </a:p>
          <a:p>
            <a:pPr indent="-334327" lvl="0" marL="457200" rtl="0" algn="l">
              <a:lnSpc>
                <a:spcPct val="150000"/>
              </a:lnSpc>
              <a:spcBef>
                <a:spcPts val="0"/>
              </a:spcBef>
              <a:spcAft>
                <a:spcPts val="0"/>
              </a:spcAft>
              <a:buSzPct val="100000"/>
              <a:buChar char="➔"/>
            </a:pPr>
            <a:r>
              <a:rPr lang="en-GB"/>
              <a:t>Derive conclusions and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19150" y="372300"/>
            <a:ext cx="7505700" cy="55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UNDERSTANDING</a:t>
            </a:r>
            <a:endParaRPr/>
          </a:p>
        </p:txBody>
      </p:sp>
      <p:sp>
        <p:nvSpPr>
          <p:cNvPr id="78" name="Google Shape;78;p16"/>
          <p:cNvSpPr txBox="1"/>
          <p:nvPr>
            <p:ph idx="1" type="body"/>
          </p:nvPr>
        </p:nvSpPr>
        <p:spPr>
          <a:xfrm>
            <a:off x="819150" y="976500"/>
            <a:ext cx="7505700" cy="3819000"/>
          </a:xfrm>
          <a:prstGeom prst="rect">
            <a:avLst/>
          </a:prstGeom>
        </p:spPr>
        <p:txBody>
          <a:bodyPr anchorCtr="0" anchor="t" bIns="91425" lIns="91425" spcFirstLastPara="1" rIns="91425" wrap="square" tIns="91425">
            <a:normAutofit fontScale="70000" lnSpcReduction="10000"/>
          </a:bodyPr>
          <a:lstStyle/>
          <a:p>
            <a:pPr indent="0" lvl="0" marL="0" rtl="0" algn="l">
              <a:lnSpc>
                <a:spcPct val="150000"/>
              </a:lnSpc>
              <a:spcBef>
                <a:spcPts val="0"/>
              </a:spcBef>
              <a:spcAft>
                <a:spcPts val="0"/>
              </a:spcAft>
              <a:buNone/>
            </a:pPr>
            <a:r>
              <a:rPr lang="en-GB"/>
              <a:t>The project uses King County house sales to show data of home owners who have listed their homes for sales. The dataset includes data for 21,597 homes with 20 different features, which include: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GB" sz="1050">
                <a:solidFill>
                  <a:srgbClr val="E5C07B"/>
                </a:solidFill>
                <a:highlight>
                  <a:srgbClr val="23272E"/>
                </a:highlight>
                <a:latin typeface="Courier New"/>
                <a:ea typeface="Courier New"/>
                <a:cs typeface="Courier New"/>
                <a:sym typeface="Courier New"/>
              </a:rPr>
              <a:t>`</a:t>
            </a:r>
            <a:r>
              <a:rPr lang="en-GB" sz="1050">
                <a:solidFill>
                  <a:srgbClr val="98C379"/>
                </a:solidFill>
                <a:highlight>
                  <a:srgbClr val="23272E"/>
                </a:highlight>
                <a:latin typeface="Courier New"/>
                <a:ea typeface="Courier New"/>
                <a:cs typeface="Courier New"/>
                <a:sym typeface="Courier New"/>
              </a:rPr>
              <a:t>date</a:t>
            </a:r>
            <a:r>
              <a:rPr lang="en-GB" sz="1050">
                <a:solidFill>
                  <a:srgbClr val="E5C07B"/>
                </a:solidFill>
                <a:highlight>
                  <a:srgbClr val="23272E"/>
                </a:highlight>
                <a:latin typeface="Courier New"/>
                <a:ea typeface="Courier New"/>
                <a:cs typeface="Courier New"/>
                <a:sym typeface="Courier New"/>
              </a:rPr>
              <a:t>`</a:t>
            </a:r>
            <a:r>
              <a:rPr lang="en-GB" sz="1050">
                <a:solidFill>
                  <a:srgbClr val="ABB2BF"/>
                </a:solidFill>
                <a:highlight>
                  <a:srgbClr val="23272E"/>
                </a:highlight>
                <a:latin typeface="Courier New"/>
                <a:ea typeface="Courier New"/>
                <a:cs typeface="Courier New"/>
                <a:sym typeface="Courier New"/>
              </a:rPr>
              <a:t> -Date house was sold</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`price `- Sale price (prediction target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`bedrooms` - Number of bedrooms</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`bathrooms` - Number of bathrooms</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`sqft_living` - Square footage of living space in the home</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`sqft_lot` - Square footage of the lot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`floors` - Number of floors (levels) in house</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`waterfront` - Whether the house is on a waterfront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`view` - Number of times house has been viewed</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`condition` - How good the overall condition of the house is. Related to maintenance of house</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`grade` - Overall grade of the house. Related to the construction and design of the house</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`sqft_above` - Square footage of house apart from basement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`sqft_basement` - Square footage of the basement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`yr_built` - Year when house was built</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`yr_renovated` - Year when house was renovated</a:t>
            </a:r>
            <a:endParaRPr sz="1050">
              <a:solidFill>
                <a:srgbClr val="ABB2BF"/>
              </a:solidFill>
              <a:highlight>
                <a:srgbClr val="23272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050">
                <a:solidFill>
                  <a:srgbClr val="ABB2BF"/>
                </a:solidFill>
                <a:highlight>
                  <a:srgbClr val="23272E"/>
                </a:highlight>
                <a:latin typeface="Courier New"/>
                <a:ea typeface="Courier New"/>
                <a:cs typeface="Courier New"/>
                <a:sym typeface="Courier New"/>
              </a:rPr>
              <a:t>`zipcode` - ZIP Code used by the United States Postal Service</a:t>
            </a:r>
            <a:endParaRPr sz="1050">
              <a:solidFill>
                <a:srgbClr val="ABB2BF"/>
              </a:solidFill>
              <a:highlight>
                <a:srgbClr val="23272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ABB2BF"/>
              </a:solidFill>
              <a:highlight>
                <a:srgbClr val="23272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19150" y="415725"/>
            <a:ext cx="7505700" cy="59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PREPARATION</a:t>
            </a:r>
            <a:endParaRPr/>
          </a:p>
        </p:txBody>
      </p:sp>
      <p:sp>
        <p:nvSpPr>
          <p:cNvPr id="84" name="Google Shape;84;p17"/>
          <p:cNvSpPr txBox="1"/>
          <p:nvPr>
            <p:ph idx="1" type="body"/>
          </p:nvPr>
        </p:nvSpPr>
        <p:spPr>
          <a:xfrm>
            <a:off x="819150" y="1102175"/>
            <a:ext cx="7505700" cy="2987400"/>
          </a:xfrm>
          <a:prstGeom prst="rect">
            <a:avLst/>
          </a:prstGeom>
        </p:spPr>
        <p:txBody>
          <a:bodyPr anchorCtr="0" anchor="t" bIns="91425" lIns="91425" spcFirstLastPara="1" rIns="91425" wrap="square" tIns="91425">
            <a:normAutofit fontScale="62500" lnSpcReduction="10000"/>
          </a:bodyPr>
          <a:lstStyle/>
          <a:p>
            <a:pPr indent="0" lvl="0" marL="0" rtl="0" algn="l">
              <a:lnSpc>
                <a:spcPct val="150000"/>
              </a:lnSpc>
              <a:spcBef>
                <a:spcPts val="0"/>
              </a:spcBef>
              <a:spcAft>
                <a:spcPts val="0"/>
              </a:spcAft>
              <a:buNone/>
            </a:pPr>
            <a:r>
              <a:rPr lang="en-GB"/>
              <a:t>Handling the missing values.</a:t>
            </a:r>
            <a:endParaRPr/>
          </a:p>
          <a:p>
            <a:pPr indent="0" lvl="0" marL="0" rtl="0" algn="l">
              <a:lnSpc>
                <a:spcPct val="150000"/>
              </a:lnSpc>
              <a:spcBef>
                <a:spcPts val="1200"/>
              </a:spcBef>
              <a:spcAft>
                <a:spcPts val="0"/>
              </a:spcAft>
              <a:buNone/>
            </a:pPr>
            <a:r>
              <a:rPr lang="en-GB"/>
              <a:t>R</a:t>
            </a:r>
            <a:r>
              <a:rPr lang="en-GB"/>
              <a:t>eplace null values in the affected columns or rows.</a:t>
            </a:r>
            <a:endParaRPr/>
          </a:p>
          <a:p>
            <a:pPr indent="0" lvl="0" marL="0" rtl="0" algn="l">
              <a:lnSpc>
                <a:spcPct val="150000"/>
              </a:lnSpc>
              <a:spcBef>
                <a:spcPts val="1200"/>
              </a:spcBef>
              <a:spcAft>
                <a:spcPts val="0"/>
              </a:spcAft>
              <a:buNone/>
            </a:pPr>
            <a:r>
              <a:rPr lang="en-GB"/>
              <a:t>The replace technique used was filling the null values using the median.</a:t>
            </a:r>
            <a:endParaRPr/>
          </a:p>
          <a:p>
            <a:pPr indent="0" lvl="0" marL="0" rtl="0" algn="l">
              <a:lnSpc>
                <a:spcPct val="150000"/>
              </a:lnSpc>
              <a:spcBef>
                <a:spcPts val="1200"/>
              </a:spcBef>
              <a:spcAft>
                <a:spcPts val="0"/>
              </a:spcAft>
              <a:buNone/>
            </a:pPr>
            <a:r>
              <a:rPr lang="en-GB"/>
              <a:t>Why median?</a:t>
            </a:r>
            <a:endParaRPr/>
          </a:p>
          <a:p>
            <a:pPr indent="0" lvl="0" marL="0" rtl="0" algn="l">
              <a:lnSpc>
                <a:spcPct val="150000"/>
              </a:lnSpc>
              <a:spcBef>
                <a:spcPts val="1200"/>
              </a:spcBef>
              <a:spcAft>
                <a:spcPts val="0"/>
              </a:spcAft>
              <a:buNone/>
            </a:pPr>
            <a:r>
              <a:rPr lang="en-GB"/>
              <a:t>The choice was informed by the fact that the mean could be affected by outliers and thus could offset our values or rather may end up giving a false impression.</a:t>
            </a:r>
            <a:endParaRPr/>
          </a:p>
          <a:p>
            <a:pPr indent="0" lvl="0" marL="0" rtl="0" algn="l">
              <a:lnSpc>
                <a:spcPct val="150000"/>
              </a:lnSpc>
              <a:spcBef>
                <a:spcPts val="1200"/>
              </a:spcBef>
              <a:spcAft>
                <a:spcPts val="0"/>
              </a:spcAft>
              <a:buNone/>
            </a:pPr>
            <a:r>
              <a:rPr lang="en-GB"/>
              <a:t>There were no duplicates in the columns.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19150" y="367400"/>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90" name="Google Shape;90;p18"/>
          <p:cNvSpPr txBox="1"/>
          <p:nvPr>
            <p:ph idx="1" type="body"/>
          </p:nvPr>
        </p:nvSpPr>
        <p:spPr>
          <a:xfrm>
            <a:off x="819150" y="1189200"/>
            <a:ext cx="7505700" cy="3249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The data set was explored and various </a:t>
            </a:r>
            <a:r>
              <a:rPr lang="en-GB"/>
              <a:t>statistical</a:t>
            </a:r>
            <a:r>
              <a:rPr lang="en-GB"/>
              <a:t> measures were done to get the data</a:t>
            </a:r>
            <a:endParaRPr/>
          </a:p>
          <a:p>
            <a:pPr indent="-342900" lvl="0" marL="457200" rtl="0" algn="l">
              <a:lnSpc>
                <a:spcPct val="150000"/>
              </a:lnSpc>
              <a:spcBef>
                <a:spcPts val="0"/>
              </a:spcBef>
              <a:spcAft>
                <a:spcPts val="0"/>
              </a:spcAft>
              <a:buSzPts val="1800"/>
              <a:buChar char="●"/>
            </a:pPr>
            <a:r>
              <a:rPr lang="en-GB"/>
              <a:t>Univariate analysis where we explored single columns to see the statistical distribution i.e(mean, median, quartiles and standard errors.)</a:t>
            </a:r>
            <a:endParaRPr/>
          </a:p>
          <a:p>
            <a:pPr indent="-342900" lvl="0" marL="457200" rtl="0" algn="l">
              <a:lnSpc>
                <a:spcPct val="150000"/>
              </a:lnSpc>
              <a:spcBef>
                <a:spcPts val="0"/>
              </a:spcBef>
              <a:spcAft>
                <a:spcPts val="0"/>
              </a:spcAft>
              <a:buSzPts val="1800"/>
              <a:buChar char="●"/>
            </a:pPr>
            <a:r>
              <a:rPr lang="en-GB"/>
              <a:t>The Average house is sold at 540,000$</a:t>
            </a:r>
            <a:endParaRPr/>
          </a:p>
          <a:p>
            <a:pPr indent="-342900" lvl="0" marL="457200" rtl="0" algn="l">
              <a:lnSpc>
                <a:spcPct val="150000"/>
              </a:lnSpc>
              <a:spcBef>
                <a:spcPts val="0"/>
              </a:spcBef>
              <a:spcAft>
                <a:spcPts val="0"/>
              </a:spcAft>
              <a:buSzPts val="1800"/>
              <a:buChar char="●"/>
            </a:pPr>
            <a:r>
              <a:rPr lang="en-GB"/>
              <a:t>Houses are relatively sold equally each month of the year as observed in the 1 year time period from May 2014 to May 2015.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19150" y="280375"/>
            <a:ext cx="7505700" cy="9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Month sales of houses from May 2014 to May</a:t>
            </a:r>
            <a:endParaRPr/>
          </a:p>
          <a:p>
            <a:pPr indent="0" lvl="0" marL="0" rtl="0" algn="l">
              <a:spcBef>
                <a:spcPts val="0"/>
              </a:spcBef>
              <a:spcAft>
                <a:spcPts val="0"/>
              </a:spcAft>
              <a:buNone/>
            </a:pPr>
            <a:r>
              <a:rPr lang="en-GB"/>
              <a:t> 2015.</a:t>
            </a:r>
            <a:endParaRPr/>
          </a:p>
        </p:txBody>
      </p:sp>
      <p:sp>
        <p:nvSpPr>
          <p:cNvPr id="96" name="Google Shape;96;p19"/>
          <p:cNvSpPr txBox="1"/>
          <p:nvPr>
            <p:ph idx="1" type="body"/>
          </p:nvPr>
        </p:nvSpPr>
        <p:spPr>
          <a:xfrm>
            <a:off x="819150" y="1285875"/>
            <a:ext cx="7505700" cy="315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819150" y="1450225"/>
            <a:ext cx="7505699" cy="298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819150" y="406075"/>
            <a:ext cx="7505700" cy="7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Questions to answer while analysing</a:t>
            </a:r>
            <a:endParaRPr/>
          </a:p>
        </p:txBody>
      </p:sp>
      <p:sp>
        <p:nvSpPr>
          <p:cNvPr id="103" name="Google Shape;103;p20"/>
          <p:cNvSpPr txBox="1"/>
          <p:nvPr>
            <p:ph idx="1" type="body"/>
          </p:nvPr>
        </p:nvSpPr>
        <p:spPr>
          <a:xfrm>
            <a:off x="819150" y="1247200"/>
            <a:ext cx="7505700" cy="319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Are there any outliers in the dataset?</a:t>
            </a:r>
            <a:endParaRPr/>
          </a:p>
          <a:p>
            <a:pPr indent="-342900" lvl="0" marL="360000" rtl="0" algn="l">
              <a:spcBef>
                <a:spcPts val="0"/>
              </a:spcBef>
              <a:spcAft>
                <a:spcPts val="0"/>
              </a:spcAft>
              <a:buSzPts val="1800"/>
              <a:buAutoNum type="arabicPeriod"/>
            </a:pPr>
            <a:r>
              <a:rPr lang="en-GB"/>
              <a:t>What is the distribution of categorical </a:t>
            </a:r>
            <a:r>
              <a:rPr lang="en-GB"/>
              <a:t>variables(</a:t>
            </a:r>
            <a:r>
              <a:rPr b="1" lang="en-GB"/>
              <a:t>view,floors,grade,condition</a:t>
            </a:r>
            <a:r>
              <a:rPr lang="en-GB"/>
              <a:t>)</a:t>
            </a:r>
            <a:r>
              <a:rPr lang="en-GB"/>
              <a:t> in the data set?</a:t>
            </a:r>
            <a:endParaRPr/>
          </a:p>
          <a:p>
            <a:pPr indent="-342900" lvl="0" marL="360000" rtl="0" algn="l">
              <a:spcBef>
                <a:spcPts val="0"/>
              </a:spcBef>
              <a:spcAft>
                <a:spcPts val="0"/>
              </a:spcAft>
              <a:buSzPts val="1800"/>
              <a:buAutoNum type="arabicPeriod"/>
            </a:pPr>
            <a:r>
              <a:rPr lang="en-GB"/>
              <a:t>What is the distribution of </a:t>
            </a:r>
            <a:r>
              <a:rPr lang="en-GB"/>
              <a:t>continuous</a:t>
            </a:r>
            <a:r>
              <a:rPr lang="en-GB"/>
              <a:t> </a:t>
            </a:r>
            <a:r>
              <a:rPr lang="en-GB"/>
              <a:t>variables(</a:t>
            </a:r>
            <a:r>
              <a:rPr b="1" lang="en-GB"/>
              <a:t>price,sqft_living,sqft_lot,sqft_above,sqft_basement</a:t>
            </a:r>
            <a:r>
              <a:rPr lang="en-GB"/>
              <a:t>)</a:t>
            </a:r>
            <a:r>
              <a:rPr lang="en-GB"/>
              <a:t> in the data set?</a:t>
            </a:r>
            <a:endParaRPr/>
          </a:p>
          <a:p>
            <a:pPr indent="-342900" lvl="0" marL="360000" rtl="0" algn="l">
              <a:spcBef>
                <a:spcPts val="0"/>
              </a:spcBef>
              <a:spcAft>
                <a:spcPts val="0"/>
              </a:spcAft>
              <a:buSzPts val="1800"/>
              <a:buAutoNum type="arabicPeriod"/>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819150" y="232050"/>
            <a:ext cx="75057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Q1.A boxplot showing outliers in the data</a:t>
            </a:r>
            <a:endParaRPr/>
          </a:p>
        </p:txBody>
      </p:sp>
      <p:sp>
        <p:nvSpPr>
          <p:cNvPr id="109" name="Google Shape;109;p21"/>
          <p:cNvSpPr txBox="1"/>
          <p:nvPr>
            <p:ph idx="1" type="body"/>
          </p:nvPr>
        </p:nvSpPr>
        <p:spPr>
          <a:xfrm>
            <a:off x="819150" y="1247200"/>
            <a:ext cx="7505700" cy="319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742300" y="802900"/>
            <a:ext cx="7785076" cy="4079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