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6BE6-022E-938E-DBC2-B083E006F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BE3CA-25D7-88E9-A1D8-E208A7E50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AB89-2E78-7428-BF2A-95FCC4DB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AF12-7BBB-286B-EF79-3207A8C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5926-DEE6-876F-6B14-63C7D935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4AD1-09FE-E5E4-046D-7807B900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FB1A9-2E88-A834-696E-9565492F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263E-E7AB-AD9C-03E6-B19C362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8EF2-37FA-3512-EFAA-D72E083B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204B-EA10-5F1A-2E5B-304B2AD9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CA08B-F44D-7475-2338-36EF3C04D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0715-1AE8-FC1A-4A03-4DDF53795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9502-9830-71E4-279F-E9B93683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8D67-7A97-8607-CED0-BAA5392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8311-1054-B252-7699-E595E444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A04E-CE4B-50F2-23DD-7BB1D65B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8C82-AF4F-98BC-4795-6BDE38A3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73E5-8916-CD90-C9AE-9C4F1B4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DE2A-4B75-4F3D-DAEB-4DD800A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A2B5-8E87-E058-2239-4D70CA52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3B23-30A9-4A0E-F8CB-708B6C68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295E-00A8-F919-28B0-03454B52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908C-917B-2903-5653-C0CD4CB5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B276-F909-CD53-AEE4-8FC3F1F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7E6D-564C-A597-3071-CAE42720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1E2F-1514-A51D-88B1-FE934AFF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BFC-F6CD-582A-06D3-C7F8B9F26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8CF60-DE88-54EF-56CE-77D01CB8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2272-90F5-58B1-3A2B-5301E962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1E72-692F-29A9-C567-7090093A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C987-6A1A-C629-7915-CFBB0A43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9480-D64A-F7B8-9B4E-78171213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5000-782C-289E-AA18-ACEE4B6C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FD0ED-941C-4341-A68F-2529DF643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F144D-F0BB-B7B6-465D-3228902A8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64B4-3D42-07DF-212E-7CE8802D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1A192-7FA8-3EBA-4E60-51FAE82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AB8D3-54D1-BB48-ECAE-BE9102E6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8A34D-E85E-2BAA-1223-4C5DB8DF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866-E03D-7D48-8364-C212A171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53B83-3DC0-222A-8E09-9FDC514C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0F6D-5822-A31C-4F27-658A57DE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EF96-D19D-7C15-CB2C-1F9B7D1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190E2-9FAA-8B20-4011-2C59F336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A8F17-4B6D-1209-C258-48E3342A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337F-DD6F-C2CB-8585-E31A591A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DA82-1DCC-461D-1BA8-C63B88F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54E1-EEB5-EBA8-3415-154447DB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AE115-D0CB-1B29-D6BC-195D1D1F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68F8-F1FB-E68E-721A-E3C91E96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0FF4-B469-C0BE-4675-EF9842AC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A37FC-13C2-C01F-8BED-31C13658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F5F-DF8C-4CF2-1A8B-B0553BC3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128E7-811A-6D09-6DF8-B85C3B579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FA2C8-B927-8FDE-DC05-01507B331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8520-E224-0729-3E1A-AE9AC3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7FFD-87E7-F7B1-E03B-A4844043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5B26-F8BF-F8C7-1D82-B5C99EF9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3CD4-8393-3897-84B1-456780B8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1BAB-8839-54D3-B07A-D087C223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4407-3E52-39D4-460D-08B85EA4D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E64A-27B7-4FCD-8805-388DD20713D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DBE9-19BB-EE4C-BD27-478B2E26A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EC81-E28F-C2CB-BF81-ACA7204C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8823-DA62-4871-A1ED-E864072DE7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5B8673E-A28F-3675-04EB-18EBA4831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t="35751" r="3610" b="38101"/>
          <a:stretch/>
        </p:blipFill>
        <p:spPr>
          <a:xfrm>
            <a:off x="0" y="-11930"/>
            <a:ext cx="1950720" cy="6254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D2B1FD-F94F-6BA6-028A-E19F1D6AB16A}"/>
              </a:ext>
            </a:extLst>
          </p:cNvPr>
          <p:cNvSpPr/>
          <p:nvPr userDrawn="1"/>
        </p:nvSpPr>
        <p:spPr>
          <a:xfrm>
            <a:off x="0" y="6581684"/>
            <a:ext cx="12192000" cy="2795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">
            <a:extLst>
              <a:ext uri="{FF2B5EF4-FFF2-40B4-BE49-F238E27FC236}">
                <a16:creationId xmlns:a16="http://schemas.microsoft.com/office/drawing/2014/main" id="{833544FB-EA01-F219-568E-3A35EEEB1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5812" r="3350" b="5061"/>
          <a:stretch/>
        </p:blipFill>
        <p:spPr>
          <a:xfrm>
            <a:off x="2814196" y="673329"/>
            <a:ext cx="9426312" cy="5835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ED3D7-FF90-C877-1B38-01C3F985D0B6}"/>
              </a:ext>
            </a:extLst>
          </p:cNvPr>
          <p:cNvSpPr txBox="1"/>
          <p:nvPr/>
        </p:nvSpPr>
        <p:spPr>
          <a:xfrm>
            <a:off x="171154" y="2195780"/>
            <a:ext cx="5029496" cy="1323439"/>
          </a:xfrm>
          <a:prstGeom prst="rect">
            <a:avLst/>
          </a:pr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</a:rPr>
              <a:t>SORAN AUTOMOBILES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5DBC30-8F1A-AD96-4B63-1903AD3CC8F6}"/>
              </a:ext>
            </a:extLst>
          </p:cNvPr>
          <p:cNvSpPr/>
          <p:nvPr/>
        </p:nvSpPr>
        <p:spPr>
          <a:xfrm>
            <a:off x="9914966" y="-11043"/>
            <a:ext cx="2325542" cy="1277841"/>
          </a:xfrm>
          <a:custGeom>
            <a:avLst/>
            <a:gdLst>
              <a:gd name="connsiteX0" fmla="*/ 0 w 2325542"/>
              <a:gd name="connsiteY0" fmla="*/ 0 h 1277841"/>
              <a:gd name="connsiteX1" fmla="*/ 2325542 w 2325542"/>
              <a:gd name="connsiteY1" fmla="*/ 0 h 1277841"/>
              <a:gd name="connsiteX2" fmla="*/ 2325542 w 2325542"/>
              <a:gd name="connsiteY2" fmla="*/ 1277841 h 1277841"/>
              <a:gd name="connsiteX3" fmla="*/ 2180418 w 2325542"/>
              <a:gd name="connsiteY3" fmla="*/ 1273700 h 1277841"/>
              <a:gd name="connsiteX4" fmla="*/ 3919 w 2325542"/>
              <a:gd name="connsiteY4" fmla="*/ 43855 h 127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542" h="1277841">
                <a:moveTo>
                  <a:pt x="0" y="0"/>
                </a:moveTo>
                <a:lnTo>
                  <a:pt x="2325542" y="0"/>
                </a:lnTo>
                <a:lnTo>
                  <a:pt x="2325542" y="1277841"/>
                </a:lnTo>
                <a:lnTo>
                  <a:pt x="2180418" y="1273700"/>
                </a:lnTo>
                <a:cubicBezTo>
                  <a:pt x="1032812" y="1207845"/>
                  <a:pt x="120465" y="692317"/>
                  <a:pt x="3919" y="43855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E99C2CA-12C3-55FA-CE90-252AD336418F}"/>
              </a:ext>
            </a:extLst>
          </p:cNvPr>
          <p:cNvSpPr/>
          <p:nvPr/>
        </p:nvSpPr>
        <p:spPr>
          <a:xfrm>
            <a:off x="-48507" y="5325816"/>
            <a:ext cx="2028883" cy="1532184"/>
          </a:xfrm>
          <a:custGeom>
            <a:avLst/>
            <a:gdLst>
              <a:gd name="connsiteX0" fmla="*/ 589039 w 2028883"/>
              <a:gd name="connsiteY0" fmla="*/ 979 h 1532184"/>
              <a:gd name="connsiteX1" fmla="*/ 1983129 w 2028883"/>
              <a:gd name="connsiteY1" fmla="*/ 720450 h 1532184"/>
              <a:gd name="connsiteX2" fmla="*/ 1924246 w 2028883"/>
              <a:gd name="connsiteY2" fmla="*/ 1437721 h 1532184"/>
              <a:gd name="connsiteX3" fmla="*/ 1874800 w 2028883"/>
              <a:gd name="connsiteY3" fmla="*/ 1532184 h 1532184"/>
              <a:gd name="connsiteX4" fmla="*/ 0 w 2028883"/>
              <a:gd name="connsiteY4" fmla="*/ 1532184 h 1532184"/>
              <a:gd name="connsiteX5" fmla="*/ 0 w 2028883"/>
              <a:gd name="connsiteY5" fmla="*/ 40356 h 1532184"/>
              <a:gd name="connsiteX6" fmla="*/ 156176 w 2028883"/>
              <a:gd name="connsiteY6" fmla="*/ 19074 h 1532184"/>
              <a:gd name="connsiteX7" fmla="*/ 589039 w 2028883"/>
              <a:gd name="connsiteY7" fmla="*/ 979 h 1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83" h="1532184">
                <a:moveTo>
                  <a:pt x="589039" y="979"/>
                </a:moveTo>
                <a:cubicBezTo>
                  <a:pt x="1283090" y="18541"/>
                  <a:pt x="1824805" y="271979"/>
                  <a:pt x="1983129" y="720450"/>
                </a:cubicBezTo>
                <a:cubicBezTo>
                  <a:pt x="2062292" y="944686"/>
                  <a:pt x="2036239" y="1191145"/>
                  <a:pt x="1924246" y="1437721"/>
                </a:cubicBezTo>
                <a:lnTo>
                  <a:pt x="1874800" y="1532184"/>
                </a:lnTo>
                <a:lnTo>
                  <a:pt x="0" y="1532184"/>
                </a:lnTo>
                <a:lnTo>
                  <a:pt x="0" y="40356"/>
                </a:lnTo>
                <a:lnTo>
                  <a:pt x="156176" y="19074"/>
                </a:lnTo>
                <a:cubicBezTo>
                  <a:pt x="305325" y="3390"/>
                  <a:pt x="450228" y="-2533"/>
                  <a:pt x="589039" y="979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4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34A77-5263-2347-3B70-BC976C5D4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573213"/>
            <a:ext cx="7011865" cy="48371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b="1" dirty="0">
                <a:latin typeface="Georgia" panose="02040502050405020303" pitchFamily="18" charset="0"/>
              </a:rPr>
              <a:t>Soran Automobiles</a:t>
            </a:r>
            <a:r>
              <a:rPr lang="en-US" dirty="0">
                <a:latin typeface="Georgia" panose="02040502050405020303" pitchFamily="18" charset="0"/>
              </a:rPr>
              <a:t> is an automobile company that specializes in providing high-quality vehicles to customers worldwide. With a focus on innovation and customer satisfaction, Soran Automobiles has become a leading brand in the industry.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Georgia" panose="02040502050405020303" pitchFamily="18" charset="0"/>
              </a:rPr>
              <a:t>At </a:t>
            </a:r>
            <a:r>
              <a:rPr lang="en-US" b="1" dirty="0">
                <a:latin typeface="Georgia" panose="02040502050405020303" pitchFamily="18" charset="0"/>
              </a:rPr>
              <a:t>Soran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Automobiles</a:t>
            </a:r>
            <a:r>
              <a:rPr lang="en-US" dirty="0">
                <a:latin typeface="Georgia" panose="02040502050405020303" pitchFamily="18" charset="0"/>
              </a:rPr>
              <a:t>, we understand the importance of a reliable and efficient vehicle, which is why we offer a wide range of cars with different specifications to meet the needs of our diverse customer base. Our cars are equipped with advanced technology and safety features to ensure a comfortable and secure driving experience.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F1744-0DE5-59B5-64DE-37F707E1E29F}"/>
              </a:ext>
            </a:extLst>
          </p:cNvPr>
          <p:cNvSpPr/>
          <p:nvPr/>
        </p:nvSpPr>
        <p:spPr>
          <a:xfrm>
            <a:off x="857250" y="781050"/>
            <a:ext cx="7011865" cy="6381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Georgia" panose="02040502050405020303" pitchFamily="18" charset="0"/>
              </a:rPr>
              <a:t>ABOUT SORAN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EEC941-BA08-6A62-C2D4-5B6A5A4E13E4}"/>
              </a:ext>
            </a:extLst>
          </p:cNvPr>
          <p:cNvSpPr/>
          <p:nvPr/>
        </p:nvSpPr>
        <p:spPr>
          <a:xfrm>
            <a:off x="10651591" y="0"/>
            <a:ext cx="1540409" cy="762608"/>
          </a:xfrm>
          <a:custGeom>
            <a:avLst/>
            <a:gdLst>
              <a:gd name="connsiteX0" fmla="*/ 0 w 2325542"/>
              <a:gd name="connsiteY0" fmla="*/ 0 h 1277841"/>
              <a:gd name="connsiteX1" fmla="*/ 2325542 w 2325542"/>
              <a:gd name="connsiteY1" fmla="*/ 0 h 1277841"/>
              <a:gd name="connsiteX2" fmla="*/ 2325542 w 2325542"/>
              <a:gd name="connsiteY2" fmla="*/ 1277841 h 1277841"/>
              <a:gd name="connsiteX3" fmla="*/ 2180418 w 2325542"/>
              <a:gd name="connsiteY3" fmla="*/ 1273700 h 1277841"/>
              <a:gd name="connsiteX4" fmla="*/ 3919 w 2325542"/>
              <a:gd name="connsiteY4" fmla="*/ 43855 h 127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542" h="1277841">
                <a:moveTo>
                  <a:pt x="0" y="0"/>
                </a:moveTo>
                <a:lnTo>
                  <a:pt x="2325542" y="0"/>
                </a:lnTo>
                <a:lnTo>
                  <a:pt x="2325542" y="1277841"/>
                </a:lnTo>
                <a:lnTo>
                  <a:pt x="2180418" y="1273700"/>
                </a:lnTo>
                <a:cubicBezTo>
                  <a:pt x="1032812" y="1207845"/>
                  <a:pt x="120465" y="692317"/>
                  <a:pt x="3919" y="43855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0A0C093-727C-739A-6853-9F89C7DE3C70}"/>
              </a:ext>
            </a:extLst>
          </p:cNvPr>
          <p:cNvSpPr/>
          <p:nvPr/>
        </p:nvSpPr>
        <p:spPr>
          <a:xfrm>
            <a:off x="-48505" y="5943600"/>
            <a:ext cx="1343906" cy="914399"/>
          </a:xfrm>
          <a:custGeom>
            <a:avLst/>
            <a:gdLst>
              <a:gd name="connsiteX0" fmla="*/ 589039 w 2028883"/>
              <a:gd name="connsiteY0" fmla="*/ 979 h 1532184"/>
              <a:gd name="connsiteX1" fmla="*/ 1983129 w 2028883"/>
              <a:gd name="connsiteY1" fmla="*/ 720450 h 1532184"/>
              <a:gd name="connsiteX2" fmla="*/ 1924246 w 2028883"/>
              <a:gd name="connsiteY2" fmla="*/ 1437721 h 1532184"/>
              <a:gd name="connsiteX3" fmla="*/ 1874800 w 2028883"/>
              <a:gd name="connsiteY3" fmla="*/ 1532184 h 1532184"/>
              <a:gd name="connsiteX4" fmla="*/ 0 w 2028883"/>
              <a:gd name="connsiteY4" fmla="*/ 1532184 h 1532184"/>
              <a:gd name="connsiteX5" fmla="*/ 0 w 2028883"/>
              <a:gd name="connsiteY5" fmla="*/ 40356 h 1532184"/>
              <a:gd name="connsiteX6" fmla="*/ 156176 w 2028883"/>
              <a:gd name="connsiteY6" fmla="*/ 19074 h 1532184"/>
              <a:gd name="connsiteX7" fmla="*/ 589039 w 2028883"/>
              <a:gd name="connsiteY7" fmla="*/ 979 h 1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83" h="1532184">
                <a:moveTo>
                  <a:pt x="589039" y="979"/>
                </a:moveTo>
                <a:cubicBezTo>
                  <a:pt x="1283090" y="18541"/>
                  <a:pt x="1824805" y="271979"/>
                  <a:pt x="1983129" y="720450"/>
                </a:cubicBezTo>
                <a:cubicBezTo>
                  <a:pt x="2062292" y="944686"/>
                  <a:pt x="2036239" y="1191145"/>
                  <a:pt x="1924246" y="1437721"/>
                </a:cubicBezTo>
                <a:lnTo>
                  <a:pt x="1874800" y="1532184"/>
                </a:lnTo>
                <a:lnTo>
                  <a:pt x="0" y="1532184"/>
                </a:lnTo>
                <a:lnTo>
                  <a:pt x="0" y="40356"/>
                </a:lnTo>
                <a:lnTo>
                  <a:pt x="156176" y="19074"/>
                </a:lnTo>
                <a:cubicBezTo>
                  <a:pt x="305325" y="3390"/>
                  <a:pt x="450228" y="-2533"/>
                  <a:pt x="589039" y="979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DFF8834-76BD-C528-131D-383D0FB52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" r="12031" b="11936"/>
          <a:stretch/>
        </p:blipFill>
        <p:spPr>
          <a:xfrm>
            <a:off x="7974624" y="1573213"/>
            <a:ext cx="4059116" cy="42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34A77-5263-2347-3B70-BC976C5D4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573213"/>
            <a:ext cx="7011865" cy="48371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b="1" dirty="0">
                <a:latin typeface="Georgia" panose="02040502050405020303" pitchFamily="18" charset="0"/>
              </a:rPr>
              <a:t>The Director of Soran Company</a:t>
            </a:r>
            <a:r>
              <a:rPr lang="en-US" dirty="0">
                <a:latin typeface="Georgia" panose="02040502050405020303" pitchFamily="18" charset="0"/>
              </a:rPr>
              <a:t> has requested the assistance your assistance as a data scientist in analyzing the company's automobile data. The data includes car prices, mileage, engine types, and other parameters that hold valuable insights to help improve the company's services.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b="1" dirty="0">
                <a:latin typeface="Georgia" panose="02040502050405020303" pitchFamily="18" charset="0"/>
              </a:rPr>
              <a:t>The Director </a:t>
            </a:r>
            <a:r>
              <a:rPr lang="en-US" dirty="0">
                <a:latin typeface="Georgia" panose="02040502050405020303" pitchFamily="18" charset="0"/>
              </a:rPr>
              <a:t>is seeking to gain insights that can help identify popular car models and types, understand customer preferences, optimize pricing strategies, and improve after-sales services and support. </a:t>
            </a:r>
            <a:r>
              <a:rPr lang="en-US" b="1" dirty="0">
                <a:latin typeface="Georgia" panose="02040502050405020303" pitchFamily="18" charset="0"/>
              </a:rPr>
              <a:t>The Director </a:t>
            </a:r>
            <a:r>
              <a:rPr lang="en-US" dirty="0">
                <a:latin typeface="Georgia" panose="02040502050405020303" pitchFamily="18" charset="0"/>
              </a:rPr>
              <a:t>has requested a detailed report of the findings, including data visualizations and other relevant information. </a:t>
            </a:r>
            <a:r>
              <a:rPr lang="en-US" b="1" dirty="0">
                <a:latin typeface="Georgia" panose="02040502050405020303" pitchFamily="18" charset="0"/>
              </a:rPr>
              <a:t>The Director </a:t>
            </a:r>
            <a:r>
              <a:rPr lang="en-US" dirty="0">
                <a:latin typeface="Georgia" panose="02040502050405020303" pitchFamily="18" charset="0"/>
              </a:rPr>
              <a:t>believes that the analysis will help make data-driven decisions and take the business to the next level.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F1744-0DE5-59B5-64DE-37F707E1E29F}"/>
              </a:ext>
            </a:extLst>
          </p:cNvPr>
          <p:cNvSpPr/>
          <p:nvPr/>
        </p:nvSpPr>
        <p:spPr>
          <a:xfrm>
            <a:off x="857250" y="781050"/>
            <a:ext cx="7011865" cy="6381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Georgia" panose="02040502050405020303" pitchFamily="18" charset="0"/>
              </a:rPr>
              <a:t>PROBLEM OVERVIEW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EEC941-BA08-6A62-C2D4-5B6A5A4E13E4}"/>
              </a:ext>
            </a:extLst>
          </p:cNvPr>
          <p:cNvSpPr/>
          <p:nvPr/>
        </p:nvSpPr>
        <p:spPr>
          <a:xfrm>
            <a:off x="10651591" y="0"/>
            <a:ext cx="1540409" cy="762608"/>
          </a:xfrm>
          <a:custGeom>
            <a:avLst/>
            <a:gdLst>
              <a:gd name="connsiteX0" fmla="*/ 0 w 2325542"/>
              <a:gd name="connsiteY0" fmla="*/ 0 h 1277841"/>
              <a:gd name="connsiteX1" fmla="*/ 2325542 w 2325542"/>
              <a:gd name="connsiteY1" fmla="*/ 0 h 1277841"/>
              <a:gd name="connsiteX2" fmla="*/ 2325542 w 2325542"/>
              <a:gd name="connsiteY2" fmla="*/ 1277841 h 1277841"/>
              <a:gd name="connsiteX3" fmla="*/ 2180418 w 2325542"/>
              <a:gd name="connsiteY3" fmla="*/ 1273700 h 1277841"/>
              <a:gd name="connsiteX4" fmla="*/ 3919 w 2325542"/>
              <a:gd name="connsiteY4" fmla="*/ 43855 h 127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542" h="1277841">
                <a:moveTo>
                  <a:pt x="0" y="0"/>
                </a:moveTo>
                <a:lnTo>
                  <a:pt x="2325542" y="0"/>
                </a:lnTo>
                <a:lnTo>
                  <a:pt x="2325542" y="1277841"/>
                </a:lnTo>
                <a:lnTo>
                  <a:pt x="2180418" y="1273700"/>
                </a:lnTo>
                <a:cubicBezTo>
                  <a:pt x="1032812" y="1207845"/>
                  <a:pt x="120465" y="692317"/>
                  <a:pt x="3919" y="43855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0A0C093-727C-739A-6853-9F89C7DE3C70}"/>
              </a:ext>
            </a:extLst>
          </p:cNvPr>
          <p:cNvSpPr/>
          <p:nvPr/>
        </p:nvSpPr>
        <p:spPr>
          <a:xfrm>
            <a:off x="-48505" y="5943600"/>
            <a:ext cx="1343906" cy="914399"/>
          </a:xfrm>
          <a:custGeom>
            <a:avLst/>
            <a:gdLst>
              <a:gd name="connsiteX0" fmla="*/ 589039 w 2028883"/>
              <a:gd name="connsiteY0" fmla="*/ 979 h 1532184"/>
              <a:gd name="connsiteX1" fmla="*/ 1983129 w 2028883"/>
              <a:gd name="connsiteY1" fmla="*/ 720450 h 1532184"/>
              <a:gd name="connsiteX2" fmla="*/ 1924246 w 2028883"/>
              <a:gd name="connsiteY2" fmla="*/ 1437721 h 1532184"/>
              <a:gd name="connsiteX3" fmla="*/ 1874800 w 2028883"/>
              <a:gd name="connsiteY3" fmla="*/ 1532184 h 1532184"/>
              <a:gd name="connsiteX4" fmla="*/ 0 w 2028883"/>
              <a:gd name="connsiteY4" fmla="*/ 1532184 h 1532184"/>
              <a:gd name="connsiteX5" fmla="*/ 0 w 2028883"/>
              <a:gd name="connsiteY5" fmla="*/ 40356 h 1532184"/>
              <a:gd name="connsiteX6" fmla="*/ 156176 w 2028883"/>
              <a:gd name="connsiteY6" fmla="*/ 19074 h 1532184"/>
              <a:gd name="connsiteX7" fmla="*/ 589039 w 2028883"/>
              <a:gd name="connsiteY7" fmla="*/ 979 h 1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83" h="1532184">
                <a:moveTo>
                  <a:pt x="589039" y="979"/>
                </a:moveTo>
                <a:cubicBezTo>
                  <a:pt x="1283090" y="18541"/>
                  <a:pt x="1824805" y="271979"/>
                  <a:pt x="1983129" y="720450"/>
                </a:cubicBezTo>
                <a:cubicBezTo>
                  <a:pt x="2062292" y="944686"/>
                  <a:pt x="2036239" y="1191145"/>
                  <a:pt x="1924246" y="1437721"/>
                </a:cubicBezTo>
                <a:lnTo>
                  <a:pt x="1874800" y="1532184"/>
                </a:lnTo>
                <a:lnTo>
                  <a:pt x="0" y="1532184"/>
                </a:lnTo>
                <a:lnTo>
                  <a:pt x="0" y="40356"/>
                </a:lnTo>
                <a:lnTo>
                  <a:pt x="156176" y="19074"/>
                </a:lnTo>
                <a:cubicBezTo>
                  <a:pt x="305325" y="3390"/>
                  <a:pt x="450228" y="-2533"/>
                  <a:pt x="589039" y="979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D85E789-70C4-FFEE-7F9D-1DF183F9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4"/>
          <a:stretch/>
        </p:blipFill>
        <p:spPr>
          <a:xfrm>
            <a:off x="8048893" y="1850048"/>
            <a:ext cx="4005361" cy="40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34A77-5263-2347-3B70-BC976C5D4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573213"/>
            <a:ext cx="9934575" cy="48371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car: Name or brand of the car.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price: The price of the car in the local currency.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body: The type of the car's body (e.g., sedan, hatchback, crossover, etc.).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mileage: The distance the car has traveled in kilometers.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eorgia" panose="02040502050405020303" pitchFamily="18" charset="0"/>
              </a:rPr>
              <a:t>engV</a:t>
            </a:r>
            <a:r>
              <a:rPr lang="en-US" sz="1800" dirty="0">
                <a:latin typeface="Georgia" panose="02040502050405020303" pitchFamily="18" charset="0"/>
              </a:rPr>
              <a:t>: The engine volume of the car in liters.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eorgia" panose="02040502050405020303" pitchFamily="18" charset="0"/>
              </a:rPr>
              <a:t>engType</a:t>
            </a:r>
            <a:r>
              <a:rPr lang="en-US" sz="1800" dirty="0">
                <a:latin typeface="Georgia" panose="02040502050405020303" pitchFamily="18" charset="0"/>
              </a:rPr>
              <a:t>: The type of engine used in the car (e.g., gasoline, diesel, electric, etc.).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registration: Whether the car has been registered with the local authorities or not.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year: The year when the car was manufactured.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model: The model name or number of the car.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F1744-0DE5-59B5-64DE-37F707E1E29F}"/>
              </a:ext>
            </a:extLst>
          </p:cNvPr>
          <p:cNvSpPr/>
          <p:nvPr/>
        </p:nvSpPr>
        <p:spPr>
          <a:xfrm>
            <a:off x="857250" y="781050"/>
            <a:ext cx="9934575" cy="6381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Georgia" panose="02040502050405020303" pitchFamily="18" charset="0"/>
              </a:rPr>
              <a:t>DATA DICTIONARY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EEC941-BA08-6A62-C2D4-5B6A5A4E13E4}"/>
              </a:ext>
            </a:extLst>
          </p:cNvPr>
          <p:cNvSpPr/>
          <p:nvPr/>
        </p:nvSpPr>
        <p:spPr>
          <a:xfrm>
            <a:off x="10651591" y="0"/>
            <a:ext cx="1540409" cy="762608"/>
          </a:xfrm>
          <a:custGeom>
            <a:avLst/>
            <a:gdLst>
              <a:gd name="connsiteX0" fmla="*/ 0 w 2325542"/>
              <a:gd name="connsiteY0" fmla="*/ 0 h 1277841"/>
              <a:gd name="connsiteX1" fmla="*/ 2325542 w 2325542"/>
              <a:gd name="connsiteY1" fmla="*/ 0 h 1277841"/>
              <a:gd name="connsiteX2" fmla="*/ 2325542 w 2325542"/>
              <a:gd name="connsiteY2" fmla="*/ 1277841 h 1277841"/>
              <a:gd name="connsiteX3" fmla="*/ 2180418 w 2325542"/>
              <a:gd name="connsiteY3" fmla="*/ 1273700 h 1277841"/>
              <a:gd name="connsiteX4" fmla="*/ 3919 w 2325542"/>
              <a:gd name="connsiteY4" fmla="*/ 43855 h 127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542" h="1277841">
                <a:moveTo>
                  <a:pt x="0" y="0"/>
                </a:moveTo>
                <a:lnTo>
                  <a:pt x="2325542" y="0"/>
                </a:lnTo>
                <a:lnTo>
                  <a:pt x="2325542" y="1277841"/>
                </a:lnTo>
                <a:lnTo>
                  <a:pt x="2180418" y="1273700"/>
                </a:lnTo>
                <a:cubicBezTo>
                  <a:pt x="1032812" y="1207845"/>
                  <a:pt x="120465" y="692317"/>
                  <a:pt x="3919" y="43855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0A0C093-727C-739A-6853-9F89C7DE3C70}"/>
              </a:ext>
            </a:extLst>
          </p:cNvPr>
          <p:cNvSpPr/>
          <p:nvPr/>
        </p:nvSpPr>
        <p:spPr>
          <a:xfrm>
            <a:off x="-48505" y="5943600"/>
            <a:ext cx="1343906" cy="914399"/>
          </a:xfrm>
          <a:custGeom>
            <a:avLst/>
            <a:gdLst>
              <a:gd name="connsiteX0" fmla="*/ 589039 w 2028883"/>
              <a:gd name="connsiteY0" fmla="*/ 979 h 1532184"/>
              <a:gd name="connsiteX1" fmla="*/ 1983129 w 2028883"/>
              <a:gd name="connsiteY1" fmla="*/ 720450 h 1532184"/>
              <a:gd name="connsiteX2" fmla="*/ 1924246 w 2028883"/>
              <a:gd name="connsiteY2" fmla="*/ 1437721 h 1532184"/>
              <a:gd name="connsiteX3" fmla="*/ 1874800 w 2028883"/>
              <a:gd name="connsiteY3" fmla="*/ 1532184 h 1532184"/>
              <a:gd name="connsiteX4" fmla="*/ 0 w 2028883"/>
              <a:gd name="connsiteY4" fmla="*/ 1532184 h 1532184"/>
              <a:gd name="connsiteX5" fmla="*/ 0 w 2028883"/>
              <a:gd name="connsiteY5" fmla="*/ 40356 h 1532184"/>
              <a:gd name="connsiteX6" fmla="*/ 156176 w 2028883"/>
              <a:gd name="connsiteY6" fmla="*/ 19074 h 1532184"/>
              <a:gd name="connsiteX7" fmla="*/ 589039 w 2028883"/>
              <a:gd name="connsiteY7" fmla="*/ 979 h 1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83" h="1532184">
                <a:moveTo>
                  <a:pt x="589039" y="979"/>
                </a:moveTo>
                <a:cubicBezTo>
                  <a:pt x="1283090" y="18541"/>
                  <a:pt x="1824805" y="271979"/>
                  <a:pt x="1983129" y="720450"/>
                </a:cubicBezTo>
                <a:cubicBezTo>
                  <a:pt x="2062292" y="944686"/>
                  <a:pt x="2036239" y="1191145"/>
                  <a:pt x="1924246" y="1437721"/>
                </a:cubicBezTo>
                <a:lnTo>
                  <a:pt x="1874800" y="1532184"/>
                </a:lnTo>
                <a:lnTo>
                  <a:pt x="0" y="1532184"/>
                </a:lnTo>
                <a:lnTo>
                  <a:pt x="0" y="40356"/>
                </a:lnTo>
                <a:lnTo>
                  <a:pt x="156176" y="19074"/>
                </a:lnTo>
                <a:cubicBezTo>
                  <a:pt x="305325" y="3390"/>
                  <a:pt x="450228" y="-2533"/>
                  <a:pt x="589039" y="979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4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034A77-5263-2347-3B70-BC976C5D4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1" y="1573213"/>
            <a:ext cx="8267700" cy="48371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Which type of cars are sold maximum?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What is the correlation between price and mileage?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How many cars are registered?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Does the registration status influence car price?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What is the car price distribution based on Engine Value?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Which car type has the highest pricing?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F1744-0DE5-59B5-64DE-37F707E1E29F}"/>
              </a:ext>
            </a:extLst>
          </p:cNvPr>
          <p:cNvSpPr/>
          <p:nvPr/>
        </p:nvSpPr>
        <p:spPr>
          <a:xfrm>
            <a:off x="857250" y="781050"/>
            <a:ext cx="8267701" cy="6381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Georgia" panose="02040502050405020303" pitchFamily="18" charset="0"/>
              </a:rPr>
              <a:t>QUESTION FOR ANALYSIS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EEC941-BA08-6A62-C2D4-5B6A5A4E13E4}"/>
              </a:ext>
            </a:extLst>
          </p:cNvPr>
          <p:cNvSpPr/>
          <p:nvPr/>
        </p:nvSpPr>
        <p:spPr>
          <a:xfrm>
            <a:off x="10651591" y="0"/>
            <a:ext cx="1540409" cy="762608"/>
          </a:xfrm>
          <a:custGeom>
            <a:avLst/>
            <a:gdLst>
              <a:gd name="connsiteX0" fmla="*/ 0 w 2325542"/>
              <a:gd name="connsiteY0" fmla="*/ 0 h 1277841"/>
              <a:gd name="connsiteX1" fmla="*/ 2325542 w 2325542"/>
              <a:gd name="connsiteY1" fmla="*/ 0 h 1277841"/>
              <a:gd name="connsiteX2" fmla="*/ 2325542 w 2325542"/>
              <a:gd name="connsiteY2" fmla="*/ 1277841 h 1277841"/>
              <a:gd name="connsiteX3" fmla="*/ 2180418 w 2325542"/>
              <a:gd name="connsiteY3" fmla="*/ 1273700 h 1277841"/>
              <a:gd name="connsiteX4" fmla="*/ 3919 w 2325542"/>
              <a:gd name="connsiteY4" fmla="*/ 43855 h 127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542" h="1277841">
                <a:moveTo>
                  <a:pt x="0" y="0"/>
                </a:moveTo>
                <a:lnTo>
                  <a:pt x="2325542" y="0"/>
                </a:lnTo>
                <a:lnTo>
                  <a:pt x="2325542" y="1277841"/>
                </a:lnTo>
                <a:lnTo>
                  <a:pt x="2180418" y="1273700"/>
                </a:lnTo>
                <a:cubicBezTo>
                  <a:pt x="1032812" y="1207845"/>
                  <a:pt x="120465" y="692317"/>
                  <a:pt x="3919" y="43855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0A0C093-727C-739A-6853-9F89C7DE3C70}"/>
              </a:ext>
            </a:extLst>
          </p:cNvPr>
          <p:cNvSpPr/>
          <p:nvPr/>
        </p:nvSpPr>
        <p:spPr>
          <a:xfrm>
            <a:off x="-48505" y="5943600"/>
            <a:ext cx="1343906" cy="914399"/>
          </a:xfrm>
          <a:custGeom>
            <a:avLst/>
            <a:gdLst>
              <a:gd name="connsiteX0" fmla="*/ 589039 w 2028883"/>
              <a:gd name="connsiteY0" fmla="*/ 979 h 1532184"/>
              <a:gd name="connsiteX1" fmla="*/ 1983129 w 2028883"/>
              <a:gd name="connsiteY1" fmla="*/ 720450 h 1532184"/>
              <a:gd name="connsiteX2" fmla="*/ 1924246 w 2028883"/>
              <a:gd name="connsiteY2" fmla="*/ 1437721 h 1532184"/>
              <a:gd name="connsiteX3" fmla="*/ 1874800 w 2028883"/>
              <a:gd name="connsiteY3" fmla="*/ 1532184 h 1532184"/>
              <a:gd name="connsiteX4" fmla="*/ 0 w 2028883"/>
              <a:gd name="connsiteY4" fmla="*/ 1532184 h 1532184"/>
              <a:gd name="connsiteX5" fmla="*/ 0 w 2028883"/>
              <a:gd name="connsiteY5" fmla="*/ 40356 h 1532184"/>
              <a:gd name="connsiteX6" fmla="*/ 156176 w 2028883"/>
              <a:gd name="connsiteY6" fmla="*/ 19074 h 1532184"/>
              <a:gd name="connsiteX7" fmla="*/ 589039 w 2028883"/>
              <a:gd name="connsiteY7" fmla="*/ 979 h 1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83" h="1532184">
                <a:moveTo>
                  <a:pt x="589039" y="979"/>
                </a:moveTo>
                <a:cubicBezTo>
                  <a:pt x="1283090" y="18541"/>
                  <a:pt x="1824805" y="271979"/>
                  <a:pt x="1983129" y="720450"/>
                </a:cubicBezTo>
                <a:cubicBezTo>
                  <a:pt x="2062292" y="944686"/>
                  <a:pt x="2036239" y="1191145"/>
                  <a:pt x="1924246" y="1437721"/>
                </a:cubicBezTo>
                <a:lnTo>
                  <a:pt x="1874800" y="1532184"/>
                </a:lnTo>
                <a:lnTo>
                  <a:pt x="0" y="1532184"/>
                </a:lnTo>
                <a:lnTo>
                  <a:pt x="0" y="40356"/>
                </a:lnTo>
                <a:lnTo>
                  <a:pt x="156176" y="19074"/>
                </a:lnTo>
                <a:cubicBezTo>
                  <a:pt x="305325" y="3390"/>
                  <a:pt x="450228" y="-2533"/>
                  <a:pt x="589039" y="979"/>
                </a:cubicBezTo>
                <a:close/>
              </a:path>
            </a:pathLst>
          </a:custGeom>
          <a:gradFill>
            <a:gsLst>
              <a:gs pos="54000">
                <a:schemeClr val="accent2">
                  <a:lumMod val="20000"/>
                  <a:lumOff val="80000"/>
                  <a:alpha val="2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lin ang="0" scaled="0"/>
          </a:gra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endParaRPr lang="en-US" sz="4000" b="1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CB894-8D5E-852B-9696-B6010582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1" t="-680" r="9571" b="680"/>
          <a:stretch/>
        </p:blipFill>
        <p:spPr>
          <a:xfrm>
            <a:off x="9267826" y="1573213"/>
            <a:ext cx="2751260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399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Edidiong Udoh</dc:creator>
  <cp:lastModifiedBy>Edidiong Udoh</cp:lastModifiedBy>
  <cp:revision>2</cp:revision>
  <dcterms:created xsi:type="dcterms:W3CDTF">2023-05-02T06:36:52Z</dcterms:created>
  <dcterms:modified xsi:type="dcterms:W3CDTF">2023-05-02T19:47:10Z</dcterms:modified>
</cp:coreProperties>
</file>