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680" cy="1595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680" cy="1595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680" cy="1595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680" cy="1595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680" cy="1595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680" cy="1595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680" cy="1595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913680" y="618480"/>
            <a:ext cx="10363680" cy="739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680" cy="1595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680" cy="1595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680" cy="1595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680" cy="1595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680" cy="1595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680" cy="1595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680" cy="1595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680" cy="1595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680" cy="1595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680" cy="1595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680" cy="1595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680" cy="1595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913680" y="618480"/>
            <a:ext cx="10363680" cy="739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680" cy="1595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680" cy="1595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680" cy="1595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680" cy="1595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680" cy="1595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680" cy="1595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680" cy="1595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680" cy="1595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913680" y="618480"/>
            <a:ext cx="10363680" cy="739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680" cy="1595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680" cy="1595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680" cy="1595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B9B9B9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DROBO-FS\QuickDrops\JB\PPTX NG\Droplets\LightingOverlay.png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5" name="Picture 6" descr="Droplets-HD-Title-R1d.png"/>
          <p:cNvPicPr/>
          <p:nvPr/>
        </p:nvPicPr>
        <p:blipFill>
          <a:blip r:embed="rId15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680" cy="1595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B9B9B9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 descr="\\DROBO-FS\QuickDrops\JB\PPTX NG\Droplets\LightingOverlay.png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41" name="Picture 2" descr="Droplets-HD-Content-R1d.png"/>
          <p:cNvPicPr/>
          <p:nvPr/>
        </p:nvPicPr>
        <p:blipFill>
          <a:blip r:embed="rId15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B9B9B9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2" descr="\\DROBO-FS\QuickDrops\JB\PPTX NG\Droplets\LightingOverlay.png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81" name="Picture 7" descr="Droplets-HD-Content-R1d.png"/>
          <p:cNvPicPr/>
          <p:nvPr/>
        </p:nvPicPr>
        <p:blipFill>
          <a:blip r:embed="rId15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680" cy="1595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106.14.46.83/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653120" y="811080"/>
            <a:ext cx="8689320" cy="250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800" b="0" strike="noStrike" cap="all" spc="-1">
                <a:solidFill>
                  <a:srgbClr val="000000"/>
                </a:solidFill>
                <a:latin typeface="Tw Cen MT"/>
              </a:rPr>
              <a:t>Image Recognition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751040" y="3886200"/>
            <a:ext cx="8689320" cy="13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20000"/>
              </a:lnSpc>
              <a:spcBef>
                <a:spcPts val="1001"/>
              </a:spcBef>
            </a:pPr>
            <a:r>
              <a:rPr lang="en-US" sz="2200" b="0" strike="noStrike" cap="all" spc="-1">
                <a:solidFill>
                  <a:srgbClr val="808080"/>
                </a:solidFill>
                <a:latin typeface="Tw Cen MT"/>
              </a:rPr>
              <a:t>On pretrained MobileNet_V2 model</a:t>
            </a:r>
            <a:endParaRPr lang="en-US" sz="2200" b="0" strike="noStrike" spc="-1"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001"/>
              </a:spcBef>
            </a:pPr>
            <a:r>
              <a:rPr lang="en-US" sz="2200" b="0" strike="noStrike" cap="all" spc="-1">
                <a:solidFill>
                  <a:srgbClr val="808080"/>
                </a:solidFill>
                <a:latin typeface="Tw Cen MT"/>
              </a:rPr>
              <a:t>Peng Luo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913320" y="444240"/>
            <a:ext cx="10363680" cy="159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000000"/>
                </a:solidFill>
                <a:latin typeface="Tw Cen MT"/>
              </a:rPr>
              <a:t>Limitations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989280" y="2394720"/>
            <a:ext cx="10363680" cy="380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cap="all" spc="-1">
                <a:solidFill>
                  <a:srgbClr val="000000"/>
                </a:solidFill>
                <a:latin typeface="Tw Cen MT"/>
              </a:rPr>
              <a:t>Security design = none</a:t>
            </a:r>
            <a:endParaRPr lang="en-US" sz="24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cap="all" spc="-1">
                <a:solidFill>
                  <a:srgbClr val="000000"/>
                </a:solidFill>
                <a:latin typeface="Tw Cen MT"/>
              </a:rPr>
              <a:t>Performance wont be so good since every image will be stored for displaying on “history” website.</a:t>
            </a:r>
            <a:endParaRPr lang="en-US" sz="24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cap="all" spc="-1">
                <a:solidFill>
                  <a:srgbClr val="000000"/>
                </a:solidFill>
                <a:latin typeface="Tw Cen MT"/>
              </a:rPr>
              <a:t>Dealing a single image at a time while keras model can batch images</a:t>
            </a:r>
            <a:endParaRPr lang="en-US" sz="24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cap="all" spc="-1">
                <a:solidFill>
                  <a:srgbClr val="000000"/>
                </a:solidFill>
                <a:latin typeface="Tw Cen MT"/>
              </a:rPr>
              <a:t>ALIYUN SERVER IS FREE SO ITS PERFORMANCE IS POOR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913680" y="618480"/>
            <a:ext cx="10363680" cy="159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000000"/>
                </a:solidFill>
                <a:latin typeface="Tw Cen MT"/>
              </a:rPr>
              <a:t>How it can be improved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555840" y="2634480"/>
            <a:ext cx="10721880" cy="31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cap="all" spc="-1">
                <a:solidFill>
                  <a:srgbClr val="000000"/>
                </a:solidFill>
                <a:latin typeface="Tw Cen MT"/>
              </a:rPr>
              <a:t>Redis as queue/message broker put in between ML model and prediction requests</a:t>
            </a:r>
            <a:endParaRPr lang="en-US" sz="24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cap="all" spc="-1">
                <a:solidFill>
                  <a:srgbClr val="000000"/>
                </a:solidFill>
                <a:latin typeface="Tw Cen MT"/>
              </a:rPr>
              <a:t>Don’t store actual image to reduce disk IO for better performance</a:t>
            </a:r>
            <a:endParaRPr lang="en-US" sz="24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cap="all" spc="-1">
                <a:solidFill>
                  <a:srgbClr val="000000"/>
                </a:solidFill>
                <a:latin typeface="Tw Cen MT"/>
              </a:rPr>
              <a:t>Supervisor for better monitoring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717840" y="2630880"/>
            <a:ext cx="10363680" cy="159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000000"/>
                </a:solidFill>
                <a:latin typeface="Tw Cen MT"/>
              </a:rPr>
              <a:t>Q&amp;A?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32800" y="2370960"/>
            <a:ext cx="10363680" cy="159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000000"/>
                </a:solidFill>
                <a:latin typeface="Tw Cen MT"/>
              </a:rPr>
              <a:t>Thank u for watching!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913320" y="487800"/>
            <a:ext cx="10363680" cy="159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000000"/>
                </a:solidFill>
                <a:latin typeface="Tw Cen MT"/>
              </a:rPr>
              <a:t>Tech selection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913680" y="1882080"/>
            <a:ext cx="10362960" cy="458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cap="all" spc="-1" dirty="0">
                <a:solidFill>
                  <a:srgbClr val="000000"/>
                </a:solidFill>
                <a:latin typeface="Tw Cen MT"/>
              </a:rPr>
              <a:t>Backend Language: 	   						Python</a:t>
            </a:r>
            <a:endParaRPr lang="en-US" sz="2000" b="0" strike="noStrike" spc="-1" dirty="0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cap="all" spc="-1" dirty="0">
                <a:solidFill>
                  <a:srgbClr val="000000"/>
                </a:solidFill>
                <a:latin typeface="Tw Cen MT"/>
              </a:rPr>
              <a:t>framework:            							Flask</a:t>
            </a:r>
            <a:endParaRPr lang="en-US" sz="2000" b="0" strike="noStrike" spc="-1" dirty="0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cap="all" spc="-1" dirty="0">
                <a:solidFill>
                  <a:srgbClr val="000000"/>
                </a:solidFill>
                <a:latin typeface="Tw Cen MT"/>
              </a:rPr>
              <a:t>Web server									</a:t>
            </a:r>
            <a:r>
              <a:rPr lang="en-US" sz="2000" b="0" strike="noStrike" cap="all" spc="-1" dirty="0" err="1">
                <a:solidFill>
                  <a:srgbClr val="000000"/>
                </a:solidFill>
                <a:latin typeface="Tw Cen MT"/>
              </a:rPr>
              <a:t>NgiNx</a:t>
            </a:r>
            <a:endParaRPr lang="en-US" sz="2000" b="0" strike="noStrike" spc="-1" dirty="0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cap="all" spc="-1" dirty="0">
                <a:solidFill>
                  <a:srgbClr val="000000"/>
                </a:solidFill>
                <a:latin typeface="Tw Cen MT"/>
              </a:rPr>
              <a:t>High performance </a:t>
            </a:r>
            <a:r>
              <a:rPr lang="en-US" sz="2000" b="0" strike="noStrike" cap="all" spc="-1" dirty="0" err="1">
                <a:solidFill>
                  <a:srgbClr val="000000"/>
                </a:solidFill>
                <a:latin typeface="Tw Cen MT"/>
              </a:rPr>
              <a:t>Wsgi</a:t>
            </a:r>
            <a:r>
              <a:rPr lang="en-US" sz="2000" b="0" strike="noStrike" cap="all" spc="-1" dirty="0">
                <a:solidFill>
                  <a:srgbClr val="000000"/>
                </a:solidFill>
                <a:latin typeface="Tw Cen MT"/>
              </a:rPr>
              <a:t> server:       				</a:t>
            </a:r>
            <a:r>
              <a:rPr lang="en-US" sz="2000" b="0" strike="noStrike" cap="all" spc="-1" dirty="0" err="1">
                <a:solidFill>
                  <a:srgbClr val="000000"/>
                </a:solidFill>
                <a:latin typeface="Tw Cen MT"/>
              </a:rPr>
              <a:t>Gunicorn</a:t>
            </a:r>
            <a:r>
              <a:rPr lang="en-US" sz="2000" b="0" strike="noStrike" cap="all" spc="-1" dirty="0">
                <a:solidFill>
                  <a:srgbClr val="000000"/>
                </a:solidFill>
                <a:latin typeface="Tw Cen MT"/>
              </a:rPr>
              <a:t> + </a:t>
            </a:r>
            <a:r>
              <a:rPr lang="en-US" sz="2000" b="0" strike="noStrike" cap="all" spc="-1" dirty="0" err="1">
                <a:solidFill>
                  <a:srgbClr val="000000"/>
                </a:solidFill>
                <a:latin typeface="Tw Cen MT"/>
              </a:rPr>
              <a:t>gevent</a:t>
            </a:r>
            <a:endParaRPr lang="en-US" sz="2000" b="0" strike="noStrike" spc="-1" dirty="0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cap="all" spc="-1" dirty="0">
                <a:solidFill>
                  <a:srgbClr val="000000"/>
                </a:solidFill>
                <a:latin typeface="Tw Cen MT"/>
              </a:rPr>
              <a:t>database:                     						MongoDB</a:t>
            </a:r>
            <a:endParaRPr lang="en-US" sz="2000" b="0" strike="noStrike" spc="-1" dirty="0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cap="all" spc="-1" dirty="0">
                <a:solidFill>
                  <a:srgbClr val="000000"/>
                </a:solidFill>
                <a:latin typeface="Tw Cen MT"/>
              </a:rPr>
              <a:t>API Documentation:   						swagger</a:t>
            </a:r>
            <a:endParaRPr lang="en-US" sz="2000" b="0" strike="noStrike" spc="-1" dirty="0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cap="all" spc="-1" dirty="0">
                <a:solidFill>
                  <a:srgbClr val="000000"/>
                </a:solidFill>
                <a:latin typeface="Tw Cen MT"/>
              </a:rPr>
              <a:t>Machine learning model:  					MobileNet_v2</a:t>
            </a:r>
            <a:endParaRPr lang="en-US" sz="2000" b="0" strike="noStrike" spc="-1" dirty="0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cap="all" spc="-1" dirty="0">
                <a:solidFill>
                  <a:srgbClr val="000000"/>
                </a:solidFill>
                <a:latin typeface="Tw Cen MT"/>
              </a:rPr>
              <a:t>Deployed on:							</a:t>
            </a:r>
            <a:r>
              <a:rPr lang="en-US" sz="2000" b="0" strike="noStrike" cap="all" spc="-1">
                <a:solidFill>
                  <a:srgbClr val="000000"/>
                </a:solidFill>
                <a:latin typeface="Tw Cen MT"/>
              </a:rPr>
              <a:t>	Aliyun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913680" y="618480"/>
            <a:ext cx="10363680" cy="159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000000"/>
                </a:solidFill>
                <a:latin typeface="Tw Cen MT"/>
              </a:rPr>
              <a:t>System Structure and data flow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125" name="Content Placeholder 4"/>
          <p:cNvPicPr/>
          <p:nvPr/>
        </p:nvPicPr>
        <p:blipFill>
          <a:blip r:embed="rId2"/>
          <a:stretch/>
        </p:blipFill>
        <p:spPr>
          <a:xfrm>
            <a:off x="1859400" y="2026080"/>
            <a:ext cx="5049360" cy="4229640"/>
          </a:xfrm>
          <a:prstGeom prst="rect">
            <a:avLst/>
          </a:prstGeom>
          <a:ln>
            <a:noFill/>
          </a:ln>
        </p:spPr>
      </p:pic>
      <p:sp>
        <p:nvSpPr>
          <p:cNvPr id="126" name="CustomShape 2"/>
          <p:cNvSpPr/>
          <p:nvPr/>
        </p:nvSpPr>
        <p:spPr>
          <a:xfrm>
            <a:off x="7263360" y="2946960"/>
            <a:ext cx="346104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  <a:ea typeface="DejaVu Sans"/>
              </a:rPr>
              <a:t>Ideally will be like what image shows 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913680" y="618480"/>
            <a:ext cx="10363680" cy="159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000000"/>
                </a:solidFill>
                <a:latin typeface="Tw Cen MT"/>
              </a:rPr>
              <a:t>Why nginx?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1382400" y="2367000"/>
            <a:ext cx="9894240" cy="270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0000"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cap="all" spc="-1">
                <a:solidFill>
                  <a:srgbClr val="000000"/>
                </a:solidFill>
                <a:latin typeface="Tw Cen MT"/>
              </a:rPr>
              <a:t>High performance web server</a:t>
            </a:r>
            <a:endParaRPr lang="en-US" sz="24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cap="all" spc="-1">
                <a:solidFill>
                  <a:srgbClr val="000000"/>
                </a:solidFill>
                <a:latin typeface="Tw Cen MT"/>
              </a:rPr>
              <a:t>reverse proxy</a:t>
            </a:r>
            <a:endParaRPr lang="en-US" sz="24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cap="all" spc="-1">
                <a:solidFill>
                  <a:srgbClr val="000000"/>
                </a:solidFill>
                <a:latin typeface="Tw Cen MT"/>
              </a:rPr>
              <a:t>Load balancer</a:t>
            </a:r>
            <a:endParaRPr lang="en-US" sz="24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cap="all" spc="-1">
                <a:solidFill>
                  <a:srgbClr val="000000"/>
                </a:solidFill>
                <a:latin typeface="Tw Cen MT"/>
              </a:rPr>
              <a:t>Static files</a:t>
            </a:r>
            <a:endParaRPr lang="en-US" sz="24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cap="all" spc="-1">
                <a:solidFill>
                  <a:srgbClr val="000000"/>
                </a:solidFill>
                <a:latin typeface="Tw Cen MT"/>
              </a:rPr>
              <a:t>…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913680" y="618480"/>
            <a:ext cx="10363680" cy="159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000000"/>
                </a:solidFill>
                <a:latin typeface="Tw Cen MT"/>
              </a:rPr>
              <a:t>WHY gunicoRn + gevent?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497200" y="2851920"/>
            <a:ext cx="5572800" cy="273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cap="all" spc="-1">
                <a:solidFill>
                  <a:srgbClr val="000000"/>
                </a:solidFill>
                <a:latin typeface="Tw Cen MT"/>
              </a:rPr>
              <a:t>High performance</a:t>
            </a:r>
            <a:endParaRPr lang="en-US" sz="24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cap="all" spc="-1">
                <a:solidFill>
                  <a:srgbClr val="000000"/>
                </a:solidFill>
                <a:latin typeface="Tw Cen MT"/>
              </a:rPr>
              <a:t>Multiprocessing support</a:t>
            </a:r>
            <a:endParaRPr lang="en-US" sz="24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cap="all" spc="-1">
                <a:solidFill>
                  <a:srgbClr val="000000"/>
                </a:solidFill>
                <a:latin typeface="Tw Cen MT"/>
              </a:rPr>
              <a:t>Http to WSGI</a:t>
            </a:r>
            <a:endParaRPr lang="en-US" sz="24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cap="all" spc="-1">
                <a:solidFill>
                  <a:srgbClr val="000000"/>
                </a:solidFill>
                <a:latin typeface="Tw Cen MT"/>
              </a:rPr>
              <a:t>coroutine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31" name="Picture 14"/>
          <p:cNvPicPr/>
          <p:nvPr/>
        </p:nvPicPr>
        <p:blipFill>
          <a:blip r:embed="rId2"/>
          <a:stretch/>
        </p:blipFill>
        <p:spPr>
          <a:xfrm>
            <a:off x="666720" y="2732400"/>
            <a:ext cx="3442680" cy="247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913680" y="618480"/>
            <a:ext cx="10363680" cy="159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000000"/>
                </a:solidFill>
                <a:latin typeface="Tw Cen MT"/>
              </a:rPr>
              <a:t>Why MongoDB?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1382400" y="2367000"/>
            <a:ext cx="9894240" cy="270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cap="all" spc="-1">
                <a:solidFill>
                  <a:srgbClr val="000000"/>
                </a:solidFill>
                <a:latin typeface="Tw Cen MT"/>
              </a:rPr>
              <a:t>Key-value  NoSQL : suitable for the scenario</a:t>
            </a:r>
            <a:endParaRPr lang="en-US" sz="24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cap="all" spc="-1">
                <a:solidFill>
                  <a:srgbClr val="000000"/>
                </a:solidFill>
                <a:latin typeface="Tw Cen MT"/>
              </a:rPr>
              <a:t>High Performance</a:t>
            </a:r>
            <a:endParaRPr lang="en-US" sz="24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cap="all" spc="-1">
                <a:solidFill>
                  <a:srgbClr val="000000"/>
                </a:solidFill>
                <a:latin typeface="Tw Cen MT"/>
              </a:rPr>
              <a:t>Easy to use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913680" y="618480"/>
            <a:ext cx="10363680" cy="159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000000"/>
                </a:solidFill>
                <a:latin typeface="Tw Cen MT"/>
              </a:rPr>
              <a:t>Docker?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135" name="Content Placeholder 4"/>
          <p:cNvPicPr/>
          <p:nvPr/>
        </p:nvPicPr>
        <p:blipFill>
          <a:blip r:embed="rId2"/>
          <a:stretch/>
        </p:blipFill>
        <p:spPr>
          <a:xfrm>
            <a:off x="915120" y="4965120"/>
            <a:ext cx="10362600" cy="556920"/>
          </a:xfrm>
          <a:prstGeom prst="rect">
            <a:avLst/>
          </a:prstGeom>
          <a:ln>
            <a:noFill/>
          </a:ln>
        </p:spPr>
      </p:pic>
      <p:pic>
        <p:nvPicPr>
          <p:cNvPr id="136" name="Picture 6"/>
          <p:cNvPicPr/>
          <p:nvPr/>
        </p:nvPicPr>
        <p:blipFill>
          <a:blip r:embed="rId3"/>
          <a:stretch/>
        </p:blipFill>
        <p:spPr>
          <a:xfrm>
            <a:off x="1188720" y="3078720"/>
            <a:ext cx="5150520" cy="761400"/>
          </a:xfrm>
          <a:prstGeom prst="rect">
            <a:avLst/>
          </a:prstGeom>
          <a:ln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7304400" y="2574360"/>
            <a:ext cx="3069000" cy="130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Tw Cen MT"/>
                <a:ea typeface="DejaVu Sans"/>
              </a:rPr>
              <a:t>Dependency management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Tw Cen MT"/>
                <a:ea typeface="DejaVu Sans"/>
              </a:rPr>
              <a:t>Easier for deployment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Tw Cen MT"/>
                <a:ea typeface="DejaVu Sans"/>
              </a:rPr>
              <a:t>Improve scalability 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2078640" y="372960"/>
            <a:ext cx="6161400" cy="159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000000"/>
                </a:solidFill>
                <a:latin typeface="Tw Cen MT"/>
              </a:rPr>
              <a:t>demo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489600" y="2573640"/>
            <a:ext cx="4996440" cy="208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cap="all" spc="-1">
                <a:solidFill>
                  <a:srgbClr val="000000"/>
                </a:solidFill>
                <a:latin typeface="Tw Cen MT"/>
              </a:rPr>
              <a:t>History endpoint:  GET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4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cap="all" spc="-1">
                <a:solidFill>
                  <a:srgbClr val="000000"/>
                </a:solidFill>
                <a:latin typeface="Tw Cen MT"/>
              </a:rPr>
              <a:t>PredictION endpoint:  POST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6098400" y="2675160"/>
            <a:ext cx="4874040" cy="40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w Cen MT"/>
                <a:ea typeface="DejaVu Sans"/>
                <a:hlinkClick r:id="rId2"/>
              </a:rPr>
              <a:t>http://106.14.46.83/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5938560" y="3813840"/>
            <a:ext cx="521676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w Cen MT"/>
                <a:ea typeface="DejaVu Sans"/>
              </a:rPr>
              <a:t>curl -k -X POST -F "image=@human.jpg" "http://106.14.46.83/predict"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42" name="Picture 10"/>
          <p:cNvPicPr/>
          <p:nvPr/>
        </p:nvPicPr>
        <p:blipFill>
          <a:blip r:embed="rId3"/>
          <a:stretch/>
        </p:blipFill>
        <p:spPr>
          <a:xfrm>
            <a:off x="741960" y="5166000"/>
            <a:ext cx="10264680" cy="1005480"/>
          </a:xfrm>
          <a:prstGeom prst="rect">
            <a:avLst/>
          </a:prstGeom>
          <a:ln>
            <a:noFill/>
          </a:ln>
        </p:spPr>
      </p:pic>
      <p:sp>
        <p:nvSpPr>
          <p:cNvPr id="143" name="TextShape 5"/>
          <p:cNvSpPr txBox="1"/>
          <p:nvPr/>
        </p:nvSpPr>
        <p:spPr>
          <a:xfrm>
            <a:off x="6092640" y="3114360"/>
            <a:ext cx="73800" cy="673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latin typeface="Arial"/>
              </a:rPr>
              <a:t> </a:t>
            </a:r>
          </a:p>
          <a:p>
            <a:endParaRPr lang="en-US" sz="1800" b="0" strike="noStrike" spc="-1">
              <a:latin typeface="Arial"/>
            </a:endParaRPr>
          </a:p>
        </p:txBody>
      </p:sp>
      <p:sp>
        <p:nvSpPr>
          <p:cNvPr id="144" name="TextShape 6"/>
          <p:cNvSpPr txBox="1"/>
          <p:nvPr/>
        </p:nvSpPr>
        <p:spPr>
          <a:xfrm>
            <a:off x="6092640" y="3627360"/>
            <a:ext cx="73800" cy="673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latin typeface="Arial"/>
              </a:rPr>
              <a:t> </a:t>
            </a:r>
          </a:p>
          <a:p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630720" y="0"/>
            <a:ext cx="10363680" cy="159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000000"/>
                </a:solidFill>
                <a:latin typeface="Tw Cen MT"/>
              </a:rPr>
              <a:t>Swagger documentation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146" name="Content Placeholder 7"/>
          <p:cNvPicPr/>
          <p:nvPr/>
        </p:nvPicPr>
        <p:blipFill>
          <a:blip r:embed="rId2"/>
          <a:stretch/>
        </p:blipFill>
        <p:spPr>
          <a:xfrm>
            <a:off x="6474960" y="1039320"/>
            <a:ext cx="4519800" cy="5814720"/>
          </a:xfrm>
          <a:prstGeom prst="rect">
            <a:avLst/>
          </a:prstGeom>
          <a:ln>
            <a:noFill/>
          </a:ln>
        </p:spPr>
      </p:pic>
      <p:pic>
        <p:nvPicPr>
          <p:cNvPr id="147" name="Picture 9"/>
          <p:cNvPicPr/>
          <p:nvPr/>
        </p:nvPicPr>
        <p:blipFill>
          <a:blip r:embed="rId3"/>
          <a:stretch/>
        </p:blipFill>
        <p:spPr>
          <a:xfrm>
            <a:off x="810720" y="1039320"/>
            <a:ext cx="4597200" cy="5819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679</TotalTime>
  <Words>292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Symbol</vt:lpstr>
      <vt:lpstr>Tw Cen MT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Luo Benson</dc:creator>
  <dc:description/>
  <cp:lastModifiedBy>Luo Benson</cp:lastModifiedBy>
  <cp:revision>49</cp:revision>
  <dcterms:created xsi:type="dcterms:W3CDTF">2020-07-31T23:31:18Z</dcterms:created>
  <dcterms:modified xsi:type="dcterms:W3CDTF">2020-08-19T06:01:14Z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</vt:i4>
  </property>
</Properties>
</file>