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78" r:id="rId3"/>
    <p:sldId id="279" r:id="rId4"/>
    <p:sldId id="271" r:id="rId5"/>
    <p:sldId id="257" r:id="rId6"/>
    <p:sldId id="269" r:id="rId7"/>
    <p:sldId id="290" r:id="rId8"/>
    <p:sldId id="270" r:id="rId9"/>
    <p:sldId id="272" r:id="rId10"/>
    <p:sldId id="291" r:id="rId11"/>
    <p:sldId id="292" r:id="rId12"/>
    <p:sldId id="293" r:id="rId13"/>
    <p:sldId id="294" r:id="rId14"/>
    <p:sldId id="295" r:id="rId15"/>
    <p:sldId id="296" r:id="rId16"/>
    <p:sldId id="297" r:id="rId17"/>
    <p:sldId id="298" r:id="rId18"/>
    <p:sldId id="299" r:id="rId19"/>
    <p:sldId id="300" r:id="rId20"/>
    <p:sldId id="301" r:id="rId21"/>
    <p:sldId id="289" r:id="rId22"/>
    <p:sldId id="274" r:id="rId23"/>
    <p:sldId id="275"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6FBF95-13C4-4C10-AC5C-FD32CA9E9259}"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B2631-6172-409D-96A5-FFE10B1C53BD}" type="slidenum">
              <a:rPr lang="en-US" smtClean="0"/>
              <a:pPr/>
              <a:t>‹#›</a:t>
            </a:fld>
            <a:endParaRPr lang="en-US"/>
          </a:p>
        </p:txBody>
      </p:sp>
    </p:spTree>
    <p:extLst>
      <p:ext uri="{BB962C8B-B14F-4D97-AF65-F5344CB8AC3E}">
        <p14:creationId xmlns:p14="http://schemas.microsoft.com/office/powerpoint/2010/main" val="237739283"/>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6FBF95-13C4-4C10-AC5C-FD32CA9E9259}" type="datetimeFigureOut">
              <a:rPr lang="en-US" smtClean="0"/>
              <a:pPr/>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1B2631-6172-409D-96A5-FFE10B1C53BD}" type="slidenum">
              <a:rPr lang="en-US" smtClean="0"/>
              <a:pPr/>
              <a:t>‹#›</a:t>
            </a:fld>
            <a:endParaRPr lang="en-US"/>
          </a:p>
        </p:txBody>
      </p:sp>
    </p:spTree>
    <p:extLst>
      <p:ext uri="{BB962C8B-B14F-4D97-AF65-F5344CB8AC3E}">
        <p14:creationId xmlns:p14="http://schemas.microsoft.com/office/powerpoint/2010/main" val="68500481"/>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F6FBF95-13C4-4C10-AC5C-FD32CA9E9259}"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B2631-6172-409D-96A5-FFE10B1C53BD}" type="slidenum">
              <a:rPr lang="en-US" smtClean="0"/>
              <a:pPr/>
              <a:t>‹#›</a:t>
            </a:fld>
            <a:endParaRPr lang="en-US"/>
          </a:p>
        </p:txBody>
      </p:sp>
    </p:spTree>
    <p:extLst>
      <p:ext uri="{BB962C8B-B14F-4D97-AF65-F5344CB8AC3E}">
        <p14:creationId xmlns:p14="http://schemas.microsoft.com/office/powerpoint/2010/main" val="611002686"/>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F6FBF95-13C4-4C10-AC5C-FD32CA9E9259}"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B2631-6172-409D-96A5-FFE10B1C53BD}" type="slidenum">
              <a:rPr lang="en-US" smtClean="0"/>
              <a:pPr/>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99111611"/>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FBF95-13C4-4C10-AC5C-FD32CA9E9259}"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B2631-6172-409D-96A5-FFE10B1C53BD}" type="slidenum">
              <a:rPr lang="en-US" smtClean="0"/>
              <a:pPr/>
              <a:t>‹#›</a:t>
            </a:fld>
            <a:endParaRPr lang="en-US"/>
          </a:p>
        </p:txBody>
      </p:sp>
    </p:spTree>
    <p:extLst>
      <p:ext uri="{BB962C8B-B14F-4D97-AF65-F5344CB8AC3E}">
        <p14:creationId xmlns:p14="http://schemas.microsoft.com/office/powerpoint/2010/main" val="1429998370"/>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F6FBF95-13C4-4C10-AC5C-FD32CA9E9259}" type="datetimeFigureOut">
              <a:rPr lang="en-US" smtClean="0"/>
              <a:pPr/>
              <a:t>3/2/2022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B2631-6172-409D-96A5-FFE10B1C53BD}" type="slidenum">
              <a:rPr lang="en-US" smtClean="0"/>
              <a:pPr/>
              <a:t>‹#›</a:t>
            </a:fld>
            <a:endParaRPr lang="en-US"/>
          </a:p>
        </p:txBody>
      </p:sp>
    </p:spTree>
    <p:extLst>
      <p:ext uri="{BB962C8B-B14F-4D97-AF65-F5344CB8AC3E}">
        <p14:creationId xmlns:p14="http://schemas.microsoft.com/office/powerpoint/2010/main" val="766179971"/>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F6FBF95-13C4-4C10-AC5C-FD32CA9E9259}" type="datetimeFigureOut">
              <a:rPr lang="en-US" smtClean="0"/>
              <a:pPr/>
              <a:t>3/2/2022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B2631-6172-409D-96A5-FFE10B1C53BD}" type="slidenum">
              <a:rPr lang="en-US" smtClean="0"/>
              <a:pPr/>
              <a:t>‹#›</a:t>
            </a:fld>
            <a:endParaRPr lang="en-US"/>
          </a:p>
        </p:txBody>
      </p:sp>
    </p:spTree>
    <p:extLst>
      <p:ext uri="{BB962C8B-B14F-4D97-AF65-F5344CB8AC3E}">
        <p14:creationId xmlns:p14="http://schemas.microsoft.com/office/powerpoint/2010/main" val="2961235104"/>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6FBF95-13C4-4C10-AC5C-FD32CA9E9259}"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B2631-6172-409D-96A5-FFE10B1C53BD}" type="slidenum">
              <a:rPr lang="en-US" smtClean="0"/>
              <a:pPr/>
              <a:t>‹#›</a:t>
            </a:fld>
            <a:endParaRPr lang="en-US"/>
          </a:p>
        </p:txBody>
      </p:sp>
    </p:spTree>
    <p:extLst>
      <p:ext uri="{BB962C8B-B14F-4D97-AF65-F5344CB8AC3E}">
        <p14:creationId xmlns:p14="http://schemas.microsoft.com/office/powerpoint/2010/main" val="1912380775"/>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6FBF95-13C4-4C10-AC5C-FD32CA9E9259}"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B2631-6172-409D-96A5-FFE10B1C53BD}" type="slidenum">
              <a:rPr lang="en-US" smtClean="0"/>
              <a:pPr/>
              <a:t>‹#›</a:t>
            </a:fld>
            <a:endParaRPr lang="en-US"/>
          </a:p>
        </p:txBody>
      </p:sp>
    </p:spTree>
    <p:extLst>
      <p:ext uri="{BB962C8B-B14F-4D97-AF65-F5344CB8AC3E}">
        <p14:creationId xmlns:p14="http://schemas.microsoft.com/office/powerpoint/2010/main" val="1469962804"/>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6FBF95-13C4-4C10-AC5C-FD32CA9E9259}"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B2631-6172-409D-96A5-FFE10B1C53BD}" type="slidenum">
              <a:rPr lang="en-US" smtClean="0"/>
              <a:pPr/>
              <a:t>‹#›</a:t>
            </a:fld>
            <a:endParaRPr lang="en-US"/>
          </a:p>
        </p:txBody>
      </p:sp>
    </p:spTree>
    <p:extLst>
      <p:ext uri="{BB962C8B-B14F-4D97-AF65-F5344CB8AC3E}">
        <p14:creationId xmlns:p14="http://schemas.microsoft.com/office/powerpoint/2010/main" val="3783937724"/>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FBF95-13C4-4C10-AC5C-FD32CA9E9259}"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B2631-6172-409D-96A5-FFE10B1C53BD}" type="slidenum">
              <a:rPr lang="en-US" smtClean="0"/>
              <a:pPr/>
              <a:t>‹#›</a:t>
            </a:fld>
            <a:endParaRPr lang="en-US"/>
          </a:p>
        </p:txBody>
      </p:sp>
    </p:spTree>
    <p:extLst>
      <p:ext uri="{BB962C8B-B14F-4D97-AF65-F5344CB8AC3E}">
        <p14:creationId xmlns:p14="http://schemas.microsoft.com/office/powerpoint/2010/main" val="1349915777"/>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6FBF95-13C4-4C10-AC5C-FD32CA9E9259}" type="datetimeFigureOut">
              <a:rPr lang="en-US" smtClean="0"/>
              <a:pPr/>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1B2631-6172-409D-96A5-FFE10B1C53BD}" type="slidenum">
              <a:rPr lang="en-US" smtClean="0"/>
              <a:pPr/>
              <a:t>‹#›</a:t>
            </a:fld>
            <a:endParaRPr lang="en-US"/>
          </a:p>
        </p:txBody>
      </p:sp>
    </p:spTree>
    <p:extLst>
      <p:ext uri="{BB962C8B-B14F-4D97-AF65-F5344CB8AC3E}">
        <p14:creationId xmlns:p14="http://schemas.microsoft.com/office/powerpoint/2010/main" val="3419722941"/>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6FBF95-13C4-4C10-AC5C-FD32CA9E9259}" type="datetimeFigureOut">
              <a:rPr lang="en-US" smtClean="0"/>
              <a:pPr/>
              <a:t>3/2/2022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1B2631-6172-409D-96A5-FFE10B1C53BD}" type="slidenum">
              <a:rPr lang="en-US" smtClean="0"/>
              <a:pPr/>
              <a:t>‹#›</a:t>
            </a:fld>
            <a:endParaRPr lang="en-US"/>
          </a:p>
        </p:txBody>
      </p:sp>
    </p:spTree>
    <p:extLst>
      <p:ext uri="{BB962C8B-B14F-4D97-AF65-F5344CB8AC3E}">
        <p14:creationId xmlns:p14="http://schemas.microsoft.com/office/powerpoint/2010/main" val="700895165"/>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F6FBF95-13C4-4C10-AC5C-FD32CA9E9259}" type="datetimeFigureOut">
              <a:rPr lang="en-US" smtClean="0"/>
              <a:pPr/>
              <a:t>3/2/2022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B1B2631-6172-409D-96A5-FFE10B1C53BD}" type="slidenum">
              <a:rPr lang="en-US" smtClean="0"/>
              <a:pPr/>
              <a:t>‹#›</a:t>
            </a:fld>
            <a:endParaRPr lang="en-US"/>
          </a:p>
        </p:txBody>
      </p:sp>
    </p:spTree>
    <p:extLst>
      <p:ext uri="{BB962C8B-B14F-4D97-AF65-F5344CB8AC3E}">
        <p14:creationId xmlns:p14="http://schemas.microsoft.com/office/powerpoint/2010/main" val="247090024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F6FBF95-13C4-4C10-AC5C-FD32CA9E9259}" type="datetimeFigureOut">
              <a:rPr lang="en-US" smtClean="0"/>
              <a:pPr/>
              <a:t>3/2/2022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B1B2631-6172-409D-96A5-FFE10B1C53BD}" type="slidenum">
              <a:rPr lang="en-US" smtClean="0"/>
              <a:pPr/>
              <a:t>‹#›</a:t>
            </a:fld>
            <a:endParaRPr lang="en-US"/>
          </a:p>
        </p:txBody>
      </p:sp>
    </p:spTree>
    <p:extLst>
      <p:ext uri="{BB962C8B-B14F-4D97-AF65-F5344CB8AC3E}">
        <p14:creationId xmlns:p14="http://schemas.microsoft.com/office/powerpoint/2010/main" val="878335760"/>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F6FBF95-13C4-4C10-AC5C-FD32CA9E9259}" type="datetimeFigureOut">
              <a:rPr lang="en-US" smtClean="0"/>
              <a:pPr/>
              <a:t>3/2/2022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B1B2631-6172-409D-96A5-FFE10B1C53BD}" type="slidenum">
              <a:rPr lang="en-US" smtClean="0"/>
              <a:pPr/>
              <a:t>‹#›</a:t>
            </a:fld>
            <a:endParaRPr lang="en-US"/>
          </a:p>
        </p:txBody>
      </p:sp>
    </p:spTree>
    <p:extLst>
      <p:ext uri="{BB962C8B-B14F-4D97-AF65-F5344CB8AC3E}">
        <p14:creationId xmlns:p14="http://schemas.microsoft.com/office/powerpoint/2010/main" val="2246823180"/>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6FBF95-13C4-4C10-AC5C-FD32CA9E9259}" type="datetimeFigureOut">
              <a:rPr lang="en-US" smtClean="0"/>
              <a:pPr/>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1B2631-6172-409D-96A5-FFE10B1C53BD}" type="slidenum">
              <a:rPr lang="en-US" smtClean="0"/>
              <a:pPr/>
              <a:t>‹#›</a:t>
            </a:fld>
            <a:endParaRPr lang="en-US"/>
          </a:p>
        </p:txBody>
      </p:sp>
    </p:spTree>
    <p:extLst>
      <p:ext uri="{BB962C8B-B14F-4D97-AF65-F5344CB8AC3E}">
        <p14:creationId xmlns:p14="http://schemas.microsoft.com/office/powerpoint/2010/main" val="1595993498"/>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F6FBF95-13C4-4C10-AC5C-FD32CA9E9259}" type="datetimeFigureOut">
              <a:rPr lang="en-US" smtClean="0"/>
              <a:pPr/>
              <a:t>3/2/2022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B1B2631-6172-409D-96A5-FFE10B1C53BD}" type="slidenum">
              <a:rPr lang="en-US" smtClean="0"/>
              <a:pPr/>
              <a:t>‹#›</a:t>
            </a:fld>
            <a:endParaRPr lang="en-US"/>
          </a:p>
        </p:txBody>
      </p:sp>
    </p:spTree>
    <p:extLst>
      <p:ext uri="{BB962C8B-B14F-4D97-AF65-F5344CB8AC3E}">
        <p14:creationId xmlns:p14="http://schemas.microsoft.com/office/powerpoint/2010/main" val="8006621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ransition spd="slow">
    <p:fade/>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b="1" dirty="0"/>
              <a:t>SMART REPAIR</a:t>
            </a:r>
            <a:br>
              <a:rPr lang="en-IN" b="1" dirty="0"/>
            </a:br>
            <a:endParaRPr lang="en-US" b="1" dirty="0"/>
          </a:p>
        </p:txBody>
      </p:sp>
      <p:sp>
        <p:nvSpPr>
          <p:cNvPr id="3" name="Subtitle 2"/>
          <p:cNvSpPr>
            <a:spLocks noGrp="1"/>
          </p:cNvSpPr>
          <p:nvPr>
            <p:ph type="subTitle" idx="1"/>
          </p:nvPr>
        </p:nvSpPr>
        <p:spPr>
          <a:xfrm>
            <a:off x="7847860" y="4323255"/>
            <a:ext cx="4155251" cy="1655762"/>
          </a:xfrm>
        </p:spPr>
        <p:txBody>
          <a:bodyPr>
            <a:normAutofit fontScale="70000" lnSpcReduction="20000"/>
          </a:bodyPr>
          <a:lstStyle/>
          <a:p>
            <a:endParaRPr lang="en-US" i="1" dirty="0">
              <a:solidFill>
                <a:schemeClr val="tx1"/>
              </a:solidFill>
            </a:endParaRPr>
          </a:p>
          <a:p>
            <a:endParaRPr lang="en-US" i="1" dirty="0">
              <a:solidFill>
                <a:schemeClr val="tx1"/>
              </a:solidFill>
            </a:endParaRPr>
          </a:p>
          <a:p>
            <a:r>
              <a:rPr lang="en-US" i="1" dirty="0">
                <a:solidFill>
                  <a:schemeClr val="tx1"/>
                </a:solidFill>
              </a:rPr>
              <a:t>Bensy Benny</a:t>
            </a:r>
          </a:p>
          <a:p>
            <a:endParaRPr lang="en-US" i="1" dirty="0">
              <a:solidFill>
                <a:schemeClr val="tx1"/>
              </a:solidFill>
            </a:endParaRPr>
          </a:p>
          <a:p>
            <a:r>
              <a:rPr lang="en-US" i="1" dirty="0">
                <a:solidFill>
                  <a:schemeClr val="tx1"/>
                </a:solidFill>
              </a:rPr>
              <a:t>Internal GUIDE: Ms. Sona maria </a:t>
            </a:r>
            <a:r>
              <a:rPr lang="en-US" i="1" dirty="0" err="1">
                <a:solidFill>
                  <a:schemeClr val="tx1"/>
                </a:solidFill>
              </a:rPr>
              <a:t>sebastian</a:t>
            </a:r>
            <a:endParaRPr lang="en-US" i="1" dirty="0">
              <a:solidFill>
                <a:schemeClr val="tx1"/>
              </a:solidFill>
            </a:endParaRPr>
          </a:p>
        </p:txBody>
      </p:sp>
    </p:spTree>
    <p:extLst>
      <p:ext uri="{BB962C8B-B14F-4D97-AF65-F5344CB8AC3E}">
        <p14:creationId xmlns:p14="http://schemas.microsoft.com/office/powerpoint/2010/main" val="81411304"/>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16FA-216C-4AA7-ABDC-1CB6D1D97C83}"/>
              </a:ext>
            </a:extLst>
          </p:cNvPr>
          <p:cNvSpPr>
            <a:spLocks noGrp="1"/>
          </p:cNvSpPr>
          <p:nvPr>
            <p:ph type="title"/>
          </p:nvPr>
        </p:nvSpPr>
        <p:spPr/>
        <p:txBody>
          <a:bodyPr/>
          <a:lstStyle/>
          <a:p>
            <a:r>
              <a:rPr lang="en-IN" sz="3000" dirty="0"/>
              <a:t>State Chart Diagram</a:t>
            </a:r>
          </a:p>
        </p:txBody>
      </p:sp>
      <p:sp>
        <p:nvSpPr>
          <p:cNvPr id="3" name="Content Placeholder 2">
            <a:extLst>
              <a:ext uri="{FF2B5EF4-FFF2-40B4-BE49-F238E27FC236}">
                <a16:creationId xmlns:a16="http://schemas.microsoft.com/office/drawing/2014/main" id="{ED0FD832-235F-4FBD-A5E1-56372C297ED6}"/>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0532D100-A039-41DB-AE01-729F3177715F}"/>
              </a:ext>
            </a:extLst>
          </p:cNvPr>
          <p:cNvPicPr/>
          <p:nvPr/>
        </p:nvPicPr>
        <p:blipFill>
          <a:blip r:embed="rId2"/>
          <a:stretch>
            <a:fillRect/>
          </a:stretch>
        </p:blipFill>
        <p:spPr>
          <a:xfrm>
            <a:off x="1103311" y="1287262"/>
            <a:ext cx="9798467" cy="5220070"/>
          </a:xfrm>
          <a:prstGeom prst="rect">
            <a:avLst/>
          </a:prstGeom>
        </p:spPr>
      </p:pic>
    </p:spTree>
    <p:extLst>
      <p:ext uri="{BB962C8B-B14F-4D97-AF65-F5344CB8AC3E}">
        <p14:creationId xmlns:p14="http://schemas.microsoft.com/office/powerpoint/2010/main" val="3676342273"/>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B2CDB-77C6-4470-AFE7-392152D148BE}"/>
              </a:ext>
            </a:extLst>
          </p:cNvPr>
          <p:cNvSpPr>
            <a:spLocks noGrp="1"/>
          </p:cNvSpPr>
          <p:nvPr>
            <p:ph type="title"/>
          </p:nvPr>
        </p:nvSpPr>
        <p:spPr/>
        <p:txBody>
          <a:bodyPr/>
          <a:lstStyle/>
          <a:p>
            <a:r>
              <a:rPr lang="en-IN" sz="3000" dirty="0"/>
              <a:t>Activity Diagram </a:t>
            </a:r>
          </a:p>
        </p:txBody>
      </p:sp>
      <p:pic>
        <p:nvPicPr>
          <p:cNvPr id="4" name="Content Placeholder 3">
            <a:extLst>
              <a:ext uri="{FF2B5EF4-FFF2-40B4-BE49-F238E27FC236}">
                <a16:creationId xmlns:a16="http://schemas.microsoft.com/office/drawing/2014/main" id="{ABE5EB70-7732-432C-9A93-B4EA00540A8A}"/>
              </a:ext>
            </a:extLst>
          </p:cNvPr>
          <p:cNvPicPr>
            <a:picLocks noGrp="1"/>
          </p:cNvPicPr>
          <p:nvPr>
            <p:ph idx="1"/>
          </p:nvPr>
        </p:nvPicPr>
        <p:blipFill>
          <a:blip r:embed="rId2"/>
          <a:stretch>
            <a:fillRect/>
          </a:stretch>
        </p:blipFill>
        <p:spPr>
          <a:xfrm>
            <a:off x="3045041" y="1065321"/>
            <a:ext cx="5956916" cy="5690586"/>
          </a:xfrm>
          <a:prstGeom prst="rect">
            <a:avLst/>
          </a:prstGeom>
        </p:spPr>
      </p:pic>
    </p:spTree>
    <p:extLst>
      <p:ext uri="{BB962C8B-B14F-4D97-AF65-F5344CB8AC3E}">
        <p14:creationId xmlns:p14="http://schemas.microsoft.com/office/powerpoint/2010/main" val="2610297276"/>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91B46-7C56-4D99-9B6B-8972BA3EFB77}"/>
              </a:ext>
            </a:extLst>
          </p:cNvPr>
          <p:cNvSpPr>
            <a:spLocks noGrp="1"/>
          </p:cNvSpPr>
          <p:nvPr>
            <p:ph type="title"/>
          </p:nvPr>
        </p:nvSpPr>
        <p:spPr/>
        <p:txBody>
          <a:bodyPr/>
          <a:lstStyle/>
          <a:p>
            <a:r>
              <a:rPr lang="en-IN" dirty="0"/>
              <a:t> </a:t>
            </a:r>
            <a:r>
              <a:rPr lang="en-IN" sz="3000" dirty="0"/>
              <a:t>Class Diagram </a:t>
            </a:r>
          </a:p>
        </p:txBody>
      </p:sp>
      <p:sp>
        <p:nvSpPr>
          <p:cNvPr id="3" name="Content Placeholder 2">
            <a:extLst>
              <a:ext uri="{FF2B5EF4-FFF2-40B4-BE49-F238E27FC236}">
                <a16:creationId xmlns:a16="http://schemas.microsoft.com/office/drawing/2014/main" id="{BFF150E4-BD1F-46DF-9FD8-6DA7007CD850}"/>
              </a:ext>
            </a:extLst>
          </p:cNvPr>
          <p:cNvSpPr>
            <a:spLocks noGrp="1"/>
          </p:cNvSpPr>
          <p:nvPr>
            <p:ph idx="1"/>
          </p:nvPr>
        </p:nvSpPr>
        <p:spPr/>
        <p:txBody>
          <a:bodyPr/>
          <a:lstStyle/>
          <a:p>
            <a:endParaRPr lang="en-IN" dirty="0"/>
          </a:p>
        </p:txBody>
      </p:sp>
      <p:grpSp>
        <p:nvGrpSpPr>
          <p:cNvPr id="4" name="Group 3">
            <a:extLst>
              <a:ext uri="{FF2B5EF4-FFF2-40B4-BE49-F238E27FC236}">
                <a16:creationId xmlns:a16="http://schemas.microsoft.com/office/drawing/2014/main" id="{A0C32B58-2B17-4491-BC14-AFA9D963F82C}"/>
              </a:ext>
            </a:extLst>
          </p:cNvPr>
          <p:cNvGrpSpPr/>
          <p:nvPr/>
        </p:nvGrpSpPr>
        <p:grpSpPr>
          <a:xfrm>
            <a:off x="1103312" y="1216241"/>
            <a:ext cx="9603158" cy="5530788"/>
            <a:chOff x="0" y="0"/>
            <a:chExt cx="5996559" cy="4071820"/>
          </a:xfrm>
        </p:grpSpPr>
        <p:sp>
          <p:nvSpPr>
            <p:cNvPr id="5" name="Rectangle 4">
              <a:extLst>
                <a:ext uri="{FF2B5EF4-FFF2-40B4-BE49-F238E27FC236}">
                  <a16:creationId xmlns:a16="http://schemas.microsoft.com/office/drawing/2014/main" id="{51D8A4DA-8458-4525-B17C-20953D24EC9A}"/>
                </a:ext>
              </a:extLst>
            </p:cNvPr>
            <p:cNvSpPr/>
            <p:nvPr/>
          </p:nvSpPr>
          <p:spPr>
            <a:xfrm>
              <a:off x="5945886" y="3847440"/>
              <a:ext cx="50673" cy="224380"/>
            </a:xfrm>
            <a:prstGeom prst="rect">
              <a:avLst/>
            </a:prstGeom>
            <a:ln>
              <a:noFill/>
            </a:ln>
          </p:spPr>
          <p:txBody>
            <a:bodyPr vert="horz" lIns="0" tIns="0" rIns="0" bIns="0" rtlCol="0">
              <a:noAutofit/>
            </a:bodyPr>
            <a:lstStyle/>
            <a:p>
              <a:pPr marL="597535" marR="23114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6" name="Shape 133072">
              <a:extLst>
                <a:ext uri="{FF2B5EF4-FFF2-40B4-BE49-F238E27FC236}">
                  <a16:creationId xmlns:a16="http://schemas.microsoft.com/office/drawing/2014/main" id="{D96E000C-8D34-4D27-9900-A6B6E296FEC0}"/>
                </a:ext>
              </a:extLst>
            </p:cNvPr>
            <p:cNvSpPr/>
            <p:nvPr/>
          </p:nvSpPr>
          <p:spPr>
            <a:xfrm>
              <a:off x="1016" y="4004564"/>
              <a:ext cx="5944870" cy="19813"/>
            </a:xfrm>
            <a:custGeom>
              <a:avLst/>
              <a:gdLst/>
              <a:ahLst/>
              <a:cxnLst/>
              <a:rect l="0" t="0" r="0" b="0"/>
              <a:pathLst>
                <a:path w="5944870" h="19813">
                  <a:moveTo>
                    <a:pt x="0" y="0"/>
                  </a:moveTo>
                  <a:lnTo>
                    <a:pt x="5944870" y="0"/>
                  </a:lnTo>
                  <a:lnTo>
                    <a:pt x="5944870" y="19813"/>
                  </a:lnTo>
                  <a:lnTo>
                    <a:pt x="0" y="19813"/>
                  </a:lnTo>
                  <a:lnTo>
                    <a:pt x="0" y="0"/>
                  </a:lnTo>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pic>
          <p:nvPicPr>
            <p:cNvPr id="7" name="Picture 6">
              <a:extLst>
                <a:ext uri="{FF2B5EF4-FFF2-40B4-BE49-F238E27FC236}">
                  <a16:creationId xmlns:a16="http://schemas.microsoft.com/office/drawing/2014/main" id="{0EC62EAD-4168-4BA2-9869-65EACB365878}"/>
                </a:ext>
              </a:extLst>
            </p:cNvPr>
            <p:cNvPicPr/>
            <p:nvPr/>
          </p:nvPicPr>
          <p:blipFill>
            <a:blip r:embed="rId2"/>
            <a:stretch>
              <a:fillRect/>
            </a:stretch>
          </p:blipFill>
          <p:spPr>
            <a:xfrm>
              <a:off x="0" y="0"/>
              <a:ext cx="5943600" cy="3973195"/>
            </a:xfrm>
            <a:prstGeom prst="rect">
              <a:avLst/>
            </a:prstGeom>
          </p:spPr>
        </p:pic>
      </p:grpSp>
    </p:spTree>
    <p:extLst>
      <p:ext uri="{BB962C8B-B14F-4D97-AF65-F5344CB8AC3E}">
        <p14:creationId xmlns:p14="http://schemas.microsoft.com/office/powerpoint/2010/main" val="1092426148"/>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A173-B404-4DF5-BF6A-24E53938FA0D}"/>
              </a:ext>
            </a:extLst>
          </p:cNvPr>
          <p:cNvSpPr>
            <a:spLocks noGrp="1"/>
          </p:cNvSpPr>
          <p:nvPr>
            <p:ph type="title"/>
          </p:nvPr>
        </p:nvSpPr>
        <p:spPr/>
        <p:txBody>
          <a:bodyPr/>
          <a:lstStyle/>
          <a:p>
            <a:r>
              <a:rPr lang="en-IN" sz="3000" dirty="0"/>
              <a:t>Object Diagram </a:t>
            </a:r>
          </a:p>
        </p:txBody>
      </p:sp>
      <p:pic>
        <p:nvPicPr>
          <p:cNvPr id="4" name="Content Placeholder 3">
            <a:extLst>
              <a:ext uri="{FF2B5EF4-FFF2-40B4-BE49-F238E27FC236}">
                <a16:creationId xmlns:a16="http://schemas.microsoft.com/office/drawing/2014/main" id="{D534358E-1FF5-40D1-928F-C38BCA4CACBD}"/>
              </a:ext>
            </a:extLst>
          </p:cNvPr>
          <p:cNvPicPr>
            <a:picLocks noGrp="1"/>
          </p:cNvPicPr>
          <p:nvPr>
            <p:ph idx="1"/>
          </p:nvPr>
        </p:nvPicPr>
        <p:blipFill>
          <a:blip r:embed="rId2"/>
          <a:stretch>
            <a:fillRect/>
          </a:stretch>
        </p:blipFill>
        <p:spPr>
          <a:xfrm>
            <a:off x="1473693" y="1109709"/>
            <a:ext cx="8859915" cy="5459767"/>
          </a:xfrm>
          <a:prstGeom prst="rect">
            <a:avLst/>
          </a:prstGeom>
        </p:spPr>
      </p:pic>
    </p:spTree>
    <p:extLst>
      <p:ext uri="{BB962C8B-B14F-4D97-AF65-F5344CB8AC3E}">
        <p14:creationId xmlns:p14="http://schemas.microsoft.com/office/powerpoint/2010/main" val="4095000837"/>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2E334-E4C5-4B5C-B228-5E5C49EE895A}"/>
              </a:ext>
            </a:extLst>
          </p:cNvPr>
          <p:cNvSpPr>
            <a:spLocks noGrp="1"/>
          </p:cNvSpPr>
          <p:nvPr>
            <p:ph type="title"/>
          </p:nvPr>
        </p:nvSpPr>
        <p:spPr/>
        <p:txBody>
          <a:bodyPr/>
          <a:lstStyle/>
          <a:p>
            <a:r>
              <a:rPr lang="en-IN" sz="3000" dirty="0"/>
              <a:t>Component Diagram </a:t>
            </a:r>
          </a:p>
        </p:txBody>
      </p:sp>
      <p:pic>
        <p:nvPicPr>
          <p:cNvPr id="4" name="Content Placeholder 3">
            <a:extLst>
              <a:ext uri="{FF2B5EF4-FFF2-40B4-BE49-F238E27FC236}">
                <a16:creationId xmlns:a16="http://schemas.microsoft.com/office/drawing/2014/main" id="{B8D794D5-5EE5-4F95-A7C1-9C16E9711770}"/>
              </a:ext>
            </a:extLst>
          </p:cNvPr>
          <p:cNvPicPr>
            <a:picLocks noGrp="1"/>
          </p:cNvPicPr>
          <p:nvPr>
            <p:ph idx="1"/>
          </p:nvPr>
        </p:nvPicPr>
        <p:blipFill>
          <a:blip r:embed="rId2"/>
          <a:stretch>
            <a:fillRect/>
          </a:stretch>
        </p:blipFill>
        <p:spPr>
          <a:xfrm>
            <a:off x="1376039" y="1216242"/>
            <a:ext cx="9081856" cy="5189040"/>
          </a:xfrm>
          <a:prstGeom prst="rect">
            <a:avLst/>
          </a:prstGeom>
        </p:spPr>
      </p:pic>
    </p:spTree>
    <p:extLst>
      <p:ext uri="{BB962C8B-B14F-4D97-AF65-F5344CB8AC3E}">
        <p14:creationId xmlns:p14="http://schemas.microsoft.com/office/powerpoint/2010/main" val="1323035881"/>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C9491-428A-457B-8488-4643F1D88979}"/>
              </a:ext>
            </a:extLst>
          </p:cNvPr>
          <p:cNvSpPr>
            <a:spLocks noGrp="1"/>
          </p:cNvSpPr>
          <p:nvPr>
            <p:ph type="title"/>
          </p:nvPr>
        </p:nvSpPr>
        <p:spPr/>
        <p:txBody>
          <a:bodyPr/>
          <a:lstStyle/>
          <a:p>
            <a:r>
              <a:rPr lang="en-IN" sz="3000" dirty="0"/>
              <a:t>Deployment Diagram </a:t>
            </a:r>
          </a:p>
        </p:txBody>
      </p:sp>
      <p:pic>
        <p:nvPicPr>
          <p:cNvPr id="4" name="Content Placeholder 3">
            <a:extLst>
              <a:ext uri="{FF2B5EF4-FFF2-40B4-BE49-F238E27FC236}">
                <a16:creationId xmlns:a16="http://schemas.microsoft.com/office/drawing/2014/main" id="{ED8F91AA-A676-4EED-8E6C-F17913A310FB}"/>
              </a:ext>
            </a:extLst>
          </p:cNvPr>
          <p:cNvPicPr>
            <a:picLocks noGrp="1"/>
          </p:cNvPicPr>
          <p:nvPr>
            <p:ph idx="1"/>
          </p:nvPr>
        </p:nvPicPr>
        <p:blipFill>
          <a:blip r:embed="rId2"/>
          <a:stretch>
            <a:fillRect/>
          </a:stretch>
        </p:blipFill>
        <p:spPr>
          <a:xfrm>
            <a:off x="1686757" y="1189608"/>
            <a:ext cx="8364077" cy="5215674"/>
          </a:xfrm>
          <a:prstGeom prst="rect">
            <a:avLst/>
          </a:prstGeom>
        </p:spPr>
      </p:pic>
    </p:spTree>
    <p:extLst>
      <p:ext uri="{BB962C8B-B14F-4D97-AF65-F5344CB8AC3E}">
        <p14:creationId xmlns:p14="http://schemas.microsoft.com/office/powerpoint/2010/main" val="3450022333"/>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CA99F5B-4927-452C-BD33-5E55ED8DBA2C}"/>
              </a:ext>
            </a:extLst>
          </p:cNvPr>
          <p:cNvGraphicFramePr>
            <a:graphicFrameLocks noGrp="1"/>
          </p:cNvGraphicFramePr>
          <p:nvPr>
            <p:extLst>
              <p:ext uri="{D42A27DB-BD31-4B8C-83A1-F6EECF244321}">
                <p14:modId xmlns:p14="http://schemas.microsoft.com/office/powerpoint/2010/main" val="2223069061"/>
              </p:ext>
            </p:extLst>
          </p:nvPr>
        </p:nvGraphicFramePr>
        <p:xfrm>
          <a:off x="1275688" y="917922"/>
          <a:ext cx="7137132" cy="2155190"/>
        </p:xfrm>
        <a:graphic>
          <a:graphicData uri="http://schemas.openxmlformats.org/drawingml/2006/table">
            <a:tbl>
              <a:tblPr firstRow="1" firstCol="1" bandRow="1">
                <a:tableStyleId>{5C22544A-7EE6-4342-B048-85BDC9FD1C3A}</a:tableStyleId>
              </a:tblPr>
              <a:tblGrid>
                <a:gridCol w="1783034">
                  <a:extLst>
                    <a:ext uri="{9D8B030D-6E8A-4147-A177-3AD203B41FA5}">
                      <a16:colId xmlns:a16="http://schemas.microsoft.com/office/drawing/2014/main" val="2484503019"/>
                    </a:ext>
                  </a:extLst>
                </a:gridCol>
                <a:gridCol w="1785532">
                  <a:extLst>
                    <a:ext uri="{9D8B030D-6E8A-4147-A177-3AD203B41FA5}">
                      <a16:colId xmlns:a16="http://schemas.microsoft.com/office/drawing/2014/main" val="2343461158"/>
                    </a:ext>
                  </a:extLst>
                </a:gridCol>
                <a:gridCol w="1783034">
                  <a:extLst>
                    <a:ext uri="{9D8B030D-6E8A-4147-A177-3AD203B41FA5}">
                      <a16:colId xmlns:a16="http://schemas.microsoft.com/office/drawing/2014/main" val="3148604680"/>
                    </a:ext>
                  </a:extLst>
                </a:gridCol>
                <a:gridCol w="1785532">
                  <a:extLst>
                    <a:ext uri="{9D8B030D-6E8A-4147-A177-3AD203B41FA5}">
                      <a16:colId xmlns:a16="http://schemas.microsoft.com/office/drawing/2014/main" val="3416914752"/>
                    </a:ext>
                  </a:extLst>
                </a:gridCol>
              </a:tblGrid>
              <a:tr h="289560">
                <a:tc>
                  <a:txBody>
                    <a:bodyPr/>
                    <a:lstStyle/>
                    <a:p>
                      <a:pPr marL="5080" marR="231140" algn="ctr">
                        <a:lnSpc>
                          <a:spcPct val="107000"/>
                        </a:lnSpc>
                        <a:spcAft>
                          <a:spcPts val="25"/>
                        </a:spcAft>
                      </a:pPr>
                      <a:r>
                        <a:rPr lang="en-IN" sz="1100" dirty="0" err="1">
                          <a:effectLst/>
                        </a:rPr>
                        <a:t>Filedname</a:t>
                      </a:r>
                      <a:r>
                        <a:rPr lang="en-IN" sz="1100" dirty="0">
                          <a:effectLst/>
                        </a:rPr>
                        <a:t>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3810" marR="231140" algn="ctr">
                        <a:lnSpc>
                          <a:spcPct val="107000"/>
                        </a:lnSpc>
                        <a:spcAft>
                          <a:spcPts val="25"/>
                        </a:spcAft>
                      </a:pPr>
                      <a:r>
                        <a:rPr lang="en-IN" sz="1100" dirty="0">
                          <a:effectLst/>
                        </a:rPr>
                        <a:t>Datatype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5715" marR="231140" algn="ctr">
                        <a:lnSpc>
                          <a:spcPct val="107000"/>
                        </a:lnSpc>
                        <a:spcAft>
                          <a:spcPts val="25"/>
                        </a:spcAft>
                      </a:pPr>
                      <a:r>
                        <a:rPr lang="en-IN" sz="1100">
                          <a:effectLst/>
                        </a:rPr>
                        <a:t>Size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5715" marR="231140" algn="ctr">
                        <a:lnSpc>
                          <a:spcPct val="107000"/>
                        </a:lnSpc>
                        <a:spcAft>
                          <a:spcPts val="25"/>
                        </a:spcAft>
                      </a:pPr>
                      <a:r>
                        <a:rPr lang="en-IN" sz="1100">
                          <a:effectLst/>
                        </a:rPr>
                        <a:t>Description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extLst>
                  <a:ext uri="{0D108BD9-81ED-4DB2-BD59-A6C34878D82A}">
                    <a16:rowId xmlns:a16="http://schemas.microsoft.com/office/drawing/2014/main" val="1933743097"/>
                  </a:ext>
                </a:extLst>
              </a:tr>
              <a:tr h="673735">
                <a:tc>
                  <a:txBody>
                    <a:bodyPr/>
                    <a:lstStyle/>
                    <a:p>
                      <a:pPr marL="40005" marR="231140" algn="ctr">
                        <a:lnSpc>
                          <a:spcPct val="107000"/>
                        </a:lnSpc>
                        <a:spcAft>
                          <a:spcPts val="25"/>
                        </a:spcAft>
                      </a:pPr>
                      <a:r>
                        <a:rPr lang="en-IN" sz="1100">
                          <a:effectLst/>
                        </a:rPr>
                        <a:t> </a:t>
                      </a:r>
                      <a:endParaRPr lang="en-IN" sz="1200">
                        <a:effectLst/>
                      </a:endParaRPr>
                    </a:p>
                    <a:p>
                      <a:pPr marL="6985" marR="231140" algn="ctr">
                        <a:lnSpc>
                          <a:spcPct val="107000"/>
                        </a:lnSpc>
                        <a:spcAft>
                          <a:spcPts val="25"/>
                        </a:spcAft>
                      </a:pPr>
                      <a:r>
                        <a:rPr lang="en-IN" sz="1100">
                          <a:effectLst/>
                        </a:rPr>
                        <a:t>UserType_id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38100" marR="231140" algn="ctr">
                        <a:lnSpc>
                          <a:spcPct val="107000"/>
                        </a:lnSpc>
                        <a:spcAft>
                          <a:spcPts val="25"/>
                        </a:spcAft>
                      </a:pPr>
                      <a:r>
                        <a:rPr lang="en-IN" sz="1100" dirty="0">
                          <a:effectLst/>
                        </a:rPr>
                        <a:t> </a:t>
                      </a:r>
                      <a:endParaRPr lang="en-IN" sz="1200" dirty="0">
                        <a:effectLst/>
                      </a:endParaRPr>
                    </a:p>
                    <a:p>
                      <a:pPr marL="5715" marR="231140" algn="ctr">
                        <a:lnSpc>
                          <a:spcPct val="107000"/>
                        </a:lnSpc>
                        <a:spcAft>
                          <a:spcPts val="25"/>
                        </a:spcAft>
                      </a:pPr>
                      <a:r>
                        <a:rPr lang="en-IN" sz="1100" dirty="0">
                          <a:effectLst/>
                        </a:rPr>
                        <a:t>int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40005" marR="231140" algn="ctr">
                        <a:lnSpc>
                          <a:spcPct val="107000"/>
                        </a:lnSpc>
                        <a:spcAft>
                          <a:spcPts val="25"/>
                        </a:spcAft>
                      </a:pPr>
                      <a:r>
                        <a:rPr lang="en-IN" sz="1100">
                          <a:effectLst/>
                        </a:rPr>
                        <a:t> </a:t>
                      </a:r>
                      <a:endParaRPr lang="en-IN" sz="1200">
                        <a:effectLst/>
                      </a:endParaRPr>
                    </a:p>
                    <a:p>
                      <a:pPr marL="4445" marR="231140" algn="ctr">
                        <a:lnSpc>
                          <a:spcPct val="107000"/>
                        </a:lnSpc>
                        <a:spcAft>
                          <a:spcPts val="25"/>
                        </a:spcAft>
                      </a:pPr>
                      <a:r>
                        <a:rPr lang="en-IN" sz="1100">
                          <a:effectLst/>
                        </a:rPr>
                        <a:t>10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597535" marR="231140" algn="l">
                        <a:lnSpc>
                          <a:spcPct val="107000"/>
                        </a:lnSpc>
                        <a:spcAft>
                          <a:spcPts val="25"/>
                        </a:spcAft>
                      </a:pPr>
                      <a:r>
                        <a:rPr lang="en-IN" sz="1100">
                          <a:effectLst/>
                        </a:rPr>
                        <a:t> </a:t>
                      </a:r>
                      <a:endParaRPr lang="en-IN" sz="1200">
                        <a:effectLst/>
                      </a:endParaRPr>
                    </a:p>
                    <a:p>
                      <a:pPr marL="5715" marR="231140" algn="ctr">
                        <a:lnSpc>
                          <a:spcPct val="107000"/>
                        </a:lnSpc>
                        <a:spcAft>
                          <a:spcPts val="25"/>
                        </a:spcAft>
                      </a:pPr>
                      <a:r>
                        <a:rPr lang="en-IN" sz="1100">
                          <a:effectLst/>
                        </a:rPr>
                        <a:t>Primary key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extLst>
                  <a:ext uri="{0D108BD9-81ED-4DB2-BD59-A6C34878D82A}">
                    <a16:rowId xmlns:a16="http://schemas.microsoft.com/office/drawing/2014/main" val="2820501034"/>
                  </a:ext>
                </a:extLst>
              </a:tr>
              <a:tr h="596265">
                <a:tc>
                  <a:txBody>
                    <a:bodyPr/>
                    <a:lstStyle/>
                    <a:p>
                      <a:pPr marL="6985" marR="231140" algn="ctr">
                        <a:lnSpc>
                          <a:spcPct val="107000"/>
                        </a:lnSpc>
                        <a:spcAft>
                          <a:spcPts val="25"/>
                        </a:spcAft>
                      </a:pPr>
                      <a:r>
                        <a:rPr lang="en-IN" sz="1100">
                          <a:effectLst/>
                        </a:rPr>
                        <a:t>Type_name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5080" marR="231140" algn="ctr">
                        <a:lnSpc>
                          <a:spcPct val="107000"/>
                        </a:lnSpc>
                        <a:spcAft>
                          <a:spcPts val="25"/>
                        </a:spcAft>
                      </a:pPr>
                      <a:r>
                        <a:rPr lang="en-IN" sz="1100" dirty="0">
                          <a:effectLst/>
                        </a:rPr>
                        <a:t>varchar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4445" marR="231140" algn="ctr">
                        <a:lnSpc>
                          <a:spcPct val="107000"/>
                        </a:lnSpc>
                        <a:spcAft>
                          <a:spcPts val="25"/>
                        </a:spcAft>
                      </a:pPr>
                      <a:r>
                        <a:rPr lang="en-IN" sz="1100">
                          <a:effectLst/>
                        </a:rPr>
                        <a:t>20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3810" marR="231140" algn="ctr">
                        <a:lnSpc>
                          <a:spcPct val="107000"/>
                        </a:lnSpc>
                        <a:spcAft>
                          <a:spcPts val="25"/>
                        </a:spcAft>
                      </a:pPr>
                      <a:r>
                        <a:rPr lang="en-IN" sz="1100" dirty="0">
                          <a:effectLst/>
                        </a:rPr>
                        <a:t>Store user type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extLst>
                  <a:ext uri="{0D108BD9-81ED-4DB2-BD59-A6C34878D82A}">
                    <a16:rowId xmlns:a16="http://schemas.microsoft.com/office/drawing/2014/main" val="1116312759"/>
                  </a:ext>
                </a:extLst>
              </a:tr>
              <a:tr h="595630">
                <a:tc>
                  <a:txBody>
                    <a:bodyPr/>
                    <a:lstStyle/>
                    <a:p>
                      <a:pPr marL="6350" marR="231140" algn="ctr">
                        <a:lnSpc>
                          <a:spcPct val="107000"/>
                        </a:lnSpc>
                        <a:spcAft>
                          <a:spcPts val="25"/>
                        </a:spcAft>
                      </a:pPr>
                      <a:r>
                        <a:rPr lang="en-IN" sz="1100">
                          <a:effectLst/>
                        </a:rPr>
                        <a:t>Status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5080" marR="231140" algn="ctr">
                        <a:lnSpc>
                          <a:spcPct val="107000"/>
                        </a:lnSpc>
                        <a:spcAft>
                          <a:spcPts val="25"/>
                        </a:spcAft>
                      </a:pPr>
                      <a:r>
                        <a:rPr lang="en-IN" sz="1100" dirty="0">
                          <a:effectLst/>
                        </a:rPr>
                        <a:t>Varchar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4445" marR="231140" algn="ctr">
                        <a:lnSpc>
                          <a:spcPct val="107000"/>
                        </a:lnSpc>
                        <a:spcAft>
                          <a:spcPts val="25"/>
                        </a:spcAft>
                      </a:pPr>
                      <a:r>
                        <a:rPr lang="en-IN" sz="1100">
                          <a:effectLst/>
                        </a:rPr>
                        <a:t>50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3810" marR="231140" algn="ctr">
                        <a:lnSpc>
                          <a:spcPct val="107000"/>
                        </a:lnSpc>
                        <a:spcAft>
                          <a:spcPts val="25"/>
                        </a:spcAft>
                      </a:pPr>
                      <a:r>
                        <a:rPr lang="en-IN" sz="1100" dirty="0">
                          <a:effectLst/>
                        </a:rPr>
                        <a:t>Status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extLst>
                  <a:ext uri="{0D108BD9-81ED-4DB2-BD59-A6C34878D82A}">
                    <a16:rowId xmlns:a16="http://schemas.microsoft.com/office/drawing/2014/main" val="2545512511"/>
                  </a:ext>
                </a:extLst>
              </a:tr>
            </a:tbl>
          </a:graphicData>
        </a:graphic>
      </p:graphicFrame>
      <p:sp>
        <p:nvSpPr>
          <p:cNvPr id="6" name="Rectangle 2">
            <a:extLst>
              <a:ext uri="{FF2B5EF4-FFF2-40B4-BE49-F238E27FC236}">
                <a16:creationId xmlns:a16="http://schemas.microsoft.com/office/drawing/2014/main" id="{38DF9A0A-DF76-4158-857B-736B27E55F92}"/>
              </a:ext>
            </a:extLst>
          </p:cNvPr>
          <p:cNvSpPr>
            <a:spLocks noChangeArrowheads="1"/>
          </p:cNvSpPr>
          <p:nvPr/>
        </p:nvSpPr>
        <p:spPr bwMode="auto">
          <a:xfrm>
            <a:off x="2855913" y="3086556"/>
            <a:ext cx="8771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Arial" panose="020B0604020202020204" pitchFamily="34" charset="0"/>
                <a:ea typeface="Arial" panose="020B0604020202020204" pitchFamily="34"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B059511B-14C4-44DE-B123-F623000184C3}"/>
              </a:ext>
            </a:extLst>
          </p:cNvPr>
          <p:cNvSpPr txBox="1"/>
          <p:nvPr/>
        </p:nvSpPr>
        <p:spPr>
          <a:xfrm>
            <a:off x="1189608" y="548590"/>
            <a:ext cx="1590500" cy="369332"/>
          </a:xfrm>
          <a:prstGeom prst="rect">
            <a:avLst/>
          </a:prstGeom>
          <a:noFill/>
        </p:spPr>
        <p:txBody>
          <a:bodyPr wrap="none" rtlCol="0">
            <a:spAutoFit/>
          </a:bodyPr>
          <a:lstStyle/>
          <a:p>
            <a:r>
              <a:rPr lang="en-US" dirty="0" err="1"/>
              <a:t>Tbl_UserType</a:t>
            </a:r>
            <a:endParaRPr lang="en-IN" dirty="0"/>
          </a:p>
        </p:txBody>
      </p:sp>
      <p:graphicFrame>
        <p:nvGraphicFramePr>
          <p:cNvPr id="8" name="Table 7">
            <a:extLst>
              <a:ext uri="{FF2B5EF4-FFF2-40B4-BE49-F238E27FC236}">
                <a16:creationId xmlns:a16="http://schemas.microsoft.com/office/drawing/2014/main" id="{3E5C4EAB-3518-4260-BF07-5DEE9117B95E}"/>
              </a:ext>
            </a:extLst>
          </p:cNvPr>
          <p:cNvGraphicFramePr>
            <a:graphicFrameLocks noGrp="1"/>
          </p:cNvGraphicFramePr>
          <p:nvPr>
            <p:extLst>
              <p:ext uri="{D42A27DB-BD31-4B8C-83A1-F6EECF244321}">
                <p14:modId xmlns:p14="http://schemas.microsoft.com/office/powerpoint/2010/main" val="766209597"/>
              </p:ext>
            </p:extLst>
          </p:nvPr>
        </p:nvGraphicFramePr>
        <p:xfrm>
          <a:off x="1275687" y="3429000"/>
          <a:ext cx="7137133" cy="3421015"/>
        </p:xfrm>
        <a:graphic>
          <a:graphicData uri="http://schemas.openxmlformats.org/drawingml/2006/table">
            <a:tbl>
              <a:tblPr firstRow="1" firstCol="1" bandRow="1">
                <a:tableStyleId>{5C22544A-7EE6-4342-B048-85BDC9FD1C3A}</a:tableStyleId>
              </a:tblPr>
              <a:tblGrid>
                <a:gridCol w="1926361">
                  <a:extLst>
                    <a:ext uri="{9D8B030D-6E8A-4147-A177-3AD203B41FA5}">
                      <a16:colId xmlns:a16="http://schemas.microsoft.com/office/drawing/2014/main" val="3977815249"/>
                    </a:ext>
                  </a:extLst>
                </a:gridCol>
                <a:gridCol w="1873318">
                  <a:extLst>
                    <a:ext uri="{9D8B030D-6E8A-4147-A177-3AD203B41FA5}">
                      <a16:colId xmlns:a16="http://schemas.microsoft.com/office/drawing/2014/main" val="2168158272"/>
                    </a:ext>
                  </a:extLst>
                </a:gridCol>
                <a:gridCol w="1633366">
                  <a:extLst>
                    <a:ext uri="{9D8B030D-6E8A-4147-A177-3AD203B41FA5}">
                      <a16:colId xmlns:a16="http://schemas.microsoft.com/office/drawing/2014/main" val="1926901281"/>
                    </a:ext>
                  </a:extLst>
                </a:gridCol>
                <a:gridCol w="1704088">
                  <a:extLst>
                    <a:ext uri="{9D8B030D-6E8A-4147-A177-3AD203B41FA5}">
                      <a16:colId xmlns:a16="http://schemas.microsoft.com/office/drawing/2014/main" val="175519373"/>
                    </a:ext>
                  </a:extLst>
                </a:gridCol>
              </a:tblGrid>
              <a:tr h="281900">
                <a:tc>
                  <a:txBody>
                    <a:bodyPr/>
                    <a:lstStyle/>
                    <a:p>
                      <a:pPr marL="597535" marR="231140" algn="ctr">
                        <a:lnSpc>
                          <a:spcPct val="107000"/>
                        </a:lnSpc>
                        <a:spcAft>
                          <a:spcPts val="25"/>
                        </a:spcAft>
                      </a:pPr>
                      <a:r>
                        <a:rPr lang="en-IN" sz="1100">
                          <a:effectLst/>
                        </a:rPr>
                        <a:t>Fieldname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tc>
                  <a:txBody>
                    <a:bodyPr/>
                    <a:lstStyle/>
                    <a:p>
                      <a:pPr marL="597535" marR="635" algn="ctr">
                        <a:lnSpc>
                          <a:spcPct val="107000"/>
                        </a:lnSpc>
                        <a:spcAft>
                          <a:spcPts val="25"/>
                        </a:spcAft>
                      </a:pPr>
                      <a:r>
                        <a:rPr lang="en-IN" sz="1100">
                          <a:effectLst/>
                        </a:rPr>
                        <a:t>Datatype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tc>
                  <a:txBody>
                    <a:bodyPr/>
                    <a:lstStyle/>
                    <a:p>
                      <a:pPr marL="1905" marR="231140" algn="ctr">
                        <a:lnSpc>
                          <a:spcPct val="107000"/>
                        </a:lnSpc>
                        <a:spcAft>
                          <a:spcPts val="25"/>
                        </a:spcAft>
                      </a:pPr>
                      <a:r>
                        <a:rPr lang="en-IN" sz="1100">
                          <a:effectLst/>
                        </a:rPr>
                        <a:t>Size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tc>
                  <a:txBody>
                    <a:bodyPr/>
                    <a:lstStyle/>
                    <a:p>
                      <a:pPr marL="1270" marR="231140" algn="ctr">
                        <a:lnSpc>
                          <a:spcPct val="107000"/>
                        </a:lnSpc>
                        <a:spcAft>
                          <a:spcPts val="25"/>
                        </a:spcAft>
                      </a:pPr>
                      <a:r>
                        <a:rPr lang="en-IN" sz="1100">
                          <a:effectLst/>
                        </a:rPr>
                        <a:t>Description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extLst>
                  <a:ext uri="{0D108BD9-81ED-4DB2-BD59-A6C34878D82A}">
                    <a16:rowId xmlns:a16="http://schemas.microsoft.com/office/drawing/2014/main" val="3771579836"/>
                  </a:ext>
                </a:extLst>
              </a:tr>
              <a:tr h="420346">
                <a:tc>
                  <a:txBody>
                    <a:bodyPr/>
                    <a:lstStyle/>
                    <a:p>
                      <a:pPr marL="1905" marR="231140" algn="ctr">
                        <a:lnSpc>
                          <a:spcPct val="107000"/>
                        </a:lnSpc>
                        <a:spcAft>
                          <a:spcPts val="25"/>
                        </a:spcAft>
                      </a:pPr>
                      <a:r>
                        <a:rPr lang="en-IN" sz="1100">
                          <a:effectLst/>
                        </a:rPr>
                        <a:t>Reg_id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tc>
                  <a:txBody>
                    <a:bodyPr/>
                    <a:lstStyle/>
                    <a:p>
                      <a:pPr marL="1270" marR="231140" algn="ctr">
                        <a:lnSpc>
                          <a:spcPct val="107000"/>
                        </a:lnSpc>
                        <a:spcAft>
                          <a:spcPts val="25"/>
                        </a:spcAft>
                      </a:pPr>
                      <a:r>
                        <a:rPr lang="en-IN" sz="1100">
                          <a:effectLst/>
                        </a:rPr>
                        <a:t>Varchar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tc>
                  <a:txBody>
                    <a:bodyPr/>
                    <a:lstStyle/>
                    <a:p>
                      <a:pPr marL="635" marR="231140" algn="ctr">
                        <a:lnSpc>
                          <a:spcPct val="107000"/>
                        </a:lnSpc>
                        <a:spcAft>
                          <a:spcPts val="25"/>
                        </a:spcAft>
                      </a:pPr>
                      <a:r>
                        <a:rPr lang="en-IN" sz="1100">
                          <a:effectLst/>
                        </a:rPr>
                        <a:t>15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tc>
                  <a:txBody>
                    <a:bodyPr/>
                    <a:lstStyle/>
                    <a:p>
                      <a:pPr marL="597535" marR="1905" algn="ctr">
                        <a:lnSpc>
                          <a:spcPct val="107000"/>
                        </a:lnSpc>
                        <a:spcAft>
                          <a:spcPts val="25"/>
                        </a:spcAft>
                      </a:pPr>
                      <a:r>
                        <a:rPr lang="en-IN" sz="1100">
                          <a:effectLst/>
                        </a:rPr>
                        <a:t>Primary key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extLst>
                  <a:ext uri="{0D108BD9-81ED-4DB2-BD59-A6C34878D82A}">
                    <a16:rowId xmlns:a16="http://schemas.microsoft.com/office/drawing/2014/main" val="3670391892"/>
                  </a:ext>
                </a:extLst>
              </a:tr>
              <a:tr h="349528">
                <a:tc>
                  <a:txBody>
                    <a:bodyPr/>
                    <a:lstStyle/>
                    <a:p>
                      <a:pPr marL="597535" marR="231140" algn="ctr">
                        <a:lnSpc>
                          <a:spcPct val="107000"/>
                        </a:lnSpc>
                        <a:spcAft>
                          <a:spcPts val="25"/>
                        </a:spcAft>
                      </a:pPr>
                      <a:r>
                        <a:rPr lang="en-IN" sz="1100">
                          <a:effectLst/>
                        </a:rPr>
                        <a:t>Login_id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tc>
                  <a:txBody>
                    <a:bodyPr/>
                    <a:lstStyle/>
                    <a:p>
                      <a:pPr marL="597535" marR="1905" algn="ctr">
                        <a:lnSpc>
                          <a:spcPct val="107000"/>
                        </a:lnSpc>
                        <a:spcAft>
                          <a:spcPts val="25"/>
                        </a:spcAft>
                      </a:pPr>
                      <a:r>
                        <a:rPr lang="en-IN" sz="1100">
                          <a:effectLst/>
                        </a:rPr>
                        <a:t>Int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tc>
                  <a:txBody>
                    <a:bodyPr/>
                    <a:lstStyle/>
                    <a:p>
                      <a:pPr marL="635" marR="231140" algn="ctr">
                        <a:lnSpc>
                          <a:spcPct val="107000"/>
                        </a:lnSpc>
                        <a:spcAft>
                          <a:spcPts val="25"/>
                        </a:spcAft>
                      </a:pPr>
                      <a:r>
                        <a:rPr lang="en-IN" sz="1100">
                          <a:effectLst/>
                        </a:rPr>
                        <a:t>10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tc>
                  <a:txBody>
                    <a:bodyPr/>
                    <a:lstStyle/>
                    <a:p>
                      <a:pPr marL="597535" marR="635" algn="ctr">
                        <a:lnSpc>
                          <a:spcPct val="107000"/>
                        </a:lnSpc>
                        <a:spcAft>
                          <a:spcPts val="25"/>
                        </a:spcAft>
                      </a:pPr>
                      <a:r>
                        <a:rPr lang="en-IN" sz="1100">
                          <a:effectLst/>
                        </a:rPr>
                        <a:t>Foreign key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extLst>
                  <a:ext uri="{0D108BD9-81ED-4DB2-BD59-A6C34878D82A}">
                    <a16:rowId xmlns:a16="http://schemas.microsoft.com/office/drawing/2014/main" val="1092347443"/>
                  </a:ext>
                </a:extLst>
              </a:tr>
              <a:tr h="382407">
                <a:tc>
                  <a:txBody>
                    <a:bodyPr/>
                    <a:lstStyle/>
                    <a:p>
                      <a:pPr marL="597535" marR="231140" algn="ctr">
                        <a:lnSpc>
                          <a:spcPct val="107000"/>
                        </a:lnSpc>
                        <a:spcAft>
                          <a:spcPts val="25"/>
                        </a:spcAft>
                      </a:pPr>
                      <a:r>
                        <a:rPr lang="en-IN" sz="1100">
                          <a:effectLst/>
                        </a:rPr>
                        <a:t>Fname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tc>
                  <a:txBody>
                    <a:bodyPr/>
                    <a:lstStyle/>
                    <a:p>
                      <a:pPr marL="1270" marR="231140" algn="ctr">
                        <a:lnSpc>
                          <a:spcPct val="107000"/>
                        </a:lnSpc>
                        <a:spcAft>
                          <a:spcPts val="25"/>
                        </a:spcAft>
                      </a:pPr>
                      <a:r>
                        <a:rPr lang="en-IN" sz="1100">
                          <a:effectLst/>
                        </a:rPr>
                        <a:t>Varchar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tc>
                  <a:txBody>
                    <a:bodyPr/>
                    <a:lstStyle/>
                    <a:p>
                      <a:pPr marL="635" marR="231140" algn="ctr">
                        <a:lnSpc>
                          <a:spcPct val="107000"/>
                        </a:lnSpc>
                        <a:spcAft>
                          <a:spcPts val="25"/>
                        </a:spcAft>
                      </a:pPr>
                      <a:r>
                        <a:rPr lang="en-IN" sz="1100">
                          <a:effectLst/>
                        </a:rPr>
                        <a:t>25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tc>
                  <a:txBody>
                    <a:bodyPr/>
                    <a:lstStyle/>
                    <a:p>
                      <a:pPr marL="597535" marR="635" algn="ctr">
                        <a:lnSpc>
                          <a:spcPct val="107000"/>
                        </a:lnSpc>
                        <a:spcAft>
                          <a:spcPts val="25"/>
                        </a:spcAft>
                      </a:pPr>
                      <a:r>
                        <a:rPr lang="en-IN" sz="1100">
                          <a:effectLst/>
                        </a:rPr>
                        <a:t>First name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extLst>
                  <a:ext uri="{0D108BD9-81ED-4DB2-BD59-A6C34878D82A}">
                    <a16:rowId xmlns:a16="http://schemas.microsoft.com/office/drawing/2014/main" val="1588203056"/>
                  </a:ext>
                </a:extLst>
              </a:tr>
              <a:tr h="376338">
                <a:tc>
                  <a:txBody>
                    <a:bodyPr/>
                    <a:lstStyle/>
                    <a:p>
                      <a:pPr marL="1270" marR="231140" algn="ctr">
                        <a:lnSpc>
                          <a:spcPct val="107000"/>
                        </a:lnSpc>
                        <a:spcAft>
                          <a:spcPts val="25"/>
                        </a:spcAft>
                      </a:pPr>
                      <a:r>
                        <a:rPr lang="en-IN" sz="1100">
                          <a:effectLst/>
                        </a:rPr>
                        <a:t>Lname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tc>
                  <a:txBody>
                    <a:bodyPr/>
                    <a:lstStyle/>
                    <a:p>
                      <a:pPr marL="1270" marR="231140" algn="ctr">
                        <a:lnSpc>
                          <a:spcPct val="107000"/>
                        </a:lnSpc>
                        <a:spcAft>
                          <a:spcPts val="25"/>
                        </a:spcAft>
                      </a:pPr>
                      <a:r>
                        <a:rPr lang="en-IN" sz="1100" dirty="0">
                          <a:effectLst/>
                        </a:rPr>
                        <a:t>Varchar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tc>
                  <a:txBody>
                    <a:bodyPr/>
                    <a:lstStyle/>
                    <a:p>
                      <a:pPr marL="635" marR="231140" algn="ctr">
                        <a:lnSpc>
                          <a:spcPct val="107000"/>
                        </a:lnSpc>
                        <a:spcAft>
                          <a:spcPts val="25"/>
                        </a:spcAft>
                      </a:pPr>
                      <a:r>
                        <a:rPr lang="en-IN" sz="1100">
                          <a:effectLst/>
                        </a:rPr>
                        <a:t>25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tc>
                  <a:txBody>
                    <a:bodyPr/>
                    <a:lstStyle/>
                    <a:p>
                      <a:pPr marL="635" marR="231140" algn="ctr">
                        <a:lnSpc>
                          <a:spcPct val="107000"/>
                        </a:lnSpc>
                        <a:spcAft>
                          <a:spcPts val="25"/>
                        </a:spcAft>
                      </a:pPr>
                      <a:r>
                        <a:rPr lang="en-IN" sz="1100">
                          <a:effectLst/>
                        </a:rPr>
                        <a:t>Last name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extLst>
                  <a:ext uri="{0D108BD9-81ED-4DB2-BD59-A6C34878D82A}">
                    <a16:rowId xmlns:a16="http://schemas.microsoft.com/office/drawing/2014/main" val="1572053205"/>
                  </a:ext>
                </a:extLst>
              </a:tr>
              <a:tr h="376338">
                <a:tc>
                  <a:txBody>
                    <a:bodyPr/>
                    <a:lstStyle/>
                    <a:p>
                      <a:pPr marL="597535" marR="231140" algn="ctr">
                        <a:lnSpc>
                          <a:spcPct val="107000"/>
                        </a:lnSpc>
                        <a:spcAft>
                          <a:spcPts val="25"/>
                        </a:spcAft>
                      </a:pPr>
                      <a:r>
                        <a:rPr lang="en-IN" sz="1100">
                          <a:effectLst/>
                        </a:rPr>
                        <a:t>Address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tc>
                  <a:txBody>
                    <a:bodyPr/>
                    <a:lstStyle/>
                    <a:p>
                      <a:pPr marL="1270" marR="231140" algn="ctr">
                        <a:lnSpc>
                          <a:spcPct val="107000"/>
                        </a:lnSpc>
                        <a:spcAft>
                          <a:spcPts val="25"/>
                        </a:spcAft>
                      </a:pPr>
                      <a:r>
                        <a:rPr lang="en-IN" sz="1100">
                          <a:effectLst/>
                        </a:rPr>
                        <a:t>Varchar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tc>
                  <a:txBody>
                    <a:bodyPr/>
                    <a:lstStyle/>
                    <a:p>
                      <a:pPr marL="635" marR="231140" algn="ctr">
                        <a:lnSpc>
                          <a:spcPct val="107000"/>
                        </a:lnSpc>
                        <a:spcAft>
                          <a:spcPts val="25"/>
                        </a:spcAft>
                      </a:pPr>
                      <a:r>
                        <a:rPr lang="en-IN" sz="1100">
                          <a:effectLst/>
                        </a:rPr>
                        <a:t>50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tc>
                  <a:txBody>
                    <a:bodyPr/>
                    <a:lstStyle/>
                    <a:p>
                      <a:pPr marL="597535" marR="635" algn="ctr">
                        <a:lnSpc>
                          <a:spcPct val="107000"/>
                        </a:lnSpc>
                        <a:spcAft>
                          <a:spcPts val="25"/>
                        </a:spcAft>
                      </a:pPr>
                      <a:r>
                        <a:rPr lang="en-IN" sz="1100">
                          <a:effectLst/>
                        </a:rPr>
                        <a:t>Address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extLst>
                  <a:ext uri="{0D108BD9-81ED-4DB2-BD59-A6C34878D82A}">
                    <a16:rowId xmlns:a16="http://schemas.microsoft.com/office/drawing/2014/main" val="865067483"/>
                  </a:ext>
                </a:extLst>
              </a:tr>
              <a:tr h="346822">
                <a:tc>
                  <a:txBody>
                    <a:bodyPr/>
                    <a:lstStyle/>
                    <a:p>
                      <a:pPr marL="635" marR="231140" algn="ctr">
                        <a:lnSpc>
                          <a:spcPct val="107000"/>
                        </a:lnSpc>
                        <a:spcAft>
                          <a:spcPts val="25"/>
                        </a:spcAft>
                      </a:pPr>
                      <a:r>
                        <a:rPr lang="en-IN" sz="1100">
                          <a:effectLst/>
                        </a:rPr>
                        <a:t>Mobile_no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tc>
                  <a:txBody>
                    <a:bodyPr/>
                    <a:lstStyle/>
                    <a:p>
                      <a:pPr marL="1270" marR="231140" algn="ctr">
                        <a:lnSpc>
                          <a:spcPct val="107000"/>
                        </a:lnSpc>
                        <a:spcAft>
                          <a:spcPts val="25"/>
                        </a:spcAft>
                      </a:pPr>
                      <a:r>
                        <a:rPr lang="en-IN" sz="1100">
                          <a:effectLst/>
                        </a:rPr>
                        <a:t>int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tc>
                  <a:txBody>
                    <a:bodyPr/>
                    <a:lstStyle/>
                    <a:p>
                      <a:pPr marL="635" marR="231140" algn="ctr">
                        <a:lnSpc>
                          <a:spcPct val="107000"/>
                        </a:lnSpc>
                        <a:spcAft>
                          <a:spcPts val="25"/>
                        </a:spcAft>
                      </a:pPr>
                      <a:r>
                        <a:rPr lang="en-IN" sz="1100">
                          <a:effectLst/>
                        </a:rPr>
                        <a:t>15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tc>
                  <a:txBody>
                    <a:bodyPr/>
                    <a:lstStyle/>
                    <a:p>
                      <a:pPr marL="597535" marR="1270" algn="ctr">
                        <a:lnSpc>
                          <a:spcPct val="107000"/>
                        </a:lnSpc>
                        <a:spcAft>
                          <a:spcPts val="25"/>
                        </a:spcAft>
                      </a:pPr>
                      <a:r>
                        <a:rPr lang="en-IN" sz="1100">
                          <a:effectLst/>
                        </a:rPr>
                        <a:t>Moblie number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extLst>
                  <a:ext uri="{0D108BD9-81ED-4DB2-BD59-A6C34878D82A}">
                    <a16:rowId xmlns:a16="http://schemas.microsoft.com/office/drawing/2014/main" val="3068605834"/>
                  </a:ext>
                </a:extLst>
              </a:tr>
              <a:tr h="424897">
                <a:tc>
                  <a:txBody>
                    <a:bodyPr/>
                    <a:lstStyle/>
                    <a:p>
                      <a:pPr marL="597535" marR="231140" algn="ctr">
                        <a:lnSpc>
                          <a:spcPct val="107000"/>
                        </a:lnSpc>
                        <a:spcAft>
                          <a:spcPts val="25"/>
                        </a:spcAft>
                      </a:pPr>
                      <a:r>
                        <a:rPr lang="en-IN" sz="1100">
                          <a:effectLst/>
                        </a:rPr>
                        <a:t>Aadhaar_No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tc>
                  <a:txBody>
                    <a:bodyPr/>
                    <a:lstStyle/>
                    <a:p>
                      <a:pPr marL="597535" marR="1905" algn="ctr">
                        <a:lnSpc>
                          <a:spcPct val="107000"/>
                        </a:lnSpc>
                        <a:spcAft>
                          <a:spcPts val="25"/>
                        </a:spcAft>
                      </a:pPr>
                      <a:r>
                        <a:rPr lang="en-IN" sz="1100">
                          <a:effectLst/>
                        </a:rPr>
                        <a:t>Int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tc>
                  <a:txBody>
                    <a:bodyPr/>
                    <a:lstStyle/>
                    <a:p>
                      <a:pPr marL="635" marR="231140" algn="ctr">
                        <a:lnSpc>
                          <a:spcPct val="107000"/>
                        </a:lnSpc>
                        <a:spcAft>
                          <a:spcPts val="25"/>
                        </a:spcAft>
                      </a:pPr>
                      <a:r>
                        <a:rPr lang="en-IN" sz="1100">
                          <a:effectLst/>
                        </a:rPr>
                        <a:t>20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tc>
                  <a:txBody>
                    <a:bodyPr/>
                    <a:lstStyle/>
                    <a:p>
                      <a:pPr marL="597535" marR="1270" algn="ctr">
                        <a:lnSpc>
                          <a:spcPct val="107000"/>
                        </a:lnSpc>
                        <a:spcAft>
                          <a:spcPts val="25"/>
                        </a:spcAft>
                      </a:pPr>
                      <a:r>
                        <a:rPr lang="en-IN" sz="1100">
                          <a:effectLst/>
                        </a:rPr>
                        <a:t>Aadhaar  </a:t>
                      </a:r>
                      <a:endParaRPr lang="en-IN" sz="1200">
                        <a:effectLst/>
                      </a:endParaRPr>
                    </a:p>
                    <a:p>
                      <a:pPr marL="33020" marR="231140" algn="ctr">
                        <a:lnSpc>
                          <a:spcPct val="107000"/>
                        </a:lnSpc>
                        <a:spcAft>
                          <a:spcPts val="25"/>
                        </a:spcAft>
                      </a:pPr>
                      <a:r>
                        <a:rPr lang="en-IN" sz="1100">
                          <a:effectLst/>
                        </a:rPr>
                        <a: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extLst>
                  <a:ext uri="{0D108BD9-81ED-4DB2-BD59-A6C34878D82A}">
                    <a16:rowId xmlns:a16="http://schemas.microsoft.com/office/drawing/2014/main" val="153727091"/>
                  </a:ext>
                </a:extLst>
              </a:tr>
              <a:tr h="455248">
                <a:tc>
                  <a:txBody>
                    <a:bodyPr/>
                    <a:lstStyle/>
                    <a:p>
                      <a:pPr marL="597535" marR="231140" algn="ctr">
                        <a:lnSpc>
                          <a:spcPct val="107000"/>
                        </a:lnSpc>
                        <a:spcAft>
                          <a:spcPts val="25"/>
                        </a:spcAft>
                      </a:pPr>
                      <a:r>
                        <a:rPr lang="en-IN" sz="1100">
                          <a:effectLst/>
                        </a:rPr>
                        <a:t>Status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tc>
                  <a:txBody>
                    <a:bodyPr/>
                    <a:lstStyle/>
                    <a:p>
                      <a:pPr marL="1270" marR="231140" algn="ctr">
                        <a:lnSpc>
                          <a:spcPct val="107000"/>
                        </a:lnSpc>
                        <a:spcAft>
                          <a:spcPts val="25"/>
                        </a:spcAft>
                      </a:pPr>
                      <a:r>
                        <a:rPr lang="en-IN" sz="1100">
                          <a:effectLst/>
                        </a:rPr>
                        <a:t>Varchar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tc>
                  <a:txBody>
                    <a:bodyPr/>
                    <a:lstStyle/>
                    <a:p>
                      <a:pPr marL="635" marR="231140" algn="ctr">
                        <a:lnSpc>
                          <a:spcPct val="107000"/>
                        </a:lnSpc>
                        <a:spcAft>
                          <a:spcPts val="25"/>
                        </a:spcAft>
                      </a:pPr>
                      <a:r>
                        <a:rPr lang="en-IN" sz="1100">
                          <a:effectLst/>
                        </a:rPr>
                        <a:t>50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tc>
                  <a:txBody>
                    <a:bodyPr/>
                    <a:lstStyle/>
                    <a:p>
                      <a:pPr marL="597535" marR="635" algn="ctr">
                        <a:lnSpc>
                          <a:spcPct val="107000"/>
                        </a:lnSpc>
                        <a:spcAft>
                          <a:spcPts val="25"/>
                        </a:spcAft>
                      </a:pPr>
                      <a:r>
                        <a:rPr lang="en-IN" sz="1100" dirty="0">
                          <a:effectLst/>
                        </a:rPr>
                        <a:t>Status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7620" marB="0"/>
                </a:tc>
                <a:extLst>
                  <a:ext uri="{0D108BD9-81ED-4DB2-BD59-A6C34878D82A}">
                    <a16:rowId xmlns:a16="http://schemas.microsoft.com/office/drawing/2014/main" val="2571581409"/>
                  </a:ext>
                </a:extLst>
              </a:tr>
            </a:tbl>
          </a:graphicData>
        </a:graphic>
      </p:graphicFrame>
      <p:sp>
        <p:nvSpPr>
          <p:cNvPr id="9" name="TextBox 8">
            <a:extLst>
              <a:ext uri="{FF2B5EF4-FFF2-40B4-BE49-F238E27FC236}">
                <a16:creationId xmlns:a16="http://schemas.microsoft.com/office/drawing/2014/main" id="{CD14EC03-7311-4D49-BF9A-D8FAA5C63E7D}"/>
              </a:ext>
            </a:extLst>
          </p:cNvPr>
          <p:cNvSpPr txBox="1"/>
          <p:nvPr/>
        </p:nvSpPr>
        <p:spPr>
          <a:xfrm>
            <a:off x="1189608" y="3059668"/>
            <a:ext cx="1904689" cy="369332"/>
          </a:xfrm>
          <a:prstGeom prst="rect">
            <a:avLst/>
          </a:prstGeom>
          <a:noFill/>
        </p:spPr>
        <p:txBody>
          <a:bodyPr wrap="none" rtlCol="0">
            <a:spAutoFit/>
          </a:bodyPr>
          <a:lstStyle/>
          <a:p>
            <a:r>
              <a:rPr lang="en-US" dirty="0" err="1"/>
              <a:t>Tbl_Registration</a:t>
            </a:r>
            <a:endParaRPr lang="en-IN" dirty="0"/>
          </a:p>
        </p:txBody>
      </p:sp>
      <p:sp>
        <p:nvSpPr>
          <p:cNvPr id="11" name="TextBox 10">
            <a:extLst>
              <a:ext uri="{FF2B5EF4-FFF2-40B4-BE49-F238E27FC236}">
                <a16:creationId xmlns:a16="http://schemas.microsoft.com/office/drawing/2014/main" id="{4A0A928C-81D9-4288-A990-A252F9D3F156}"/>
              </a:ext>
            </a:extLst>
          </p:cNvPr>
          <p:cNvSpPr txBox="1"/>
          <p:nvPr/>
        </p:nvSpPr>
        <p:spPr>
          <a:xfrm>
            <a:off x="1189608" y="90815"/>
            <a:ext cx="6094520" cy="553998"/>
          </a:xfrm>
          <a:prstGeom prst="rect">
            <a:avLst/>
          </a:prstGeom>
          <a:noFill/>
        </p:spPr>
        <p:txBody>
          <a:bodyPr wrap="square">
            <a:spAutoFit/>
          </a:bodyPr>
          <a:lstStyle/>
          <a:p>
            <a:r>
              <a:rPr lang="en-IN" sz="3000" b="1" u="sng" dirty="0"/>
              <a:t>TABLES</a:t>
            </a:r>
            <a:endParaRPr lang="en-IN" sz="3000" dirty="0"/>
          </a:p>
        </p:txBody>
      </p:sp>
    </p:spTree>
    <p:extLst>
      <p:ext uri="{BB962C8B-B14F-4D97-AF65-F5344CB8AC3E}">
        <p14:creationId xmlns:p14="http://schemas.microsoft.com/office/powerpoint/2010/main" val="2310680239"/>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50C9418-2245-4866-91C4-6E297A3AFF62}"/>
              </a:ext>
            </a:extLst>
          </p:cNvPr>
          <p:cNvGraphicFramePr>
            <a:graphicFrameLocks noGrp="1"/>
          </p:cNvGraphicFramePr>
          <p:nvPr>
            <p:extLst>
              <p:ext uri="{D42A27DB-BD31-4B8C-83A1-F6EECF244321}">
                <p14:modId xmlns:p14="http://schemas.microsoft.com/office/powerpoint/2010/main" val="3820095039"/>
              </p:ext>
            </p:extLst>
          </p:nvPr>
        </p:nvGraphicFramePr>
        <p:xfrm>
          <a:off x="1456451" y="568420"/>
          <a:ext cx="7833853" cy="2671668"/>
        </p:xfrm>
        <a:graphic>
          <a:graphicData uri="http://schemas.openxmlformats.org/drawingml/2006/table">
            <a:tbl>
              <a:tblPr firstRow="1" firstCol="1" bandRow="1">
                <a:tableStyleId>{5C22544A-7EE6-4342-B048-85BDC9FD1C3A}</a:tableStyleId>
              </a:tblPr>
              <a:tblGrid>
                <a:gridCol w="1988038">
                  <a:extLst>
                    <a:ext uri="{9D8B030D-6E8A-4147-A177-3AD203B41FA5}">
                      <a16:colId xmlns:a16="http://schemas.microsoft.com/office/drawing/2014/main" val="611032114"/>
                    </a:ext>
                  </a:extLst>
                </a:gridCol>
                <a:gridCol w="1956615">
                  <a:extLst>
                    <a:ext uri="{9D8B030D-6E8A-4147-A177-3AD203B41FA5}">
                      <a16:colId xmlns:a16="http://schemas.microsoft.com/office/drawing/2014/main" val="1560897503"/>
                    </a:ext>
                  </a:extLst>
                </a:gridCol>
                <a:gridCol w="1473237">
                  <a:extLst>
                    <a:ext uri="{9D8B030D-6E8A-4147-A177-3AD203B41FA5}">
                      <a16:colId xmlns:a16="http://schemas.microsoft.com/office/drawing/2014/main" val="1613809576"/>
                    </a:ext>
                  </a:extLst>
                </a:gridCol>
                <a:gridCol w="2415963">
                  <a:extLst>
                    <a:ext uri="{9D8B030D-6E8A-4147-A177-3AD203B41FA5}">
                      <a16:colId xmlns:a16="http://schemas.microsoft.com/office/drawing/2014/main" val="3095315891"/>
                    </a:ext>
                  </a:extLst>
                </a:gridCol>
              </a:tblGrid>
              <a:tr h="401515">
                <a:tc>
                  <a:txBody>
                    <a:bodyPr/>
                    <a:lstStyle/>
                    <a:p>
                      <a:pPr marL="5715" marR="231140" algn="ctr">
                        <a:lnSpc>
                          <a:spcPct val="107000"/>
                        </a:lnSpc>
                        <a:spcAft>
                          <a:spcPts val="25"/>
                        </a:spcAft>
                      </a:pPr>
                      <a:r>
                        <a:rPr lang="en-IN" sz="1100">
                          <a:effectLst/>
                        </a:rPr>
                        <a:t>Filedname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5080" marR="231140" algn="ctr">
                        <a:lnSpc>
                          <a:spcPct val="107000"/>
                        </a:lnSpc>
                        <a:spcAft>
                          <a:spcPts val="25"/>
                        </a:spcAft>
                      </a:pPr>
                      <a:r>
                        <a:rPr lang="en-IN" sz="1100">
                          <a:effectLst/>
                        </a:rPr>
                        <a:t>Datatype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5715" marR="231140" algn="ctr">
                        <a:lnSpc>
                          <a:spcPct val="107000"/>
                        </a:lnSpc>
                        <a:spcAft>
                          <a:spcPts val="25"/>
                        </a:spcAft>
                      </a:pPr>
                      <a:r>
                        <a:rPr lang="en-IN" sz="1100">
                          <a:effectLst/>
                        </a:rPr>
                        <a:t>Size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5715" marR="231140" algn="ctr">
                        <a:lnSpc>
                          <a:spcPct val="107000"/>
                        </a:lnSpc>
                        <a:spcAft>
                          <a:spcPts val="25"/>
                        </a:spcAft>
                      </a:pPr>
                      <a:r>
                        <a:rPr lang="en-IN" sz="1100">
                          <a:effectLst/>
                        </a:rPr>
                        <a:t>Description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extLst>
                  <a:ext uri="{0D108BD9-81ED-4DB2-BD59-A6C34878D82A}">
                    <a16:rowId xmlns:a16="http://schemas.microsoft.com/office/drawing/2014/main" val="458714455"/>
                  </a:ext>
                </a:extLst>
              </a:tr>
              <a:tr h="500371">
                <a:tc>
                  <a:txBody>
                    <a:bodyPr/>
                    <a:lstStyle/>
                    <a:p>
                      <a:pPr marL="40005" marR="231140" algn="ctr">
                        <a:lnSpc>
                          <a:spcPct val="107000"/>
                        </a:lnSpc>
                        <a:spcAft>
                          <a:spcPts val="25"/>
                        </a:spcAft>
                      </a:pPr>
                      <a:r>
                        <a:rPr lang="en-IN" sz="1100">
                          <a:effectLst/>
                        </a:rPr>
                        <a:t> </a:t>
                      </a:r>
                      <a:endParaRPr lang="en-IN" sz="1200">
                        <a:effectLst/>
                      </a:endParaRPr>
                    </a:p>
                    <a:p>
                      <a:pPr marL="6350" marR="231140" algn="ctr">
                        <a:lnSpc>
                          <a:spcPct val="107000"/>
                        </a:lnSpc>
                        <a:spcAft>
                          <a:spcPts val="25"/>
                        </a:spcAft>
                      </a:pPr>
                      <a:r>
                        <a:rPr lang="en-IN" sz="1100">
                          <a:effectLst/>
                        </a:rPr>
                        <a:t>Login_id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40005" marR="231140" algn="ctr">
                        <a:lnSpc>
                          <a:spcPct val="107000"/>
                        </a:lnSpc>
                        <a:spcAft>
                          <a:spcPts val="25"/>
                        </a:spcAft>
                      </a:pPr>
                      <a:r>
                        <a:rPr lang="en-IN" sz="1100">
                          <a:effectLst/>
                        </a:rPr>
                        <a:t> </a:t>
                      </a:r>
                      <a:endParaRPr lang="en-IN" sz="1200">
                        <a:effectLst/>
                      </a:endParaRPr>
                    </a:p>
                    <a:p>
                      <a:pPr marL="3810" marR="231140" algn="ctr">
                        <a:lnSpc>
                          <a:spcPct val="107000"/>
                        </a:lnSpc>
                        <a:spcAft>
                          <a:spcPts val="25"/>
                        </a:spcAft>
                      </a:pPr>
                      <a:r>
                        <a:rPr lang="en-IN" sz="1100">
                          <a:effectLst/>
                        </a:rPr>
                        <a:t>int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39370" marR="231140" algn="ctr">
                        <a:lnSpc>
                          <a:spcPct val="107000"/>
                        </a:lnSpc>
                        <a:spcAft>
                          <a:spcPts val="25"/>
                        </a:spcAft>
                      </a:pPr>
                      <a:r>
                        <a:rPr lang="en-IN" sz="1100">
                          <a:effectLst/>
                        </a:rPr>
                        <a:t> </a:t>
                      </a:r>
                      <a:endParaRPr lang="en-IN" sz="1200">
                        <a:effectLst/>
                      </a:endParaRPr>
                    </a:p>
                    <a:p>
                      <a:pPr marL="4445" marR="231140" algn="ctr">
                        <a:lnSpc>
                          <a:spcPct val="107000"/>
                        </a:lnSpc>
                        <a:spcAft>
                          <a:spcPts val="25"/>
                        </a:spcAft>
                      </a:pPr>
                      <a:r>
                        <a:rPr lang="en-IN" sz="1100">
                          <a:effectLst/>
                        </a:rPr>
                        <a:t>10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38100" marR="231140" algn="ctr">
                        <a:lnSpc>
                          <a:spcPct val="107000"/>
                        </a:lnSpc>
                        <a:spcAft>
                          <a:spcPts val="25"/>
                        </a:spcAft>
                      </a:pPr>
                      <a:r>
                        <a:rPr lang="en-IN" sz="1100">
                          <a:effectLst/>
                        </a:rPr>
                        <a:t> </a:t>
                      </a:r>
                      <a:endParaRPr lang="en-IN" sz="1200">
                        <a:effectLst/>
                      </a:endParaRPr>
                    </a:p>
                    <a:p>
                      <a:pPr marL="5715" marR="231140" algn="ctr">
                        <a:lnSpc>
                          <a:spcPct val="107000"/>
                        </a:lnSpc>
                        <a:spcAft>
                          <a:spcPts val="25"/>
                        </a:spcAft>
                      </a:pPr>
                      <a:r>
                        <a:rPr lang="en-IN" sz="1100">
                          <a:effectLst/>
                        </a:rPr>
                        <a:t>Primary key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extLst>
                  <a:ext uri="{0D108BD9-81ED-4DB2-BD59-A6C34878D82A}">
                    <a16:rowId xmlns:a16="http://schemas.microsoft.com/office/drawing/2014/main" val="213603008"/>
                  </a:ext>
                </a:extLst>
              </a:tr>
              <a:tr h="568622">
                <a:tc>
                  <a:txBody>
                    <a:bodyPr/>
                    <a:lstStyle/>
                    <a:p>
                      <a:pPr marL="597535" marR="231140" algn="l">
                        <a:lnSpc>
                          <a:spcPct val="107000"/>
                        </a:lnSpc>
                        <a:spcAft>
                          <a:spcPts val="25"/>
                        </a:spcAft>
                      </a:pPr>
                      <a:r>
                        <a:rPr lang="en-IN" sz="1100">
                          <a:effectLst/>
                        </a:rPr>
                        <a:t>             </a:t>
                      </a:r>
                      <a:endParaRPr lang="en-IN" sz="1200">
                        <a:effectLst/>
                      </a:endParaRPr>
                    </a:p>
                    <a:p>
                      <a:pPr marL="597535" marR="231140" algn="l">
                        <a:lnSpc>
                          <a:spcPct val="107000"/>
                        </a:lnSpc>
                        <a:spcAft>
                          <a:spcPts val="25"/>
                        </a:spcAft>
                      </a:pPr>
                      <a:r>
                        <a:rPr lang="en-IN" sz="1100">
                          <a:effectLst/>
                        </a:rPr>
                        <a:t>          UserType_id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40005" marR="231140" algn="ctr">
                        <a:lnSpc>
                          <a:spcPct val="107000"/>
                        </a:lnSpc>
                        <a:spcAft>
                          <a:spcPts val="25"/>
                        </a:spcAft>
                      </a:pPr>
                      <a:r>
                        <a:rPr lang="en-IN" sz="1100">
                          <a:effectLst/>
                        </a:rPr>
                        <a:t> </a:t>
                      </a:r>
                      <a:endParaRPr lang="en-IN" sz="1200">
                        <a:effectLst/>
                      </a:endParaRPr>
                    </a:p>
                    <a:p>
                      <a:pPr marL="3810" marR="231140" algn="ctr">
                        <a:lnSpc>
                          <a:spcPct val="107000"/>
                        </a:lnSpc>
                        <a:spcAft>
                          <a:spcPts val="25"/>
                        </a:spcAft>
                      </a:pPr>
                      <a:r>
                        <a:rPr lang="en-IN" sz="1100">
                          <a:effectLst/>
                        </a:rPr>
                        <a:t>int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597535" marR="231140" algn="l">
                        <a:lnSpc>
                          <a:spcPct val="107000"/>
                        </a:lnSpc>
                        <a:spcAft>
                          <a:spcPts val="25"/>
                        </a:spcAft>
                      </a:pPr>
                      <a:r>
                        <a:rPr lang="en-IN" sz="1100">
                          <a:effectLst/>
                        </a:rPr>
                        <a:t> </a:t>
                      </a:r>
                      <a:endParaRPr lang="en-IN" sz="1200">
                        <a:effectLst/>
                      </a:endParaRPr>
                    </a:p>
                    <a:p>
                      <a:pPr marL="4445" marR="231140" algn="ctr">
                        <a:lnSpc>
                          <a:spcPct val="107000"/>
                        </a:lnSpc>
                        <a:spcAft>
                          <a:spcPts val="25"/>
                        </a:spcAft>
                      </a:pPr>
                      <a:r>
                        <a:rPr lang="en-IN" sz="1100">
                          <a:effectLst/>
                        </a:rPr>
                        <a:t>10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38100" marR="231140" algn="ctr">
                        <a:lnSpc>
                          <a:spcPct val="107000"/>
                        </a:lnSpc>
                        <a:spcAft>
                          <a:spcPts val="25"/>
                        </a:spcAft>
                      </a:pPr>
                      <a:r>
                        <a:rPr lang="en-IN" sz="1100" dirty="0">
                          <a:effectLst/>
                        </a:rPr>
                        <a:t> </a:t>
                      </a:r>
                      <a:endParaRPr lang="en-IN" sz="1200" dirty="0">
                        <a:effectLst/>
                      </a:endParaRPr>
                    </a:p>
                    <a:p>
                      <a:pPr marL="4445" marR="231140" algn="ctr">
                        <a:lnSpc>
                          <a:spcPct val="107000"/>
                        </a:lnSpc>
                        <a:spcAft>
                          <a:spcPts val="25"/>
                        </a:spcAft>
                      </a:pPr>
                      <a:r>
                        <a:rPr lang="en-IN" sz="1100" dirty="0">
                          <a:effectLst/>
                        </a:rPr>
                        <a:t>Foreign key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extLst>
                  <a:ext uri="{0D108BD9-81ED-4DB2-BD59-A6C34878D82A}">
                    <a16:rowId xmlns:a16="http://schemas.microsoft.com/office/drawing/2014/main" val="2678424110"/>
                  </a:ext>
                </a:extLst>
              </a:tr>
              <a:tr h="401515">
                <a:tc>
                  <a:txBody>
                    <a:bodyPr/>
                    <a:lstStyle/>
                    <a:p>
                      <a:pPr marL="5715" marR="231140" algn="ctr">
                        <a:lnSpc>
                          <a:spcPct val="107000"/>
                        </a:lnSpc>
                        <a:spcAft>
                          <a:spcPts val="25"/>
                        </a:spcAft>
                      </a:pPr>
                      <a:r>
                        <a:rPr lang="en-IN" sz="1100">
                          <a:effectLst/>
                        </a:rPr>
                        <a:t>Username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3810" marR="231140" algn="ctr">
                        <a:lnSpc>
                          <a:spcPct val="107000"/>
                        </a:lnSpc>
                        <a:spcAft>
                          <a:spcPts val="25"/>
                        </a:spcAft>
                      </a:pPr>
                      <a:r>
                        <a:rPr lang="en-IN" sz="1100">
                          <a:effectLst/>
                        </a:rPr>
                        <a:t>Varchar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4445" marR="231140" algn="ctr">
                        <a:lnSpc>
                          <a:spcPct val="107000"/>
                        </a:lnSpc>
                        <a:spcAft>
                          <a:spcPts val="25"/>
                        </a:spcAft>
                      </a:pPr>
                      <a:r>
                        <a:rPr lang="en-IN" sz="1100" dirty="0">
                          <a:effectLst/>
                        </a:rPr>
                        <a:t>25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3810" marR="231140" algn="ctr">
                        <a:lnSpc>
                          <a:spcPct val="107000"/>
                        </a:lnSpc>
                        <a:spcAft>
                          <a:spcPts val="25"/>
                        </a:spcAft>
                      </a:pPr>
                      <a:r>
                        <a:rPr lang="en-IN" sz="1100">
                          <a:effectLst/>
                        </a:rPr>
                        <a:t>Username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extLst>
                  <a:ext uri="{0D108BD9-81ED-4DB2-BD59-A6C34878D82A}">
                    <a16:rowId xmlns:a16="http://schemas.microsoft.com/office/drawing/2014/main" val="3939839854"/>
                  </a:ext>
                </a:extLst>
              </a:tr>
              <a:tr h="399484">
                <a:tc>
                  <a:txBody>
                    <a:bodyPr/>
                    <a:lstStyle/>
                    <a:p>
                      <a:pPr marL="40005" marR="231140" algn="ctr">
                        <a:lnSpc>
                          <a:spcPct val="107000"/>
                        </a:lnSpc>
                        <a:spcAft>
                          <a:spcPts val="25"/>
                        </a:spcAft>
                      </a:pPr>
                      <a:r>
                        <a:rPr lang="en-IN" sz="1100">
                          <a:effectLst/>
                        </a:rPr>
                        <a:t> </a:t>
                      </a:r>
                      <a:endParaRPr lang="en-IN" sz="1200">
                        <a:effectLst/>
                      </a:endParaRPr>
                    </a:p>
                    <a:p>
                      <a:pPr marL="7620" marR="231140" algn="ctr">
                        <a:lnSpc>
                          <a:spcPct val="107000"/>
                        </a:lnSpc>
                        <a:spcAft>
                          <a:spcPts val="25"/>
                        </a:spcAft>
                      </a:pPr>
                      <a:r>
                        <a:rPr lang="en-IN" sz="1100">
                          <a:effectLst/>
                        </a:rPr>
                        <a:t>Password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40005" marR="231140" algn="ctr">
                        <a:lnSpc>
                          <a:spcPct val="107000"/>
                        </a:lnSpc>
                        <a:spcAft>
                          <a:spcPts val="25"/>
                        </a:spcAft>
                      </a:pPr>
                      <a:r>
                        <a:rPr lang="en-IN" sz="1100">
                          <a:effectLst/>
                        </a:rPr>
                        <a:t> </a:t>
                      </a:r>
                      <a:endParaRPr lang="en-IN" sz="1200">
                        <a:effectLst/>
                      </a:endParaRPr>
                    </a:p>
                    <a:p>
                      <a:pPr marL="3810" marR="231140" algn="ctr">
                        <a:lnSpc>
                          <a:spcPct val="107000"/>
                        </a:lnSpc>
                        <a:spcAft>
                          <a:spcPts val="25"/>
                        </a:spcAft>
                      </a:pPr>
                      <a:r>
                        <a:rPr lang="en-IN" sz="1100">
                          <a:effectLst/>
                        </a:rPr>
                        <a:t>varchar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39370" marR="231140" algn="ctr">
                        <a:lnSpc>
                          <a:spcPct val="107000"/>
                        </a:lnSpc>
                        <a:spcAft>
                          <a:spcPts val="25"/>
                        </a:spcAft>
                      </a:pPr>
                      <a:r>
                        <a:rPr lang="en-IN" sz="1100">
                          <a:effectLst/>
                        </a:rPr>
                        <a:t> </a:t>
                      </a:r>
                      <a:endParaRPr lang="en-IN" sz="1200">
                        <a:effectLst/>
                      </a:endParaRPr>
                    </a:p>
                    <a:p>
                      <a:pPr marL="4445" marR="231140" algn="ctr">
                        <a:lnSpc>
                          <a:spcPct val="107000"/>
                        </a:lnSpc>
                        <a:spcAft>
                          <a:spcPts val="25"/>
                        </a:spcAft>
                      </a:pPr>
                      <a:r>
                        <a:rPr lang="en-IN" sz="1100">
                          <a:effectLst/>
                        </a:rPr>
                        <a:t>12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38100" marR="231140" algn="ctr">
                        <a:lnSpc>
                          <a:spcPct val="107000"/>
                        </a:lnSpc>
                        <a:spcAft>
                          <a:spcPts val="25"/>
                        </a:spcAft>
                      </a:pPr>
                      <a:r>
                        <a:rPr lang="en-IN" sz="1100">
                          <a:effectLst/>
                        </a:rPr>
                        <a:t> </a:t>
                      </a:r>
                      <a:endParaRPr lang="en-IN" sz="1200">
                        <a:effectLst/>
                      </a:endParaRPr>
                    </a:p>
                    <a:p>
                      <a:pPr marL="5715" marR="231140" algn="ctr">
                        <a:lnSpc>
                          <a:spcPct val="107000"/>
                        </a:lnSpc>
                        <a:spcAft>
                          <a:spcPts val="25"/>
                        </a:spcAft>
                      </a:pPr>
                      <a:r>
                        <a:rPr lang="en-IN" sz="1100">
                          <a:effectLst/>
                        </a:rPr>
                        <a:t>Store password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extLst>
                  <a:ext uri="{0D108BD9-81ED-4DB2-BD59-A6C34878D82A}">
                    <a16:rowId xmlns:a16="http://schemas.microsoft.com/office/drawing/2014/main" val="3294627477"/>
                  </a:ext>
                </a:extLst>
              </a:tr>
              <a:tr h="400161">
                <a:tc>
                  <a:txBody>
                    <a:bodyPr/>
                    <a:lstStyle/>
                    <a:p>
                      <a:pPr marL="6350" marR="231140" algn="ctr">
                        <a:lnSpc>
                          <a:spcPct val="107000"/>
                        </a:lnSpc>
                        <a:spcAft>
                          <a:spcPts val="25"/>
                        </a:spcAft>
                      </a:pPr>
                      <a:r>
                        <a:rPr lang="en-IN" sz="1100">
                          <a:effectLst/>
                        </a:rPr>
                        <a:t>Status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3810" marR="231140" algn="ctr">
                        <a:lnSpc>
                          <a:spcPct val="107000"/>
                        </a:lnSpc>
                        <a:spcAft>
                          <a:spcPts val="25"/>
                        </a:spcAft>
                      </a:pPr>
                      <a:r>
                        <a:rPr lang="en-IN" sz="1100">
                          <a:effectLst/>
                        </a:rPr>
                        <a:t>Varchar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4445" marR="231140" algn="ctr">
                        <a:lnSpc>
                          <a:spcPct val="107000"/>
                        </a:lnSpc>
                        <a:spcAft>
                          <a:spcPts val="25"/>
                        </a:spcAft>
                      </a:pPr>
                      <a:r>
                        <a:rPr lang="en-IN" sz="1100">
                          <a:effectLst/>
                        </a:rPr>
                        <a:t>50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3810" marR="231140" algn="ctr">
                        <a:lnSpc>
                          <a:spcPct val="107000"/>
                        </a:lnSpc>
                        <a:spcAft>
                          <a:spcPts val="25"/>
                        </a:spcAft>
                      </a:pPr>
                      <a:r>
                        <a:rPr lang="en-IN" sz="1100" dirty="0">
                          <a:effectLst/>
                        </a:rPr>
                        <a:t>Status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extLst>
                  <a:ext uri="{0D108BD9-81ED-4DB2-BD59-A6C34878D82A}">
                    <a16:rowId xmlns:a16="http://schemas.microsoft.com/office/drawing/2014/main" val="2356719079"/>
                  </a:ext>
                </a:extLst>
              </a:tr>
            </a:tbl>
          </a:graphicData>
        </a:graphic>
      </p:graphicFrame>
      <p:graphicFrame>
        <p:nvGraphicFramePr>
          <p:cNvPr id="3" name="Table 2">
            <a:extLst>
              <a:ext uri="{FF2B5EF4-FFF2-40B4-BE49-F238E27FC236}">
                <a16:creationId xmlns:a16="http://schemas.microsoft.com/office/drawing/2014/main" id="{006D7A74-60AB-4886-B51A-9C66F2793B70}"/>
              </a:ext>
            </a:extLst>
          </p:cNvPr>
          <p:cNvGraphicFramePr>
            <a:graphicFrameLocks noGrp="1"/>
          </p:cNvGraphicFramePr>
          <p:nvPr>
            <p:extLst>
              <p:ext uri="{D42A27DB-BD31-4B8C-83A1-F6EECF244321}">
                <p14:modId xmlns:p14="http://schemas.microsoft.com/office/powerpoint/2010/main" val="1898022739"/>
              </p:ext>
            </p:extLst>
          </p:nvPr>
        </p:nvGraphicFramePr>
        <p:xfrm>
          <a:off x="1456450" y="3988279"/>
          <a:ext cx="7833855" cy="2193066"/>
        </p:xfrm>
        <a:graphic>
          <a:graphicData uri="http://schemas.openxmlformats.org/drawingml/2006/table">
            <a:tbl>
              <a:tblPr firstRow="1" firstCol="1" bandRow="1">
                <a:tableStyleId>{5C22544A-7EE6-4342-B048-85BDC9FD1C3A}</a:tableStyleId>
              </a:tblPr>
              <a:tblGrid>
                <a:gridCol w="2008372">
                  <a:extLst>
                    <a:ext uri="{9D8B030D-6E8A-4147-A177-3AD203B41FA5}">
                      <a16:colId xmlns:a16="http://schemas.microsoft.com/office/drawing/2014/main" val="2448126341"/>
                    </a:ext>
                  </a:extLst>
                </a:gridCol>
                <a:gridCol w="1951994">
                  <a:extLst>
                    <a:ext uri="{9D8B030D-6E8A-4147-A177-3AD203B41FA5}">
                      <a16:colId xmlns:a16="http://schemas.microsoft.com/office/drawing/2014/main" val="1117402104"/>
                    </a:ext>
                  </a:extLst>
                </a:gridCol>
                <a:gridCol w="1235709">
                  <a:extLst>
                    <a:ext uri="{9D8B030D-6E8A-4147-A177-3AD203B41FA5}">
                      <a16:colId xmlns:a16="http://schemas.microsoft.com/office/drawing/2014/main" val="2168138313"/>
                    </a:ext>
                  </a:extLst>
                </a:gridCol>
                <a:gridCol w="2637780">
                  <a:extLst>
                    <a:ext uri="{9D8B030D-6E8A-4147-A177-3AD203B41FA5}">
                      <a16:colId xmlns:a16="http://schemas.microsoft.com/office/drawing/2014/main" val="998612652"/>
                    </a:ext>
                  </a:extLst>
                </a:gridCol>
              </a:tblGrid>
              <a:tr h="384387">
                <a:tc>
                  <a:txBody>
                    <a:bodyPr/>
                    <a:lstStyle/>
                    <a:p>
                      <a:pPr marL="38735" marR="231140" algn="ctr">
                        <a:lnSpc>
                          <a:spcPct val="107000"/>
                        </a:lnSpc>
                        <a:spcAft>
                          <a:spcPts val="25"/>
                        </a:spcAft>
                      </a:pPr>
                      <a:r>
                        <a:rPr lang="en-IN" sz="1100">
                          <a:effectLst/>
                        </a:rPr>
                        <a:t> </a:t>
                      </a:r>
                      <a:endParaRPr lang="en-IN" sz="1200">
                        <a:effectLst/>
                      </a:endParaRPr>
                    </a:p>
                    <a:p>
                      <a:pPr marL="4445" marR="231140" algn="ctr">
                        <a:lnSpc>
                          <a:spcPct val="107000"/>
                        </a:lnSpc>
                        <a:spcAft>
                          <a:spcPts val="25"/>
                        </a:spcAft>
                      </a:pPr>
                      <a:r>
                        <a:rPr lang="en-IN" sz="1100">
                          <a:effectLst/>
                        </a:rPr>
                        <a:t>Filedname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40005" marR="231140" algn="ctr">
                        <a:lnSpc>
                          <a:spcPct val="107000"/>
                        </a:lnSpc>
                        <a:spcAft>
                          <a:spcPts val="25"/>
                        </a:spcAft>
                      </a:pPr>
                      <a:r>
                        <a:rPr lang="en-IN" sz="1100">
                          <a:effectLst/>
                        </a:rPr>
                        <a:t> </a:t>
                      </a:r>
                      <a:endParaRPr lang="en-IN" sz="1200">
                        <a:effectLst/>
                      </a:endParaRPr>
                    </a:p>
                    <a:p>
                      <a:pPr marL="5080" marR="231140" algn="ctr">
                        <a:lnSpc>
                          <a:spcPct val="107000"/>
                        </a:lnSpc>
                        <a:spcAft>
                          <a:spcPts val="25"/>
                        </a:spcAft>
                      </a:pPr>
                      <a:r>
                        <a:rPr lang="en-IN" sz="1100">
                          <a:effectLst/>
                        </a:rPr>
                        <a:t>Datatype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40640" marR="231140" algn="ctr">
                        <a:lnSpc>
                          <a:spcPct val="107000"/>
                        </a:lnSpc>
                        <a:spcAft>
                          <a:spcPts val="25"/>
                        </a:spcAft>
                      </a:pPr>
                      <a:r>
                        <a:rPr lang="en-IN" sz="1100">
                          <a:effectLst/>
                        </a:rPr>
                        <a:t> </a:t>
                      </a:r>
                      <a:endParaRPr lang="en-IN" sz="1200">
                        <a:effectLst/>
                      </a:endParaRPr>
                    </a:p>
                    <a:p>
                      <a:pPr marL="6985" marR="231140" algn="ctr">
                        <a:lnSpc>
                          <a:spcPct val="107000"/>
                        </a:lnSpc>
                        <a:spcAft>
                          <a:spcPts val="25"/>
                        </a:spcAft>
                      </a:pPr>
                      <a:r>
                        <a:rPr lang="en-IN" sz="1100">
                          <a:effectLst/>
                        </a:rPr>
                        <a:t>Size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38100" marR="231140" algn="ctr">
                        <a:lnSpc>
                          <a:spcPct val="107000"/>
                        </a:lnSpc>
                        <a:spcAft>
                          <a:spcPts val="25"/>
                        </a:spcAft>
                      </a:pPr>
                      <a:r>
                        <a:rPr lang="en-IN" sz="1100">
                          <a:effectLst/>
                        </a:rPr>
                        <a:t> </a:t>
                      </a:r>
                      <a:endParaRPr lang="en-IN" sz="1200">
                        <a:effectLst/>
                      </a:endParaRPr>
                    </a:p>
                    <a:p>
                      <a:pPr marL="5715" marR="231140" algn="ctr">
                        <a:lnSpc>
                          <a:spcPct val="107000"/>
                        </a:lnSpc>
                        <a:spcAft>
                          <a:spcPts val="25"/>
                        </a:spcAft>
                      </a:pPr>
                      <a:r>
                        <a:rPr lang="en-IN" sz="1100">
                          <a:effectLst/>
                        </a:rPr>
                        <a:t>Description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extLst>
                  <a:ext uri="{0D108BD9-81ED-4DB2-BD59-A6C34878D82A}">
                    <a16:rowId xmlns:a16="http://schemas.microsoft.com/office/drawing/2014/main" val="3369030084"/>
                  </a:ext>
                </a:extLst>
              </a:tr>
              <a:tr h="493157">
                <a:tc>
                  <a:txBody>
                    <a:bodyPr/>
                    <a:lstStyle/>
                    <a:p>
                      <a:pPr marL="38735" marR="231140" algn="ctr">
                        <a:lnSpc>
                          <a:spcPct val="107000"/>
                        </a:lnSpc>
                        <a:spcAft>
                          <a:spcPts val="25"/>
                        </a:spcAft>
                      </a:pPr>
                      <a:r>
                        <a:rPr lang="en-IN" sz="1100">
                          <a:effectLst/>
                        </a:rPr>
                        <a:t> </a:t>
                      </a:r>
                      <a:endParaRPr lang="en-IN" sz="1200">
                        <a:effectLst/>
                      </a:endParaRPr>
                    </a:p>
                    <a:p>
                      <a:pPr marL="597535" marR="231140" algn="l">
                        <a:lnSpc>
                          <a:spcPct val="107000"/>
                        </a:lnSpc>
                        <a:spcAft>
                          <a:spcPts val="25"/>
                        </a:spcAft>
                      </a:pPr>
                      <a:r>
                        <a:rPr lang="en-IN" sz="1100">
                          <a:effectLst/>
                        </a:rPr>
                        <a:t>Category_id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40005" marR="231140" algn="ctr">
                        <a:lnSpc>
                          <a:spcPct val="107000"/>
                        </a:lnSpc>
                        <a:spcAft>
                          <a:spcPts val="25"/>
                        </a:spcAft>
                      </a:pPr>
                      <a:r>
                        <a:rPr lang="en-IN" sz="1100">
                          <a:effectLst/>
                        </a:rPr>
                        <a:t> </a:t>
                      </a:r>
                      <a:endParaRPr lang="en-IN" sz="1200">
                        <a:effectLst/>
                      </a:endParaRPr>
                    </a:p>
                    <a:p>
                      <a:pPr marL="3810" marR="231140" algn="ctr">
                        <a:lnSpc>
                          <a:spcPct val="107000"/>
                        </a:lnSpc>
                        <a:spcAft>
                          <a:spcPts val="25"/>
                        </a:spcAft>
                      </a:pPr>
                      <a:r>
                        <a:rPr lang="en-IN" sz="1100">
                          <a:effectLst/>
                        </a:rPr>
                        <a:t>int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40640" marR="231140" algn="ctr">
                        <a:lnSpc>
                          <a:spcPct val="107000"/>
                        </a:lnSpc>
                        <a:spcAft>
                          <a:spcPts val="25"/>
                        </a:spcAft>
                      </a:pPr>
                      <a:r>
                        <a:rPr lang="en-IN" sz="1100">
                          <a:effectLst/>
                        </a:rPr>
                        <a:t> </a:t>
                      </a:r>
                      <a:endParaRPr lang="en-IN" sz="1200">
                        <a:effectLst/>
                      </a:endParaRPr>
                    </a:p>
                    <a:p>
                      <a:pPr marL="5715" marR="231140" algn="ctr">
                        <a:lnSpc>
                          <a:spcPct val="107000"/>
                        </a:lnSpc>
                        <a:spcAft>
                          <a:spcPts val="25"/>
                        </a:spcAft>
                      </a:pPr>
                      <a:r>
                        <a:rPr lang="en-IN" sz="1100">
                          <a:effectLst/>
                        </a:rPr>
                        <a:t>20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38100" marR="231140" algn="ctr">
                        <a:lnSpc>
                          <a:spcPct val="107000"/>
                        </a:lnSpc>
                        <a:spcAft>
                          <a:spcPts val="25"/>
                        </a:spcAft>
                      </a:pPr>
                      <a:r>
                        <a:rPr lang="en-IN" sz="1100">
                          <a:effectLst/>
                        </a:rPr>
                        <a:t> </a:t>
                      </a:r>
                      <a:endParaRPr lang="en-IN" sz="1200">
                        <a:effectLst/>
                      </a:endParaRPr>
                    </a:p>
                    <a:p>
                      <a:pPr marL="2540" marR="231140" algn="ctr">
                        <a:lnSpc>
                          <a:spcPct val="107000"/>
                        </a:lnSpc>
                        <a:spcAft>
                          <a:spcPts val="25"/>
                        </a:spcAft>
                      </a:pPr>
                      <a:r>
                        <a:rPr lang="en-IN" sz="1100">
                          <a:effectLst/>
                        </a:rPr>
                        <a:t>Primary key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extLst>
                  <a:ext uri="{0D108BD9-81ED-4DB2-BD59-A6C34878D82A}">
                    <a16:rowId xmlns:a16="http://schemas.microsoft.com/office/drawing/2014/main" val="3617378974"/>
                  </a:ext>
                </a:extLst>
              </a:tr>
              <a:tr h="774084">
                <a:tc>
                  <a:txBody>
                    <a:bodyPr/>
                    <a:lstStyle/>
                    <a:p>
                      <a:pPr marL="597535" marR="231140" algn="l">
                        <a:lnSpc>
                          <a:spcPct val="107000"/>
                        </a:lnSpc>
                        <a:spcAft>
                          <a:spcPts val="25"/>
                        </a:spcAft>
                      </a:pPr>
                      <a:r>
                        <a:rPr lang="en-IN" sz="1100" dirty="0">
                          <a:effectLst/>
                        </a:rPr>
                        <a:t> </a:t>
                      </a:r>
                      <a:endParaRPr lang="en-IN" sz="1200" dirty="0">
                        <a:effectLst/>
                      </a:endParaRPr>
                    </a:p>
                    <a:p>
                      <a:pPr marL="597535" marR="231140" algn="l">
                        <a:lnSpc>
                          <a:spcPct val="107000"/>
                        </a:lnSpc>
                        <a:spcAft>
                          <a:spcPts val="25"/>
                        </a:spcAft>
                      </a:pPr>
                      <a:r>
                        <a:rPr lang="en-IN" sz="1100" dirty="0" err="1">
                          <a:effectLst/>
                        </a:rPr>
                        <a:t>Category_Type</a:t>
                      </a:r>
                      <a:r>
                        <a:rPr lang="en-IN" sz="1100" dirty="0">
                          <a:effectLst/>
                        </a:rPr>
                        <a:t> </a:t>
                      </a:r>
                      <a:endParaRPr lang="en-IN" sz="1200" dirty="0">
                        <a:effectLst/>
                      </a:endParaRPr>
                    </a:p>
                    <a:p>
                      <a:pPr marL="38735" marR="231140" algn="ctr">
                        <a:lnSpc>
                          <a:spcPct val="107000"/>
                        </a:lnSpc>
                        <a:spcAft>
                          <a:spcPts val="25"/>
                        </a:spcAft>
                      </a:pPr>
                      <a:r>
                        <a:rPr lang="en-IN" sz="1100" dirty="0">
                          <a:effectLst/>
                        </a:rPr>
                        <a:t>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40005" marR="231140" algn="ctr">
                        <a:lnSpc>
                          <a:spcPct val="107000"/>
                        </a:lnSpc>
                        <a:spcAft>
                          <a:spcPts val="25"/>
                        </a:spcAft>
                      </a:pPr>
                      <a:r>
                        <a:rPr lang="en-IN" sz="1100">
                          <a:effectLst/>
                        </a:rPr>
                        <a:t> </a:t>
                      </a:r>
                      <a:endParaRPr lang="en-IN" sz="1200">
                        <a:effectLst/>
                      </a:endParaRPr>
                    </a:p>
                    <a:p>
                      <a:pPr marL="3810" marR="231140" algn="ctr">
                        <a:lnSpc>
                          <a:spcPct val="107000"/>
                        </a:lnSpc>
                        <a:spcAft>
                          <a:spcPts val="25"/>
                        </a:spcAft>
                      </a:pPr>
                      <a:r>
                        <a:rPr lang="en-IN" sz="1100">
                          <a:effectLst/>
                        </a:rPr>
                        <a:t>varchar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40640" marR="231140" algn="ctr">
                        <a:lnSpc>
                          <a:spcPct val="107000"/>
                        </a:lnSpc>
                        <a:spcAft>
                          <a:spcPts val="25"/>
                        </a:spcAft>
                      </a:pPr>
                      <a:r>
                        <a:rPr lang="en-IN" sz="1100">
                          <a:effectLst/>
                        </a:rPr>
                        <a:t> </a:t>
                      </a:r>
                      <a:endParaRPr lang="en-IN" sz="1200">
                        <a:effectLst/>
                      </a:endParaRPr>
                    </a:p>
                    <a:p>
                      <a:pPr marL="5715" marR="231140" algn="ctr">
                        <a:lnSpc>
                          <a:spcPct val="107000"/>
                        </a:lnSpc>
                        <a:spcAft>
                          <a:spcPts val="25"/>
                        </a:spcAft>
                      </a:pPr>
                      <a:r>
                        <a:rPr lang="en-IN" sz="1100">
                          <a:effectLst/>
                        </a:rPr>
                        <a:t>30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38100" marR="231140" algn="ctr">
                        <a:lnSpc>
                          <a:spcPct val="107000"/>
                        </a:lnSpc>
                        <a:spcAft>
                          <a:spcPts val="25"/>
                        </a:spcAft>
                      </a:pPr>
                      <a:r>
                        <a:rPr lang="en-IN" sz="1100">
                          <a:effectLst/>
                        </a:rPr>
                        <a:t> </a:t>
                      </a:r>
                      <a:endParaRPr lang="en-IN" sz="1200">
                        <a:effectLst/>
                      </a:endParaRPr>
                    </a:p>
                    <a:p>
                      <a:pPr marL="5715" marR="231140" algn="ctr">
                        <a:lnSpc>
                          <a:spcPct val="107000"/>
                        </a:lnSpc>
                        <a:spcAft>
                          <a:spcPts val="25"/>
                        </a:spcAft>
                      </a:pPr>
                      <a:r>
                        <a:rPr lang="en-IN" sz="1100">
                          <a:effectLst/>
                        </a:rPr>
                        <a:t>Type of Category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extLst>
                  <a:ext uri="{0D108BD9-81ED-4DB2-BD59-A6C34878D82A}">
                    <a16:rowId xmlns:a16="http://schemas.microsoft.com/office/drawing/2014/main" val="1260439467"/>
                  </a:ext>
                </a:extLst>
              </a:tr>
              <a:tr h="541438">
                <a:tc>
                  <a:txBody>
                    <a:bodyPr/>
                    <a:lstStyle/>
                    <a:p>
                      <a:pPr marL="597535" marR="231140" algn="l">
                        <a:lnSpc>
                          <a:spcPct val="107000"/>
                        </a:lnSpc>
                        <a:spcAft>
                          <a:spcPts val="25"/>
                        </a:spcAft>
                      </a:pPr>
                      <a:r>
                        <a:rPr lang="en-IN" sz="1100">
                          <a:effectLst/>
                        </a:rPr>
                        <a:t>Status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3810" marR="231140" algn="ctr">
                        <a:lnSpc>
                          <a:spcPct val="107000"/>
                        </a:lnSpc>
                        <a:spcAft>
                          <a:spcPts val="25"/>
                        </a:spcAft>
                      </a:pPr>
                      <a:r>
                        <a:rPr lang="en-IN" sz="1100">
                          <a:effectLst/>
                        </a:rPr>
                        <a:t>Varchar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5715" marR="231140" algn="ctr">
                        <a:lnSpc>
                          <a:spcPct val="107000"/>
                        </a:lnSpc>
                        <a:spcAft>
                          <a:spcPts val="25"/>
                        </a:spcAft>
                      </a:pPr>
                      <a:r>
                        <a:rPr lang="en-IN" sz="1100">
                          <a:effectLst/>
                        </a:rPr>
                        <a:t>50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3810" marR="231140" algn="ctr">
                        <a:lnSpc>
                          <a:spcPct val="107000"/>
                        </a:lnSpc>
                        <a:spcAft>
                          <a:spcPts val="25"/>
                        </a:spcAft>
                      </a:pPr>
                      <a:r>
                        <a:rPr lang="en-IN" sz="1100" dirty="0">
                          <a:effectLst/>
                        </a:rPr>
                        <a:t>Status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extLst>
                  <a:ext uri="{0D108BD9-81ED-4DB2-BD59-A6C34878D82A}">
                    <a16:rowId xmlns:a16="http://schemas.microsoft.com/office/drawing/2014/main" val="1808011583"/>
                  </a:ext>
                </a:extLst>
              </a:tr>
            </a:tbl>
          </a:graphicData>
        </a:graphic>
      </p:graphicFrame>
      <p:sp>
        <p:nvSpPr>
          <p:cNvPr id="4" name="Rectangle 1">
            <a:extLst>
              <a:ext uri="{FF2B5EF4-FFF2-40B4-BE49-F238E27FC236}">
                <a16:creationId xmlns:a16="http://schemas.microsoft.com/office/drawing/2014/main" id="{F9CD68E8-451A-492E-897A-D2F4C0ABDBDA}"/>
              </a:ext>
            </a:extLst>
          </p:cNvPr>
          <p:cNvSpPr>
            <a:spLocks noChangeArrowheads="1"/>
          </p:cNvSpPr>
          <p:nvPr/>
        </p:nvSpPr>
        <p:spPr bwMode="auto">
          <a:xfrm>
            <a:off x="2886074" y="3011488"/>
            <a:ext cx="1309035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77BACA78-94D5-4840-A892-643D5155F7FE}"/>
              </a:ext>
            </a:extLst>
          </p:cNvPr>
          <p:cNvSpPr txBox="1"/>
          <p:nvPr/>
        </p:nvSpPr>
        <p:spPr>
          <a:xfrm>
            <a:off x="1536192" y="155154"/>
            <a:ext cx="1202573" cy="369332"/>
          </a:xfrm>
          <a:prstGeom prst="rect">
            <a:avLst/>
          </a:prstGeom>
          <a:noFill/>
        </p:spPr>
        <p:txBody>
          <a:bodyPr wrap="none" rtlCol="0">
            <a:spAutoFit/>
          </a:bodyPr>
          <a:lstStyle/>
          <a:p>
            <a:r>
              <a:rPr lang="en-US" dirty="0" err="1"/>
              <a:t>Tbl_Login</a:t>
            </a:r>
            <a:endParaRPr lang="en-IN" dirty="0"/>
          </a:p>
        </p:txBody>
      </p:sp>
      <p:sp>
        <p:nvSpPr>
          <p:cNvPr id="6" name="TextBox 5">
            <a:extLst>
              <a:ext uri="{FF2B5EF4-FFF2-40B4-BE49-F238E27FC236}">
                <a16:creationId xmlns:a16="http://schemas.microsoft.com/office/drawing/2014/main" id="{5037D00E-7119-4462-8813-63174407FA73}"/>
              </a:ext>
            </a:extLst>
          </p:cNvPr>
          <p:cNvSpPr txBox="1"/>
          <p:nvPr/>
        </p:nvSpPr>
        <p:spPr>
          <a:xfrm>
            <a:off x="1456451" y="3556434"/>
            <a:ext cx="2970685" cy="369332"/>
          </a:xfrm>
          <a:prstGeom prst="rect">
            <a:avLst/>
          </a:prstGeom>
          <a:noFill/>
        </p:spPr>
        <p:txBody>
          <a:bodyPr wrap="none" rtlCol="0">
            <a:spAutoFit/>
          </a:bodyPr>
          <a:lstStyle/>
          <a:p>
            <a:r>
              <a:rPr lang="en-US" dirty="0" err="1"/>
              <a:t>Tbl_Category_Complaint</a:t>
            </a:r>
            <a:endParaRPr lang="en-IN" dirty="0"/>
          </a:p>
        </p:txBody>
      </p:sp>
    </p:spTree>
    <p:extLst>
      <p:ext uri="{BB962C8B-B14F-4D97-AF65-F5344CB8AC3E}">
        <p14:creationId xmlns:p14="http://schemas.microsoft.com/office/powerpoint/2010/main" val="1320322020"/>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4AA5A6F-6B03-4F91-AC10-4A068C2855F2}"/>
              </a:ext>
            </a:extLst>
          </p:cNvPr>
          <p:cNvGraphicFramePr>
            <a:graphicFrameLocks noGrp="1"/>
          </p:cNvGraphicFramePr>
          <p:nvPr>
            <p:extLst>
              <p:ext uri="{D42A27DB-BD31-4B8C-83A1-F6EECF244321}">
                <p14:modId xmlns:p14="http://schemas.microsoft.com/office/powerpoint/2010/main" val="4235480378"/>
              </p:ext>
            </p:extLst>
          </p:nvPr>
        </p:nvGraphicFramePr>
        <p:xfrm>
          <a:off x="1146366" y="1817593"/>
          <a:ext cx="9506837" cy="3801971"/>
        </p:xfrm>
        <a:graphic>
          <a:graphicData uri="http://schemas.openxmlformats.org/drawingml/2006/table">
            <a:tbl>
              <a:tblPr firstRow="1" firstCol="1" bandRow="1">
                <a:tableStyleId>{5C22544A-7EE6-4342-B048-85BDC9FD1C3A}</a:tableStyleId>
              </a:tblPr>
              <a:tblGrid>
                <a:gridCol w="2634181">
                  <a:extLst>
                    <a:ext uri="{9D8B030D-6E8A-4147-A177-3AD203B41FA5}">
                      <a16:colId xmlns:a16="http://schemas.microsoft.com/office/drawing/2014/main" val="1545596374"/>
                    </a:ext>
                  </a:extLst>
                </a:gridCol>
                <a:gridCol w="2576965">
                  <a:extLst>
                    <a:ext uri="{9D8B030D-6E8A-4147-A177-3AD203B41FA5}">
                      <a16:colId xmlns:a16="http://schemas.microsoft.com/office/drawing/2014/main" val="2175130984"/>
                    </a:ext>
                  </a:extLst>
                </a:gridCol>
                <a:gridCol w="1174613">
                  <a:extLst>
                    <a:ext uri="{9D8B030D-6E8A-4147-A177-3AD203B41FA5}">
                      <a16:colId xmlns:a16="http://schemas.microsoft.com/office/drawing/2014/main" val="1076477315"/>
                    </a:ext>
                  </a:extLst>
                </a:gridCol>
                <a:gridCol w="3121078">
                  <a:extLst>
                    <a:ext uri="{9D8B030D-6E8A-4147-A177-3AD203B41FA5}">
                      <a16:colId xmlns:a16="http://schemas.microsoft.com/office/drawing/2014/main" val="523439036"/>
                    </a:ext>
                  </a:extLst>
                </a:gridCol>
              </a:tblGrid>
              <a:tr h="361328">
                <a:tc>
                  <a:txBody>
                    <a:bodyPr/>
                    <a:lstStyle/>
                    <a:p>
                      <a:pPr marL="5715" marR="231140" algn="ctr">
                        <a:lnSpc>
                          <a:spcPct val="107000"/>
                        </a:lnSpc>
                        <a:spcAft>
                          <a:spcPts val="25"/>
                        </a:spcAft>
                      </a:pPr>
                      <a:r>
                        <a:rPr lang="en-IN" sz="1100">
                          <a:effectLst/>
                        </a:rPr>
                        <a:t>Fieldname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4445" marR="231140" algn="ctr">
                        <a:lnSpc>
                          <a:spcPct val="107000"/>
                        </a:lnSpc>
                        <a:spcAft>
                          <a:spcPts val="25"/>
                        </a:spcAft>
                      </a:pPr>
                      <a:r>
                        <a:rPr lang="en-IN" sz="1100">
                          <a:effectLst/>
                        </a:rPr>
                        <a:t>Datatype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3810" marR="231140" algn="ctr">
                        <a:lnSpc>
                          <a:spcPct val="107000"/>
                        </a:lnSpc>
                        <a:spcAft>
                          <a:spcPts val="25"/>
                        </a:spcAft>
                      </a:pPr>
                      <a:r>
                        <a:rPr lang="en-IN" sz="1100">
                          <a:effectLst/>
                        </a:rPr>
                        <a:t>size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5715" marR="231140" algn="ctr">
                        <a:lnSpc>
                          <a:spcPct val="107000"/>
                        </a:lnSpc>
                        <a:spcAft>
                          <a:spcPts val="25"/>
                        </a:spcAft>
                      </a:pPr>
                      <a:r>
                        <a:rPr lang="en-IN" sz="1100">
                          <a:effectLst/>
                        </a:rPr>
                        <a:t>Description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extLst>
                  <a:ext uri="{0D108BD9-81ED-4DB2-BD59-A6C34878D82A}">
                    <a16:rowId xmlns:a16="http://schemas.microsoft.com/office/drawing/2014/main" val="1345120250"/>
                  </a:ext>
                </a:extLst>
              </a:tr>
              <a:tr h="466654">
                <a:tc>
                  <a:txBody>
                    <a:bodyPr/>
                    <a:lstStyle/>
                    <a:p>
                      <a:pPr marL="6350" marR="231140" algn="ctr">
                        <a:lnSpc>
                          <a:spcPct val="107000"/>
                        </a:lnSpc>
                        <a:spcAft>
                          <a:spcPts val="25"/>
                        </a:spcAft>
                      </a:pPr>
                      <a:r>
                        <a:rPr lang="en-IN" sz="1100" dirty="0" err="1">
                          <a:effectLst/>
                        </a:rPr>
                        <a:t>Complaint_id</a:t>
                      </a:r>
                      <a:r>
                        <a:rPr lang="en-IN" sz="1100" dirty="0">
                          <a:effectLst/>
                        </a:rPr>
                        <a:t>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597535" marR="231140" algn="l">
                        <a:lnSpc>
                          <a:spcPct val="107000"/>
                        </a:lnSpc>
                        <a:spcAft>
                          <a:spcPts val="25"/>
                        </a:spcAft>
                      </a:pPr>
                      <a:r>
                        <a:rPr lang="en-IN" sz="1100">
                          <a:effectLst/>
                        </a:rPr>
                        <a:t>int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597535" marR="231140" algn="l">
                        <a:lnSpc>
                          <a:spcPct val="107000"/>
                        </a:lnSpc>
                        <a:spcAft>
                          <a:spcPts val="25"/>
                        </a:spcAft>
                      </a:pPr>
                      <a:r>
                        <a:rPr lang="en-IN" sz="1100">
                          <a:effectLst/>
                        </a:rPr>
                        <a:t>20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597535" marR="231140" algn="l">
                        <a:lnSpc>
                          <a:spcPct val="107000"/>
                        </a:lnSpc>
                        <a:spcAft>
                          <a:spcPts val="25"/>
                        </a:spcAft>
                      </a:pPr>
                      <a:r>
                        <a:rPr lang="en-IN" sz="1100">
                          <a:effectLst/>
                        </a:rPr>
                        <a:t>Primary key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extLst>
                  <a:ext uri="{0D108BD9-81ED-4DB2-BD59-A6C34878D82A}">
                    <a16:rowId xmlns:a16="http://schemas.microsoft.com/office/drawing/2014/main" val="1945910464"/>
                  </a:ext>
                </a:extLst>
              </a:tr>
              <a:tr h="417631">
                <a:tc>
                  <a:txBody>
                    <a:bodyPr/>
                    <a:lstStyle/>
                    <a:p>
                      <a:pPr marL="5080" marR="231140" algn="ctr">
                        <a:lnSpc>
                          <a:spcPct val="107000"/>
                        </a:lnSpc>
                        <a:spcAft>
                          <a:spcPts val="25"/>
                        </a:spcAft>
                      </a:pPr>
                      <a:r>
                        <a:rPr lang="en-IN" sz="1100">
                          <a:effectLst/>
                        </a:rPr>
                        <a:t>Reg_id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597535" marR="231140" algn="l">
                        <a:lnSpc>
                          <a:spcPct val="107000"/>
                        </a:lnSpc>
                        <a:spcAft>
                          <a:spcPts val="25"/>
                        </a:spcAft>
                      </a:pPr>
                      <a:r>
                        <a:rPr lang="en-IN" sz="1100">
                          <a:effectLst/>
                        </a:rPr>
                        <a:t>int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597535" marR="231140" algn="l">
                        <a:lnSpc>
                          <a:spcPct val="107000"/>
                        </a:lnSpc>
                        <a:spcAft>
                          <a:spcPts val="25"/>
                        </a:spcAft>
                      </a:pPr>
                      <a:r>
                        <a:rPr lang="en-IN" sz="1100">
                          <a:effectLst/>
                        </a:rPr>
                        <a:t>20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597535" marR="231140" algn="l">
                        <a:lnSpc>
                          <a:spcPct val="107000"/>
                        </a:lnSpc>
                        <a:spcAft>
                          <a:spcPts val="25"/>
                        </a:spcAft>
                      </a:pPr>
                      <a:r>
                        <a:rPr lang="en-IN" sz="1100">
                          <a:effectLst/>
                        </a:rPr>
                        <a:t>Foreign key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extLst>
                  <a:ext uri="{0D108BD9-81ED-4DB2-BD59-A6C34878D82A}">
                    <a16:rowId xmlns:a16="http://schemas.microsoft.com/office/drawing/2014/main" val="2544214589"/>
                  </a:ext>
                </a:extLst>
              </a:tr>
              <a:tr h="505420">
                <a:tc>
                  <a:txBody>
                    <a:bodyPr/>
                    <a:lstStyle/>
                    <a:p>
                      <a:pPr marL="4445" marR="231140" algn="ctr">
                        <a:lnSpc>
                          <a:spcPct val="107000"/>
                        </a:lnSpc>
                        <a:spcAft>
                          <a:spcPts val="25"/>
                        </a:spcAft>
                      </a:pPr>
                      <a:r>
                        <a:rPr lang="en-IN" sz="1100">
                          <a:effectLst/>
                        </a:rPr>
                        <a:t>Category_id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597535" marR="231140" algn="l">
                        <a:lnSpc>
                          <a:spcPct val="107000"/>
                        </a:lnSpc>
                        <a:spcAft>
                          <a:spcPts val="25"/>
                        </a:spcAft>
                      </a:pPr>
                      <a:r>
                        <a:rPr lang="en-IN" sz="1100" dirty="0">
                          <a:effectLst/>
                        </a:rPr>
                        <a:t>Int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597535" marR="231140" algn="l">
                        <a:lnSpc>
                          <a:spcPct val="107000"/>
                        </a:lnSpc>
                        <a:spcAft>
                          <a:spcPts val="25"/>
                        </a:spcAft>
                      </a:pPr>
                      <a:r>
                        <a:rPr lang="en-IN" sz="1100">
                          <a:effectLst/>
                        </a:rPr>
                        <a:t>20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597535" marR="231140" algn="l">
                        <a:lnSpc>
                          <a:spcPct val="107000"/>
                        </a:lnSpc>
                        <a:spcAft>
                          <a:spcPts val="25"/>
                        </a:spcAft>
                      </a:pPr>
                      <a:r>
                        <a:rPr lang="en-IN" sz="1100">
                          <a:effectLst/>
                        </a:rPr>
                        <a:t>Foreign Key of </a:t>
                      </a:r>
                      <a:endParaRPr lang="en-IN" sz="1200">
                        <a:effectLst/>
                      </a:endParaRPr>
                    </a:p>
                    <a:p>
                      <a:pPr marL="597535" marR="231140" algn="l">
                        <a:lnSpc>
                          <a:spcPct val="107000"/>
                        </a:lnSpc>
                        <a:spcAft>
                          <a:spcPts val="25"/>
                        </a:spcAft>
                      </a:pPr>
                      <a:r>
                        <a:rPr lang="en-IN" sz="1100">
                          <a:effectLst/>
                        </a:rPr>
                        <a:t>Tbl_Category_Complaint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extLst>
                  <a:ext uri="{0D108BD9-81ED-4DB2-BD59-A6C34878D82A}">
                    <a16:rowId xmlns:a16="http://schemas.microsoft.com/office/drawing/2014/main" val="2630821900"/>
                  </a:ext>
                </a:extLst>
              </a:tr>
              <a:tr h="507615">
                <a:tc>
                  <a:txBody>
                    <a:bodyPr/>
                    <a:lstStyle/>
                    <a:p>
                      <a:pPr marL="4445" marR="231140" algn="ctr">
                        <a:lnSpc>
                          <a:spcPct val="107000"/>
                        </a:lnSpc>
                        <a:spcAft>
                          <a:spcPts val="25"/>
                        </a:spcAft>
                      </a:pPr>
                      <a:r>
                        <a:rPr lang="en-IN" sz="1100">
                          <a:effectLst/>
                        </a:rPr>
                        <a:t>Date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597535" marR="231140" algn="l">
                        <a:lnSpc>
                          <a:spcPct val="107000"/>
                        </a:lnSpc>
                        <a:spcAft>
                          <a:spcPts val="25"/>
                        </a:spcAft>
                      </a:pPr>
                      <a:r>
                        <a:rPr lang="en-IN" sz="1100">
                          <a:effectLst/>
                        </a:rPr>
                        <a:t>date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597535" marR="231140" algn="l">
                        <a:lnSpc>
                          <a:spcPct val="107000"/>
                        </a:lnSpc>
                        <a:spcAft>
                          <a:spcPts val="25"/>
                        </a:spcAft>
                      </a:pPr>
                      <a:r>
                        <a:rPr lang="en-IN" sz="1100">
                          <a:effectLst/>
                        </a:rPr>
                        <a: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597535" marR="231140" algn="l">
                        <a:lnSpc>
                          <a:spcPct val="107000"/>
                        </a:lnSpc>
                        <a:spcAft>
                          <a:spcPts val="25"/>
                        </a:spcAft>
                      </a:pPr>
                      <a:r>
                        <a:rPr lang="en-IN" sz="1100">
                          <a:effectLst/>
                        </a:rPr>
                        <a:t>Apply Date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extLst>
                  <a:ext uri="{0D108BD9-81ED-4DB2-BD59-A6C34878D82A}">
                    <a16:rowId xmlns:a16="http://schemas.microsoft.com/office/drawing/2014/main" val="180422441"/>
                  </a:ext>
                </a:extLst>
              </a:tr>
              <a:tr h="506152">
                <a:tc>
                  <a:txBody>
                    <a:bodyPr/>
                    <a:lstStyle/>
                    <a:p>
                      <a:pPr marL="4445" marR="231140" algn="ctr">
                        <a:lnSpc>
                          <a:spcPct val="107000"/>
                        </a:lnSpc>
                        <a:spcAft>
                          <a:spcPts val="25"/>
                        </a:spcAft>
                      </a:pPr>
                      <a:r>
                        <a:rPr lang="en-IN" sz="1100">
                          <a:effectLst/>
                        </a:rPr>
                        <a:t>Place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597535" marR="231140" algn="l">
                        <a:lnSpc>
                          <a:spcPct val="107000"/>
                        </a:lnSpc>
                        <a:spcAft>
                          <a:spcPts val="25"/>
                        </a:spcAft>
                      </a:pPr>
                      <a:r>
                        <a:rPr lang="en-IN" sz="1100">
                          <a:effectLst/>
                        </a:rPr>
                        <a:t>Varchar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597535" marR="231140" algn="l">
                        <a:lnSpc>
                          <a:spcPct val="107000"/>
                        </a:lnSpc>
                        <a:spcAft>
                          <a:spcPts val="25"/>
                        </a:spcAft>
                      </a:pPr>
                      <a:r>
                        <a:rPr lang="en-IN" sz="1100">
                          <a:effectLst/>
                        </a:rPr>
                        <a:t>30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597535" marR="231140" algn="l">
                        <a:lnSpc>
                          <a:spcPct val="107000"/>
                        </a:lnSpc>
                        <a:spcAft>
                          <a:spcPts val="25"/>
                        </a:spcAft>
                      </a:pPr>
                      <a:r>
                        <a:rPr lang="en-IN" sz="1100">
                          <a:effectLst/>
                        </a:rPr>
                        <a:t>Place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extLst>
                  <a:ext uri="{0D108BD9-81ED-4DB2-BD59-A6C34878D82A}">
                    <a16:rowId xmlns:a16="http://schemas.microsoft.com/office/drawing/2014/main" val="3458767522"/>
                  </a:ext>
                </a:extLst>
              </a:tr>
              <a:tr h="519317">
                <a:tc>
                  <a:txBody>
                    <a:bodyPr/>
                    <a:lstStyle/>
                    <a:p>
                      <a:pPr marL="6350" marR="231140" algn="ctr">
                        <a:lnSpc>
                          <a:spcPct val="107000"/>
                        </a:lnSpc>
                        <a:spcAft>
                          <a:spcPts val="25"/>
                        </a:spcAft>
                      </a:pPr>
                      <a:r>
                        <a:rPr lang="en-IN" sz="1100">
                          <a:effectLst/>
                        </a:rPr>
                        <a:t>Description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597535" marR="231140" algn="l">
                        <a:lnSpc>
                          <a:spcPct val="107000"/>
                        </a:lnSpc>
                        <a:spcAft>
                          <a:spcPts val="25"/>
                        </a:spcAft>
                      </a:pPr>
                      <a:r>
                        <a:rPr lang="en-IN" sz="1100">
                          <a:effectLst/>
                        </a:rPr>
                        <a:t>varchar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597535" marR="231140" algn="l">
                        <a:lnSpc>
                          <a:spcPct val="107000"/>
                        </a:lnSpc>
                        <a:spcAft>
                          <a:spcPts val="25"/>
                        </a:spcAft>
                      </a:pPr>
                      <a:r>
                        <a:rPr lang="en-IN" sz="1100">
                          <a:effectLst/>
                        </a:rPr>
                        <a:t>30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597535" marR="231140" algn="l">
                        <a:lnSpc>
                          <a:spcPct val="107000"/>
                        </a:lnSpc>
                        <a:spcAft>
                          <a:spcPts val="25"/>
                        </a:spcAft>
                      </a:pPr>
                      <a:r>
                        <a:rPr lang="en-IN" sz="1100">
                          <a:effectLst/>
                        </a:rPr>
                        <a:t>Description of Complaint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extLst>
                  <a:ext uri="{0D108BD9-81ED-4DB2-BD59-A6C34878D82A}">
                    <a16:rowId xmlns:a16="http://schemas.microsoft.com/office/drawing/2014/main" val="1711346547"/>
                  </a:ext>
                </a:extLst>
              </a:tr>
              <a:tr h="517854">
                <a:tc>
                  <a:txBody>
                    <a:bodyPr/>
                    <a:lstStyle/>
                    <a:p>
                      <a:pPr marL="6350" marR="231140" algn="ctr">
                        <a:lnSpc>
                          <a:spcPct val="107000"/>
                        </a:lnSpc>
                        <a:spcAft>
                          <a:spcPts val="25"/>
                        </a:spcAft>
                      </a:pPr>
                      <a:r>
                        <a:rPr lang="en-IN" sz="1100">
                          <a:effectLst/>
                        </a:rPr>
                        <a:t>Status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597535" marR="231140" algn="l">
                        <a:lnSpc>
                          <a:spcPct val="107000"/>
                        </a:lnSpc>
                        <a:spcAft>
                          <a:spcPts val="25"/>
                        </a:spcAft>
                      </a:pPr>
                      <a:r>
                        <a:rPr lang="en-IN" sz="1100">
                          <a:effectLst/>
                        </a:rPr>
                        <a:t>Varchar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597535" marR="231140" algn="l">
                        <a:lnSpc>
                          <a:spcPct val="107000"/>
                        </a:lnSpc>
                        <a:spcAft>
                          <a:spcPts val="25"/>
                        </a:spcAft>
                      </a:pPr>
                      <a:r>
                        <a:rPr lang="en-IN" sz="1100">
                          <a:effectLst/>
                        </a:rPr>
                        <a:t>50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597535" marR="231140" algn="l">
                        <a:lnSpc>
                          <a:spcPct val="107000"/>
                        </a:lnSpc>
                        <a:spcAft>
                          <a:spcPts val="25"/>
                        </a:spcAft>
                      </a:pPr>
                      <a:r>
                        <a:rPr lang="en-IN" sz="1100" dirty="0">
                          <a:effectLst/>
                        </a:rPr>
                        <a:t>Status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extLst>
                  <a:ext uri="{0D108BD9-81ED-4DB2-BD59-A6C34878D82A}">
                    <a16:rowId xmlns:a16="http://schemas.microsoft.com/office/drawing/2014/main" val="3643857790"/>
                  </a:ext>
                </a:extLst>
              </a:tr>
            </a:tbl>
          </a:graphicData>
        </a:graphic>
      </p:graphicFrame>
      <p:sp>
        <p:nvSpPr>
          <p:cNvPr id="3" name="TextBox 2">
            <a:extLst>
              <a:ext uri="{FF2B5EF4-FFF2-40B4-BE49-F238E27FC236}">
                <a16:creationId xmlns:a16="http://schemas.microsoft.com/office/drawing/2014/main" id="{FF4BD70B-EA3E-4D94-955B-0021F2A764F8}"/>
              </a:ext>
            </a:extLst>
          </p:cNvPr>
          <p:cNvSpPr txBox="1"/>
          <p:nvPr/>
        </p:nvSpPr>
        <p:spPr>
          <a:xfrm>
            <a:off x="1056443" y="0"/>
            <a:ext cx="1782860" cy="1200329"/>
          </a:xfrm>
          <a:prstGeom prst="rect">
            <a:avLst/>
          </a:prstGeom>
          <a:noFill/>
        </p:spPr>
        <p:txBody>
          <a:bodyPr wrap="none" rtlCol="0">
            <a:spAutoFit/>
          </a:bodyPr>
          <a:lstStyle/>
          <a:p>
            <a:endParaRPr lang="en-US" dirty="0"/>
          </a:p>
          <a:p>
            <a:endParaRPr lang="en-US" dirty="0"/>
          </a:p>
          <a:p>
            <a:endParaRPr lang="en-US" dirty="0"/>
          </a:p>
          <a:p>
            <a:r>
              <a:rPr lang="en-US" dirty="0" err="1"/>
              <a:t>Tbl_Complaint</a:t>
            </a:r>
            <a:endParaRPr lang="en-IN" dirty="0"/>
          </a:p>
        </p:txBody>
      </p:sp>
    </p:spTree>
    <p:extLst>
      <p:ext uri="{BB962C8B-B14F-4D97-AF65-F5344CB8AC3E}">
        <p14:creationId xmlns:p14="http://schemas.microsoft.com/office/powerpoint/2010/main" val="381064536"/>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18356FA-26E4-41C1-82DE-067748A8380E}"/>
              </a:ext>
            </a:extLst>
          </p:cNvPr>
          <p:cNvGraphicFramePr>
            <a:graphicFrameLocks noGrp="1"/>
          </p:cNvGraphicFramePr>
          <p:nvPr>
            <p:extLst>
              <p:ext uri="{D42A27DB-BD31-4B8C-83A1-F6EECF244321}">
                <p14:modId xmlns:p14="http://schemas.microsoft.com/office/powerpoint/2010/main" val="3362471484"/>
              </p:ext>
            </p:extLst>
          </p:nvPr>
        </p:nvGraphicFramePr>
        <p:xfrm>
          <a:off x="727967" y="1522546"/>
          <a:ext cx="10892902" cy="4709577"/>
        </p:xfrm>
        <a:graphic>
          <a:graphicData uri="http://schemas.openxmlformats.org/drawingml/2006/table">
            <a:tbl>
              <a:tblPr firstRow="1" firstCol="1" bandRow="1">
                <a:tableStyleId>{5C22544A-7EE6-4342-B048-85BDC9FD1C3A}</a:tableStyleId>
              </a:tblPr>
              <a:tblGrid>
                <a:gridCol w="2671504">
                  <a:extLst>
                    <a:ext uri="{9D8B030D-6E8A-4147-A177-3AD203B41FA5}">
                      <a16:colId xmlns:a16="http://schemas.microsoft.com/office/drawing/2014/main" val="103022872"/>
                    </a:ext>
                  </a:extLst>
                </a:gridCol>
                <a:gridCol w="2233320">
                  <a:extLst>
                    <a:ext uri="{9D8B030D-6E8A-4147-A177-3AD203B41FA5}">
                      <a16:colId xmlns:a16="http://schemas.microsoft.com/office/drawing/2014/main" val="3464532398"/>
                    </a:ext>
                  </a:extLst>
                </a:gridCol>
                <a:gridCol w="1215606">
                  <a:extLst>
                    <a:ext uri="{9D8B030D-6E8A-4147-A177-3AD203B41FA5}">
                      <a16:colId xmlns:a16="http://schemas.microsoft.com/office/drawing/2014/main" val="2663428975"/>
                    </a:ext>
                  </a:extLst>
                </a:gridCol>
                <a:gridCol w="4772472">
                  <a:extLst>
                    <a:ext uri="{9D8B030D-6E8A-4147-A177-3AD203B41FA5}">
                      <a16:colId xmlns:a16="http://schemas.microsoft.com/office/drawing/2014/main" val="2513834201"/>
                    </a:ext>
                  </a:extLst>
                </a:gridCol>
              </a:tblGrid>
              <a:tr h="931248">
                <a:tc>
                  <a:txBody>
                    <a:bodyPr/>
                    <a:lstStyle/>
                    <a:p>
                      <a:pPr marL="597535" marR="231140" algn="l">
                        <a:lnSpc>
                          <a:spcPct val="107000"/>
                        </a:lnSpc>
                        <a:spcAft>
                          <a:spcPts val="25"/>
                        </a:spcAft>
                      </a:pPr>
                      <a:r>
                        <a:rPr lang="en-IN" sz="1000">
                          <a:effectLst/>
                        </a:rPr>
                        <a:t>Fieldname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tc>
                  <a:txBody>
                    <a:bodyPr/>
                    <a:lstStyle/>
                    <a:p>
                      <a:pPr marL="597535" marR="231140" algn="l">
                        <a:lnSpc>
                          <a:spcPct val="107000"/>
                        </a:lnSpc>
                        <a:spcAft>
                          <a:spcPts val="25"/>
                        </a:spcAft>
                      </a:pPr>
                      <a:r>
                        <a:rPr lang="en-IN" sz="1000">
                          <a:effectLst/>
                        </a:rPr>
                        <a:t>Datatype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tc>
                  <a:txBody>
                    <a:bodyPr/>
                    <a:lstStyle/>
                    <a:p>
                      <a:pPr marL="597535" marR="231140" algn="l">
                        <a:lnSpc>
                          <a:spcPct val="107000"/>
                        </a:lnSpc>
                        <a:spcAft>
                          <a:spcPts val="25"/>
                        </a:spcAft>
                      </a:pPr>
                      <a:r>
                        <a:rPr lang="en-IN" sz="1000">
                          <a:effectLst/>
                        </a:rPr>
                        <a:t>Size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tc>
                  <a:txBody>
                    <a:bodyPr/>
                    <a:lstStyle/>
                    <a:p>
                      <a:pPr marL="597535" marR="231140" algn="l">
                        <a:lnSpc>
                          <a:spcPct val="107000"/>
                        </a:lnSpc>
                        <a:spcAft>
                          <a:spcPts val="25"/>
                        </a:spcAft>
                      </a:pPr>
                      <a:r>
                        <a:rPr lang="en-IN" sz="1000" dirty="0">
                          <a:effectLst/>
                        </a:rPr>
                        <a:t>Description </a:t>
                      </a:r>
                      <a:endParaRPr lang="en-I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extLst>
                  <a:ext uri="{0D108BD9-81ED-4DB2-BD59-A6C34878D82A}">
                    <a16:rowId xmlns:a16="http://schemas.microsoft.com/office/drawing/2014/main" val="1374068396"/>
                  </a:ext>
                </a:extLst>
              </a:tr>
              <a:tr h="413446">
                <a:tc>
                  <a:txBody>
                    <a:bodyPr/>
                    <a:lstStyle/>
                    <a:p>
                      <a:pPr marL="597535" marR="231140" algn="l">
                        <a:lnSpc>
                          <a:spcPct val="107000"/>
                        </a:lnSpc>
                        <a:spcAft>
                          <a:spcPts val="25"/>
                        </a:spcAft>
                      </a:pPr>
                      <a:r>
                        <a:rPr lang="en-IN" sz="1000">
                          <a:effectLst/>
                        </a:rPr>
                        <a:t>Pay_id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tc>
                  <a:txBody>
                    <a:bodyPr/>
                    <a:lstStyle/>
                    <a:p>
                      <a:pPr marL="597535" marR="231140" algn="l">
                        <a:lnSpc>
                          <a:spcPct val="107000"/>
                        </a:lnSpc>
                        <a:spcAft>
                          <a:spcPts val="25"/>
                        </a:spcAft>
                      </a:pPr>
                      <a:r>
                        <a:rPr lang="en-IN" sz="1000">
                          <a:effectLst/>
                        </a:rPr>
                        <a:t>int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tc>
                  <a:txBody>
                    <a:bodyPr/>
                    <a:lstStyle/>
                    <a:p>
                      <a:pPr marL="597535" marR="231140" algn="l">
                        <a:lnSpc>
                          <a:spcPct val="107000"/>
                        </a:lnSpc>
                        <a:spcAft>
                          <a:spcPts val="25"/>
                        </a:spcAft>
                      </a:pPr>
                      <a:r>
                        <a:rPr lang="en-IN" sz="1000">
                          <a:effectLst/>
                        </a:rPr>
                        <a:t>15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tc>
                  <a:txBody>
                    <a:bodyPr/>
                    <a:lstStyle/>
                    <a:p>
                      <a:pPr marL="597535" marR="231140" algn="l">
                        <a:lnSpc>
                          <a:spcPct val="107000"/>
                        </a:lnSpc>
                        <a:spcAft>
                          <a:spcPts val="25"/>
                        </a:spcAft>
                      </a:pPr>
                      <a:r>
                        <a:rPr lang="en-IN" sz="1000">
                          <a:effectLst/>
                        </a:rPr>
                        <a:t>Primary key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extLst>
                  <a:ext uri="{0D108BD9-81ED-4DB2-BD59-A6C34878D82A}">
                    <a16:rowId xmlns:a16="http://schemas.microsoft.com/office/drawing/2014/main" val="1157956121"/>
                  </a:ext>
                </a:extLst>
              </a:tr>
              <a:tr h="510182">
                <a:tc>
                  <a:txBody>
                    <a:bodyPr/>
                    <a:lstStyle/>
                    <a:p>
                      <a:pPr marL="597535" marR="231140" algn="l">
                        <a:lnSpc>
                          <a:spcPct val="107000"/>
                        </a:lnSpc>
                        <a:spcAft>
                          <a:spcPts val="25"/>
                        </a:spcAft>
                      </a:pPr>
                      <a:r>
                        <a:rPr lang="en-IN" sz="1000">
                          <a:effectLst/>
                        </a:rPr>
                        <a:t>Reg_id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tc>
                  <a:txBody>
                    <a:bodyPr/>
                    <a:lstStyle/>
                    <a:p>
                      <a:pPr marL="597535" marR="231140" algn="l">
                        <a:lnSpc>
                          <a:spcPct val="107000"/>
                        </a:lnSpc>
                        <a:spcAft>
                          <a:spcPts val="25"/>
                        </a:spcAft>
                      </a:pPr>
                      <a:r>
                        <a:rPr lang="en-IN" sz="1000">
                          <a:effectLst/>
                        </a:rPr>
                        <a:t>int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tc>
                  <a:txBody>
                    <a:bodyPr/>
                    <a:lstStyle/>
                    <a:p>
                      <a:pPr marL="597535" marR="231140" algn="l">
                        <a:lnSpc>
                          <a:spcPct val="107000"/>
                        </a:lnSpc>
                        <a:spcAft>
                          <a:spcPts val="25"/>
                        </a:spcAft>
                      </a:pPr>
                      <a:r>
                        <a:rPr lang="en-IN" sz="1000">
                          <a:effectLst/>
                        </a:rPr>
                        <a:t>20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tc>
                  <a:txBody>
                    <a:bodyPr/>
                    <a:lstStyle/>
                    <a:p>
                      <a:pPr marL="597535" marR="231140" algn="l">
                        <a:lnSpc>
                          <a:spcPct val="107000"/>
                        </a:lnSpc>
                        <a:spcAft>
                          <a:spcPts val="25"/>
                        </a:spcAft>
                      </a:pPr>
                      <a:r>
                        <a:rPr lang="en-IN" sz="1000">
                          <a:effectLst/>
                        </a:rPr>
                        <a:t>Foreign key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extLst>
                  <a:ext uri="{0D108BD9-81ED-4DB2-BD59-A6C34878D82A}">
                    <a16:rowId xmlns:a16="http://schemas.microsoft.com/office/drawing/2014/main" val="1344699109"/>
                  </a:ext>
                </a:extLst>
              </a:tr>
              <a:tr h="398870">
                <a:tc>
                  <a:txBody>
                    <a:bodyPr/>
                    <a:lstStyle/>
                    <a:p>
                      <a:pPr marL="597535" marR="231140" algn="l">
                        <a:lnSpc>
                          <a:spcPct val="107000"/>
                        </a:lnSpc>
                        <a:spcAft>
                          <a:spcPts val="25"/>
                        </a:spcAft>
                      </a:pPr>
                      <a:r>
                        <a:rPr lang="en-IN" sz="1000">
                          <a:effectLst/>
                        </a:rPr>
                        <a:t>Amount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tc>
                  <a:txBody>
                    <a:bodyPr/>
                    <a:lstStyle/>
                    <a:p>
                      <a:pPr marL="597535" marR="231140" algn="l">
                        <a:lnSpc>
                          <a:spcPct val="107000"/>
                        </a:lnSpc>
                        <a:spcAft>
                          <a:spcPts val="25"/>
                        </a:spcAft>
                      </a:pPr>
                      <a:r>
                        <a:rPr lang="en-IN" sz="1000">
                          <a:effectLst/>
                        </a:rPr>
                        <a:t>int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tc>
                  <a:txBody>
                    <a:bodyPr/>
                    <a:lstStyle/>
                    <a:p>
                      <a:pPr marL="597535" marR="231140" algn="l">
                        <a:lnSpc>
                          <a:spcPct val="107000"/>
                        </a:lnSpc>
                        <a:spcAft>
                          <a:spcPts val="25"/>
                        </a:spcAft>
                      </a:pPr>
                      <a:r>
                        <a:rPr lang="en-IN" sz="1000">
                          <a:effectLst/>
                        </a:rPr>
                        <a:t>12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tc>
                  <a:txBody>
                    <a:bodyPr/>
                    <a:lstStyle/>
                    <a:p>
                      <a:pPr marL="597535" marR="231140" algn="l">
                        <a:lnSpc>
                          <a:spcPct val="107000"/>
                        </a:lnSpc>
                        <a:spcAft>
                          <a:spcPts val="25"/>
                        </a:spcAft>
                      </a:pPr>
                      <a:r>
                        <a:rPr lang="en-IN" sz="1000">
                          <a:effectLst/>
                        </a:rPr>
                        <a:t>Amount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extLst>
                  <a:ext uri="{0D108BD9-81ED-4DB2-BD59-A6C34878D82A}">
                    <a16:rowId xmlns:a16="http://schemas.microsoft.com/office/drawing/2014/main" val="3234999206"/>
                  </a:ext>
                </a:extLst>
              </a:tr>
              <a:tr h="378330">
                <a:tc>
                  <a:txBody>
                    <a:bodyPr/>
                    <a:lstStyle/>
                    <a:p>
                      <a:pPr marL="597535" marR="231140" algn="l">
                        <a:lnSpc>
                          <a:spcPct val="107000"/>
                        </a:lnSpc>
                        <a:spcAft>
                          <a:spcPts val="25"/>
                        </a:spcAft>
                      </a:pPr>
                      <a:r>
                        <a:rPr lang="en-IN" sz="1000">
                          <a:effectLst/>
                        </a:rPr>
                        <a:t>Date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tc>
                  <a:txBody>
                    <a:bodyPr/>
                    <a:lstStyle/>
                    <a:p>
                      <a:pPr marL="597535" marR="231140" algn="l">
                        <a:lnSpc>
                          <a:spcPct val="107000"/>
                        </a:lnSpc>
                        <a:spcAft>
                          <a:spcPts val="25"/>
                        </a:spcAft>
                      </a:pPr>
                      <a:r>
                        <a:rPr lang="en-IN" sz="1000">
                          <a:effectLst/>
                        </a:rPr>
                        <a:t>date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tc>
                  <a:txBody>
                    <a:bodyPr/>
                    <a:lstStyle/>
                    <a:p>
                      <a:pPr marL="597535" marR="231140" algn="l">
                        <a:lnSpc>
                          <a:spcPct val="107000"/>
                        </a:lnSpc>
                        <a:spcAft>
                          <a:spcPts val="25"/>
                        </a:spcAft>
                      </a:pPr>
                      <a:r>
                        <a:rPr lang="en-IN" sz="1000">
                          <a:effectLst/>
                        </a:rPr>
                        <a:t>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tc>
                  <a:txBody>
                    <a:bodyPr/>
                    <a:lstStyle/>
                    <a:p>
                      <a:pPr marL="597535" marR="231140" algn="l">
                        <a:lnSpc>
                          <a:spcPct val="107000"/>
                        </a:lnSpc>
                        <a:spcAft>
                          <a:spcPts val="25"/>
                        </a:spcAft>
                      </a:pPr>
                      <a:r>
                        <a:rPr lang="en-IN" sz="1000">
                          <a:effectLst/>
                        </a:rPr>
                        <a:t>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extLst>
                  <a:ext uri="{0D108BD9-81ED-4DB2-BD59-A6C34878D82A}">
                    <a16:rowId xmlns:a16="http://schemas.microsoft.com/office/drawing/2014/main" val="1810240604"/>
                  </a:ext>
                </a:extLst>
              </a:tr>
              <a:tr h="373692">
                <a:tc>
                  <a:txBody>
                    <a:bodyPr/>
                    <a:lstStyle/>
                    <a:p>
                      <a:pPr marL="597535" marR="231140" algn="l">
                        <a:lnSpc>
                          <a:spcPct val="107000"/>
                        </a:lnSpc>
                        <a:spcAft>
                          <a:spcPts val="25"/>
                        </a:spcAft>
                      </a:pPr>
                      <a:r>
                        <a:rPr lang="en-IN" sz="1000">
                          <a:effectLst/>
                        </a:rPr>
                        <a:t>Ac_no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tc>
                  <a:txBody>
                    <a:bodyPr/>
                    <a:lstStyle/>
                    <a:p>
                      <a:pPr marL="597535" marR="231140" algn="l">
                        <a:lnSpc>
                          <a:spcPct val="107000"/>
                        </a:lnSpc>
                        <a:spcAft>
                          <a:spcPts val="25"/>
                        </a:spcAft>
                      </a:pPr>
                      <a:r>
                        <a:rPr lang="en-IN" sz="1000">
                          <a:effectLst/>
                        </a:rPr>
                        <a:t>int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tc>
                  <a:txBody>
                    <a:bodyPr/>
                    <a:lstStyle/>
                    <a:p>
                      <a:pPr marL="597535" marR="231140" algn="l">
                        <a:lnSpc>
                          <a:spcPct val="107000"/>
                        </a:lnSpc>
                        <a:spcAft>
                          <a:spcPts val="25"/>
                        </a:spcAft>
                      </a:pPr>
                      <a:r>
                        <a:rPr lang="en-IN" sz="1000">
                          <a:effectLst/>
                        </a:rPr>
                        <a:t>15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tc>
                  <a:txBody>
                    <a:bodyPr/>
                    <a:lstStyle/>
                    <a:p>
                      <a:pPr marL="597535" marR="231140" algn="l">
                        <a:lnSpc>
                          <a:spcPct val="107000"/>
                        </a:lnSpc>
                        <a:spcAft>
                          <a:spcPts val="25"/>
                        </a:spcAft>
                      </a:pPr>
                      <a:r>
                        <a:rPr lang="en-IN" sz="1000">
                          <a:effectLst/>
                        </a:rPr>
                        <a:t>Account Number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extLst>
                  <a:ext uri="{0D108BD9-81ED-4DB2-BD59-A6C34878D82A}">
                    <a16:rowId xmlns:a16="http://schemas.microsoft.com/office/drawing/2014/main" val="2555451081"/>
                  </a:ext>
                </a:extLst>
              </a:tr>
              <a:tr h="744070">
                <a:tc>
                  <a:txBody>
                    <a:bodyPr/>
                    <a:lstStyle/>
                    <a:p>
                      <a:pPr marL="597535" marR="231140" algn="l">
                        <a:lnSpc>
                          <a:spcPct val="107000"/>
                        </a:lnSpc>
                        <a:spcAft>
                          <a:spcPts val="25"/>
                        </a:spcAft>
                      </a:pPr>
                      <a:r>
                        <a:rPr lang="en-IN" sz="1000">
                          <a:effectLst/>
                        </a:rPr>
                        <a:t>Ac_Holder_name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tc>
                  <a:txBody>
                    <a:bodyPr/>
                    <a:lstStyle/>
                    <a:p>
                      <a:pPr marL="597535" marR="231140" algn="l">
                        <a:lnSpc>
                          <a:spcPct val="107000"/>
                        </a:lnSpc>
                        <a:spcAft>
                          <a:spcPts val="25"/>
                        </a:spcAft>
                      </a:pPr>
                      <a:r>
                        <a:rPr lang="en-IN" sz="1000">
                          <a:effectLst/>
                        </a:rPr>
                        <a:t>Varchar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tc>
                  <a:txBody>
                    <a:bodyPr/>
                    <a:lstStyle/>
                    <a:p>
                      <a:pPr marL="597535" marR="231140" algn="l">
                        <a:lnSpc>
                          <a:spcPct val="107000"/>
                        </a:lnSpc>
                        <a:spcAft>
                          <a:spcPts val="25"/>
                        </a:spcAft>
                      </a:pPr>
                      <a:r>
                        <a:rPr lang="en-IN" sz="1000">
                          <a:effectLst/>
                        </a:rPr>
                        <a:t>20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tc>
                  <a:txBody>
                    <a:bodyPr/>
                    <a:lstStyle/>
                    <a:p>
                      <a:pPr marL="597535" marR="231140" algn="l">
                        <a:lnSpc>
                          <a:spcPct val="107000"/>
                        </a:lnSpc>
                        <a:spcAft>
                          <a:spcPts val="25"/>
                        </a:spcAft>
                      </a:pPr>
                      <a:r>
                        <a:rPr lang="en-IN" sz="1000">
                          <a:effectLst/>
                        </a:rPr>
                        <a:t>Account Holder Name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extLst>
                  <a:ext uri="{0D108BD9-81ED-4DB2-BD59-A6C34878D82A}">
                    <a16:rowId xmlns:a16="http://schemas.microsoft.com/office/drawing/2014/main" val="1233515003"/>
                  </a:ext>
                </a:extLst>
              </a:tr>
              <a:tr h="402845">
                <a:tc>
                  <a:txBody>
                    <a:bodyPr/>
                    <a:lstStyle/>
                    <a:p>
                      <a:pPr marL="597535" marR="231140" algn="l">
                        <a:lnSpc>
                          <a:spcPct val="107000"/>
                        </a:lnSpc>
                        <a:spcAft>
                          <a:spcPts val="25"/>
                        </a:spcAft>
                      </a:pPr>
                      <a:r>
                        <a:rPr lang="en-IN" sz="1000">
                          <a:effectLst/>
                        </a:rPr>
                        <a:t>CVV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tc>
                  <a:txBody>
                    <a:bodyPr/>
                    <a:lstStyle/>
                    <a:p>
                      <a:pPr marL="597535" marR="231140" algn="l">
                        <a:lnSpc>
                          <a:spcPct val="107000"/>
                        </a:lnSpc>
                        <a:spcAft>
                          <a:spcPts val="25"/>
                        </a:spcAft>
                      </a:pPr>
                      <a:r>
                        <a:rPr lang="en-IN" sz="1000">
                          <a:effectLst/>
                        </a:rPr>
                        <a:t>int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tc>
                  <a:txBody>
                    <a:bodyPr/>
                    <a:lstStyle/>
                    <a:p>
                      <a:pPr marL="597535" marR="231140" algn="l">
                        <a:lnSpc>
                          <a:spcPct val="107000"/>
                        </a:lnSpc>
                        <a:spcAft>
                          <a:spcPts val="25"/>
                        </a:spcAft>
                      </a:pPr>
                      <a:r>
                        <a:rPr lang="en-IN" sz="1000">
                          <a:effectLst/>
                        </a:rPr>
                        <a:t>10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tc>
                  <a:txBody>
                    <a:bodyPr/>
                    <a:lstStyle/>
                    <a:p>
                      <a:pPr marL="597535" marR="231140" algn="l">
                        <a:lnSpc>
                          <a:spcPct val="107000"/>
                        </a:lnSpc>
                        <a:spcAft>
                          <a:spcPts val="25"/>
                        </a:spcAft>
                      </a:pPr>
                      <a:r>
                        <a:rPr lang="en-IN" sz="1000">
                          <a:effectLst/>
                        </a:rPr>
                        <a:t>Card Verification Value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extLst>
                  <a:ext uri="{0D108BD9-81ED-4DB2-BD59-A6C34878D82A}">
                    <a16:rowId xmlns:a16="http://schemas.microsoft.com/office/drawing/2014/main" val="2575138089"/>
                  </a:ext>
                </a:extLst>
              </a:tr>
              <a:tr h="556894">
                <a:tc>
                  <a:txBody>
                    <a:bodyPr/>
                    <a:lstStyle/>
                    <a:p>
                      <a:pPr marL="597535" marR="231140" algn="l">
                        <a:lnSpc>
                          <a:spcPct val="107000"/>
                        </a:lnSpc>
                        <a:spcAft>
                          <a:spcPts val="25"/>
                        </a:spcAft>
                      </a:pPr>
                      <a:r>
                        <a:rPr lang="en-IN" sz="1000">
                          <a:effectLst/>
                        </a:rPr>
                        <a:t>Expiry Date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tc>
                  <a:txBody>
                    <a:bodyPr/>
                    <a:lstStyle/>
                    <a:p>
                      <a:pPr marL="597535" marR="231140" algn="l">
                        <a:lnSpc>
                          <a:spcPct val="107000"/>
                        </a:lnSpc>
                        <a:spcAft>
                          <a:spcPts val="25"/>
                        </a:spcAft>
                      </a:pPr>
                      <a:r>
                        <a:rPr lang="en-IN" sz="1000">
                          <a:effectLst/>
                        </a:rPr>
                        <a:t>date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tc>
                  <a:txBody>
                    <a:bodyPr/>
                    <a:lstStyle/>
                    <a:p>
                      <a:pPr marL="597535" marR="231140" algn="l">
                        <a:lnSpc>
                          <a:spcPct val="107000"/>
                        </a:lnSpc>
                        <a:spcAft>
                          <a:spcPts val="25"/>
                        </a:spcAft>
                      </a:pPr>
                      <a:r>
                        <a:rPr lang="en-IN" sz="1000">
                          <a:effectLst/>
                        </a:rPr>
                        <a:t>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tc>
                  <a:txBody>
                    <a:bodyPr/>
                    <a:lstStyle/>
                    <a:p>
                      <a:pPr marL="597535" marR="231140" algn="l">
                        <a:lnSpc>
                          <a:spcPct val="107000"/>
                        </a:lnSpc>
                        <a:spcAft>
                          <a:spcPts val="25"/>
                        </a:spcAft>
                      </a:pPr>
                      <a:r>
                        <a:rPr lang="en-IN" sz="1000" dirty="0">
                          <a:effectLst/>
                        </a:rPr>
                        <a:t>Expiry Date </a:t>
                      </a:r>
                      <a:endParaRPr lang="en-I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751" marR="67883" marT="7083" marB="0"/>
                </a:tc>
                <a:extLst>
                  <a:ext uri="{0D108BD9-81ED-4DB2-BD59-A6C34878D82A}">
                    <a16:rowId xmlns:a16="http://schemas.microsoft.com/office/drawing/2014/main" val="2658877658"/>
                  </a:ext>
                </a:extLst>
              </a:tr>
            </a:tbl>
          </a:graphicData>
        </a:graphic>
      </p:graphicFrame>
      <p:sp>
        <p:nvSpPr>
          <p:cNvPr id="3" name="TextBox 2">
            <a:extLst>
              <a:ext uri="{FF2B5EF4-FFF2-40B4-BE49-F238E27FC236}">
                <a16:creationId xmlns:a16="http://schemas.microsoft.com/office/drawing/2014/main" id="{87880AA4-26BF-4B5E-9A38-F61EDF65F71D}"/>
              </a:ext>
            </a:extLst>
          </p:cNvPr>
          <p:cNvSpPr txBox="1"/>
          <p:nvPr/>
        </p:nvSpPr>
        <p:spPr>
          <a:xfrm>
            <a:off x="727967" y="878889"/>
            <a:ext cx="1604927" cy="369332"/>
          </a:xfrm>
          <a:prstGeom prst="rect">
            <a:avLst/>
          </a:prstGeom>
          <a:noFill/>
        </p:spPr>
        <p:txBody>
          <a:bodyPr wrap="none" rtlCol="0">
            <a:spAutoFit/>
          </a:bodyPr>
          <a:lstStyle/>
          <a:p>
            <a:r>
              <a:rPr lang="en-US" dirty="0" err="1"/>
              <a:t>Tbl_Payment</a:t>
            </a:r>
            <a:endParaRPr lang="en-IN" dirty="0"/>
          </a:p>
        </p:txBody>
      </p:sp>
    </p:spTree>
    <p:extLst>
      <p:ext uri="{BB962C8B-B14F-4D97-AF65-F5344CB8AC3E}">
        <p14:creationId xmlns:p14="http://schemas.microsoft.com/office/powerpoint/2010/main" val="775928482"/>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u="sng" dirty="0"/>
              <a:t>ABSTRACT</a:t>
            </a:r>
            <a:endParaRPr lang="en-US" dirty="0"/>
          </a:p>
        </p:txBody>
      </p:sp>
      <p:sp>
        <p:nvSpPr>
          <p:cNvPr id="3" name="Content Placeholder 2"/>
          <p:cNvSpPr>
            <a:spLocks noGrp="1"/>
          </p:cNvSpPr>
          <p:nvPr>
            <p:ph idx="1"/>
          </p:nvPr>
        </p:nvSpPr>
        <p:spPr/>
        <p:txBody>
          <a:bodyPr>
            <a:normAutofit/>
          </a:bodyPr>
          <a:lstStyle/>
          <a:p>
            <a:pPr marL="0" indent="0">
              <a:buNone/>
            </a:pPr>
            <a:endParaRPr lang="en-IN" dirty="0"/>
          </a:p>
          <a:p>
            <a:pPr marL="0" indent="0">
              <a:lnSpc>
                <a:spcPct val="120000"/>
              </a:lnSpc>
              <a:buNone/>
            </a:pPr>
            <a:r>
              <a:rPr lang="en-IN" dirty="0"/>
              <a:t>The ‘</a:t>
            </a:r>
            <a:r>
              <a:rPr lang="en-US" b="1" dirty="0"/>
              <a:t>Online Complaint Service system</a:t>
            </a:r>
            <a:r>
              <a:rPr lang="en-US" dirty="0"/>
              <a:t>’ has been developed to anyone can post their complaints by searching for the mechanics that are located nearby their places and solving their complaints at the door step just by one click.</a:t>
            </a:r>
            <a:endParaRPr lang="en-IN" dirty="0"/>
          </a:p>
          <a:p>
            <a:pPr marL="0" indent="0">
              <a:buNone/>
            </a:pPr>
            <a:r>
              <a:rPr lang="en-US" dirty="0"/>
              <a:t>This Project is very useful for everyone who wants any complaint services because now a day’s everyone wants to save time and shot out their problems within time, therefore, the services are very useful for people.</a:t>
            </a:r>
            <a:endParaRPr lang="en-US" b="1" u="sng" dirty="0"/>
          </a:p>
        </p:txBody>
      </p:sp>
    </p:spTree>
    <p:extLst>
      <p:ext uri="{BB962C8B-B14F-4D97-AF65-F5344CB8AC3E}">
        <p14:creationId xmlns:p14="http://schemas.microsoft.com/office/powerpoint/2010/main" val="2216031717"/>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32E596-D821-4CBA-ABF3-6DDD3EDC287A}"/>
              </a:ext>
            </a:extLst>
          </p:cNvPr>
          <p:cNvGraphicFramePr>
            <a:graphicFrameLocks noGrp="1"/>
          </p:cNvGraphicFramePr>
          <p:nvPr>
            <p:extLst>
              <p:ext uri="{D42A27DB-BD31-4B8C-83A1-F6EECF244321}">
                <p14:modId xmlns:p14="http://schemas.microsoft.com/office/powerpoint/2010/main" val="3961368823"/>
              </p:ext>
            </p:extLst>
          </p:nvPr>
        </p:nvGraphicFramePr>
        <p:xfrm>
          <a:off x="1270022" y="1961965"/>
          <a:ext cx="8735112" cy="2325950"/>
        </p:xfrm>
        <a:graphic>
          <a:graphicData uri="http://schemas.openxmlformats.org/drawingml/2006/table">
            <a:tbl>
              <a:tblPr firstRow="1" firstCol="1" bandRow="1">
                <a:tableStyleId>{5C22544A-7EE6-4342-B048-85BDC9FD1C3A}</a:tableStyleId>
              </a:tblPr>
              <a:tblGrid>
                <a:gridCol w="2097993">
                  <a:extLst>
                    <a:ext uri="{9D8B030D-6E8A-4147-A177-3AD203B41FA5}">
                      <a16:colId xmlns:a16="http://schemas.microsoft.com/office/drawing/2014/main" val="1920945802"/>
                    </a:ext>
                  </a:extLst>
                </a:gridCol>
                <a:gridCol w="1801224">
                  <a:extLst>
                    <a:ext uri="{9D8B030D-6E8A-4147-A177-3AD203B41FA5}">
                      <a16:colId xmlns:a16="http://schemas.microsoft.com/office/drawing/2014/main" val="2433232949"/>
                    </a:ext>
                  </a:extLst>
                </a:gridCol>
                <a:gridCol w="976865">
                  <a:extLst>
                    <a:ext uri="{9D8B030D-6E8A-4147-A177-3AD203B41FA5}">
                      <a16:colId xmlns:a16="http://schemas.microsoft.com/office/drawing/2014/main" val="916758811"/>
                    </a:ext>
                  </a:extLst>
                </a:gridCol>
                <a:gridCol w="3859030">
                  <a:extLst>
                    <a:ext uri="{9D8B030D-6E8A-4147-A177-3AD203B41FA5}">
                      <a16:colId xmlns:a16="http://schemas.microsoft.com/office/drawing/2014/main" val="3942192628"/>
                    </a:ext>
                  </a:extLst>
                </a:gridCol>
              </a:tblGrid>
              <a:tr h="568195">
                <a:tc>
                  <a:txBody>
                    <a:bodyPr/>
                    <a:lstStyle/>
                    <a:p>
                      <a:pPr marL="1270" marR="231140" algn="l">
                        <a:lnSpc>
                          <a:spcPct val="107000"/>
                        </a:lnSpc>
                        <a:spcAft>
                          <a:spcPts val="25"/>
                        </a:spcAft>
                      </a:pPr>
                      <a:r>
                        <a:rPr lang="en-IN" sz="1100" dirty="0">
                          <a:effectLst/>
                        </a:rPr>
                        <a:t>Fieldname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7620" marB="0"/>
                </a:tc>
                <a:tc>
                  <a:txBody>
                    <a:bodyPr/>
                    <a:lstStyle/>
                    <a:p>
                      <a:pPr marL="597535" marR="231140" algn="l">
                        <a:lnSpc>
                          <a:spcPct val="107000"/>
                        </a:lnSpc>
                        <a:spcAft>
                          <a:spcPts val="25"/>
                        </a:spcAft>
                      </a:pPr>
                      <a:r>
                        <a:rPr lang="en-IN" sz="1100">
                          <a:effectLst/>
                        </a:rPr>
                        <a:t>Datatype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7620" marB="0"/>
                </a:tc>
                <a:tc>
                  <a:txBody>
                    <a:bodyPr/>
                    <a:lstStyle/>
                    <a:p>
                      <a:pPr marL="1270" marR="231140" algn="l">
                        <a:lnSpc>
                          <a:spcPct val="107000"/>
                        </a:lnSpc>
                        <a:spcAft>
                          <a:spcPts val="25"/>
                        </a:spcAft>
                      </a:pPr>
                      <a:r>
                        <a:rPr lang="en-IN" sz="1100">
                          <a:effectLst/>
                        </a:rPr>
                        <a:t>Size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7620" marB="0"/>
                </a:tc>
                <a:tc>
                  <a:txBody>
                    <a:bodyPr/>
                    <a:lstStyle/>
                    <a:p>
                      <a:pPr marL="1270" marR="231140" algn="l">
                        <a:lnSpc>
                          <a:spcPct val="107000"/>
                        </a:lnSpc>
                        <a:spcAft>
                          <a:spcPts val="25"/>
                        </a:spcAft>
                      </a:pPr>
                      <a:r>
                        <a:rPr lang="en-IN" sz="1100">
                          <a:effectLst/>
                        </a:rPr>
                        <a:t>Description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7620" marB="0"/>
                </a:tc>
                <a:extLst>
                  <a:ext uri="{0D108BD9-81ED-4DB2-BD59-A6C34878D82A}">
                    <a16:rowId xmlns:a16="http://schemas.microsoft.com/office/drawing/2014/main" val="603003778"/>
                  </a:ext>
                </a:extLst>
              </a:tr>
              <a:tr h="445173">
                <a:tc>
                  <a:txBody>
                    <a:bodyPr/>
                    <a:lstStyle/>
                    <a:p>
                      <a:pPr marL="1270" marR="231140" algn="l">
                        <a:lnSpc>
                          <a:spcPct val="107000"/>
                        </a:lnSpc>
                        <a:spcAft>
                          <a:spcPts val="25"/>
                        </a:spcAft>
                      </a:pPr>
                      <a:r>
                        <a:rPr lang="en-IN" sz="1100">
                          <a:effectLst/>
                        </a:rPr>
                        <a:t>Feedback_id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7620" marB="0"/>
                </a:tc>
                <a:tc>
                  <a:txBody>
                    <a:bodyPr/>
                    <a:lstStyle/>
                    <a:p>
                      <a:pPr marL="597535" marR="231140" algn="l">
                        <a:lnSpc>
                          <a:spcPct val="107000"/>
                        </a:lnSpc>
                        <a:spcAft>
                          <a:spcPts val="25"/>
                        </a:spcAft>
                      </a:pPr>
                      <a:r>
                        <a:rPr lang="en-IN" sz="1100">
                          <a:effectLst/>
                        </a:rPr>
                        <a:t>int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7620" marB="0"/>
                </a:tc>
                <a:tc>
                  <a:txBody>
                    <a:bodyPr/>
                    <a:lstStyle/>
                    <a:p>
                      <a:pPr marL="1270" marR="231140" algn="l">
                        <a:lnSpc>
                          <a:spcPct val="107000"/>
                        </a:lnSpc>
                        <a:spcAft>
                          <a:spcPts val="25"/>
                        </a:spcAft>
                      </a:pPr>
                      <a:r>
                        <a:rPr lang="en-IN" sz="1100">
                          <a:effectLst/>
                        </a:rPr>
                        <a:t>12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7620" marB="0"/>
                </a:tc>
                <a:tc>
                  <a:txBody>
                    <a:bodyPr/>
                    <a:lstStyle/>
                    <a:p>
                      <a:pPr marL="1270" marR="231140" algn="l">
                        <a:lnSpc>
                          <a:spcPct val="107000"/>
                        </a:lnSpc>
                        <a:spcAft>
                          <a:spcPts val="25"/>
                        </a:spcAft>
                      </a:pPr>
                      <a:r>
                        <a:rPr lang="en-IN" sz="1100">
                          <a:effectLst/>
                        </a:rPr>
                        <a:t>Primary key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7620" marB="0"/>
                </a:tc>
                <a:extLst>
                  <a:ext uri="{0D108BD9-81ED-4DB2-BD59-A6C34878D82A}">
                    <a16:rowId xmlns:a16="http://schemas.microsoft.com/office/drawing/2014/main" val="3795503843"/>
                  </a:ext>
                </a:extLst>
              </a:tr>
              <a:tr h="432662">
                <a:tc>
                  <a:txBody>
                    <a:bodyPr/>
                    <a:lstStyle/>
                    <a:p>
                      <a:pPr marL="1270" marR="231140" algn="l">
                        <a:lnSpc>
                          <a:spcPct val="107000"/>
                        </a:lnSpc>
                        <a:spcAft>
                          <a:spcPts val="25"/>
                        </a:spcAft>
                      </a:pPr>
                      <a:r>
                        <a:rPr lang="en-IN" sz="1100">
                          <a:effectLst/>
                        </a:rPr>
                        <a:t>Reg_id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7620" marB="0"/>
                </a:tc>
                <a:tc>
                  <a:txBody>
                    <a:bodyPr/>
                    <a:lstStyle/>
                    <a:p>
                      <a:pPr marL="597535" marR="231140" algn="l">
                        <a:lnSpc>
                          <a:spcPct val="107000"/>
                        </a:lnSpc>
                        <a:spcAft>
                          <a:spcPts val="25"/>
                        </a:spcAft>
                      </a:pPr>
                      <a:r>
                        <a:rPr lang="en-IN" sz="1100">
                          <a:effectLst/>
                        </a:rPr>
                        <a:t>int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7620" marB="0"/>
                </a:tc>
                <a:tc>
                  <a:txBody>
                    <a:bodyPr/>
                    <a:lstStyle/>
                    <a:p>
                      <a:pPr marL="1270" marR="231140" algn="l">
                        <a:lnSpc>
                          <a:spcPct val="107000"/>
                        </a:lnSpc>
                        <a:spcAft>
                          <a:spcPts val="25"/>
                        </a:spcAft>
                      </a:pPr>
                      <a:r>
                        <a:rPr lang="en-IN" sz="1100">
                          <a:effectLst/>
                        </a:rPr>
                        <a:t>12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7620" marB="0"/>
                </a:tc>
                <a:tc>
                  <a:txBody>
                    <a:bodyPr/>
                    <a:lstStyle/>
                    <a:p>
                      <a:pPr marL="1270" marR="231140" algn="l">
                        <a:lnSpc>
                          <a:spcPct val="107000"/>
                        </a:lnSpc>
                        <a:spcAft>
                          <a:spcPts val="25"/>
                        </a:spcAft>
                      </a:pPr>
                      <a:r>
                        <a:rPr lang="en-IN" sz="1100">
                          <a:effectLst/>
                        </a:rPr>
                        <a:t>Foreign Key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7620" marB="0"/>
                </a:tc>
                <a:extLst>
                  <a:ext uri="{0D108BD9-81ED-4DB2-BD59-A6C34878D82A}">
                    <a16:rowId xmlns:a16="http://schemas.microsoft.com/office/drawing/2014/main" val="563783270"/>
                  </a:ext>
                </a:extLst>
              </a:tr>
              <a:tr h="439960">
                <a:tc>
                  <a:txBody>
                    <a:bodyPr/>
                    <a:lstStyle/>
                    <a:p>
                      <a:pPr marL="1270" marR="231140" algn="l">
                        <a:lnSpc>
                          <a:spcPct val="107000"/>
                        </a:lnSpc>
                        <a:spcAft>
                          <a:spcPts val="25"/>
                        </a:spcAft>
                      </a:pPr>
                      <a:r>
                        <a:rPr lang="en-IN" sz="1100">
                          <a:effectLst/>
                        </a:rPr>
                        <a:t>Feedback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7620" marB="0"/>
                </a:tc>
                <a:tc>
                  <a:txBody>
                    <a:bodyPr/>
                    <a:lstStyle/>
                    <a:p>
                      <a:pPr marL="597535" marR="231140" algn="l">
                        <a:lnSpc>
                          <a:spcPct val="107000"/>
                        </a:lnSpc>
                        <a:spcAft>
                          <a:spcPts val="25"/>
                        </a:spcAft>
                      </a:pPr>
                      <a:r>
                        <a:rPr lang="en-IN" sz="1100">
                          <a:effectLst/>
                        </a:rPr>
                        <a:t>Varchar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7620" marB="0"/>
                </a:tc>
                <a:tc>
                  <a:txBody>
                    <a:bodyPr/>
                    <a:lstStyle/>
                    <a:p>
                      <a:pPr marL="1270" marR="231140" algn="l">
                        <a:lnSpc>
                          <a:spcPct val="107000"/>
                        </a:lnSpc>
                        <a:spcAft>
                          <a:spcPts val="25"/>
                        </a:spcAft>
                      </a:pPr>
                      <a:r>
                        <a:rPr lang="en-IN" sz="1100">
                          <a:effectLst/>
                        </a:rPr>
                        <a:t>50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7620" marB="0"/>
                </a:tc>
                <a:tc>
                  <a:txBody>
                    <a:bodyPr/>
                    <a:lstStyle/>
                    <a:p>
                      <a:pPr marL="1270" marR="231140" algn="l">
                        <a:lnSpc>
                          <a:spcPct val="107000"/>
                        </a:lnSpc>
                        <a:spcAft>
                          <a:spcPts val="25"/>
                        </a:spcAft>
                      </a:pPr>
                      <a:r>
                        <a:rPr lang="en-IN" sz="1100">
                          <a:effectLst/>
                        </a:rPr>
                        <a:t>Not Null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7620" marB="0"/>
                </a:tc>
                <a:extLst>
                  <a:ext uri="{0D108BD9-81ED-4DB2-BD59-A6C34878D82A}">
                    <a16:rowId xmlns:a16="http://schemas.microsoft.com/office/drawing/2014/main" val="1203115628"/>
                  </a:ext>
                </a:extLst>
              </a:tr>
              <a:tr h="439960">
                <a:tc>
                  <a:txBody>
                    <a:bodyPr/>
                    <a:lstStyle/>
                    <a:p>
                      <a:pPr marL="1270" marR="231140" algn="l">
                        <a:lnSpc>
                          <a:spcPct val="107000"/>
                        </a:lnSpc>
                        <a:spcAft>
                          <a:spcPts val="25"/>
                        </a:spcAft>
                      </a:pPr>
                      <a:r>
                        <a:rPr lang="en-IN" sz="1100">
                          <a:effectLst/>
                        </a:rPr>
                        <a:t>Status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7620" marB="0"/>
                </a:tc>
                <a:tc>
                  <a:txBody>
                    <a:bodyPr/>
                    <a:lstStyle/>
                    <a:p>
                      <a:pPr marL="597535" marR="231140" algn="l">
                        <a:lnSpc>
                          <a:spcPct val="107000"/>
                        </a:lnSpc>
                        <a:spcAft>
                          <a:spcPts val="25"/>
                        </a:spcAft>
                      </a:pPr>
                      <a:r>
                        <a:rPr lang="en-IN" sz="1100">
                          <a:effectLst/>
                        </a:rPr>
                        <a:t>Varchar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7620" marB="0"/>
                </a:tc>
                <a:tc>
                  <a:txBody>
                    <a:bodyPr/>
                    <a:lstStyle/>
                    <a:p>
                      <a:pPr marL="1270" marR="231140" algn="l">
                        <a:lnSpc>
                          <a:spcPct val="107000"/>
                        </a:lnSpc>
                        <a:spcAft>
                          <a:spcPts val="25"/>
                        </a:spcAft>
                      </a:pPr>
                      <a:r>
                        <a:rPr lang="en-IN" sz="1100">
                          <a:effectLst/>
                        </a:rPr>
                        <a:t>20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7620" marB="0"/>
                </a:tc>
                <a:tc>
                  <a:txBody>
                    <a:bodyPr/>
                    <a:lstStyle/>
                    <a:p>
                      <a:pPr marL="1270" marR="231140" algn="l">
                        <a:lnSpc>
                          <a:spcPct val="107000"/>
                        </a:lnSpc>
                        <a:spcAft>
                          <a:spcPts val="25"/>
                        </a:spcAft>
                      </a:pPr>
                      <a:r>
                        <a:rPr lang="en-IN" sz="1100" dirty="0">
                          <a:effectLst/>
                        </a:rPr>
                        <a:t>Status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7620" marB="0"/>
                </a:tc>
                <a:extLst>
                  <a:ext uri="{0D108BD9-81ED-4DB2-BD59-A6C34878D82A}">
                    <a16:rowId xmlns:a16="http://schemas.microsoft.com/office/drawing/2014/main" val="3023739751"/>
                  </a:ext>
                </a:extLst>
              </a:tr>
            </a:tbl>
          </a:graphicData>
        </a:graphic>
      </p:graphicFrame>
      <p:sp>
        <p:nvSpPr>
          <p:cNvPr id="3" name="TextBox 2">
            <a:extLst>
              <a:ext uri="{FF2B5EF4-FFF2-40B4-BE49-F238E27FC236}">
                <a16:creationId xmlns:a16="http://schemas.microsoft.com/office/drawing/2014/main" id="{1569B94E-F224-4E53-AC44-148A008DCDED}"/>
              </a:ext>
            </a:extLst>
          </p:cNvPr>
          <p:cNvSpPr txBox="1"/>
          <p:nvPr/>
        </p:nvSpPr>
        <p:spPr>
          <a:xfrm>
            <a:off x="1133355" y="727969"/>
            <a:ext cx="1752403" cy="369332"/>
          </a:xfrm>
          <a:prstGeom prst="rect">
            <a:avLst/>
          </a:prstGeom>
          <a:noFill/>
        </p:spPr>
        <p:txBody>
          <a:bodyPr wrap="none" rtlCol="0">
            <a:spAutoFit/>
          </a:bodyPr>
          <a:lstStyle/>
          <a:p>
            <a:r>
              <a:rPr lang="en-US" dirty="0" err="1"/>
              <a:t>Tbl_Feedback</a:t>
            </a:r>
            <a:endParaRPr lang="en-IN" dirty="0"/>
          </a:p>
        </p:txBody>
      </p:sp>
    </p:spTree>
    <p:extLst>
      <p:ext uri="{BB962C8B-B14F-4D97-AF65-F5344CB8AC3E}">
        <p14:creationId xmlns:p14="http://schemas.microsoft.com/office/powerpoint/2010/main" val="300338461"/>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u="sng" dirty="0"/>
          </a:p>
        </p:txBody>
      </p:sp>
      <p:sp>
        <p:nvSpPr>
          <p:cNvPr id="5" name="Content Placeholder 4"/>
          <p:cNvSpPr>
            <a:spLocks noGrp="1"/>
          </p:cNvSpPr>
          <p:nvPr>
            <p:ph idx="1"/>
          </p:nvPr>
        </p:nvSpPr>
        <p:spPr>
          <a:xfrm>
            <a:off x="875201" y="712390"/>
            <a:ext cx="8946541" cy="4195481"/>
          </a:xfrm>
        </p:spPr>
        <p:txBody>
          <a:bodyPr>
            <a:normAutofit fontScale="25000" lnSpcReduction="20000"/>
          </a:bodyPr>
          <a:lstStyle/>
          <a:p>
            <a:pPr marL="0" indent="0">
              <a:buNone/>
            </a:pPr>
            <a:r>
              <a:rPr lang="en-US" sz="16000" dirty="0"/>
              <a:t>SYSTEM  SPECIFICATION </a:t>
            </a:r>
          </a:p>
          <a:p>
            <a:pPr marL="0" indent="0">
              <a:buNone/>
            </a:pPr>
            <a:r>
              <a:rPr lang="en-US" dirty="0"/>
              <a:t> </a:t>
            </a:r>
          </a:p>
          <a:p>
            <a:pPr marL="0" indent="0">
              <a:buNone/>
            </a:pPr>
            <a:r>
              <a:rPr lang="en-US" sz="12000" dirty="0"/>
              <a:t>Hardware Specification </a:t>
            </a:r>
          </a:p>
          <a:p>
            <a:pPr marL="0" indent="0">
              <a:buNone/>
            </a:pPr>
            <a:r>
              <a:rPr lang="en-US" dirty="0"/>
              <a:t> </a:t>
            </a:r>
          </a:p>
          <a:p>
            <a:pPr marL="0" indent="0">
              <a:buNone/>
            </a:pPr>
            <a:r>
              <a:rPr lang="en-US" dirty="0"/>
              <a:t> </a:t>
            </a:r>
          </a:p>
          <a:p>
            <a:pPr marL="0" indent="0">
              <a:buNone/>
            </a:pPr>
            <a:r>
              <a:rPr lang="en-US" sz="6200" dirty="0"/>
              <a:t>Processor         -   Intel core i3  RAM                -  4 GB </a:t>
            </a:r>
          </a:p>
          <a:p>
            <a:pPr marL="0" indent="0">
              <a:buNone/>
            </a:pPr>
            <a:r>
              <a:rPr lang="en-US" sz="6200" dirty="0"/>
              <a:t> Hard disk         -  1 TB </a:t>
            </a:r>
          </a:p>
          <a:p>
            <a:pPr marL="0" indent="0">
              <a:buNone/>
            </a:pPr>
            <a:r>
              <a:rPr lang="en-US" dirty="0"/>
              <a:t> </a:t>
            </a:r>
          </a:p>
          <a:p>
            <a:pPr marL="0" indent="0">
              <a:buNone/>
            </a:pPr>
            <a:r>
              <a:rPr lang="en-US" dirty="0"/>
              <a:t> </a:t>
            </a:r>
            <a:r>
              <a:rPr lang="en-US" sz="12000" dirty="0"/>
              <a:t>Software Specification </a:t>
            </a:r>
          </a:p>
          <a:p>
            <a:pPr marL="0" indent="0">
              <a:buNone/>
            </a:pPr>
            <a:r>
              <a:rPr lang="en-US" dirty="0"/>
              <a:t> </a:t>
            </a:r>
          </a:p>
          <a:p>
            <a:pPr marL="0" indent="0" algn="just">
              <a:buNone/>
            </a:pPr>
            <a:r>
              <a:rPr lang="en-US" dirty="0"/>
              <a:t>	</a:t>
            </a:r>
            <a:r>
              <a:rPr lang="en-US" sz="8000" dirty="0"/>
              <a:t>Front End 	       - 	HTML, CSS </a:t>
            </a:r>
          </a:p>
          <a:p>
            <a:pPr marL="0" indent="0" algn="just">
              <a:buNone/>
            </a:pPr>
            <a:r>
              <a:rPr lang="en-US" sz="8000" dirty="0"/>
              <a:t>      Back end 	       -   	MYSQL </a:t>
            </a:r>
          </a:p>
          <a:p>
            <a:pPr marL="0" indent="0" algn="just">
              <a:buNone/>
            </a:pPr>
            <a:r>
              <a:rPr lang="en-US" sz="8000" dirty="0"/>
              <a:t>      Client on PC        -       Windows 7 and above. </a:t>
            </a:r>
          </a:p>
          <a:p>
            <a:pPr marL="0" indent="0" algn="just">
              <a:buNone/>
            </a:pPr>
            <a:r>
              <a:rPr lang="en-US" sz="8000" dirty="0"/>
              <a:t>      Technologies used  - 	JS,  J Query, PHP </a:t>
            </a:r>
          </a:p>
          <a:p>
            <a:pPr marL="0" indent="0">
              <a:buNone/>
            </a:pPr>
            <a:endParaRPr lang="en-US" dirty="0"/>
          </a:p>
        </p:txBody>
      </p:sp>
    </p:spTree>
    <p:extLst>
      <p:ext uri="{BB962C8B-B14F-4D97-AF65-F5344CB8AC3E}">
        <p14:creationId xmlns:p14="http://schemas.microsoft.com/office/powerpoint/2010/main" val="2577992605"/>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708" y="0"/>
            <a:ext cx="9404723" cy="1400530"/>
          </a:xfrm>
        </p:spPr>
        <p:txBody>
          <a:bodyPr/>
          <a:lstStyle/>
          <a:p>
            <a:br>
              <a:rPr lang="en-IN" sz="4400" b="1" u="sng" dirty="0"/>
            </a:br>
            <a:r>
              <a:rPr lang="en-IN" sz="4400" b="1" u="sng" dirty="0"/>
              <a:t>Existing System </a:t>
            </a:r>
            <a:br>
              <a:rPr lang="en-IN" sz="4400" b="1" u="sng" dirty="0"/>
            </a:br>
            <a:br>
              <a:rPr lang="en-IN" sz="4400" b="1" u="sng" dirty="0"/>
            </a:br>
            <a:endParaRPr lang="en-IN" dirty="0"/>
          </a:p>
        </p:txBody>
      </p:sp>
      <p:sp>
        <p:nvSpPr>
          <p:cNvPr id="3" name="Content Placeholder 2"/>
          <p:cNvSpPr>
            <a:spLocks noGrp="1"/>
          </p:cNvSpPr>
          <p:nvPr>
            <p:ph idx="1"/>
          </p:nvPr>
        </p:nvSpPr>
        <p:spPr>
          <a:xfrm>
            <a:off x="532435" y="1331089"/>
            <a:ext cx="10405641" cy="5891513"/>
          </a:xfrm>
        </p:spPr>
        <p:txBody>
          <a:bodyPr>
            <a:normAutofit fontScale="77500" lnSpcReduction="20000"/>
          </a:bodyPr>
          <a:lstStyle/>
          <a:p>
            <a:endParaRPr lang="en-IN" sz="4000" dirty="0"/>
          </a:p>
          <a:p>
            <a:pPr marL="0" indent="0">
              <a:buNone/>
            </a:pPr>
            <a:r>
              <a:rPr lang="en-US" sz="2900" dirty="0"/>
              <a:t>The user can locate the mechanic from a nearby place by himself. It takes long time and   difficulty to find mechanics and also very Expensive. </a:t>
            </a:r>
          </a:p>
          <a:p>
            <a:pPr marL="0" indent="0">
              <a:buNone/>
            </a:pPr>
            <a:r>
              <a:rPr lang="en-US" sz="4000" dirty="0"/>
              <a:t> </a:t>
            </a:r>
          </a:p>
          <a:p>
            <a:pPr marL="0" indent="0">
              <a:buNone/>
            </a:pPr>
            <a:endParaRPr lang="en-US" sz="4000" dirty="0"/>
          </a:p>
          <a:p>
            <a:pPr marL="0" indent="0">
              <a:buNone/>
            </a:pPr>
            <a:r>
              <a:rPr lang="en-US" sz="3600" dirty="0"/>
              <a:t>DRAWBACKS  OF  EXISTING  SYSTEM </a:t>
            </a:r>
          </a:p>
          <a:p>
            <a:pPr marL="0" indent="0">
              <a:buNone/>
            </a:pPr>
            <a:r>
              <a:rPr lang="en-US" sz="4000" dirty="0"/>
              <a:t> </a:t>
            </a:r>
          </a:p>
          <a:p>
            <a:pPr marL="0" indent="0">
              <a:buNone/>
            </a:pPr>
            <a:r>
              <a:rPr lang="en-US" sz="4000" dirty="0"/>
              <a:t>•	</a:t>
            </a:r>
            <a:r>
              <a:rPr lang="en-US" sz="2600" dirty="0"/>
              <a:t>Human effort is needed. </a:t>
            </a:r>
          </a:p>
          <a:p>
            <a:pPr marL="0" indent="0">
              <a:buNone/>
            </a:pPr>
            <a:r>
              <a:rPr lang="en-US" sz="2600" dirty="0"/>
              <a:t>•	It is difficult to find mechanics. </a:t>
            </a:r>
          </a:p>
          <a:p>
            <a:pPr marL="0" indent="0">
              <a:buNone/>
            </a:pPr>
            <a:r>
              <a:rPr lang="en-US" sz="2600" dirty="0"/>
              <a:t>•	More manual hours need to process application. </a:t>
            </a:r>
          </a:p>
          <a:p>
            <a:pPr marL="0" indent="0">
              <a:buNone/>
            </a:pPr>
            <a:r>
              <a:rPr lang="en-US" sz="2600" dirty="0"/>
              <a:t>•	It is very Expensive </a:t>
            </a:r>
          </a:p>
          <a:p>
            <a:pPr marL="0" indent="0">
              <a:buNone/>
            </a:pPr>
            <a:r>
              <a:rPr lang="en-US" sz="4000" dirty="0"/>
              <a:t> </a:t>
            </a:r>
          </a:p>
          <a:p>
            <a:endParaRPr lang="en-IN" sz="4000" dirty="0"/>
          </a:p>
          <a:p>
            <a:pPr>
              <a:buNone/>
            </a:pPr>
            <a:endParaRPr lang="en-IN" sz="4000" b="1" u="sng" dirty="0"/>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4536" y="0"/>
            <a:ext cx="9404723" cy="1400530"/>
          </a:xfrm>
        </p:spPr>
        <p:txBody>
          <a:bodyPr/>
          <a:lstStyle/>
          <a:p>
            <a:br>
              <a:rPr lang="en-IN" sz="4000" b="1" u="sng" dirty="0"/>
            </a:br>
            <a:r>
              <a:rPr lang="en-IN" sz="4000" b="1" u="sng" dirty="0"/>
              <a:t>Proposed System </a:t>
            </a:r>
            <a:br>
              <a:rPr lang="en-IN" sz="4000" b="1" u="sng" dirty="0"/>
            </a:br>
            <a:br>
              <a:rPr lang="en-IN" sz="4000" b="1" u="sng" dirty="0"/>
            </a:br>
            <a:endParaRPr lang="en-IN" dirty="0"/>
          </a:p>
        </p:txBody>
      </p:sp>
      <p:sp>
        <p:nvSpPr>
          <p:cNvPr id="5" name="Content Placeholder 4"/>
          <p:cNvSpPr>
            <a:spLocks noGrp="1"/>
          </p:cNvSpPr>
          <p:nvPr>
            <p:ph idx="1"/>
          </p:nvPr>
        </p:nvSpPr>
        <p:spPr>
          <a:xfrm>
            <a:off x="879676" y="1307940"/>
            <a:ext cx="10012101" cy="5335928"/>
          </a:xfrm>
        </p:spPr>
        <p:txBody>
          <a:bodyPr>
            <a:normAutofit/>
          </a:bodyPr>
          <a:lstStyle/>
          <a:p>
            <a:pPr algn="just">
              <a:buNone/>
            </a:pPr>
            <a:r>
              <a:rPr lang="en-US" dirty="0"/>
              <a:t>                      The proposed system is defined to meets all the disadvantages of the existing system. It is    necessary to have a system that is more user friendly and user attractive for Smart Repair. In our proposed system, the issues of existing system can be overcome by the proposed  system. It makes the process is more easier and It provides complaint services available at anywhere with a fast manner. The User can post a feedback and admin can view and send solution to the user and An Android Application is used to Track the Location of the Customer and Online Payment Service is also provided. </a:t>
            </a:r>
            <a:endParaRPr lang="en-IN" dirty="0"/>
          </a:p>
          <a:p>
            <a:pPr>
              <a:buNone/>
            </a:pPr>
            <a:r>
              <a:rPr lang="en-IN" dirty="0"/>
              <a:t>Advantages of Proposed: </a:t>
            </a:r>
          </a:p>
          <a:p>
            <a:pPr marL="457200" indent="-457200">
              <a:buFont typeface="+mj-lt"/>
              <a:buAutoNum type="arabicPeriod"/>
            </a:pPr>
            <a:r>
              <a:rPr lang="en-IN" dirty="0"/>
              <a:t>Better security</a:t>
            </a:r>
          </a:p>
          <a:p>
            <a:pPr marL="457200" indent="-457200">
              <a:buFont typeface="+mj-lt"/>
              <a:buAutoNum type="arabicPeriod"/>
            </a:pPr>
            <a:r>
              <a:rPr lang="en-IN" dirty="0"/>
              <a:t>Ensure data accuracy</a:t>
            </a:r>
          </a:p>
          <a:p>
            <a:pPr marL="457200" indent="-457200">
              <a:buFont typeface="+mj-lt"/>
              <a:buAutoNum type="arabicPeriod"/>
            </a:pPr>
            <a:r>
              <a:rPr lang="en-IN" dirty="0"/>
              <a:t>Better service</a:t>
            </a:r>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0447" y="2967335"/>
            <a:ext cx="4051110"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3984433901"/>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u="sng" dirty="0"/>
              <a:t>INTRODUCTION</a:t>
            </a:r>
            <a:endParaRPr lang="en-US" dirty="0"/>
          </a:p>
        </p:txBody>
      </p:sp>
      <p:sp>
        <p:nvSpPr>
          <p:cNvPr id="3" name="Content Placeholder 2"/>
          <p:cNvSpPr>
            <a:spLocks noGrp="1"/>
          </p:cNvSpPr>
          <p:nvPr>
            <p:ph idx="1"/>
          </p:nvPr>
        </p:nvSpPr>
        <p:spPr>
          <a:xfrm>
            <a:off x="875201" y="2207465"/>
            <a:ext cx="8946541" cy="4195481"/>
          </a:xfrm>
        </p:spPr>
        <p:txBody>
          <a:bodyPr>
            <a:normAutofit/>
          </a:bodyPr>
          <a:lstStyle/>
          <a:p>
            <a:pPr marL="0" indent="0">
              <a:lnSpc>
                <a:spcPct val="120000"/>
              </a:lnSpc>
              <a:buNone/>
            </a:pPr>
            <a:r>
              <a:rPr lang="en-US" dirty="0"/>
              <a:t>The Online Complaint Service system has been developed to anyone can post their complaints by searching for the mechanics that are located nearby their places and solving their complaints at the door step just by one click. In this Project, public can register complaints for Electrical Works, Plumbing, Carpentry Services, Water purifier, Washing machine, Refrigerator, Car Repair etc. Customers can search the nearby mechanic shop and can register the complaint online. In this project identification and solution for the complaints given by the people, deal with them within the specified time limit is the main concept of the project.</a:t>
            </a:r>
            <a:endParaRPr lang="en-IN" dirty="0"/>
          </a:p>
          <a:p>
            <a:pPr marL="0" indent="0">
              <a:lnSpc>
                <a:spcPct val="120000"/>
              </a:lnSpc>
              <a:buNone/>
            </a:pPr>
            <a:endParaRPr lang="en-US" dirty="0"/>
          </a:p>
        </p:txBody>
      </p:sp>
    </p:spTree>
    <p:extLst>
      <p:ext uri="{BB962C8B-B14F-4D97-AF65-F5344CB8AC3E}">
        <p14:creationId xmlns:p14="http://schemas.microsoft.com/office/powerpoint/2010/main" val="4260698513"/>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marL="0" indent="0">
              <a:buNone/>
            </a:pPr>
            <a:r>
              <a:rPr lang="en-US" dirty="0"/>
              <a:t>The complaints can be assigned to different mechanics and will be tracked. The Administrator can control all the activities in the system, for creating issues using registration, assign to a mechanic or a service engineer, check the service performance and examines whether the problem is Correct or not within a period. In registration, it should be open and assigned to a mechanic and he can update the status of the complaint. So The Application helps the peoples to find the solution for their problem in an easily manner. </a:t>
            </a:r>
            <a:endParaRPr lang="en-IN" dirty="0"/>
          </a:p>
          <a:p>
            <a:pPr>
              <a:buNone/>
            </a:pPr>
            <a:endParaRPr lang="en-IN" dirty="0"/>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b="1" u="sng" dirty="0"/>
              <a:t>MODULES</a:t>
            </a:r>
            <a:endParaRPr lang="en-US" b="1" dirty="0"/>
          </a:p>
        </p:txBody>
      </p:sp>
      <p:sp>
        <p:nvSpPr>
          <p:cNvPr id="3" name="Content Placeholder 2"/>
          <p:cNvSpPr>
            <a:spLocks noGrp="1"/>
          </p:cNvSpPr>
          <p:nvPr>
            <p:ph idx="1"/>
          </p:nvPr>
        </p:nvSpPr>
        <p:spPr>
          <a:xfrm>
            <a:off x="838200" y="1493949"/>
            <a:ext cx="10515600" cy="5215944"/>
          </a:xfrm>
        </p:spPr>
        <p:txBody>
          <a:bodyPr>
            <a:normAutofit/>
          </a:bodyPr>
          <a:lstStyle/>
          <a:p>
            <a:pPr>
              <a:buNone/>
            </a:pPr>
            <a:r>
              <a:rPr lang="en-IN" dirty="0"/>
              <a:t> </a:t>
            </a:r>
            <a:r>
              <a:rPr lang="en-IN" u="sng" dirty="0"/>
              <a:t>Module-1</a:t>
            </a:r>
            <a:endParaRPr lang="en-IN" dirty="0"/>
          </a:p>
          <a:p>
            <a:pPr>
              <a:buNone/>
            </a:pPr>
            <a:r>
              <a:rPr lang="en-IN" u="sng" dirty="0"/>
              <a:t>USER </a:t>
            </a:r>
          </a:p>
          <a:p>
            <a:r>
              <a:rPr lang="en-IN" dirty="0"/>
              <a:t>Login </a:t>
            </a:r>
          </a:p>
          <a:p>
            <a:r>
              <a:rPr lang="en-IN" dirty="0"/>
              <a:t>Register </a:t>
            </a:r>
          </a:p>
          <a:p>
            <a:r>
              <a:rPr lang="en-IN" dirty="0"/>
              <a:t>Post Complaint </a:t>
            </a:r>
          </a:p>
          <a:p>
            <a:r>
              <a:rPr lang="en-IN" dirty="0"/>
              <a:t>View complaint status </a:t>
            </a:r>
          </a:p>
          <a:p>
            <a:r>
              <a:rPr lang="en-IN" dirty="0"/>
              <a:t>Get Admin Contact details </a:t>
            </a:r>
          </a:p>
          <a:p>
            <a:r>
              <a:rPr lang="en-IN" dirty="0"/>
              <a:t>Manage Profile </a:t>
            </a:r>
          </a:p>
          <a:p>
            <a:r>
              <a:rPr lang="en-IN" dirty="0"/>
              <a:t>Search area, city, state and country wise population</a:t>
            </a:r>
          </a:p>
          <a:p>
            <a:r>
              <a:rPr lang="en-IN" dirty="0"/>
              <a:t>Search Plumber, Carpenter, electrician, Ac Maintenance, sweeper, gardener , etc </a:t>
            </a:r>
          </a:p>
          <a:p>
            <a:r>
              <a:rPr lang="en-IN" dirty="0"/>
              <a:t>Feedback</a:t>
            </a:r>
          </a:p>
          <a:p>
            <a:pPr marL="0" indent="0">
              <a:buNone/>
            </a:pPr>
            <a:endParaRPr lang="en-US" dirty="0"/>
          </a:p>
        </p:txBody>
      </p:sp>
    </p:spTree>
    <p:extLst>
      <p:ext uri="{BB962C8B-B14F-4D97-AF65-F5344CB8AC3E}">
        <p14:creationId xmlns:p14="http://schemas.microsoft.com/office/powerpoint/2010/main" val="3777420667"/>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1104293" y="0"/>
            <a:ext cx="8946541" cy="3178206"/>
          </a:xfrm>
        </p:spPr>
        <p:txBody>
          <a:bodyPr>
            <a:noAutofit/>
          </a:bodyPr>
          <a:lstStyle/>
          <a:p>
            <a:pPr>
              <a:buNone/>
            </a:pPr>
            <a:r>
              <a:rPr lang="en-IN" u="sng" dirty="0"/>
              <a:t>Module-2</a:t>
            </a:r>
            <a:endParaRPr lang="en-US" dirty="0"/>
          </a:p>
          <a:p>
            <a:pPr>
              <a:buNone/>
            </a:pPr>
            <a:r>
              <a:rPr lang="en-IN" u="sng" dirty="0"/>
              <a:t>OFFICER</a:t>
            </a:r>
            <a:endParaRPr lang="en-US" dirty="0"/>
          </a:p>
          <a:p>
            <a:r>
              <a:rPr lang="en-US" dirty="0"/>
              <a:t>Register </a:t>
            </a:r>
          </a:p>
          <a:p>
            <a:r>
              <a:rPr lang="en-US" dirty="0"/>
              <a:t>Login </a:t>
            </a:r>
          </a:p>
          <a:p>
            <a:r>
              <a:rPr lang="en-US" dirty="0"/>
              <a:t>View Complaint </a:t>
            </a:r>
          </a:p>
          <a:p>
            <a:r>
              <a:rPr lang="en-US" dirty="0"/>
              <a:t>Update status </a:t>
            </a:r>
          </a:p>
          <a:p>
            <a:r>
              <a:rPr lang="en-US" dirty="0"/>
              <a:t>Update proof of work </a:t>
            </a:r>
            <a:endParaRPr lang="en-IN" dirty="0"/>
          </a:p>
          <a:p>
            <a:endParaRPr lang="en-US" dirty="0"/>
          </a:p>
          <a:p>
            <a:pPr>
              <a:buNone/>
            </a:pPr>
            <a:r>
              <a:rPr lang="en-IN" u="sng" dirty="0"/>
              <a:t>Module-3</a:t>
            </a:r>
            <a:endParaRPr lang="en-US" dirty="0"/>
          </a:p>
          <a:p>
            <a:pPr>
              <a:buNone/>
            </a:pPr>
            <a:r>
              <a:rPr lang="en-IN" u="sng" dirty="0"/>
              <a:t>ADMIN </a:t>
            </a:r>
            <a:endParaRPr lang="en-US" dirty="0"/>
          </a:p>
          <a:p>
            <a:r>
              <a:rPr lang="en-US" dirty="0"/>
              <a:t>Generate id &amp; password for officer </a:t>
            </a:r>
          </a:p>
          <a:p>
            <a:r>
              <a:rPr lang="en-US" dirty="0"/>
              <a:t>Can create/delete an account</a:t>
            </a:r>
          </a:p>
          <a:p>
            <a:r>
              <a:rPr lang="en-US" dirty="0"/>
              <a:t>Can view the accounts</a:t>
            </a:r>
          </a:p>
          <a:p>
            <a:r>
              <a:rPr lang="en-US" dirty="0"/>
              <a:t>Add Officers </a:t>
            </a:r>
          </a:p>
          <a:p>
            <a:r>
              <a:rPr lang="en-US" dirty="0"/>
              <a:t>Add business partners </a:t>
            </a:r>
          </a:p>
          <a:p>
            <a:r>
              <a:rPr lang="en-US" dirty="0"/>
              <a:t>Update Employees</a:t>
            </a:r>
            <a:r>
              <a:rPr lang="en-IN" dirty="0"/>
              <a:t> </a:t>
            </a:r>
            <a:endParaRPr lang="en-US" dirty="0"/>
          </a:p>
          <a:p>
            <a:endParaRPr lang="en-IN" dirty="0"/>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E093ED-A965-4EF5-9FB4-E1C1EF60DB4A}"/>
              </a:ext>
            </a:extLst>
          </p:cNvPr>
          <p:cNvSpPr txBox="1"/>
          <p:nvPr/>
        </p:nvSpPr>
        <p:spPr>
          <a:xfrm>
            <a:off x="1500326" y="665825"/>
            <a:ext cx="7288567" cy="5262979"/>
          </a:xfrm>
          <a:prstGeom prst="rect">
            <a:avLst/>
          </a:prstGeom>
          <a:noFill/>
        </p:spPr>
        <p:txBody>
          <a:bodyPr wrap="square" rtlCol="0">
            <a:spAutoFit/>
          </a:bodyPr>
          <a:lstStyle/>
          <a:p>
            <a:pPr>
              <a:buNone/>
            </a:pPr>
            <a:r>
              <a:rPr lang="en-IN" sz="2000" u="sng" dirty="0"/>
              <a:t>Module-4</a:t>
            </a:r>
          </a:p>
          <a:p>
            <a:pPr>
              <a:buNone/>
            </a:pPr>
            <a:r>
              <a:rPr lang="en-IN" sz="2000" u="sng" dirty="0"/>
              <a:t>BUISNESS PARTNER</a:t>
            </a:r>
          </a:p>
          <a:p>
            <a:pPr marL="285750" indent="-285750">
              <a:buFont typeface="Wingdings" panose="05000000000000000000" pitchFamily="2" charset="2"/>
              <a:buChar char="q"/>
            </a:pPr>
            <a:r>
              <a:rPr lang="en-US" sz="2000" dirty="0"/>
              <a:t>Manage Profile</a:t>
            </a:r>
          </a:p>
          <a:p>
            <a:pPr marL="285750" indent="-285750">
              <a:buFont typeface="Wingdings" panose="05000000000000000000" pitchFamily="2" charset="2"/>
              <a:buChar char="q"/>
            </a:pPr>
            <a:r>
              <a:rPr lang="en-US" sz="2000" dirty="0"/>
              <a:t>Manage Employee</a:t>
            </a:r>
          </a:p>
          <a:p>
            <a:pPr marL="285750" indent="-285750">
              <a:buFont typeface="Wingdings" panose="05000000000000000000" pitchFamily="2" charset="2"/>
              <a:buChar char="q"/>
            </a:pPr>
            <a:r>
              <a:rPr lang="en-US" sz="2000" dirty="0"/>
              <a:t>Assign Duty to Employee</a:t>
            </a:r>
          </a:p>
          <a:p>
            <a:pPr marL="285750" indent="-285750">
              <a:buFont typeface="Wingdings" panose="05000000000000000000" pitchFamily="2" charset="2"/>
              <a:buChar char="q"/>
            </a:pPr>
            <a:r>
              <a:rPr lang="en-US" sz="2000" dirty="0"/>
              <a:t>View Booking Service History</a:t>
            </a:r>
          </a:p>
          <a:p>
            <a:pPr marL="285750" indent="-285750">
              <a:buFont typeface="Wingdings" panose="05000000000000000000" pitchFamily="2" charset="2"/>
              <a:buChar char="q"/>
            </a:pPr>
            <a:r>
              <a:rPr lang="en-US" sz="2000" dirty="0"/>
              <a:t>Attend and update complaint service</a:t>
            </a:r>
          </a:p>
          <a:p>
            <a:pPr marL="285750" indent="-285750">
              <a:buFont typeface="Wingdings" panose="05000000000000000000" pitchFamily="2" charset="2"/>
              <a:buChar char="q"/>
            </a:pPr>
            <a:r>
              <a:rPr lang="en-US" sz="2000" dirty="0"/>
              <a:t>Update Profile</a:t>
            </a:r>
          </a:p>
          <a:p>
            <a:pPr marL="285750" indent="-285750">
              <a:buFont typeface="Wingdings" panose="05000000000000000000" pitchFamily="2" charset="2"/>
              <a:buChar char="q"/>
            </a:pPr>
            <a:endParaRPr lang="en-US" dirty="0"/>
          </a:p>
          <a:p>
            <a:r>
              <a:rPr lang="en-US" sz="2000" u="sng" dirty="0"/>
              <a:t>Module-5</a:t>
            </a:r>
          </a:p>
          <a:p>
            <a:r>
              <a:rPr lang="en-US" sz="2000" u="sng" dirty="0"/>
              <a:t>EMPLOYEE</a:t>
            </a:r>
          </a:p>
          <a:p>
            <a:pPr marL="342900" indent="-342900">
              <a:buFont typeface="Wingdings" panose="05000000000000000000" pitchFamily="2" charset="2"/>
              <a:buChar char="q"/>
            </a:pPr>
            <a:r>
              <a:rPr lang="en-US" sz="2000" dirty="0"/>
              <a:t>Login </a:t>
            </a:r>
          </a:p>
          <a:p>
            <a:pPr marL="342900" indent="-342900">
              <a:buFont typeface="Wingdings" panose="05000000000000000000" pitchFamily="2" charset="2"/>
              <a:buChar char="q"/>
            </a:pPr>
            <a:r>
              <a:rPr lang="en-US" sz="2000" dirty="0"/>
              <a:t>Register </a:t>
            </a:r>
          </a:p>
          <a:p>
            <a:pPr marL="342900" indent="-342900">
              <a:buFont typeface="Wingdings" panose="05000000000000000000" pitchFamily="2" charset="2"/>
              <a:buChar char="q"/>
            </a:pPr>
            <a:r>
              <a:rPr lang="en-US" sz="2000" dirty="0"/>
              <a:t>Update Profile </a:t>
            </a:r>
          </a:p>
          <a:p>
            <a:pPr marL="342900" indent="-342900">
              <a:buFont typeface="Wingdings" panose="05000000000000000000" pitchFamily="2" charset="2"/>
              <a:buChar char="q"/>
            </a:pPr>
            <a:r>
              <a:rPr lang="en-US" sz="2000" dirty="0"/>
              <a:t>View Booking Service History</a:t>
            </a:r>
          </a:p>
          <a:p>
            <a:pPr marL="342900" indent="-342900">
              <a:buFont typeface="Wingdings" panose="05000000000000000000" pitchFamily="2" charset="2"/>
              <a:buChar char="q"/>
            </a:pPr>
            <a:r>
              <a:rPr lang="en-US" sz="2000" dirty="0"/>
              <a:t>Attend and update home service. </a:t>
            </a:r>
            <a:endParaRPr lang="en-US" sz="2000" u="sng" dirty="0"/>
          </a:p>
          <a:p>
            <a:endParaRPr lang="en-US" u="sng" dirty="0"/>
          </a:p>
        </p:txBody>
      </p:sp>
    </p:spTree>
    <p:extLst>
      <p:ext uri="{BB962C8B-B14F-4D97-AF65-F5344CB8AC3E}">
        <p14:creationId xmlns:p14="http://schemas.microsoft.com/office/powerpoint/2010/main" val="964384127"/>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u="sng" dirty="0"/>
              <a:t>U</a:t>
            </a:r>
            <a:r>
              <a:rPr lang="en-IN" sz="4400" b="1" u="sng" dirty="0"/>
              <a:t>ML DIAGRAM</a:t>
            </a:r>
            <a:br>
              <a:rPr lang="en-IN" sz="4400" b="1" u="sng" dirty="0"/>
            </a:br>
            <a:r>
              <a:rPr lang="en-IN" sz="2000" dirty="0"/>
              <a:t>USE CASE DIAGRAM</a:t>
            </a:r>
          </a:p>
        </p:txBody>
      </p:sp>
      <p:pic>
        <p:nvPicPr>
          <p:cNvPr id="6" name="Content Placeholder 5">
            <a:extLst>
              <a:ext uri="{FF2B5EF4-FFF2-40B4-BE49-F238E27FC236}">
                <a16:creationId xmlns:a16="http://schemas.microsoft.com/office/drawing/2014/main" id="{B80F763D-F31A-41E9-B034-957138B85026}"/>
              </a:ext>
            </a:extLst>
          </p:cNvPr>
          <p:cNvPicPr>
            <a:picLocks noGrp="1"/>
          </p:cNvPicPr>
          <p:nvPr>
            <p:ph idx="1"/>
          </p:nvPr>
        </p:nvPicPr>
        <p:blipFill>
          <a:blip r:embed="rId2"/>
          <a:stretch>
            <a:fillRect/>
          </a:stretch>
        </p:blipFill>
        <p:spPr>
          <a:xfrm>
            <a:off x="5078026" y="0"/>
            <a:ext cx="6467863" cy="6858000"/>
          </a:xfrm>
          <a:prstGeom prst="rect">
            <a:avLst/>
          </a:prstGeom>
        </p:spPr>
      </p:pic>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b="1" u="sng" dirty="0"/>
              <a:t>SEQUENCE  DIAGRAM </a:t>
            </a:r>
          </a:p>
        </p:txBody>
      </p:sp>
      <p:sp>
        <p:nvSpPr>
          <p:cNvPr id="4" name="Title 1"/>
          <p:cNvSpPr txBox="1">
            <a:spLocks/>
          </p:cNvSpPr>
          <p:nvPr/>
        </p:nvSpPr>
        <p:spPr>
          <a:xfrm>
            <a:off x="723384" y="117867"/>
            <a:ext cx="9404723" cy="1400530"/>
          </a:xfrm>
          <a:prstGeom prst="rect">
            <a:avLst/>
          </a:prstGeom>
        </p:spPr>
        <p:txBody>
          <a:bodyPr vert="horz" lIns="91440" tIns="45720" rIns="91440" bIns="45720" rtlCol="0" anchor="t">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IN" sz="4800" b="1" i="0" u="sng" strike="noStrike" kern="1200" cap="none" spc="0" normalizeH="0" baseline="0" noProof="0" dirty="0">
              <a:ln>
                <a:noFill/>
              </a:ln>
              <a:solidFill>
                <a:schemeClr val="tx2"/>
              </a:solidFill>
              <a:effectLst/>
              <a:uLnTx/>
              <a:uFillTx/>
              <a:latin typeface="+mj-lt"/>
              <a:ea typeface="+mj-ea"/>
              <a:cs typeface="+mj-cs"/>
            </a:endParaRPr>
          </a:p>
        </p:txBody>
      </p:sp>
      <p:pic>
        <p:nvPicPr>
          <p:cNvPr id="7" name="Content Placeholder 6">
            <a:extLst>
              <a:ext uri="{FF2B5EF4-FFF2-40B4-BE49-F238E27FC236}">
                <a16:creationId xmlns:a16="http://schemas.microsoft.com/office/drawing/2014/main" id="{6163B0D6-FC54-4ACF-90A2-143333294990}"/>
              </a:ext>
            </a:extLst>
          </p:cNvPr>
          <p:cNvPicPr>
            <a:picLocks noGrp="1"/>
          </p:cNvPicPr>
          <p:nvPr>
            <p:ph idx="1"/>
          </p:nvPr>
        </p:nvPicPr>
        <p:blipFill>
          <a:blip r:embed="rId2"/>
          <a:stretch>
            <a:fillRect/>
          </a:stretch>
        </p:blipFill>
        <p:spPr>
          <a:xfrm>
            <a:off x="2414726" y="1012054"/>
            <a:ext cx="7102136" cy="5728079"/>
          </a:xfrm>
          <a:prstGeom prst="rect">
            <a:avLst/>
          </a:prstGeom>
        </p:spPr>
      </p:pic>
    </p:spTree>
  </p:cSld>
  <p:clrMapOvr>
    <a:masterClrMapping/>
  </p:clrMapOvr>
  <p:transition spd="slow">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652</TotalTime>
  <Words>1023</Words>
  <Application>Microsoft Office PowerPoint</Application>
  <PresentationFormat>Widescreen</PresentationFormat>
  <Paragraphs>323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Century Gothic</vt:lpstr>
      <vt:lpstr>Times New Roman</vt:lpstr>
      <vt:lpstr>Wingdings</vt:lpstr>
      <vt:lpstr>Wingdings 3</vt:lpstr>
      <vt:lpstr>Ion</vt:lpstr>
      <vt:lpstr>SMART REPAIR </vt:lpstr>
      <vt:lpstr>ABSTRACT</vt:lpstr>
      <vt:lpstr>INTRODUCTION</vt:lpstr>
      <vt:lpstr>PowerPoint Presentation</vt:lpstr>
      <vt:lpstr>MODULES</vt:lpstr>
      <vt:lpstr>PowerPoint Presentation</vt:lpstr>
      <vt:lpstr>PowerPoint Presentation</vt:lpstr>
      <vt:lpstr>UML DIAGRAM USE CASE DIAGRAM</vt:lpstr>
      <vt:lpstr>SEQUENCE  DIAGRAM </vt:lpstr>
      <vt:lpstr>State Chart Diagram</vt:lpstr>
      <vt:lpstr>Activity Diagram </vt:lpstr>
      <vt:lpstr> Class Diagram </vt:lpstr>
      <vt:lpstr>Object Diagram </vt:lpstr>
      <vt:lpstr>Component Diagram </vt:lpstr>
      <vt:lpstr>Deployment Diagram </vt:lpstr>
      <vt:lpstr>PowerPoint Presentation</vt:lpstr>
      <vt:lpstr>PowerPoint Presentation</vt:lpstr>
      <vt:lpstr>PowerPoint Presentation</vt:lpstr>
      <vt:lpstr>PowerPoint Presentation</vt:lpstr>
      <vt:lpstr>PowerPoint Presentation</vt:lpstr>
      <vt:lpstr>PowerPoint Presentation</vt:lpstr>
      <vt:lpstr> Existing System   </vt:lpstr>
      <vt:lpstr> Proposed System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HUNGER-CALLS</dc:title>
  <dc:creator>SURYA SURENDRAN</dc:creator>
  <cp:lastModifiedBy>Bensy Benny CD</cp:lastModifiedBy>
  <cp:revision>31</cp:revision>
  <dcterms:created xsi:type="dcterms:W3CDTF">2019-09-30T04:23:09Z</dcterms:created>
  <dcterms:modified xsi:type="dcterms:W3CDTF">2022-03-01T23:00:26Z</dcterms:modified>
</cp:coreProperties>
</file>