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7"/>
  </p:notesMasterIdLst>
  <p:sldIdLst>
    <p:sldId id="265" r:id="rId5"/>
    <p:sldId id="263" r:id="rId6"/>
    <p:sldId id="264" r:id="rId7"/>
    <p:sldId id="266" r:id="rId8"/>
    <p:sldId id="275" r:id="rId9"/>
    <p:sldId id="271" r:id="rId10"/>
    <p:sldId id="272" r:id="rId11"/>
    <p:sldId id="267" r:id="rId12"/>
    <p:sldId id="268" r:id="rId13"/>
    <p:sldId id="273" r:id="rId14"/>
    <p:sldId id="269" r:id="rId15"/>
    <p:sldId id="274" r:id="rId16"/>
  </p:sldIdLst>
  <p:sldSz cx="12192000" cy="6858000"/>
  <p:notesSz cx="6858000" cy="9144000"/>
  <p:embeddedFontLst>
    <p:embeddedFont>
      <p:font typeface="Arial Black" panose="020B0A04020102020204" pitchFamily="34" charset="0"/>
      <p:bold r:id="rId18"/>
    </p:embeddedFon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Tahoma" panose="020B060403050404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fr-B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168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>
            <a:lvl1pPr marL="358775" indent="-358775">
              <a:spcBef>
                <a:spcPts val="1800"/>
              </a:spcBef>
              <a:buClr>
                <a:schemeClr val="bg2"/>
              </a:buClr>
              <a:buFont typeface="+mj-lt"/>
              <a:buAutoNum type="arabicPeriod"/>
              <a:defRPr sz="1800" b="0"/>
            </a:lvl1pPr>
            <a:lvl2pPr marL="701675" indent="-342900">
              <a:buFont typeface="+mj-lt"/>
              <a:buAutoNum type="arabicPeriod"/>
              <a:defRPr sz="1800"/>
            </a:lvl2pPr>
            <a:lvl3pPr marL="1060450" indent="-342900">
              <a:buFont typeface="+mj-lt"/>
              <a:buAutoNum type="arabicPeriod"/>
              <a:defRPr sz="1600"/>
            </a:lvl3pPr>
            <a:lvl4pPr marL="1419225" indent="-342900">
              <a:buFont typeface="+mj-lt"/>
              <a:buAutoNum type="arabicPeriod"/>
              <a:defRPr sz="1600"/>
            </a:lvl4pPr>
            <a:lvl5pPr marL="17780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alt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69832" y="6476209"/>
            <a:ext cx="384043" cy="365125"/>
          </a:xfrm>
        </p:spPr>
        <p:txBody>
          <a:bodyPr numCol="1"/>
          <a:lstStyle/>
          <a:p>
            <a:fld id="{2FE18977-94FB-415F-B497-03350E8854FC}" type="slidenum">
              <a:rPr lang="en-GB" altLang="en-GB" smtClean="0"/>
              <a:t>‹#›</a:t>
            </a:fld>
            <a:endParaRPr lang="en-GB" alt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23876" y="707458"/>
            <a:ext cx="9892605" cy="417287"/>
          </a:xfrm>
        </p:spPr>
        <p:txBody>
          <a:bodyPr numCol="1"/>
          <a:lstStyle>
            <a:lvl1pPr marL="0" indent="0">
              <a:buNone/>
              <a:defRPr sz="1800"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53" y="6476209"/>
            <a:ext cx="1458747" cy="365125"/>
          </a:xfrm>
          <a:prstGeom prst="rect">
            <a:avLst/>
          </a:prstGeom>
        </p:spPr>
        <p:txBody>
          <a:bodyPr vert="horz" lIns="0" tIns="0" rIns="0" bIns="0" numCol="1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 alt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7051" y="6476209"/>
            <a:ext cx="1824203" cy="365125"/>
          </a:xfrm>
          <a:prstGeom prst="rect">
            <a:avLst/>
          </a:prstGeom>
        </p:spPr>
        <p:txBody>
          <a:bodyPr vert="horz" lIns="0" tIns="0" rIns="0" bIns="0" numCol="1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 altLang="en-GB" dirty="0"/>
          </a:p>
        </p:txBody>
      </p:sp>
    </p:spTree>
    <p:extLst>
      <p:ext uri="{BB962C8B-B14F-4D97-AF65-F5344CB8AC3E}">
        <p14:creationId xmlns:p14="http://schemas.microsoft.com/office/powerpoint/2010/main" val="424804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10607687" y="1970532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0128135" y="0"/>
            <a:ext cx="479700" cy="829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010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énergie solaire, plein air, panneau solaire, Parabole solaire&#10;&#10;Description générée automatiquement">
            <a:extLst>
              <a:ext uri="{FF2B5EF4-FFF2-40B4-BE49-F238E27FC236}">
                <a16:creationId xmlns:a16="http://schemas.microsoft.com/office/drawing/2014/main" id="{40D79A14-06DC-7F70-813D-F36715256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628"/>
            <a:ext cx="12192000" cy="6857999"/>
          </a:xfrm>
          <a:prstGeom prst="rect">
            <a:avLst/>
          </a:prstGeom>
        </p:spPr>
      </p:pic>
      <p:pic>
        <p:nvPicPr>
          <p:cNvPr id="2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8F05605-7FB9-931A-3D1D-E0934604C6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773"/>
            <a:ext cx="3466200" cy="866550"/>
          </a:xfrm>
          <a:prstGeom prst="rect">
            <a:avLst/>
          </a:prstGeom>
        </p:spPr>
      </p:pic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074B09A-4986-4D55-7757-BA9951DDF5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570438" y="0"/>
            <a:ext cx="1621562" cy="1621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7ADF95-B4D7-DE4D-F976-10301004DADF}"/>
              </a:ext>
            </a:extLst>
          </p:cNvPr>
          <p:cNvSpPr/>
          <p:nvPr/>
        </p:nvSpPr>
        <p:spPr>
          <a:xfrm>
            <a:off x="3679548" y="317542"/>
            <a:ext cx="5791200" cy="1696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Etude de cas : installation photovoltaïque avec accumulateur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726596-AC1F-61AA-DB23-3EAFC1AF3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5906" y="73372"/>
            <a:ext cx="949374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2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D009FFA4-EC7E-FA20-1C5A-DD1FA07670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026372" y="0"/>
            <a:ext cx="1165628" cy="1165628"/>
          </a:xfrm>
          <a:prstGeom prst="rect">
            <a:avLst/>
          </a:prstGeo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BC1821-24F7-4357-3A2C-5B39007FD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0320" y="257292"/>
            <a:ext cx="2374069" cy="727447"/>
          </a:xfrm>
        </p:spPr>
        <p:txBody>
          <a:bodyPr/>
          <a:lstStyle/>
          <a:p>
            <a:r>
              <a:rPr lang="fr-BE" dirty="0"/>
              <a:t>Onduleur 4.6KTL-L1</a:t>
            </a:r>
          </a:p>
        </p:txBody>
      </p:sp>
      <p:pic>
        <p:nvPicPr>
          <p:cNvPr id="6" name="Image 5" descr="Une image contenant Appareils électroniques, Prise électrique, prise&#10;&#10;Description générée automatiquement">
            <a:extLst>
              <a:ext uri="{FF2B5EF4-FFF2-40B4-BE49-F238E27FC236}">
                <a16:creationId xmlns:a16="http://schemas.microsoft.com/office/drawing/2014/main" id="{03F3AB08-3F32-087B-25F9-B32309C60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20" y="1447978"/>
            <a:ext cx="3467584" cy="2695951"/>
          </a:xfrm>
          <a:prstGeom prst="rect">
            <a:avLst/>
          </a:prstGeom>
        </p:spPr>
      </p:pic>
      <p:pic>
        <p:nvPicPr>
          <p:cNvPr id="8" name="Image 7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8B84B48A-BF80-1D9A-56C1-731462363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422" y="325048"/>
            <a:ext cx="7756423" cy="62079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1BE577-358F-0297-7E22-59A2B71925B2}"/>
              </a:ext>
            </a:extLst>
          </p:cNvPr>
          <p:cNvSpPr/>
          <p:nvPr/>
        </p:nvSpPr>
        <p:spPr>
          <a:xfrm>
            <a:off x="-1044876" y="6405845"/>
            <a:ext cx="1236231" cy="1103584"/>
          </a:xfrm>
          <a:prstGeom prst="rect">
            <a:avLst/>
          </a:prstGeom>
          <a:solidFill>
            <a:srgbClr val="CF6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366A48-EFBA-0DF0-CEA4-1CCA934A8D40}"/>
              </a:ext>
            </a:extLst>
          </p:cNvPr>
          <p:cNvSpPr/>
          <p:nvPr/>
        </p:nvSpPr>
        <p:spPr>
          <a:xfrm>
            <a:off x="1220296" y="6098413"/>
            <a:ext cx="1600200" cy="1411016"/>
          </a:xfrm>
          <a:prstGeom prst="rect">
            <a:avLst/>
          </a:prstGeom>
          <a:solidFill>
            <a:srgbClr val="19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E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2838B42-C789-0249-1607-CEDEB62B7AF7}"/>
              </a:ext>
            </a:extLst>
          </p:cNvPr>
          <p:cNvSpPr/>
          <p:nvPr/>
        </p:nvSpPr>
        <p:spPr>
          <a:xfrm>
            <a:off x="191355" y="5554945"/>
            <a:ext cx="1758446" cy="850900"/>
          </a:xfrm>
          <a:custGeom>
            <a:avLst/>
            <a:gdLst/>
            <a:ahLst/>
            <a:cxnLst/>
            <a:rect l="l" t="t" r="r" b="b"/>
            <a:pathLst>
              <a:path w="1165859" h="5301615">
                <a:moveTo>
                  <a:pt x="0" y="5301487"/>
                </a:moveTo>
                <a:lnTo>
                  <a:pt x="1165860" y="5301487"/>
                </a:lnTo>
                <a:lnTo>
                  <a:pt x="1165860" y="0"/>
                </a:lnTo>
                <a:lnTo>
                  <a:pt x="0" y="0"/>
                </a:lnTo>
                <a:lnTo>
                  <a:pt x="0" y="5301487"/>
                </a:lnTo>
                <a:close/>
              </a:path>
            </a:pathLst>
          </a:custGeom>
          <a:solidFill>
            <a:srgbClr val="264EA8"/>
          </a:solidFill>
        </p:spPr>
        <p:txBody>
          <a:bodyPr wrap="square" lIns="0" tIns="0" rIns="0" bIns="0" rtlCol="0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53846-5C7D-514C-0B09-BE16BFCD5D3D}"/>
              </a:ext>
            </a:extLst>
          </p:cNvPr>
          <p:cNvSpPr/>
          <p:nvPr/>
        </p:nvSpPr>
        <p:spPr>
          <a:xfrm>
            <a:off x="-256880" y="5147275"/>
            <a:ext cx="914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8BB555-A25E-25DB-7BF3-8A92567D53A0}"/>
              </a:ext>
            </a:extLst>
          </p:cNvPr>
          <p:cNvSpPr/>
          <p:nvPr/>
        </p:nvSpPr>
        <p:spPr>
          <a:xfrm>
            <a:off x="-1399880" y="4143929"/>
            <a:ext cx="1600200" cy="1411016"/>
          </a:xfrm>
          <a:prstGeom prst="rect">
            <a:avLst/>
          </a:prstGeom>
          <a:solidFill>
            <a:srgbClr val="008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236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63CB170-6E3D-1C0B-7731-02B210678B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026372" y="0"/>
            <a:ext cx="1165628" cy="116562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4289F15-1A85-DA69-969E-F4448A9AC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49" y="2079311"/>
            <a:ext cx="2949845" cy="29730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 5" descr="Une image contenant texte, capture d’écran, Police, reçu&#10;&#10;Description générée automatiquement">
            <a:extLst>
              <a:ext uri="{FF2B5EF4-FFF2-40B4-BE49-F238E27FC236}">
                <a16:creationId xmlns:a16="http://schemas.microsoft.com/office/drawing/2014/main" id="{4512CFF8-3EFD-6A68-A8CE-180E69E7D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28" y="353121"/>
            <a:ext cx="8325888" cy="62586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424ECE5-EC94-1958-5C11-3DE63183BF61}"/>
              </a:ext>
            </a:extLst>
          </p:cNvPr>
          <p:cNvSpPr txBox="1"/>
          <p:nvPr/>
        </p:nvSpPr>
        <p:spPr>
          <a:xfrm>
            <a:off x="144049" y="1447260"/>
            <a:ext cx="314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Contrôleur d’énergie intelligent</a:t>
            </a:r>
          </a:p>
          <a:p>
            <a:r>
              <a:rPr lang="fr-BE" dirty="0"/>
              <a:t> : SUN2000-10KTL-BEM1 </a:t>
            </a:r>
          </a:p>
        </p:txBody>
      </p:sp>
    </p:spTree>
    <p:extLst>
      <p:ext uri="{BB962C8B-B14F-4D97-AF65-F5344CB8AC3E}">
        <p14:creationId xmlns:p14="http://schemas.microsoft.com/office/powerpoint/2010/main" val="325433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1BE577-358F-0297-7E22-59A2B71925B2}"/>
              </a:ext>
            </a:extLst>
          </p:cNvPr>
          <p:cNvSpPr/>
          <p:nvPr/>
        </p:nvSpPr>
        <p:spPr>
          <a:xfrm>
            <a:off x="-593493" y="6199275"/>
            <a:ext cx="1236231" cy="1103584"/>
          </a:xfrm>
          <a:prstGeom prst="rect">
            <a:avLst/>
          </a:prstGeom>
          <a:solidFill>
            <a:srgbClr val="CF6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66A48-EFBA-0DF0-CEA4-1CCA934A8D40}"/>
              </a:ext>
            </a:extLst>
          </p:cNvPr>
          <p:cNvSpPr/>
          <p:nvPr/>
        </p:nvSpPr>
        <p:spPr>
          <a:xfrm>
            <a:off x="1671679" y="5891843"/>
            <a:ext cx="1600200" cy="1411016"/>
          </a:xfrm>
          <a:prstGeom prst="rect">
            <a:avLst/>
          </a:prstGeom>
          <a:solidFill>
            <a:srgbClr val="19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E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62838B42-C789-0249-1607-CEDEB62B7AF7}"/>
              </a:ext>
            </a:extLst>
          </p:cNvPr>
          <p:cNvSpPr/>
          <p:nvPr/>
        </p:nvSpPr>
        <p:spPr>
          <a:xfrm>
            <a:off x="642738" y="5348375"/>
            <a:ext cx="1758446" cy="850900"/>
          </a:xfrm>
          <a:custGeom>
            <a:avLst/>
            <a:gdLst/>
            <a:ahLst/>
            <a:cxnLst/>
            <a:rect l="l" t="t" r="r" b="b"/>
            <a:pathLst>
              <a:path w="1165859" h="5301615">
                <a:moveTo>
                  <a:pt x="0" y="5301487"/>
                </a:moveTo>
                <a:lnTo>
                  <a:pt x="1165860" y="5301487"/>
                </a:lnTo>
                <a:lnTo>
                  <a:pt x="1165860" y="0"/>
                </a:lnTo>
                <a:lnTo>
                  <a:pt x="0" y="0"/>
                </a:lnTo>
                <a:lnTo>
                  <a:pt x="0" y="5301487"/>
                </a:lnTo>
                <a:close/>
              </a:path>
            </a:pathLst>
          </a:custGeom>
          <a:solidFill>
            <a:srgbClr val="264EA8"/>
          </a:solidFill>
        </p:spPr>
        <p:txBody>
          <a:bodyPr wrap="square" lIns="0" tIns="0" rIns="0" bIns="0" rtlCol="0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53846-5C7D-514C-0B09-BE16BFCD5D3D}"/>
              </a:ext>
            </a:extLst>
          </p:cNvPr>
          <p:cNvSpPr/>
          <p:nvPr/>
        </p:nvSpPr>
        <p:spPr>
          <a:xfrm>
            <a:off x="194503" y="4940705"/>
            <a:ext cx="914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BB555-A25E-25DB-7BF3-8A92567D53A0}"/>
              </a:ext>
            </a:extLst>
          </p:cNvPr>
          <p:cNvSpPr/>
          <p:nvPr/>
        </p:nvSpPr>
        <p:spPr>
          <a:xfrm>
            <a:off x="-948497" y="3937359"/>
            <a:ext cx="1600200" cy="1411016"/>
          </a:xfrm>
          <a:prstGeom prst="rect">
            <a:avLst/>
          </a:prstGeom>
          <a:solidFill>
            <a:srgbClr val="008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E"/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716E9A1-315D-DAC9-82C9-17ED730452BB}"/>
              </a:ext>
            </a:extLst>
          </p:cNvPr>
          <p:cNvSpPr txBox="1"/>
          <p:nvPr/>
        </p:nvSpPr>
        <p:spPr>
          <a:xfrm>
            <a:off x="2643415" y="2721114"/>
            <a:ext cx="69051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4000" b="1" i="0" u="none" strike="noStrike" baseline="0" dirty="0">
                <a:solidFill>
                  <a:schemeClr val="bg1"/>
                </a:solidFill>
                <a:latin typeface="Mulish-Bold"/>
              </a:rPr>
              <a:t>Merci pour votre attention !</a:t>
            </a:r>
            <a:endParaRPr lang="nl-BE" sz="4000" b="0" i="0" u="none" strike="noStrike" baseline="0" dirty="0">
              <a:solidFill>
                <a:schemeClr val="bg1"/>
              </a:solidFill>
              <a:latin typeface="Mulish-Ligh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E844FC6-1A5A-1E16-B910-405E9646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826" y="4566555"/>
            <a:ext cx="1898748" cy="2184512"/>
          </a:xfrm>
          <a:prstGeom prst="rect">
            <a:avLst/>
          </a:prstGeom>
        </p:spPr>
      </p:pic>
      <p:pic>
        <p:nvPicPr>
          <p:cNvPr id="10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EC1D712-A6F9-83E9-53A1-09CC5A90E8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773"/>
            <a:ext cx="3466200" cy="86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8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2A2127D-339F-4D8C-8930-43048323C38A}"/>
              </a:ext>
            </a:extLst>
          </p:cNvPr>
          <p:cNvSpPr/>
          <p:nvPr/>
        </p:nvSpPr>
        <p:spPr>
          <a:xfrm>
            <a:off x="9708786" y="1851067"/>
            <a:ext cx="651771" cy="2259210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BE" altLang="fr-B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2456EB-F7D6-4AEE-AAFE-DA02D5613955}"/>
              </a:ext>
            </a:extLst>
          </p:cNvPr>
          <p:cNvSpPr/>
          <p:nvPr/>
        </p:nvSpPr>
        <p:spPr>
          <a:xfrm>
            <a:off x="5517511" y="1882258"/>
            <a:ext cx="651771" cy="2259210"/>
          </a:xfrm>
          <a:prstGeom prst="rect">
            <a:avLst/>
          </a:prstGeom>
          <a:solidFill>
            <a:srgbClr val="8A52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BE" altLang="fr-B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92F36C-2CEA-4524-AAB3-1A8F70B6BCDD}"/>
              </a:ext>
            </a:extLst>
          </p:cNvPr>
          <p:cNvSpPr/>
          <p:nvPr/>
        </p:nvSpPr>
        <p:spPr>
          <a:xfrm>
            <a:off x="7514774" y="1875530"/>
            <a:ext cx="651771" cy="2259210"/>
          </a:xfrm>
          <a:prstGeom prst="rect">
            <a:avLst/>
          </a:prstGeom>
          <a:solidFill>
            <a:schemeClr val="accent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BE" alt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448858-962C-4CE2-83A1-883AD7927F58}"/>
              </a:ext>
            </a:extLst>
          </p:cNvPr>
          <p:cNvSpPr/>
          <p:nvPr/>
        </p:nvSpPr>
        <p:spPr>
          <a:xfrm>
            <a:off x="3184658" y="1902847"/>
            <a:ext cx="966379" cy="2462108"/>
          </a:xfrm>
          <a:prstGeom prst="rect">
            <a:avLst/>
          </a:prstGeom>
          <a:solidFill>
            <a:srgbClr val="8A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BE" altLang="fr-B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9D115B-2013-43F9-8F91-08BF611CC503}"/>
              </a:ext>
            </a:extLst>
          </p:cNvPr>
          <p:cNvSpPr/>
          <p:nvPr/>
        </p:nvSpPr>
        <p:spPr>
          <a:xfrm>
            <a:off x="2014810" y="1739285"/>
            <a:ext cx="317860" cy="690452"/>
          </a:xfrm>
          <a:prstGeom prst="ellipse">
            <a:avLst/>
          </a:prstGeom>
          <a:gradFill flip="none" rotWithShape="1">
            <a:gsLst>
              <a:gs pos="39000">
                <a:srgbClr val="151311"/>
              </a:gs>
              <a:gs pos="32000">
                <a:schemeClr val="bg1"/>
              </a:gs>
              <a:gs pos="63000">
                <a:schemeClr val="bg1">
                  <a:lumMod val="75000"/>
                </a:schemeClr>
              </a:gs>
              <a:gs pos="100000">
                <a:schemeClr val="tx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63500" dist="2286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BE" altLang="fr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2BEAF-62BC-4FFD-BCEA-30A54BC08606}"/>
              </a:ext>
            </a:extLst>
          </p:cNvPr>
          <p:cNvSpPr/>
          <p:nvPr/>
        </p:nvSpPr>
        <p:spPr>
          <a:xfrm rot="596563">
            <a:off x="1404017" y="2556610"/>
            <a:ext cx="8999266" cy="211073"/>
          </a:xfrm>
          <a:prstGeom prst="rect">
            <a:avLst/>
          </a:prstGeom>
          <a:gradFill flip="none" rotWithShape="1">
            <a:gsLst>
              <a:gs pos="0">
                <a:srgbClr val="151311">
                  <a:alpha val="63000"/>
                </a:srgbClr>
              </a:gs>
              <a:gs pos="77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50800"/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BE" altLang="fr-B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75FE-2AAC-452E-9E14-916FD6F2B388}"/>
              </a:ext>
            </a:extLst>
          </p:cNvPr>
          <p:cNvGrpSpPr/>
          <p:nvPr/>
        </p:nvGrpSpPr>
        <p:grpSpPr>
          <a:xfrm>
            <a:off x="1453272" y="1861003"/>
            <a:ext cx="9137566" cy="327463"/>
            <a:chOff x="-70727" y="1883173"/>
            <a:chExt cx="8276116" cy="2353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6C8919-1661-4B45-9B22-F49C3CD4CE04}"/>
                </a:ext>
              </a:extLst>
            </p:cNvPr>
            <p:cNvSpPr/>
            <p:nvPr/>
          </p:nvSpPr>
          <p:spPr>
            <a:xfrm>
              <a:off x="-70727" y="1896533"/>
              <a:ext cx="8009466" cy="211665"/>
            </a:xfrm>
            <a:prstGeom prst="rect">
              <a:avLst/>
            </a:prstGeom>
            <a:gradFill flip="none" rotWithShape="1">
              <a:gsLst>
                <a:gs pos="0">
                  <a:srgbClr val="151311"/>
                </a:gs>
                <a:gs pos="32000">
                  <a:schemeClr val="bg1"/>
                </a:gs>
                <a:gs pos="63000">
                  <a:schemeClr val="bg1">
                    <a:lumMod val="75000"/>
                  </a:schemeClr>
                </a:gs>
                <a:gs pos="100000">
                  <a:schemeClr val="tx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fr-BE" altLang="fr-B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798A96-18E0-4904-BA95-036F559E4C86}"/>
                </a:ext>
              </a:extLst>
            </p:cNvPr>
            <p:cNvSpPr/>
            <p:nvPr/>
          </p:nvSpPr>
          <p:spPr>
            <a:xfrm>
              <a:off x="8091721" y="1883173"/>
              <a:ext cx="113668" cy="235383"/>
            </a:xfrm>
            <a:prstGeom prst="ellipse">
              <a:avLst/>
            </a:prstGeom>
            <a:gradFill flip="none" rotWithShape="1">
              <a:gsLst>
                <a:gs pos="39000">
                  <a:srgbClr val="151311"/>
                </a:gs>
                <a:gs pos="32000">
                  <a:schemeClr val="bg1"/>
                </a:gs>
                <a:gs pos="63000">
                  <a:schemeClr val="bg1">
                    <a:lumMod val="75000"/>
                  </a:schemeClr>
                </a:gs>
                <a:gs pos="100000">
                  <a:schemeClr val="tx1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fr-BE" altLang="fr-BE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19D337-48A9-43C8-A792-4B52D0EAC76A}"/>
              </a:ext>
            </a:extLst>
          </p:cNvPr>
          <p:cNvGrpSpPr/>
          <p:nvPr/>
        </p:nvGrpSpPr>
        <p:grpSpPr>
          <a:xfrm>
            <a:off x="2220640" y="1884674"/>
            <a:ext cx="1914122" cy="3190247"/>
            <a:chOff x="696640" y="1884672"/>
            <a:chExt cx="2122760" cy="351302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EC02DAB-EFA9-457A-82F7-76C6CBF7120C}"/>
                </a:ext>
              </a:extLst>
            </p:cNvPr>
            <p:cNvSpPr/>
            <p:nvPr/>
          </p:nvSpPr>
          <p:spPr>
            <a:xfrm>
              <a:off x="739641" y="1884672"/>
              <a:ext cx="2079759" cy="3513027"/>
            </a:xfrm>
            <a:custGeom>
              <a:avLst/>
              <a:gdLst>
                <a:gd name="connsiteX0" fmla="*/ 349301 w 1805732"/>
                <a:gd name="connsiteY0" fmla="*/ 0 h 3272091"/>
                <a:gd name="connsiteX1" fmla="*/ 1746466 w 1805732"/>
                <a:gd name="connsiteY1" fmla="*/ 0 h 3272091"/>
                <a:gd name="connsiteX2" fmla="*/ 1805732 w 1805732"/>
                <a:gd name="connsiteY2" fmla="*/ 5975 h 3272091"/>
                <a:gd name="connsiteX3" fmla="*/ 1794601 w 1805732"/>
                <a:gd name="connsiteY3" fmla="*/ 7097 h 3272091"/>
                <a:gd name="connsiteX4" fmla="*/ 1515696 w 1805732"/>
                <a:gd name="connsiteY4" fmla="*/ 349301 h 3272091"/>
                <a:gd name="connsiteX5" fmla="*/ 1515696 w 1805732"/>
                <a:gd name="connsiteY5" fmla="*/ 3272091 h 3272091"/>
                <a:gd name="connsiteX6" fmla="*/ 1491040 w 1805732"/>
                <a:gd name="connsiteY6" fmla="*/ 3272091 h 3272091"/>
                <a:gd name="connsiteX7" fmla="*/ 752049 w 1805732"/>
                <a:gd name="connsiteY7" fmla="*/ 2834156 h 3272091"/>
                <a:gd name="connsiteX8" fmla="*/ 13058 w 1805732"/>
                <a:gd name="connsiteY8" fmla="*/ 3272091 h 3272091"/>
                <a:gd name="connsiteX9" fmla="*/ 6164 w 1805732"/>
                <a:gd name="connsiteY9" fmla="*/ 3272091 h 3272091"/>
                <a:gd name="connsiteX10" fmla="*/ 0 w 1805732"/>
                <a:gd name="connsiteY10" fmla="*/ 3210941 h 3272091"/>
                <a:gd name="connsiteX11" fmla="*/ 0 w 1805732"/>
                <a:gd name="connsiteY11" fmla="*/ 349301 h 3272091"/>
                <a:gd name="connsiteX12" fmla="*/ 349301 w 1805732"/>
                <a:gd name="connsiteY12" fmla="*/ 0 h 327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5732" h="3272091">
                  <a:moveTo>
                    <a:pt x="349301" y="0"/>
                  </a:moveTo>
                  <a:lnTo>
                    <a:pt x="1746466" y="0"/>
                  </a:lnTo>
                  <a:lnTo>
                    <a:pt x="1805732" y="5975"/>
                  </a:lnTo>
                  <a:lnTo>
                    <a:pt x="1794601" y="7097"/>
                  </a:lnTo>
                  <a:cubicBezTo>
                    <a:pt x="1635430" y="39668"/>
                    <a:pt x="1515696" y="180501"/>
                    <a:pt x="1515696" y="349301"/>
                  </a:cubicBezTo>
                  <a:lnTo>
                    <a:pt x="1515696" y="3272091"/>
                  </a:lnTo>
                  <a:lnTo>
                    <a:pt x="1491040" y="3272091"/>
                  </a:lnTo>
                  <a:lnTo>
                    <a:pt x="752049" y="2834156"/>
                  </a:lnTo>
                  <a:lnTo>
                    <a:pt x="13058" y="3272091"/>
                  </a:lnTo>
                  <a:lnTo>
                    <a:pt x="6164" y="3272091"/>
                  </a:lnTo>
                  <a:lnTo>
                    <a:pt x="0" y="3210941"/>
                  </a:lnTo>
                  <a:lnTo>
                    <a:pt x="0" y="349301"/>
                  </a:lnTo>
                  <a:cubicBezTo>
                    <a:pt x="0" y="156387"/>
                    <a:pt x="156387" y="0"/>
                    <a:pt x="34930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51311"/>
                </a:gs>
                <a:gs pos="32000">
                  <a:srgbClr val="FF9900"/>
                </a:gs>
                <a:gs pos="63000">
                  <a:srgbClr val="FF9900"/>
                </a:gs>
                <a:gs pos="100000">
                  <a:srgbClr val="FF99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fr-BE" altLang="fr-BE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A97E7E6-2DB2-4BCD-BA4A-28126A3EAE3B}"/>
                </a:ext>
              </a:extLst>
            </p:cNvPr>
            <p:cNvSpPr txBox="1"/>
            <p:nvPr/>
          </p:nvSpPr>
          <p:spPr>
            <a:xfrm>
              <a:off x="1135380" y="2082380"/>
              <a:ext cx="1007519" cy="258435"/>
            </a:xfrm>
            <a:prstGeom prst="rect">
              <a:avLst/>
            </a:prstGeom>
            <a:noFill/>
          </p:spPr>
          <p:txBody>
            <a:bodyPr wrap="square" lIns="0" tIns="0" rIns="0" bIns="0" numCol="1" rtlCol="0">
              <a:noAutofit/>
            </a:bodyPr>
            <a:lstStyle/>
            <a:p>
              <a:pPr algn="ctr"/>
              <a:r>
                <a:rPr lang="fr-BE" altLang="fr-BE" sz="20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7C53AF-0D12-4231-9C5B-E84163DE6CDF}"/>
                </a:ext>
              </a:extLst>
            </p:cNvPr>
            <p:cNvSpPr txBox="1"/>
            <p:nvPr/>
          </p:nvSpPr>
          <p:spPr>
            <a:xfrm>
              <a:off x="696640" y="2484884"/>
              <a:ext cx="1804851" cy="1752445"/>
            </a:xfrm>
            <a:prstGeom prst="rect">
              <a:avLst/>
            </a:prstGeom>
            <a:noFill/>
          </p:spPr>
          <p:txBody>
            <a:bodyPr wrap="square" lIns="0" tIns="0" rIns="0" bIns="0" numCol="1" rtlCol="0">
              <a:noAutofit/>
            </a:bodyPr>
            <a:lstStyle/>
            <a:p>
              <a:pPr algn="ctr"/>
              <a:endParaRPr lang="fr-BE" b="1" i="1" dirty="0">
                <a:solidFill>
                  <a:schemeClr val="bg1"/>
                </a:solidFill>
              </a:endParaRPr>
            </a:p>
            <a:p>
              <a:pPr algn="ctr"/>
              <a:endParaRPr lang="fr-BE" b="1" i="1" dirty="0">
                <a:solidFill>
                  <a:schemeClr val="bg1"/>
                </a:solidFill>
              </a:endParaRPr>
            </a:p>
            <a:p>
              <a:pPr algn="ctr"/>
              <a:endParaRPr lang="fr-BE" b="1" i="1" dirty="0">
                <a:solidFill>
                  <a:schemeClr val="bg1"/>
                </a:solidFill>
              </a:endParaRPr>
            </a:p>
            <a:p>
              <a:pPr algn="ctr"/>
              <a:r>
                <a:rPr lang="fr-BE" b="1" i="1" dirty="0">
                  <a:solidFill>
                    <a:schemeClr val="bg1"/>
                  </a:solidFill>
                </a:rPr>
                <a:t>Introduction</a:t>
              </a:r>
              <a:endParaRPr b="1" i="1" dirty="0">
                <a:solidFill>
                  <a:schemeClr val="bg1"/>
                </a:solidFill>
              </a:endParaRPr>
            </a:p>
          </p:txBody>
        </p:sp>
        <p:pic>
          <p:nvPicPr>
            <p:cNvPr id="22" name="Graphic 21" descr="Connections">
              <a:extLst>
                <a:ext uri="{FF2B5EF4-FFF2-40B4-BE49-F238E27FC236}">
                  <a16:creationId xmlns:a16="http://schemas.microsoft.com/office/drawing/2014/main" id="{3F36B950-66EB-4125-B03E-6435A866D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5380" y="4095749"/>
              <a:ext cx="830580" cy="830580"/>
            </a:xfrm>
            <a:prstGeom prst="rect">
              <a:avLst/>
            </a:prstGeom>
          </p:spPr>
        </p:pic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91B69FE-3170-4A22-85BC-8F803D470970}"/>
              </a:ext>
            </a:extLst>
          </p:cNvPr>
          <p:cNvSpPr/>
          <p:nvPr/>
        </p:nvSpPr>
        <p:spPr>
          <a:xfrm flipV="1">
            <a:off x="2001162" y="5178415"/>
            <a:ext cx="2133600" cy="449525"/>
          </a:xfrm>
          <a:prstGeom prst="ellipse">
            <a:avLst/>
          </a:prstGeom>
          <a:gradFill flip="none" rotWithShape="1">
            <a:gsLst>
              <a:gs pos="0">
                <a:srgbClr val="151311">
                  <a:alpha val="63000"/>
                </a:srgbClr>
              </a:gs>
              <a:gs pos="77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165100"/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BE" altLang="fr-BE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A8C9D0-024C-49E2-B2D7-2F3D7E524800}"/>
              </a:ext>
            </a:extLst>
          </p:cNvPr>
          <p:cNvSpPr/>
          <p:nvPr/>
        </p:nvSpPr>
        <p:spPr>
          <a:xfrm flipV="1">
            <a:off x="4120082" y="5178414"/>
            <a:ext cx="2133600" cy="449525"/>
          </a:xfrm>
          <a:prstGeom prst="ellipse">
            <a:avLst/>
          </a:prstGeom>
          <a:gradFill flip="none" rotWithShape="1">
            <a:gsLst>
              <a:gs pos="0">
                <a:srgbClr val="151311">
                  <a:alpha val="63000"/>
                </a:srgbClr>
              </a:gs>
              <a:gs pos="77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165100"/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BE" altLang="fr-BE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2EB2499-CB79-4A56-AF61-007C721844AF}"/>
              </a:ext>
            </a:extLst>
          </p:cNvPr>
          <p:cNvSpPr/>
          <p:nvPr/>
        </p:nvSpPr>
        <p:spPr>
          <a:xfrm flipV="1">
            <a:off x="6123364" y="5178414"/>
            <a:ext cx="2133600" cy="449525"/>
          </a:xfrm>
          <a:prstGeom prst="ellipse">
            <a:avLst/>
          </a:prstGeom>
          <a:gradFill flip="none" rotWithShape="1">
            <a:gsLst>
              <a:gs pos="0">
                <a:srgbClr val="151311">
                  <a:alpha val="63000"/>
                </a:srgbClr>
              </a:gs>
              <a:gs pos="77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165100"/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BE" altLang="fr-BE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4288C1-F204-41E8-AD4E-F646F9C9549F}"/>
              </a:ext>
            </a:extLst>
          </p:cNvPr>
          <p:cNvGrpSpPr/>
          <p:nvPr/>
        </p:nvGrpSpPr>
        <p:grpSpPr>
          <a:xfrm>
            <a:off x="6244046" y="1851068"/>
            <a:ext cx="2012919" cy="3190247"/>
            <a:chOff x="4720045" y="1851067"/>
            <a:chExt cx="2012919" cy="3190247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77C7C54-4182-42B7-91F6-FF43F010CA28}"/>
                </a:ext>
              </a:extLst>
            </p:cNvPr>
            <p:cNvSpPr/>
            <p:nvPr/>
          </p:nvSpPr>
          <p:spPr>
            <a:xfrm>
              <a:off x="4720045" y="1851067"/>
              <a:ext cx="2012919" cy="3190247"/>
            </a:xfrm>
            <a:custGeom>
              <a:avLst/>
              <a:gdLst>
                <a:gd name="connsiteX0" fmla="*/ 349301 w 1805732"/>
                <a:gd name="connsiteY0" fmla="*/ 0 h 3272091"/>
                <a:gd name="connsiteX1" fmla="*/ 1746466 w 1805732"/>
                <a:gd name="connsiteY1" fmla="*/ 0 h 3272091"/>
                <a:gd name="connsiteX2" fmla="*/ 1805732 w 1805732"/>
                <a:gd name="connsiteY2" fmla="*/ 5975 h 3272091"/>
                <a:gd name="connsiteX3" fmla="*/ 1794601 w 1805732"/>
                <a:gd name="connsiteY3" fmla="*/ 7097 h 3272091"/>
                <a:gd name="connsiteX4" fmla="*/ 1515696 w 1805732"/>
                <a:gd name="connsiteY4" fmla="*/ 349301 h 3272091"/>
                <a:gd name="connsiteX5" fmla="*/ 1515696 w 1805732"/>
                <a:gd name="connsiteY5" fmla="*/ 3272091 h 3272091"/>
                <a:gd name="connsiteX6" fmla="*/ 1491040 w 1805732"/>
                <a:gd name="connsiteY6" fmla="*/ 3272091 h 3272091"/>
                <a:gd name="connsiteX7" fmla="*/ 752049 w 1805732"/>
                <a:gd name="connsiteY7" fmla="*/ 2834156 h 3272091"/>
                <a:gd name="connsiteX8" fmla="*/ 13058 w 1805732"/>
                <a:gd name="connsiteY8" fmla="*/ 3272091 h 3272091"/>
                <a:gd name="connsiteX9" fmla="*/ 6164 w 1805732"/>
                <a:gd name="connsiteY9" fmla="*/ 3272091 h 3272091"/>
                <a:gd name="connsiteX10" fmla="*/ 0 w 1805732"/>
                <a:gd name="connsiteY10" fmla="*/ 3210941 h 3272091"/>
                <a:gd name="connsiteX11" fmla="*/ 0 w 1805732"/>
                <a:gd name="connsiteY11" fmla="*/ 349301 h 3272091"/>
                <a:gd name="connsiteX12" fmla="*/ 349301 w 1805732"/>
                <a:gd name="connsiteY12" fmla="*/ 0 h 327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5732" h="3272091">
                  <a:moveTo>
                    <a:pt x="349301" y="0"/>
                  </a:moveTo>
                  <a:lnTo>
                    <a:pt x="1746466" y="0"/>
                  </a:lnTo>
                  <a:lnTo>
                    <a:pt x="1805732" y="5975"/>
                  </a:lnTo>
                  <a:lnTo>
                    <a:pt x="1794601" y="7097"/>
                  </a:lnTo>
                  <a:cubicBezTo>
                    <a:pt x="1635430" y="39668"/>
                    <a:pt x="1515696" y="180501"/>
                    <a:pt x="1515696" y="349301"/>
                  </a:cubicBezTo>
                  <a:lnTo>
                    <a:pt x="1515696" y="3272091"/>
                  </a:lnTo>
                  <a:lnTo>
                    <a:pt x="1491040" y="3272091"/>
                  </a:lnTo>
                  <a:lnTo>
                    <a:pt x="752049" y="2834156"/>
                  </a:lnTo>
                  <a:lnTo>
                    <a:pt x="13058" y="3272091"/>
                  </a:lnTo>
                  <a:lnTo>
                    <a:pt x="6164" y="3272091"/>
                  </a:lnTo>
                  <a:lnTo>
                    <a:pt x="0" y="3210941"/>
                  </a:lnTo>
                  <a:lnTo>
                    <a:pt x="0" y="349301"/>
                  </a:lnTo>
                  <a:cubicBezTo>
                    <a:pt x="0" y="156387"/>
                    <a:pt x="156387" y="0"/>
                    <a:pt x="349301" y="0"/>
                  </a:cubicBezTo>
                  <a:close/>
                </a:path>
              </a:pathLst>
            </a:custGeom>
            <a:gradFill>
              <a:gsLst>
                <a:gs pos="49000">
                  <a:schemeClr val="accent2">
                    <a:lumMod val="75000"/>
                  </a:schemeClr>
                </a:gs>
                <a:gs pos="18000">
                  <a:srgbClr val="002060"/>
                </a:gs>
                <a:gs pos="74000">
                  <a:schemeClr val="accent2">
                    <a:lumMod val="5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fr-BE" altLang="fr-BE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3312F69-1EA5-4A83-AB3F-4DA82D8D6089}"/>
                </a:ext>
              </a:extLst>
            </p:cNvPr>
            <p:cNvSpPr txBox="1"/>
            <p:nvPr/>
          </p:nvSpPr>
          <p:spPr>
            <a:xfrm>
              <a:off x="5064045" y="2134659"/>
              <a:ext cx="1201941" cy="294467"/>
            </a:xfrm>
            <a:prstGeom prst="rect">
              <a:avLst/>
            </a:prstGeom>
            <a:noFill/>
          </p:spPr>
          <p:txBody>
            <a:bodyPr wrap="square" lIns="0" tIns="0" rIns="0" bIns="0" numCol="1" rtlCol="0">
              <a:noAutofit/>
            </a:bodyPr>
            <a:lstStyle/>
            <a:p>
              <a:pPr algn="ctr"/>
              <a:r>
                <a:rPr lang="fr-BE" altLang="fr-BE" sz="20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9CF29F-22FB-4060-B5F5-C556208E7CB1}"/>
                </a:ext>
              </a:extLst>
            </p:cNvPr>
            <p:cNvSpPr txBox="1"/>
            <p:nvPr/>
          </p:nvSpPr>
          <p:spPr>
            <a:xfrm>
              <a:off x="4785375" y="2647225"/>
              <a:ext cx="1548509" cy="1156452"/>
            </a:xfrm>
            <a:prstGeom prst="rect">
              <a:avLst/>
            </a:prstGeom>
            <a:noFill/>
          </p:spPr>
          <p:txBody>
            <a:bodyPr wrap="square" lIns="0" tIns="0" rIns="0" bIns="0" numCol="1" rtlCol="0">
              <a:noAutofit/>
            </a:bodyPr>
            <a:lstStyle/>
            <a:p>
              <a:pPr algn="ctr"/>
              <a:endParaRPr lang="fr-BE" b="1" i="1" dirty="0"/>
            </a:p>
            <a:p>
              <a:pPr algn="ctr"/>
              <a:endParaRPr lang="fr-BE" b="1" i="1" dirty="0"/>
            </a:p>
            <a:p>
              <a:pPr algn="ctr"/>
              <a:r>
                <a:rPr lang="fr-BE" b="1" i="1" dirty="0">
                  <a:solidFill>
                    <a:schemeClr val="bg1"/>
                  </a:solidFill>
                </a:rPr>
                <a:t>Problématique</a:t>
              </a:r>
            </a:p>
          </p:txBody>
        </p:sp>
        <p:pic>
          <p:nvPicPr>
            <p:cNvPr id="54" name="Graphic 53" descr="Bullseye">
              <a:extLst>
                <a:ext uri="{FF2B5EF4-FFF2-40B4-BE49-F238E27FC236}">
                  <a16:creationId xmlns:a16="http://schemas.microsoft.com/office/drawing/2014/main" id="{5D7B0112-877E-4FF8-8D65-87751DF09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59436" y="3750755"/>
              <a:ext cx="914400" cy="914400"/>
            </a:xfrm>
            <a:prstGeom prst="rect">
              <a:avLst/>
            </a:prstGeom>
          </p:spPr>
        </p:pic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39D0FF1E-5EF0-4ADB-834F-3A1AEA001D11}"/>
              </a:ext>
            </a:extLst>
          </p:cNvPr>
          <p:cNvSpPr/>
          <p:nvPr/>
        </p:nvSpPr>
        <p:spPr>
          <a:xfrm flipV="1">
            <a:off x="8344788" y="5178414"/>
            <a:ext cx="2133600" cy="449525"/>
          </a:xfrm>
          <a:prstGeom prst="ellipse">
            <a:avLst/>
          </a:prstGeom>
          <a:gradFill flip="none" rotWithShape="1">
            <a:gsLst>
              <a:gs pos="0">
                <a:srgbClr val="151311">
                  <a:alpha val="63000"/>
                </a:srgbClr>
              </a:gs>
              <a:gs pos="77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165100"/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BE" altLang="fr-BE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DAAEFBA-F466-4D08-85FC-F8E0E0BAED16}"/>
              </a:ext>
            </a:extLst>
          </p:cNvPr>
          <p:cNvGrpSpPr/>
          <p:nvPr/>
        </p:nvGrpSpPr>
        <p:grpSpPr>
          <a:xfrm>
            <a:off x="8405130" y="1851067"/>
            <a:ext cx="2012919" cy="3190247"/>
            <a:chOff x="6881129" y="1851066"/>
            <a:chExt cx="2012919" cy="3190247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9F6777F-2C54-46B8-AC2A-64529047B14D}"/>
                </a:ext>
              </a:extLst>
            </p:cNvPr>
            <p:cNvSpPr/>
            <p:nvPr/>
          </p:nvSpPr>
          <p:spPr>
            <a:xfrm>
              <a:off x="6881129" y="1851066"/>
              <a:ext cx="2012919" cy="3190247"/>
            </a:xfrm>
            <a:custGeom>
              <a:avLst/>
              <a:gdLst>
                <a:gd name="connsiteX0" fmla="*/ 349301 w 1805732"/>
                <a:gd name="connsiteY0" fmla="*/ 0 h 3272091"/>
                <a:gd name="connsiteX1" fmla="*/ 1746466 w 1805732"/>
                <a:gd name="connsiteY1" fmla="*/ 0 h 3272091"/>
                <a:gd name="connsiteX2" fmla="*/ 1805732 w 1805732"/>
                <a:gd name="connsiteY2" fmla="*/ 5975 h 3272091"/>
                <a:gd name="connsiteX3" fmla="*/ 1794601 w 1805732"/>
                <a:gd name="connsiteY3" fmla="*/ 7097 h 3272091"/>
                <a:gd name="connsiteX4" fmla="*/ 1515696 w 1805732"/>
                <a:gd name="connsiteY4" fmla="*/ 349301 h 3272091"/>
                <a:gd name="connsiteX5" fmla="*/ 1515696 w 1805732"/>
                <a:gd name="connsiteY5" fmla="*/ 3272091 h 3272091"/>
                <a:gd name="connsiteX6" fmla="*/ 1491040 w 1805732"/>
                <a:gd name="connsiteY6" fmla="*/ 3272091 h 3272091"/>
                <a:gd name="connsiteX7" fmla="*/ 752049 w 1805732"/>
                <a:gd name="connsiteY7" fmla="*/ 2834156 h 3272091"/>
                <a:gd name="connsiteX8" fmla="*/ 13058 w 1805732"/>
                <a:gd name="connsiteY8" fmla="*/ 3272091 h 3272091"/>
                <a:gd name="connsiteX9" fmla="*/ 6164 w 1805732"/>
                <a:gd name="connsiteY9" fmla="*/ 3272091 h 3272091"/>
                <a:gd name="connsiteX10" fmla="*/ 0 w 1805732"/>
                <a:gd name="connsiteY10" fmla="*/ 3210941 h 3272091"/>
                <a:gd name="connsiteX11" fmla="*/ 0 w 1805732"/>
                <a:gd name="connsiteY11" fmla="*/ 349301 h 3272091"/>
                <a:gd name="connsiteX12" fmla="*/ 349301 w 1805732"/>
                <a:gd name="connsiteY12" fmla="*/ 0 h 327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5732" h="3272091">
                  <a:moveTo>
                    <a:pt x="349301" y="0"/>
                  </a:moveTo>
                  <a:lnTo>
                    <a:pt x="1746466" y="0"/>
                  </a:lnTo>
                  <a:lnTo>
                    <a:pt x="1805732" y="5975"/>
                  </a:lnTo>
                  <a:lnTo>
                    <a:pt x="1794601" y="7097"/>
                  </a:lnTo>
                  <a:cubicBezTo>
                    <a:pt x="1635430" y="39668"/>
                    <a:pt x="1515696" y="180501"/>
                    <a:pt x="1515696" y="349301"/>
                  </a:cubicBezTo>
                  <a:lnTo>
                    <a:pt x="1515696" y="3272091"/>
                  </a:lnTo>
                  <a:lnTo>
                    <a:pt x="1491040" y="3272091"/>
                  </a:lnTo>
                  <a:lnTo>
                    <a:pt x="752049" y="2834156"/>
                  </a:lnTo>
                  <a:lnTo>
                    <a:pt x="13058" y="3272091"/>
                  </a:lnTo>
                  <a:lnTo>
                    <a:pt x="6164" y="3272091"/>
                  </a:lnTo>
                  <a:lnTo>
                    <a:pt x="0" y="3210941"/>
                  </a:lnTo>
                  <a:lnTo>
                    <a:pt x="0" y="349301"/>
                  </a:lnTo>
                  <a:cubicBezTo>
                    <a:pt x="0" y="156387"/>
                    <a:pt x="156387" y="0"/>
                    <a:pt x="349301" y="0"/>
                  </a:cubicBezTo>
                  <a:close/>
                </a:path>
              </a:pathLst>
            </a:custGeom>
            <a:gradFill>
              <a:gsLst>
                <a:gs pos="49000">
                  <a:schemeClr val="bg2"/>
                </a:gs>
                <a:gs pos="18000">
                  <a:schemeClr val="bg2"/>
                </a:gs>
                <a:gs pos="74000">
                  <a:schemeClr val="bg2"/>
                </a:gs>
                <a:gs pos="100000">
                  <a:schemeClr val="tx2">
                    <a:lumMod val="7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fr-BE" altLang="fr-BE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2F7EF8-B710-4F5E-A881-5C60C86BAB23}"/>
                </a:ext>
              </a:extLst>
            </p:cNvPr>
            <p:cNvSpPr txBox="1"/>
            <p:nvPr/>
          </p:nvSpPr>
          <p:spPr>
            <a:xfrm>
              <a:off x="7246773" y="2148267"/>
              <a:ext cx="1071198" cy="401150"/>
            </a:xfrm>
            <a:prstGeom prst="rect">
              <a:avLst/>
            </a:prstGeom>
            <a:noFill/>
          </p:spPr>
          <p:txBody>
            <a:bodyPr wrap="square" lIns="0" tIns="0" rIns="0" bIns="0" numCol="1" rtlCol="0">
              <a:noAutofit/>
            </a:bodyPr>
            <a:lstStyle/>
            <a:p>
              <a:pPr algn="ctr"/>
              <a:r>
                <a:rPr lang="fr-BE" altLang="fr-BE" sz="20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FAA82D7-63F6-4535-BCE3-537E5BFF59B1}"/>
                </a:ext>
              </a:extLst>
            </p:cNvPr>
            <p:cNvSpPr txBox="1"/>
            <p:nvPr/>
          </p:nvSpPr>
          <p:spPr>
            <a:xfrm>
              <a:off x="6954578" y="2499359"/>
              <a:ext cx="1602078" cy="1251396"/>
            </a:xfrm>
            <a:prstGeom prst="rect">
              <a:avLst/>
            </a:prstGeom>
            <a:noFill/>
          </p:spPr>
          <p:txBody>
            <a:bodyPr wrap="square" lIns="0" tIns="0" rIns="0" bIns="0" numCol="1" rtlCol="0">
              <a:noAutofit/>
            </a:bodyPr>
            <a:lstStyle/>
            <a:p>
              <a:pPr algn="ctr"/>
              <a:endParaRPr lang="fr-BE" b="1" i="1" dirty="0">
                <a:solidFill>
                  <a:schemeClr val="bg1"/>
                </a:solidFill>
              </a:endParaRPr>
            </a:p>
            <a:p>
              <a:pPr algn="ctr"/>
              <a:endParaRPr lang="fr-BE" b="1" i="1" dirty="0">
                <a:solidFill>
                  <a:schemeClr val="bg1"/>
                </a:solidFill>
              </a:endParaRPr>
            </a:p>
            <a:p>
              <a:pPr algn="ctr"/>
              <a:endParaRPr lang="fr-BE" b="1" i="1" dirty="0">
                <a:solidFill>
                  <a:schemeClr val="bg1"/>
                </a:solidFill>
              </a:endParaRPr>
            </a:p>
            <a:p>
              <a:pPr algn="ctr"/>
              <a:r>
                <a:rPr lang="fr-BE" b="1" i="1" dirty="0">
                  <a:solidFill>
                    <a:schemeClr val="bg1"/>
                  </a:solidFill>
                </a:rPr>
                <a:t>Exemple</a:t>
              </a:r>
            </a:p>
            <a:p>
              <a:pPr algn="ctr"/>
              <a:endParaRPr lang="fr-BE" b="1" i="1" dirty="0">
                <a:solidFill>
                  <a:schemeClr val="bg1"/>
                </a:solidFill>
              </a:endParaRPr>
            </a:p>
          </p:txBody>
        </p:sp>
        <p:pic>
          <p:nvPicPr>
            <p:cNvPr id="71" name="Graphic 70" descr="Graduation cap">
              <a:extLst>
                <a:ext uri="{FF2B5EF4-FFF2-40B4-BE49-F238E27FC236}">
                  <a16:creationId xmlns:a16="http://schemas.microsoft.com/office/drawing/2014/main" id="{3560492A-B53A-4840-BE5D-C8E7DDC41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01623" y="4012326"/>
              <a:ext cx="707177" cy="707177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D288F56-4351-4988-A59F-3390FD912939}"/>
              </a:ext>
            </a:extLst>
          </p:cNvPr>
          <p:cNvGrpSpPr/>
          <p:nvPr/>
        </p:nvGrpSpPr>
        <p:grpSpPr>
          <a:xfrm>
            <a:off x="4215160" y="1884673"/>
            <a:ext cx="2012919" cy="3190247"/>
            <a:chOff x="2691159" y="1884672"/>
            <a:chExt cx="2012919" cy="319024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F14B38C-3CDC-42F4-877E-43ADA7FA7526}"/>
                </a:ext>
              </a:extLst>
            </p:cNvPr>
            <p:cNvSpPr/>
            <p:nvPr/>
          </p:nvSpPr>
          <p:spPr>
            <a:xfrm>
              <a:off x="2691159" y="1884672"/>
              <a:ext cx="2012919" cy="3190247"/>
            </a:xfrm>
            <a:custGeom>
              <a:avLst/>
              <a:gdLst>
                <a:gd name="connsiteX0" fmla="*/ 349301 w 1805732"/>
                <a:gd name="connsiteY0" fmla="*/ 0 h 3272091"/>
                <a:gd name="connsiteX1" fmla="*/ 1746466 w 1805732"/>
                <a:gd name="connsiteY1" fmla="*/ 0 h 3272091"/>
                <a:gd name="connsiteX2" fmla="*/ 1805732 w 1805732"/>
                <a:gd name="connsiteY2" fmla="*/ 5975 h 3272091"/>
                <a:gd name="connsiteX3" fmla="*/ 1794601 w 1805732"/>
                <a:gd name="connsiteY3" fmla="*/ 7097 h 3272091"/>
                <a:gd name="connsiteX4" fmla="*/ 1515696 w 1805732"/>
                <a:gd name="connsiteY4" fmla="*/ 349301 h 3272091"/>
                <a:gd name="connsiteX5" fmla="*/ 1515696 w 1805732"/>
                <a:gd name="connsiteY5" fmla="*/ 3272091 h 3272091"/>
                <a:gd name="connsiteX6" fmla="*/ 1491040 w 1805732"/>
                <a:gd name="connsiteY6" fmla="*/ 3272091 h 3272091"/>
                <a:gd name="connsiteX7" fmla="*/ 752049 w 1805732"/>
                <a:gd name="connsiteY7" fmla="*/ 2834156 h 3272091"/>
                <a:gd name="connsiteX8" fmla="*/ 13058 w 1805732"/>
                <a:gd name="connsiteY8" fmla="*/ 3272091 h 3272091"/>
                <a:gd name="connsiteX9" fmla="*/ 6164 w 1805732"/>
                <a:gd name="connsiteY9" fmla="*/ 3272091 h 3272091"/>
                <a:gd name="connsiteX10" fmla="*/ 0 w 1805732"/>
                <a:gd name="connsiteY10" fmla="*/ 3210941 h 3272091"/>
                <a:gd name="connsiteX11" fmla="*/ 0 w 1805732"/>
                <a:gd name="connsiteY11" fmla="*/ 349301 h 3272091"/>
                <a:gd name="connsiteX12" fmla="*/ 349301 w 1805732"/>
                <a:gd name="connsiteY12" fmla="*/ 0 h 327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5732" h="3272091">
                  <a:moveTo>
                    <a:pt x="349301" y="0"/>
                  </a:moveTo>
                  <a:lnTo>
                    <a:pt x="1746466" y="0"/>
                  </a:lnTo>
                  <a:lnTo>
                    <a:pt x="1805732" y="5975"/>
                  </a:lnTo>
                  <a:lnTo>
                    <a:pt x="1794601" y="7097"/>
                  </a:lnTo>
                  <a:cubicBezTo>
                    <a:pt x="1635430" y="39668"/>
                    <a:pt x="1515696" y="180501"/>
                    <a:pt x="1515696" y="349301"/>
                  </a:cubicBezTo>
                  <a:lnTo>
                    <a:pt x="1515696" y="3272091"/>
                  </a:lnTo>
                  <a:lnTo>
                    <a:pt x="1491040" y="3272091"/>
                  </a:lnTo>
                  <a:lnTo>
                    <a:pt x="752049" y="2834156"/>
                  </a:lnTo>
                  <a:lnTo>
                    <a:pt x="13058" y="3272091"/>
                  </a:lnTo>
                  <a:lnTo>
                    <a:pt x="6164" y="3272091"/>
                  </a:lnTo>
                  <a:lnTo>
                    <a:pt x="0" y="3210941"/>
                  </a:lnTo>
                  <a:lnTo>
                    <a:pt x="0" y="349301"/>
                  </a:lnTo>
                  <a:cubicBezTo>
                    <a:pt x="0" y="156387"/>
                    <a:pt x="156387" y="0"/>
                    <a:pt x="349301" y="0"/>
                  </a:cubicBezTo>
                  <a:close/>
                </a:path>
              </a:pathLst>
            </a:custGeom>
            <a:gradFill>
              <a:gsLst>
                <a:gs pos="49000">
                  <a:srgbClr val="7030A0"/>
                </a:gs>
                <a:gs pos="18000">
                  <a:srgbClr val="002060"/>
                </a:gs>
                <a:gs pos="74000">
                  <a:srgbClr val="002060"/>
                </a:gs>
                <a:gs pos="100000">
                  <a:srgbClr val="002060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fr-BE" altLang="fr-BE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51AEA84-8FA8-4248-AA42-960E936408C8}"/>
                </a:ext>
              </a:extLst>
            </p:cNvPr>
            <p:cNvSpPr txBox="1"/>
            <p:nvPr/>
          </p:nvSpPr>
          <p:spPr>
            <a:xfrm>
              <a:off x="3088596" y="2212298"/>
              <a:ext cx="996085" cy="294467"/>
            </a:xfrm>
            <a:prstGeom prst="rect">
              <a:avLst/>
            </a:prstGeom>
            <a:noFill/>
          </p:spPr>
          <p:txBody>
            <a:bodyPr wrap="square" lIns="0" tIns="0" rIns="0" bIns="0" numCol="1" rtlCol="0">
              <a:noAutofit/>
            </a:bodyPr>
            <a:lstStyle/>
            <a:p>
              <a:pPr algn="ctr"/>
              <a:r>
                <a:rPr lang="fr-BE" altLang="fr-BE" sz="2000" b="1" dirty="0">
                  <a:solidFill>
                    <a:schemeClr val="bg1"/>
                  </a:solidFill>
                </a:rPr>
                <a:t>02</a:t>
              </a:r>
            </a:p>
          </p:txBody>
        </p:sp>
        <p:pic>
          <p:nvPicPr>
            <p:cNvPr id="58" name="Graphic 57" descr="Electrician">
              <a:extLst>
                <a:ext uri="{FF2B5EF4-FFF2-40B4-BE49-F238E27FC236}">
                  <a16:creationId xmlns:a16="http://schemas.microsoft.com/office/drawing/2014/main" id="{F7623777-BC77-4384-8CFE-BD37964BD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80446" y="4002185"/>
              <a:ext cx="717318" cy="717318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2E92CF-5D86-4EA3-ADB9-958DC0B7825D}"/>
                </a:ext>
              </a:extLst>
            </p:cNvPr>
            <p:cNvSpPr txBox="1"/>
            <p:nvPr/>
          </p:nvSpPr>
          <p:spPr>
            <a:xfrm>
              <a:off x="2722782" y="2712425"/>
              <a:ext cx="1660843" cy="1047573"/>
            </a:xfrm>
            <a:prstGeom prst="rect">
              <a:avLst/>
            </a:prstGeom>
            <a:noFill/>
          </p:spPr>
          <p:txBody>
            <a:bodyPr wrap="square" lIns="0" tIns="0" rIns="0" bIns="0" numCol="1" rtlCol="0">
              <a:noAutofit/>
            </a:bodyPr>
            <a:lstStyle/>
            <a:p>
              <a:pPr algn="ctr"/>
              <a:endParaRPr lang="fr-BE" b="1" i="1" dirty="0">
                <a:solidFill>
                  <a:schemeClr val="bg1"/>
                </a:solidFill>
              </a:endParaRPr>
            </a:p>
            <a:p>
              <a:pPr algn="ctr"/>
              <a:endParaRPr lang="fr-BE" b="1" i="1" dirty="0">
                <a:solidFill>
                  <a:schemeClr val="bg1"/>
                </a:solidFill>
              </a:endParaRPr>
            </a:p>
            <a:p>
              <a:pPr algn="ctr"/>
              <a:r>
                <a:rPr lang="fr-BE" b="1" i="1" dirty="0">
                  <a:solidFill>
                    <a:schemeClr val="bg1"/>
                  </a:solidFill>
                </a:rPr>
                <a:t>Le besoin</a:t>
              </a:r>
            </a:p>
            <a:p>
              <a:pPr algn="ctr"/>
              <a:r>
                <a:rPr lang="fr-BE" b="1" i="1" dirty="0">
                  <a:solidFill>
                    <a:schemeClr val="bg1"/>
                  </a:solidFill>
                </a:rPr>
                <a:t>du </a:t>
              </a:r>
            </a:p>
            <a:p>
              <a:pPr algn="ctr"/>
              <a:r>
                <a:rPr lang="fr-BE" b="1" i="1" dirty="0">
                  <a:solidFill>
                    <a:schemeClr val="bg1"/>
                  </a:solidFill>
                </a:rPr>
                <a:t>demandeur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AB56D27-1116-459B-BF3D-2B7450CDD95A}"/>
              </a:ext>
            </a:extLst>
          </p:cNvPr>
          <p:cNvSpPr txBox="1"/>
          <p:nvPr/>
        </p:nvSpPr>
        <p:spPr>
          <a:xfrm>
            <a:off x="3182135" y="5855610"/>
            <a:ext cx="5588639" cy="585786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lvl="0"/>
            <a:endParaRPr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1FCDC1FF-EB77-70FC-E795-19FDC6D7262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026372" y="0"/>
            <a:ext cx="1165628" cy="11656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15ACB4-4F05-2345-BF76-A6A0D3B9D3BB}"/>
              </a:ext>
            </a:extLst>
          </p:cNvPr>
          <p:cNvSpPr/>
          <p:nvPr/>
        </p:nvSpPr>
        <p:spPr>
          <a:xfrm>
            <a:off x="397009" y="397056"/>
            <a:ext cx="2968194" cy="7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402504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25" grpId="0" animBg="1"/>
      <p:bldP spid="41" grpId="0" animBg="1"/>
      <p:bldP spid="18" grpId="0" animBg="1"/>
      <p:bldP spid="9" grpId="0" animBg="1"/>
      <p:bldP spid="23" grpId="0" animBg="1"/>
      <p:bldP spid="31" grpId="0" animBg="1"/>
      <p:bldP spid="42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2;p16">
            <a:extLst>
              <a:ext uri="{FF2B5EF4-FFF2-40B4-BE49-F238E27FC236}">
                <a16:creationId xmlns:a16="http://schemas.microsoft.com/office/drawing/2014/main" id="{E152C6DF-76C3-C28D-050C-1415AD584E0D}"/>
              </a:ext>
            </a:extLst>
          </p:cNvPr>
          <p:cNvSpPr/>
          <p:nvPr/>
        </p:nvSpPr>
        <p:spPr>
          <a:xfrm>
            <a:off x="1907020" y="796413"/>
            <a:ext cx="8564335" cy="5857605"/>
          </a:xfrm>
          <a:prstGeom prst="roundRect">
            <a:avLst>
              <a:gd name="adj" fmla="val 11162"/>
            </a:avLst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" name="Google Shape;114;p16">
            <a:extLst>
              <a:ext uri="{FF2B5EF4-FFF2-40B4-BE49-F238E27FC236}">
                <a16:creationId xmlns:a16="http://schemas.microsoft.com/office/drawing/2014/main" id="{7799326D-4F86-DC96-781B-A82B71FD4D28}"/>
              </a:ext>
            </a:extLst>
          </p:cNvPr>
          <p:cNvCxnSpPr>
            <a:endCxn id="9" idx="3"/>
          </p:cNvCxnSpPr>
          <p:nvPr/>
        </p:nvCxnSpPr>
        <p:spPr>
          <a:xfrm rot="10800000">
            <a:off x="1950483" y="1458093"/>
            <a:ext cx="1451700" cy="370200"/>
          </a:xfrm>
          <a:prstGeom prst="straightConnector1">
            <a:avLst/>
          </a:prstGeom>
          <a:noFill/>
          <a:ln w="34925" cap="flat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" name="Google Shape;115;p16">
            <a:extLst>
              <a:ext uri="{FF2B5EF4-FFF2-40B4-BE49-F238E27FC236}">
                <a16:creationId xmlns:a16="http://schemas.microsoft.com/office/drawing/2014/main" id="{93D4224D-FCAF-97E0-4C75-233FA9E0BC99}"/>
              </a:ext>
            </a:extLst>
          </p:cNvPr>
          <p:cNvSpPr txBox="1"/>
          <p:nvPr/>
        </p:nvSpPr>
        <p:spPr>
          <a:xfrm>
            <a:off x="-66939" y="1134927"/>
            <a:ext cx="20174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Panneaux photovoltaïques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10" name="Google Shape;116;p16">
            <a:extLst>
              <a:ext uri="{FF2B5EF4-FFF2-40B4-BE49-F238E27FC236}">
                <a16:creationId xmlns:a16="http://schemas.microsoft.com/office/drawing/2014/main" id="{54C1DF33-B999-61D3-3C31-1C3C0D9BB41A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941772" y="4744473"/>
            <a:ext cx="1804220" cy="978599"/>
          </a:xfrm>
          <a:prstGeom prst="straightConnector1">
            <a:avLst/>
          </a:prstGeom>
          <a:noFill/>
          <a:ln w="34925" cap="flat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117;p16">
            <a:extLst>
              <a:ext uri="{FF2B5EF4-FFF2-40B4-BE49-F238E27FC236}">
                <a16:creationId xmlns:a16="http://schemas.microsoft.com/office/drawing/2014/main" id="{C4593C27-B2BF-A4B5-B76B-86FD4E417925}"/>
              </a:ext>
            </a:extLst>
          </p:cNvPr>
          <p:cNvSpPr txBox="1"/>
          <p:nvPr/>
        </p:nvSpPr>
        <p:spPr>
          <a:xfrm>
            <a:off x="-66939" y="5723072"/>
            <a:ext cx="201742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Réseau électrique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12" name="Google Shape;118;p16">
            <a:extLst>
              <a:ext uri="{FF2B5EF4-FFF2-40B4-BE49-F238E27FC236}">
                <a16:creationId xmlns:a16="http://schemas.microsoft.com/office/drawing/2014/main" id="{79868A85-45B7-16DB-2193-190AF5DADAA5}"/>
              </a:ext>
            </a:extLst>
          </p:cNvPr>
          <p:cNvCxnSpPr>
            <a:endCxn id="13" idx="2"/>
          </p:cNvCxnSpPr>
          <p:nvPr/>
        </p:nvCxnSpPr>
        <p:spPr>
          <a:xfrm rot="10800000">
            <a:off x="6752727" y="573314"/>
            <a:ext cx="0" cy="1479000"/>
          </a:xfrm>
          <a:prstGeom prst="straightConnector1">
            <a:avLst/>
          </a:prstGeom>
          <a:noFill/>
          <a:ln w="34925" cap="flat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" name="Google Shape;119;p16">
            <a:extLst>
              <a:ext uri="{FF2B5EF4-FFF2-40B4-BE49-F238E27FC236}">
                <a16:creationId xmlns:a16="http://schemas.microsoft.com/office/drawing/2014/main" id="{C5A3C549-B463-2BC5-7DD0-FB0B003DD259}"/>
              </a:ext>
            </a:extLst>
          </p:cNvPr>
          <p:cNvSpPr txBox="1"/>
          <p:nvPr/>
        </p:nvSpPr>
        <p:spPr>
          <a:xfrm>
            <a:off x="5658621" y="203982"/>
            <a:ext cx="21882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Onduleur hybride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14" name="Google Shape;120;p16">
            <a:extLst>
              <a:ext uri="{FF2B5EF4-FFF2-40B4-BE49-F238E27FC236}">
                <a16:creationId xmlns:a16="http://schemas.microsoft.com/office/drawing/2014/main" id="{768AA0AF-9FDF-F8DC-B47D-908AED38C551}"/>
              </a:ext>
            </a:extLst>
          </p:cNvPr>
          <p:cNvCxnSpPr>
            <a:cxnSpLocks/>
          </p:cNvCxnSpPr>
          <p:nvPr/>
        </p:nvCxnSpPr>
        <p:spPr>
          <a:xfrm flipV="1">
            <a:off x="9663499" y="1546879"/>
            <a:ext cx="1145702" cy="514453"/>
          </a:xfrm>
          <a:prstGeom prst="straightConnector1">
            <a:avLst/>
          </a:prstGeom>
          <a:noFill/>
          <a:ln w="34925" cap="flat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Google Shape;121;p16">
            <a:extLst>
              <a:ext uri="{FF2B5EF4-FFF2-40B4-BE49-F238E27FC236}">
                <a16:creationId xmlns:a16="http://schemas.microsoft.com/office/drawing/2014/main" id="{7921BAC4-3937-BC9D-D980-2C5CEC61D13B}"/>
              </a:ext>
            </a:extLst>
          </p:cNvPr>
          <p:cNvSpPr txBox="1"/>
          <p:nvPr/>
        </p:nvSpPr>
        <p:spPr>
          <a:xfrm>
            <a:off x="10216686" y="1186685"/>
            <a:ext cx="20423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Consommateurs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16" name="Google Shape;122;p16">
            <a:extLst>
              <a:ext uri="{FF2B5EF4-FFF2-40B4-BE49-F238E27FC236}">
                <a16:creationId xmlns:a16="http://schemas.microsoft.com/office/drawing/2014/main" id="{D96412FA-D715-B1D4-B653-CA62901373B2}"/>
              </a:ext>
            </a:extLst>
          </p:cNvPr>
          <p:cNvCxnSpPr>
            <a:cxnSpLocks/>
          </p:cNvCxnSpPr>
          <p:nvPr/>
        </p:nvCxnSpPr>
        <p:spPr>
          <a:xfrm>
            <a:off x="9281644" y="5203452"/>
            <a:ext cx="1054808" cy="289860"/>
          </a:xfrm>
          <a:prstGeom prst="straightConnector1">
            <a:avLst/>
          </a:prstGeom>
          <a:noFill/>
          <a:ln w="34925" cap="flat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" name="Google Shape;123;p16">
            <a:extLst>
              <a:ext uri="{FF2B5EF4-FFF2-40B4-BE49-F238E27FC236}">
                <a16:creationId xmlns:a16="http://schemas.microsoft.com/office/drawing/2014/main" id="{71CBC5C8-7A70-CC93-8DF2-BB743EBB663A}"/>
              </a:ext>
            </a:extLst>
          </p:cNvPr>
          <p:cNvSpPr txBox="1"/>
          <p:nvPr/>
        </p:nvSpPr>
        <p:spPr>
          <a:xfrm>
            <a:off x="10178127" y="5203452"/>
            <a:ext cx="21146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Parc de batteries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EC6AAF2-0C77-A0CB-9BB3-CE07907710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73206" y="2999231"/>
            <a:ext cx="640040" cy="6262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white sports car with black rims&#10;&#10;Description automatically generated">
            <a:extLst>
              <a:ext uri="{FF2B5EF4-FFF2-40B4-BE49-F238E27FC236}">
                <a16:creationId xmlns:a16="http://schemas.microsoft.com/office/drawing/2014/main" id="{8386D3B2-6E42-4CB6-B586-1DFFADA84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43" t="14439" r="5806" b="16996"/>
          <a:stretch/>
        </p:blipFill>
        <p:spPr>
          <a:xfrm>
            <a:off x="9083782" y="3349877"/>
            <a:ext cx="1201198" cy="514453"/>
          </a:xfrm>
          <a:prstGeom prst="rect">
            <a:avLst/>
          </a:prstGeom>
        </p:spPr>
      </p:pic>
      <p:pic>
        <p:nvPicPr>
          <p:cNvPr id="5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CE39EA50-1F47-417A-F351-174180E38B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026372" y="0"/>
            <a:ext cx="1165628" cy="11656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324F3D-0D8B-E630-3BB8-FC6A83D38C4F}"/>
              </a:ext>
            </a:extLst>
          </p:cNvPr>
          <p:cNvSpPr/>
          <p:nvPr/>
        </p:nvSpPr>
        <p:spPr>
          <a:xfrm>
            <a:off x="397009" y="397056"/>
            <a:ext cx="2968194" cy="7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7585D-1A5B-C38F-1514-298FCB8B275B}"/>
              </a:ext>
            </a:extLst>
          </p:cNvPr>
          <p:cNvSpPr/>
          <p:nvPr/>
        </p:nvSpPr>
        <p:spPr>
          <a:xfrm>
            <a:off x="8266808" y="4969296"/>
            <a:ext cx="520931" cy="234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E58330-9CA0-167A-1FB3-9B4E28464885}"/>
              </a:ext>
            </a:extLst>
          </p:cNvPr>
          <p:cNvSpPr/>
          <p:nvPr/>
        </p:nvSpPr>
        <p:spPr>
          <a:xfrm>
            <a:off x="9339391" y="4948236"/>
            <a:ext cx="520931" cy="234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01C23D-30B4-31F2-46E6-5E7FC0F4F208}"/>
              </a:ext>
            </a:extLst>
          </p:cNvPr>
          <p:cNvSpPr/>
          <p:nvPr/>
        </p:nvSpPr>
        <p:spPr>
          <a:xfrm>
            <a:off x="8266807" y="5670818"/>
            <a:ext cx="520931" cy="234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2944A9-CF81-FA21-B997-11932F3B77F3}"/>
              </a:ext>
            </a:extLst>
          </p:cNvPr>
          <p:cNvSpPr/>
          <p:nvPr/>
        </p:nvSpPr>
        <p:spPr>
          <a:xfrm>
            <a:off x="9333453" y="5667142"/>
            <a:ext cx="520931" cy="234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513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3EEBA11-F89C-41A9-FA7A-DB6F360F3164}"/>
              </a:ext>
            </a:extLst>
          </p:cNvPr>
          <p:cNvSpPr txBox="1"/>
          <p:nvPr/>
        </p:nvSpPr>
        <p:spPr>
          <a:xfrm>
            <a:off x="580571" y="1409424"/>
            <a:ext cx="11321143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solidFill>
                  <a:schemeClr val="bg1"/>
                </a:solidFill>
              </a:rPr>
              <a:t>Notre demandeur souhaiterait installer des panneaux photovoltaïques sur sa villa dont les caractéristiques sont les suivantes :</a:t>
            </a:r>
          </a:p>
          <a:p>
            <a:endParaRPr lang="fr-BE" sz="2000" dirty="0">
              <a:solidFill>
                <a:schemeClr val="bg1"/>
              </a:solidFill>
            </a:endParaRP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fr-BE" sz="2400" dirty="0">
                <a:solidFill>
                  <a:schemeClr val="bg1"/>
                </a:solidFill>
              </a:rPr>
              <a:t>Taille de la villa : 250m²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BE" sz="2400" dirty="0">
                <a:solidFill>
                  <a:schemeClr val="bg1"/>
                </a:solidFill>
              </a:rPr>
              <a:t>Habitation située en Wallonie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BE" sz="2400" dirty="0">
                <a:solidFill>
                  <a:schemeClr val="bg1"/>
                </a:solidFill>
              </a:rPr>
              <a:t>Il n’y a aucun obstacle pouvant empêcher les panneaux d’être en contact avec les rayons du soleil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BE" sz="2400" dirty="0">
                <a:solidFill>
                  <a:schemeClr val="bg1"/>
                </a:solidFill>
              </a:rPr>
              <a:t>Consommation annuelle moyenne en électricité : 20000kw/an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BE" sz="2400" dirty="0">
                <a:solidFill>
                  <a:schemeClr val="bg1"/>
                </a:solidFill>
                <a:latin typeface="+mj-lt"/>
              </a:rPr>
              <a:t>Le toit de la villa occupe une superficie 120 m²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BE" sz="2400" dirty="0">
                <a:solidFill>
                  <a:schemeClr val="bg1"/>
                </a:solidFill>
                <a:latin typeface="+mj-lt"/>
              </a:rPr>
              <a:t>Celle-ci est notamment composée d’un</a:t>
            </a:r>
            <a:r>
              <a:rPr lang="fr-BE" sz="2400" dirty="0">
                <a:solidFill>
                  <a:schemeClr val="bg1"/>
                </a:solidFill>
              </a:rPr>
              <a:t> jacuzzi, d’une piscine intérieure et d’une voiture électrique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BE" sz="2400" dirty="0">
              <a:solidFill>
                <a:schemeClr val="bg1"/>
              </a:solidFill>
            </a:endParaRPr>
          </a:p>
          <a:p>
            <a:endParaRPr lang="fr-BE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BE" sz="2400" dirty="0">
              <a:solidFill>
                <a:schemeClr val="bg1"/>
              </a:solidFill>
            </a:endParaRPr>
          </a:p>
          <a:p>
            <a:endParaRPr lang="fr-BE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BE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BE" sz="2400" dirty="0">
              <a:solidFill>
                <a:schemeClr val="bg1"/>
              </a:solidFill>
            </a:endParaRPr>
          </a:p>
        </p:txBody>
      </p:sp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9390461-6CB0-54F7-EED5-505D3C0E47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026372" y="0"/>
            <a:ext cx="1165628" cy="11656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1BE577-358F-0297-7E22-59A2B71925B2}"/>
              </a:ext>
            </a:extLst>
          </p:cNvPr>
          <p:cNvSpPr/>
          <p:nvPr/>
        </p:nvSpPr>
        <p:spPr>
          <a:xfrm>
            <a:off x="-817780" y="6445505"/>
            <a:ext cx="1236231" cy="1103584"/>
          </a:xfrm>
          <a:prstGeom prst="rect">
            <a:avLst/>
          </a:prstGeom>
          <a:solidFill>
            <a:srgbClr val="CF6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366A48-EFBA-0DF0-CEA4-1CCA934A8D40}"/>
              </a:ext>
            </a:extLst>
          </p:cNvPr>
          <p:cNvSpPr/>
          <p:nvPr/>
        </p:nvSpPr>
        <p:spPr>
          <a:xfrm>
            <a:off x="1447392" y="6138073"/>
            <a:ext cx="1600200" cy="1411016"/>
          </a:xfrm>
          <a:prstGeom prst="rect">
            <a:avLst/>
          </a:prstGeom>
          <a:solidFill>
            <a:srgbClr val="19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E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2838B42-C789-0249-1607-CEDEB62B7AF7}"/>
              </a:ext>
            </a:extLst>
          </p:cNvPr>
          <p:cNvSpPr/>
          <p:nvPr/>
        </p:nvSpPr>
        <p:spPr>
          <a:xfrm>
            <a:off x="418451" y="5594605"/>
            <a:ext cx="1758446" cy="850900"/>
          </a:xfrm>
          <a:custGeom>
            <a:avLst/>
            <a:gdLst/>
            <a:ahLst/>
            <a:cxnLst/>
            <a:rect l="l" t="t" r="r" b="b"/>
            <a:pathLst>
              <a:path w="1165859" h="5301615">
                <a:moveTo>
                  <a:pt x="0" y="5301487"/>
                </a:moveTo>
                <a:lnTo>
                  <a:pt x="1165860" y="5301487"/>
                </a:lnTo>
                <a:lnTo>
                  <a:pt x="1165860" y="0"/>
                </a:lnTo>
                <a:lnTo>
                  <a:pt x="0" y="0"/>
                </a:lnTo>
                <a:lnTo>
                  <a:pt x="0" y="5301487"/>
                </a:lnTo>
                <a:close/>
              </a:path>
            </a:pathLst>
          </a:custGeom>
          <a:solidFill>
            <a:srgbClr val="264EA8"/>
          </a:solidFill>
        </p:spPr>
        <p:txBody>
          <a:bodyPr wrap="square" lIns="0" tIns="0" rIns="0" bIns="0" rtlCol="0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B53846-5C7D-514C-0B09-BE16BFCD5D3D}"/>
              </a:ext>
            </a:extLst>
          </p:cNvPr>
          <p:cNvSpPr/>
          <p:nvPr/>
        </p:nvSpPr>
        <p:spPr>
          <a:xfrm>
            <a:off x="-29784" y="5186935"/>
            <a:ext cx="914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8BB555-A25E-25DB-7BF3-8A92567D53A0}"/>
              </a:ext>
            </a:extLst>
          </p:cNvPr>
          <p:cNvSpPr/>
          <p:nvPr/>
        </p:nvSpPr>
        <p:spPr>
          <a:xfrm>
            <a:off x="-1172784" y="4183589"/>
            <a:ext cx="1600200" cy="1411016"/>
          </a:xfrm>
          <a:prstGeom prst="rect">
            <a:avLst/>
          </a:prstGeom>
          <a:solidFill>
            <a:srgbClr val="008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646E9B-4D11-B1A0-2695-02F7CD405849}"/>
              </a:ext>
            </a:extLst>
          </p:cNvPr>
          <p:cNvSpPr/>
          <p:nvPr/>
        </p:nvSpPr>
        <p:spPr>
          <a:xfrm>
            <a:off x="397009" y="397056"/>
            <a:ext cx="3536636" cy="7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Besoins du demandeur</a:t>
            </a:r>
          </a:p>
        </p:txBody>
      </p:sp>
    </p:spTree>
    <p:extLst>
      <p:ext uri="{BB962C8B-B14F-4D97-AF65-F5344CB8AC3E}">
        <p14:creationId xmlns:p14="http://schemas.microsoft.com/office/powerpoint/2010/main" val="422903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Photographie aérienne, plein air, herbe, aérien&#10;&#10;Description générée automatiquement">
            <a:extLst>
              <a:ext uri="{FF2B5EF4-FFF2-40B4-BE49-F238E27FC236}">
                <a16:creationId xmlns:a16="http://schemas.microsoft.com/office/drawing/2014/main" id="{5D5BEEDC-188F-A2F3-B9C0-D0C259E18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" y="1837186"/>
            <a:ext cx="11993671" cy="46237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FE88C828-106A-36BA-1D77-DE668E3EB4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026372" y="0"/>
            <a:ext cx="1165628" cy="11656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259309-B24D-1C11-96F9-2F3554F0EC55}"/>
              </a:ext>
            </a:extLst>
          </p:cNvPr>
          <p:cNvSpPr/>
          <p:nvPr/>
        </p:nvSpPr>
        <p:spPr>
          <a:xfrm>
            <a:off x="397009" y="397056"/>
            <a:ext cx="3484878" cy="7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 aérienne de la villa</a:t>
            </a:r>
          </a:p>
        </p:txBody>
      </p:sp>
    </p:spTree>
    <p:extLst>
      <p:ext uri="{BB962C8B-B14F-4D97-AF65-F5344CB8AC3E}">
        <p14:creationId xmlns:p14="http://schemas.microsoft.com/office/powerpoint/2010/main" val="288506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D6D51-5DCC-8AEF-5E24-9E3D122F1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75FB41E-3094-5436-8FE8-1A9579E11E53}"/>
              </a:ext>
            </a:extLst>
          </p:cNvPr>
          <p:cNvSpPr txBox="1"/>
          <p:nvPr/>
        </p:nvSpPr>
        <p:spPr>
          <a:xfrm>
            <a:off x="806941" y="1653455"/>
            <a:ext cx="113850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BE" sz="2400" dirty="0">
                <a:solidFill>
                  <a:schemeClr val="bg1"/>
                </a:solidFill>
                <a:latin typeface="+mj-lt"/>
              </a:rPr>
              <a:t>Evaluer le nombre de panneaux nécessaire à installer sur la villa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400" dirty="0">
                <a:solidFill>
                  <a:schemeClr val="bg1"/>
                </a:solidFill>
                <a:latin typeface="+mj-lt"/>
              </a:rPr>
              <a:t>Indiquer parmi la liste fournie le choix de panneaux avec la puissance totale, le type d'onduleur, le type de régulateur et la qualité de batterie accumulateur.</a:t>
            </a:r>
          </a:p>
          <a:p>
            <a:r>
              <a:rPr lang="fr-BE" sz="2400" dirty="0">
                <a:solidFill>
                  <a:schemeClr val="bg1"/>
                </a:solidFill>
                <a:latin typeface="+mj-lt"/>
              </a:rPr>
              <a:t>	Vous avez la possibilité de chercher parmi d’autre fournisseurs</a:t>
            </a:r>
          </a:p>
          <a:p>
            <a:endParaRPr lang="fr-BE" sz="2400" dirty="0">
              <a:solidFill>
                <a:schemeClr val="bg1"/>
              </a:solidFill>
              <a:latin typeface="+mj-lt"/>
            </a:endParaRPr>
          </a:p>
          <a:p>
            <a:r>
              <a:rPr lang="fr-BE" sz="2400" dirty="0">
                <a:solidFill>
                  <a:schemeClr val="bg1"/>
                </a:solidFill>
                <a:latin typeface="+mj-lt"/>
              </a:rPr>
              <a:t>BONUS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400" dirty="0">
                <a:solidFill>
                  <a:schemeClr val="bg1"/>
                </a:solidFill>
                <a:latin typeface="+mj-lt"/>
              </a:rPr>
              <a:t>Que conseillez-vous au demandeur de mettre en place dans le cas où il aurait plus ou moins de production d'énergie que prévu?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400" dirty="0">
                <a:solidFill>
                  <a:schemeClr val="bg1"/>
                </a:solidFill>
                <a:latin typeface="+mj-lt"/>
              </a:rPr>
              <a:t>Quels seraient d’autres moyens ou nouvelles technologies qui pourraient rendre la consommation électrique du demandeur plus bénéfique ? </a:t>
            </a:r>
            <a:endParaRPr lang="fr-BE" sz="2400" dirty="0">
              <a:solidFill>
                <a:schemeClr val="bg1"/>
              </a:solidFill>
            </a:endParaRPr>
          </a:p>
        </p:txBody>
      </p:sp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C861D77-7C23-F1F6-633F-61B8F2DE80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026372" y="0"/>
            <a:ext cx="1165628" cy="11656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1BE577-358F-0297-7E22-59A2B71925B2}"/>
              </a:ext>
            </a:extLst>
          </p:cNvPr>
          <p:cNvSpPr/>
          <p:nvPr/>
        </p:nvSpPr>
        <p:spPr>
          <a:xfrm>
            <a:off x="-679758" y="6817801"/>
            <a:ext cx="1236231" cy="1103584"/>
          </a:xfrm>
          <a:prstGeom prst="rect">
            <a:avLst/>
          </a:prstGeom>
          <a:solidFill>
            <a:srgbClr val="CF6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366A48-EFBA-0DF0-CEA4-1CCA934A8D40}"/>
              </a:ext>
            </a:extLst>
          </p:cNvPr>
          <p:cNvSpPr/>
          <p:nvPr/>
        </p:nvSpPr>
        <p:spPr>
          <a:xfrm>
            <a:off x="1585414" y="6510369"/>
            <a:ext cx="1600200" cy="1411016"/>
          </a:xfrm>
          <a:prstGeom prst="rect">
            <a:avLst/>
          </a:prstGeom>
          <a:solidFill>
            <a:srgbClr val="19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E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2838B42-C789-0249-1607-CEDEB62B7AF7}"/>
              </a:ext>
            </a:extLst>
          </p:cNvPr>
          <p:cNvSpPr/>
          <p:nvPr/>
        </p:nvSpPr>
        <p:spPr>
          <a:xfrm>
            <a:off x="556473" y="5966901"/>
            <a:ext cx="1758446" cy="850900"/>
          </a:xfrm>
          <a:custGeom>
            <a:avLst/>
            <a:gdLst/>
            <a:ahLst/>
            <a:cxnLst/>
            <a:rect l="l" t="t" r="r" b="b"/>
            <a:pathLst>
              <a:path w="1165859" h="5301615">
                <a:moveTo>
                  <a:pt x="0" y="5301487"/>
                </a:moveTo>
                <a:lnTo>
                  <a:pt x="1165860" y="5301487"/>
                </a:lnTo>
                <a:lnTo>
                  <a:pt x="1165860" y="0"/>
                </a:lnTo>
                <a:lnTo>
                  <a:pt x="0" y="0"/>
                </a:lnTo>
                <a:lnTo>
                  <a:pt x="0" y="5301487"/>
                </a:lnTo>
                <a:close/>
              </a:path>
            </a:pathLst>
          </a:custGeom>
          <a:solidFill>
            <a:srgbClr val="264EA8"/>
          </a:solidFill>
        </p:spPr>
        <p:txBody>
          <a:bodyPr wrap="square" lIns="0" tIns="0" rIns="0" bIns="0" rtlCol="0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B53846-5C7D-514C-0B09-BE16BFCD5D3D}"/>
              </a:ext>
            </a:extLst>
          </p:cNvPr>
          <p:cNvSpPr/>
          <p:nvPr/>
        </p:nvSpPr>
        <p:spPr>
          <a:xfrm>
            <a:off x="108238" y="5559231"/>
            <a:ext cx="914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8BB555-A25E-25DB-7BF3-8A92567D53A0}"/>
              </a:ext>
            </a:extLst>
          </p:cNvPr>
          <p:cNvSpPr/>
          <p:nvPr/>
        </p:nvSpPr>
        <p:spPr>
          <a:xfrm>
            <a:off x="-1034762" y="4555885"/>
            <a:ext cx="1600200" cy="1411016"/>
          </a:xfrm>
          <a:prstGeom prst="rect">
            <a:avLst/>
          </a:prstGeom>
          <a:solidFill>
            <a:srgbClr val="008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3FAD93-2060-51C9-6FCC-E101CA3EAE6C}"/>
              </a:ext>
            </a:extLst>
          </p:cNvPr>
          <p:cNvSpPr/>
          <p:nvPr/>
        </p:nvSpPr>
        <p:spPr>
          <a:xfrm>
            <a:off x="397009" y="397056"/>
            <a:ext cx="3484878" cy="7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Problématique</a:t>
            </a:r>
          </a:p>
        </p:txBody>
      </p:sp>
    </p:spTree>
    <p:extLst>
      <p:ext uri="{BB962C8B-B14F-4D97-AF65-F5344CB8AC3E}">
        <p14:creationId xmlns:p14="http://schemas.microsoft.com/office/powerpoint/2010/main" val="180847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70D2E393-6B47-E792-9B2C-D4EE387345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026372" y="0"/>
            <a:ext cx="1165628" cy="11656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1BE577-358F-0297-7E22-59A2B71925B2}"/>
              </a:ext>
            </a:extLst>
          </p:cNvPr>
          <p:cNvSpPr/>
          <p:nvPr/>
        </p:nvSpPr>
        <p:spPr>
          <a:xfrm>
            <a:off x="-627999" y="6389057"/>
            <a:ext cx="1236231" cy="1103584"/>
          </a:xfrm>
          <a:prstGeom prst="rect">
            <a:avLst/>
          </a:prstGeom>
          <a:solidFill>
            <a:srgbClr val="CF6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366A48-EFBA-0DF0-CEA4-1CCA934A8D40}"/>
              </a:ext>
            </a:extLst>
          </p:cNvPr>
          <p:cNvSpPr/>
          <p:nvPr/>
        </p:nvSpPr>
        <p:spPr>
          <a:xfrm>
            <a:off x="1637173" y="6081625"/>
            <a:ext cx="1600200" cy="1411016"/>
          </a:xfrm>
          <a:prstGeom prst="rect">
            <a:avLst/>
          </a:prstGeom>
          <a:solidFill>
            <a:srgbClr val="19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E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2838B42-C789-0249-1607-CEDEB62B7AF7}"/>
              </a:ext>
            </a:extLst>
          </p:cNvPr>
          <p:cNvSpPr/>
          <p:nvPr/>
        </p:nvSpPr>
        <p:spPr>
          <a:xfrm>
            <a:off x="608232" y="5538157"/>
            <a:ext cx="1758446" cy="850900"/>
          </a:xfrm>
          <a:custGeom>
            <a:avLst/>
            <a:gdLst/>
            <a:ahLst/>
            <a:cxnLst/>
            <a:rect l="l" t="t" r="r" b="b"/>
            <a:pathLst>
              <a:path w="1165859" h="5301615">
                <a:moveTo>
                  <a:pt x="0" y="5301487"/>
                </a:moveTo>
                <a:lnTo>
                  <a:pt x="1165860" y="5301487"/>
                </a:lnTo>
                <a:lnTo>
                  <a:pt x="1165860" y="0"/>
                </a:lnTo>
                <a:lnTo>
                  <a:pt x="0" y="0"/>
                </a:lnTo>
                <a:lnTo>
                  <a:pt x="0" y="5301487"/>
                </a:lnTo>
                <a:close/>
              </a:path>
            </a:pathLst>
          </a:custGeom>
          <a:solidFill>
            <a:srgbClr val="264EA8"/>
          </a:solidFill>
        </p:spPr>
        <p:txBody>
          <a:bodyPr wrap="square" lIns="0" tIns="0" rIns="0" bIns="0" rtlCol="0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53846-5C7D-514C-0B09-BE16BFCD5D3D}"/>
              </a:ext>
            </a:extLst>
          </p:cNvPr>
          <p:cNvSpPr/>
          <p:nvPr/>
        </p:nvSpPr>
        <p:spPr>
          <a:xfrm>
            <a:off x="159997" y="5130487"/>
            <a:ext cx="914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BB555-A25E-25DB-7BF3-8A92567D53A0}"/>
              </a:ext>
            </a:extLst>
          </p:cNvPr>
          <p:cNvSpPr/>
          <p:nvPr/>
        </p:nvSpPr>
        <p:spPr>
          <a:xfrm>
            <a:off x="-983003" y="4127141"/>
            <a:ext cx="1600200" cy="1411016"/>
          </a:xfrm>
          <a:prstGeom prst="rect">
            <a:avLst/>
          </a:prstGeom>
          <a:solidFill>
            <a:srgbClr val="008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C7E0C-899A-3BFE-060E-54D6A9FB9651}"/>
              </a:ext>
            </a:extLst>
          </p:cNvPr>
          <p:cNvSpPr/>
          <p:nvPr/>
        </p:nvSpPr>
        <p:spPr>
          <a:xfrm>
            <a:off x="4353561" y="3072534"/>
            <a:ext cx="3484878" cy="7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de devis reçu</a:t>
            </a:r>
          </a:p>
        </p:txBody>
      </p:sp>
    </p:spTree>
    <p:extLst>
      <p:ext uri="{BB962C8B-B14F-4D97-AF65-F5344CB8AC3E}">
        <p14:creationId xmlns:p14="http://schemas.microsoft.com/office/powerpoint/2010/main" val="136872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153">
            <a:extLst>
              <a:ext uri="{FF2B5EF4-FFF2-40B4-BE49-F238E27FC236}">
                <a16:creationId xmlns:a16="http://schemas.microsoft.com/office/drawing/2014/main" id="{858CE76E-1853-D702-352C-BB37CE6C6B8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04585" y="1711941"/>
            <a:ext cx="4273169" cy="4546011"/>
          </a:xfrm>
          <a:prstGeom prst="rect">
            <a:avLst/>
          </a:prstGeom>
        </p:spPr>
      </p:pic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4C64B9CA-3CC5-4470-7167-5FCB4E7BA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636662"/>
              </p:ext>
            </p:extLst>
          </p:nvPr>
        </p:nvGraphicFramePr>
        <p:xfrm>
          <a:off x="4168584" y="98815"/>
          <a:ext cx="5846164" cy="301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131">
                  <a:extLst>
                    <a:ext uri="{9D8B030D-6E8A-4147-A177-3AD203B41FA5}">
                      <a16:colId xmlns:a16="http://schemas.microsoft.com/office/drawing/2014/main" val="1651843887"/>
                    </a:ext>
                  </a:extLst>
                </a:gridCol>
                <a:gridCol w="2452033">
                  <a:extLst>
                    <a:ext uri="{9D8B030D-6E8A-4147-A177-3AD203B41FA5}">
                      <a16:colId xmlns:a16="http://schemas.microsoft.com/office/drawing/2014/main" val="1125059976"/>
                    </a:ext>
                  </a:extLst>
                </a:gridCol>
              </a:tblGrid>
              <a:tr h="530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1400" dirty="0">
                          <a:solidFill>
                            <a:srgbClr val="008BD2"/>
                          </a:solidFill>
                          <a:latin typeface="Arial Black"/>
                          <a:cs typeface="Arial Black"/>
                        </a:rPr>
                        <a:t>ELECTRICAL</a:t>
                      </a:r>
                      <a:r>
                        <a:rPr lang="fr-BE" sz="1400" spc="-85" dirty="0">
                          <a:solidFill>
                            <a:srgbClr val="008BD2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lang="fr-BE" sz="1400" dirty="0">
                          <a:solidFill>
                            <a:srgbClr val="008BD2"/>
                          </a:solidFill>
                          <a:latin typeface="Arial Black"/>
                          <a:cs typeface="Arial Black"/>
                        </a:rPr>
                        <a:t>DATA</a:t>
                      </a:r>
                      <a:r>
                        <a:rPr lang="fr-BE" sz="1400" spc="-85" dirty="0">
                          <a:solidFill>
                            <a:srgbClr val="008BD2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lang="fr-BE" sz="1400" dirty="0">
                          <a:solidFill>
                            <a:srgbClr val="008BD2"/>
                          </a:solidFill>
                          <a:latin typeface="Arial Black"/>
                          <a:cs typeface="Arial Black"/>
                        </a:rPr>
                        <a:t>(STC)</a:t>
                      </a:r>
                      <a:endParaRPr lang="fr-BE" sz="1400" dirty="0">
                        <a:latin typeface="Arial Black"/>
                        <a:cs typeface="Arial Black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1400" b="1" spc="-20" dirty="0">
                          <a:solidFill>
                            <a:srgbClr val="008BD2"/>
                          </a:solidFill>
                          <a:latin typeface="Arial Black" panose="020B0A04020102020204" pitchFamily="34" charset="0"/>
                          <a:cs typeface="Arial Black"/>
                        </a:rPr>
                        <a:t>TSM-445</a:t>
                      </a:r>
                      <a:endParaRPr lang="fr-BE" sz="1400" b="1" dirty="0">
                        <a:latin typeface="Arial Black" panose="020B0A04020102020204" pitchFamily="34" charset="0"/>
                        <a:cs typeface="Arial Black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1400" b="1" spc="10" dirty="0">
                          <a:solidFill>
                            <a:srgbClr val="008BD2"/>
                          </a:solidFill>
                          <a:latin typeface="Arial Black" panose="020B0A04020102020204" pitchFamily="34" charset="0"/>
                          <a:cs typeface="Tahoma"/>
                        </a:rPr>
                        <a:t>NEG9R.28</a:t>
                      </a:r>
                      <a:endParaRPr lang="fr-BE" sz="1400" b="1" spc="-20" dirty="0">
                        <a:solidFill>
                          <a:srgbClr val="008BD2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631915"/>
                  </a:ext>
                </a:extLst>
              </a:tr>
              <a:tr h="350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</a:t>
                      </a:r>
                      <a:r>
                        <a:rPr lang="fr-BE" sz="1400" b="1" spc="-70" dirty="0">
                          <a:solidFill>
                            <a:srgbClr val="1A1A1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</a:t>
                      </a:r>
                      <a:r>
                        <a:rPr lang="fr-BE" sz="1400" b="1" spc="-70" dirty="0">
                          <a:solidFill>
                            <a:srgbClr val="1A1A1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Watts-PMAX</a:t>
                      </a:r>
                      <a:r>
                        <a:rPr lang="fr-BE" sz="1400" b="1" spc="-20" dirty="0">
                          <a:solidFill>
                            <a:srgbClr val="1A1A1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BE" sz="1400" b="1" dirty="0" err="1">
                          <a:solidFill>
                            <a:srgbClr val="1A1A1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Wp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)*</a:t>
                      </a:r>
                      <a:endParaRPr lang="fr-BE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595"/>
                        </a:lnSpc>
                        <a:spcBef>
                          <a:spcPts val="75"/>
                        </a:spcBef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b="1" spc="45" dirty="0">
                          <a:solidFill>
                            <a:srgbClr val="1A1A18"/>
                          </a:solidFill>
                          <a:latin typeface="Tahoma"/>
                          <a:cs typeface="Tahoma"/>
                        </a:rPr>
                        <a:t>445</a:t>
                      </a:r>
                      <a:endParaRPr sz="1400" b="1" dirty="0">
                        <a:latin typeface="Tahoma"/>
                        <a:cs typeface="Tahoma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3833752656"/>
                  </a:ext>
                </a:extLst>
              </a:tr>
              <a:tr h="412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Maximum</a:t>
                      </a:r>
                      <a:r>
                        <a:rPr lang="fr-BE" sz="1400" b="1" spc="-7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Power</a:t>
                      </a:r>
                      <a:r>
                        <a:rPr lang="fr-BE" sz="1400" b="1" spc="-7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Voltage-</a:t>
                      </a:r>
                      <a:r>
                        <a:rPr lang="fr-BE" sz="1400" b="1" spc="-5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V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MPP</a:t>
                      </a:r>
                      <a:r>
                        <a:rPr lang="fr-BE" sz="1400" b="1" spc="-2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(V)</a:t>
                      </a:r>
                      <a:endParaRPr lang="fr-BE" sz="1400" b="1" dirty="0">
                        <a:latin typeface="+mj-lt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  <a:p>
                      <a:pPr marR="104139" algn="ctr">
                        <a:lnSpc>
                          <a:spcPct val="100000"/>
                        </a:lnSpc>
                      </a:pPr>
                      <a:r>
                        <a:rPr sz="1400" b="1" spc="25" dirty="0">
                          <a:solidFill>
                            <a:srgbClr val="1A1A18"/>
                          </a:solidFill>
                          <a:latin typeface="Tahoma"/>
                          <a:cs typeface="Tahoma"/>
                        </a:rPr>
                        <a:t>44.3</a:t>
                      </a:r>
                      <a:endParaRPr sz="1400" b="1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97951714"/>
                  </a:ext>
                </a:extLst>
              </a:tr>
              <a:tr h="412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Maximum</a:t>
                      </a:r>
                      <a:r>
                        <a:rPr lang="fr-BE" sz="1400" b="1" spc="-7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Power</a:t>
                      </a:r>
                      <a:r>
                        <a:rPr lang="fr-BE" sz="1400" b="1" spc="-7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 err="1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Current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-</a:t>
                      </a:r>
                      <a:r>
                        <a:rPr lang="fr-BE" sz="1400" b="1" spc="-5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I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MPP</a:t>
                      </a:r>
                      <a:r>
                        <a:rPr lang="fr-BE" sz="1400" b="1" spc="-2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(A)</a:t>
                      </a:r>
                      <a:endParaRPr lang="fr-BE" sz="1400" b="1" dirty="0">
                        <a:latin typeface="+mj-lt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  <a:p>
                      <a:pPr marR="86995" algn="ctr">
                        <a:lnSpc>
                          <a:spcPct val="100000"/>
                        </a:lnSpc>
                      </a:pPr>
                      <a:r>
                        <a:rPr sz="1400" b="1" spc="20" dirty="0">
                          <a:solidFill>
                            <a:srgbClr val="1A1A18"/>
                          </a:solidFill>
                          <a:latin typeface="Tahoma"/>
                          <a:cs typeface="Tahoma"/>
                        </a:rPr>
                        <a:t>10.05</a:t>
                      </a:r>
                      <a:endParaRPr sz="1400" b="1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7995173"/>
                  </a:ext>
                </a:extLst>
              </a:tr>
              <a:tr h="412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Open</a:t>
                      </a:r>
                      <a:r>
                        <a:rPr lang="fr-BE" sz="1400" b="1" spc="-7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Circuit</a:t>
                      </a:r>
                      <a:r>
                        <a:rPr lang="fr-BE" sz="1400" b="1" spc="-7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Voltage-</a:t>
                      </a:r>
                      <a:r>
                        <a:rPr lang="fr-BE" sz="1400" b="1" spc="-5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V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OC</a:t>
                      </a:r>
                      <a:r>
                        <a:rPr lang="fr-BE" sz="1400" b="1" spc="-5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(V)</a:t>
                      </a:r>
                      <a:endParaRPr lang="fr-BE" sz="1400" b="1" dirty="0">
                        <a:latin typeface="+mj-lt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  <a:p>
                      <a:pPr marR="106680" algn="ctr">
                        <a:lnSpc>
                          <a:spcPct val="100000"/>
                        </a:lnSpc>
                      </a:pPr>
                      <a:r>
                        <a:rPr sz="1400" b="1" spc="15" dirty="0">
                          <a:solidFill>
                            <a:srgbClr val="1A1A18"/>
                          </a:solidFill>
                          <a:latin typeface="Tahoma"/>
                          <a:cs typeface="Tahoma"/>
                        </a:rPr>
                        <a:t>52.6</a:t>
                      </a:r>
                      <a:endParaRPr sz="1400" b="1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0540984"/>
                  </a:ext>
                </a:extLst>
              </a:tr>
              <a:tr h="412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Short</a:t>
                      </a:r>
                      <a:r>
                        <a:rPr lang="fr-BE" sz="1400" b="1" spc="-7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Circuit</a:t>
                      </a:r>
                      <a:r>
                        <a:rPr lang="fr-BE" sz="1400" b="1" spc="-7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 err="1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Current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-ISC</a:t>
                      </a:r>
                      <a:r>
                        <a:rPr lang="fr-BE" sz="1400" b="1" spc="-5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(A)</a:t>
                      </a:r>
                      <a:endParaRPr lang="fr-BE" sz="1400" b="1" dirty="0">
                        <a:latin typeface="+mj-lt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  <a:p>
                      <a:pPr marR="94615" algn="ctr">
                        <a:lnSpc>
                          <a:spcPct val="100000"/>
                        </a:lnSpc>
                      </a:pPr>
                      <a:r>
                        <a:rPr sz="1400" b="1" spc="10" dirty="0">
                          <a:solidFill>
                            <a:srgbClr val="1A1A18"/>
                          </a:solidFill>
                          <a:latin typeface="Tahoma"/>
                          <a:cs typeface="Tahoma"/>
                        </a:rPr>
                        <a:t>10.71</a:t>
                      </a:r>
                      <a:endParaRPr sz="1400" b="1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2922817"/>
                  </a:ext>
                </a:extLst>
              </a:tr>
              <a:tr h="410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Module</a:t>
                      </a:r>
                      <a:r>
                        <a:rPr lang="fr-BE" sz="1400" b="1" spc="-7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 err="1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Efficiency</a:t>
                      </a:r>
                      <a:r>
                        <a:rPr lang="fr-BE" sz="1400" b="1" spc="-7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el-GR" sz="1400" b="1" dirty="0">
                          <a:solidFill>
                            <a:srgbClr val="1A1A18"/>
                          </a:solidFill>
                          <a:latin typeface="+mj-lt"/>
                          <a:cs typeface="Trebuchet MS"/>
                        </a:rPr>
                        <a:t>η</a:t>
                      </a:r>
                      <a:r>
                        <a:rPr lang="el-GR" sz="1400" b="1" spc="-5" dirty="0">
                          <a:solidFill>
                            <a:srgbClr val="1A1A18"/>
                          </a:solidFill>
                          <a:latin typeface="+mj-lt"/>
                          <a:cs typeface="Trebuchet MS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m</a:t>
                      </a:r>
                      <a:r>
                        <a:rPr lang="fr-BE" sz="1400" b="1" spc="-7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(%)</a:t>
                      </a:r>
                      <a:endParaRPr lang="fr-BE" sz="1400" b="1" dirty="0">
                        <a:latin typeface="+mj-lt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110489" algn="ctr">
                        <a:lnSpc>
                          <a:spcPct val="100000"/>
                        </a:lnSpc>
                      </a:pPr>
                      <a:r>
                        <a:rPr sz="1400" b="1" spc="10" dirty="0">
                          <a:solidFill>
                            <a:srgbClr val="1A1A18"/>
                          </a:solidFill>
                          <a:latin typeface="Tahoma"/>
                          <a:cs typeface="Tahoma"/>
                        </a:rPr>
                        <a:t>22.3</a:t>
                      </a:r>
                      <a:endParaRPr sz="1400" b="1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31640034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47DA344-2334-45FB-8554-CC4C06DF6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03205"/>
              </p:ext>
            </p:extLst>
          </p:nvPr>
        </p:nvGraphicFramePr>
        <p:xfrm>
          <a:off x="4184889" y="3518025"/>
          <a:ext cx="5874827" cy="2832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9264">
                  <a:extLst>
                    <a:ext uri="{9D8B030D-6E8A-4147-A177-3AD203B41FA5}">
                      <a16:colId xmlns:a16="http://schemas.microsoft.com/office/drawing/2014/main" val="1651843887"/>
                    </a:ext>
                  </a:extLst>
                </a:gridCol>
                <a:gridCol w="2185563">
                  <a:extLst>
                    <a:ext uri="{9D8B030D-6E8A-4147-A177-3AD203B41FA5}">
                      <a16:colId xmlns:a16="http://schemas.microsoft.com/office/drawing/2014/main" val="1125059976"/>
                    </a:ext>
                  </a:extLst>
                </a:gridCol>
              </a:tblGrid>
              <a:tr h="5316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1400" dirty="0">
                          <a:solidFill>
                            <a:srgbClr val="008BD2"/>
                          </a:solidFill>
                          <a:latin typeface="Arial Black"/>
                          <a:cs typeface="Arial Black"/>
                        </a:rPr>
                        <a:t>ELECTRICAL</a:t>
                      </a:r>
                      <a:r>
                        <a:rPr lang="fr-BE" sz="1400" spc="-85" dirty="0">
                          <a:solidFill>
                            <a:srgbClr val="008BD2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lang="fr-BE" sz="1400" dirty="0">
                          <a:solidFill>
                            <a:srgbClr val="008BD2"/>
                          </a:solidFill>
                          <a:latin typeface="Arial Black"/>
                          <a:cs typeface="Arial Black"/>
                        </a:rPr>
                        <a:t>DATA</a:t>
                      </a:r>
                      <a:r>
                        <a:rPr lang="fr-BE" sz="1400" spc="-85" dirty="0">
                          <a:solidFill>
                            <a:srgbClr val="008BD2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lang="fr-BE" sz="1400" dirty="0">
                          <a:solidFill>
                            <a:srgbClr val="008BD2"/>
                          </a:solidFill>
                          <a:latin typeface="Arial Black"/>
                          <a:cs typeface="Arial Black"/>
                        </a:rPr>
                        <a:t>(NOCT)</a:t>
                      </a:r>
                      <a:endParaRPr lang="fr-BE" sz="1400" dirty="0">
                        <a:latin typeface="Arial Black"/>
                        <a:cs typeface="Arial Black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1400" b="1" spc="-20" dirty="0">
                          <a:solidFill>
                            <a:srgbClr val="008BD2"/>
                          </a:solidFill>
                          <a:latin typeface="Arial Black" panose="020B0A04020102020204" pitchFamily="34" charset="0"/>
                          <a:cs typeface="Arial Black"/>
                        </a:rPr>
                        <a:t>TSM-445</a:t>
                      </a:r>
                      <a:endParaRPr lang="fr-BE" sz="1400" b="1" dirty="0">
                        <a:latin typeface="Arial Black" panose="020B0A04020102020204" pitchFamily="34" charset="0"/>
                        <a:cs typeface="Arial Black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1400" b="1" spc="10" dirty="0">
                          <a:solidFill>
                            <a:srgbClr val="008BD2"/>
                          </a:solidFill>
                          <a:latin typeface="Arial Black" panose="020B0A04020102020204" pitchFamily="34" charset="0"/>
                          <a:cs typeface="Tahoma"/>
                        </a:rPr>
                        <a:t>NEG9R.28</a:t>
                      </a:r>
                      <a:endParaRPr lang="fr-BE" sz="1400" b="1" spc="-20" dirty="0">
                        <a:solidFill>
                          <a:srgbClr val="008BD2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631915"/>
                  </a:ext>
                </a:extLst>
              </a:tr>
              <a:tr h="468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Maximum</a:t>
                      </a:r>
                      <a:r>
                        <a:rPr lang="fr-BE" sz="1400" b="1" spc="-7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Power-PMAX</a:t>
                      </a:r>
                      <a:r>
                        <a:rPr lang="fr-BE" sz="1400" b="1" spc="-2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(</a:t>
                      </a:r>
                      <a:r>
                        <a:rPr lang="fr-BE" sz="1400" b="1" dirty="0" err="1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Wp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)</a:t>
                      </a:r>
                      <a:endParaRPr lang="fr-BE" sz="1400" b="1" dirty="0">
                        <a:latin typeface="+mj-lt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595"/>
                        </a:lnSpc>
                        <a:spcBef>
                          <a:spcPts val="75"/>
                        </a:spcBef>
                      </a:pPr>
                      <a:endParaRPr lang="fr-BE" sz="1400" b="1" dirty="0">
                        <a:latin typeface="+mj-lt"/>
                        <a:cs typeface="Tahoma"/>
                      </a:endParaRPr>
                    </a:p>
                    <a:p>
                      <a:pPr marL="1270" algn="ctr">
                        <a:lnSpc>
                          <a:spcPts val="595"/>
                        </a:lnSpc>
                        <a:spcBef>
                          <a:spcPts val="75"/>
                        </a:spcBef>
                      </a:pPr>
                      <a:endParaRPr lang="fr-BE" sz="1400" b="1" dirty="0">
                        <a:latin typeface="+mj-lt"/>
                        <a:cs typeface="Tahoma"/>
                      </a:endParaRPr>
                    </a:p>
                    <a:p>
                      <a:pPr marL="1270" algn="ctr">
                        <a:lnSpc>
                          <a:spcPts val="595"/>
                        </a:lnSpc>
                        <a:spcBef>
                          <a:spcPts val="75"/>
                        </a:spcBef>
                      </a:pPr>
                      <a:endParaRPr lang="fr-BE" sz="1400" b="1" dirty="0">
                        <a:latin typeface="+mj-lt"/>
                        <a:cs typeface="Tahoma"/>
                      </a:endParaRPr>
                    </a:p>
                    <a:p>
                      <a:pPr marL="1270" marR="0" lvl="0" indent="0" algn="ctr" defTabSz="914400" rtl="0" eaLnBrk="1" fontAlgn="auto" latinLnBrk="0" hangingPunct="1">
                        <a:lnSpc>
                          <a:spcPts val="595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1400" b="1" spc="3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339</a:t>
                      </a:r>
                      <a:endParaRPr lang="fr-BE" sz="1400" b="1" dirty="0">
                        <a:latin typeface="+mj-lt"/>
                        <a:cs typeface="Tahoma"/>
                      </a:endParaRPr>
                    </a:p>
                    <a:p>
                      <a:pPr marL="1270" algn="ctr">
                        <a:lnSpc>
                          <a:spcPts val="595"/>
                        </a:lnSpc>
                        <a:spcBef>
                          <a:spcPts val="75"/>
                        </a:spcBef>
                      </a:pPr>
                      <a:endParaRPr sz="1400" b="1" dirty="0">
                        <a:latin typeface="+mj-lt"/>
                        <a:cs typeface="Tahoma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3833752656"/>
                  </a:ext>
                </a:extLst>
              </a:tr>
              <a:tr h="468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Maximum</a:t>
                      </a:r>
                      <a:r>
                        <a:rPr lang="fr-BE" sz="1400" b="1" spc="-7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Power</a:t>
                      </a:r>
                      <a:r>
                        <a:rPr lang="fr-BE" sz="1400" b="1" spc="-7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Voltage-</a:t>
                      </a:r>
                      <a:r>
                        <a:rPr lang="fr-BE" sz="1400" b="1" spc="-5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V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MPP</a:t>
                      </a:r>
                      <a:r>
                        <a:rPr lang="fr-BE" sz="1400" b="1" spc="-2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(V)</a:t>
                      </a:r>
                      <a:endParaRPr lang="fr-BE" sz="1400" b="1" dirty="0">
                        <a:latin typeface="+mj-lt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fr-BE" sz="1400" b="1" dirty="0">
                        <a:latin typeface="+mj-lt"/>
                        <a:cs typeface="Tahom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1400" b="1" spc="15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41.3</a:t>
                      </a:r>
                      <a:endParaRPr lang="fr-BE" sz="1400" b="1" dirty="0">
                        <a:latin typeface="+mj-lt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97951714"/>
                  </a:ext>
                </a:extLst>
              </a:tr>
              <a:tr h="468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Maximum</a:t>
                      </a:r>
                      <a:r>
                        <a:rPr lang="fr-BE" sz="1400" b="1" spc="-7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Power</a:t>
                      </a:r>
                      <a:r>
                        <a:rPr lang="fr-BE" sz="1400" b="1" spc="-7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 err="1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Current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-</a:t>
                      </a:r>
                      <a:r>
                        <a:rPr lang="fr-BE" sz="1400" b="1" spc="-5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I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MPP</a:t>
                      </a:r>
                      <a:r>
                        <a:rPr lang="fr-BE" sz="1400" b="1" spc="-2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(A)</a:t>
                      </a:r>
                      <a:endParaRPr lang="fr-BE" sz="1400" b="1" dirty="0">
                        <a:latin typeface="+mj-lt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fr-BE" sz="1400" b="1" dirty="0">
                        <a:latin typeface="+mj-lt"/>
                        <a:cs typeface="Tahom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1400" b="1" spc="25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8.20</a:t>
                      </a:r>
                      <a:endParaRPr lang="fr-BE" sz="1400" b="1" dirty="0">
                        <a:latin typeface="+mj-lt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7995173"/>
                  </a:ext>
                </a:extLst>
              </a:tr>
              <a:tr h="468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Open</a:t>
                      </a:r>
                      <a:r>
                        <a:rPr lang="fr-BE" sz="1400" b="1" spc="-7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Circuit</a:t>
                      </a:r>
                      <a:r>
                        <a:rPr lang="fr-BE" sz="1400" b="1" spc="-7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Voltage-</a:t>
                      </a:r>
                      <a:r>
                        <a:rPr lang="fr-BE" sz="1400" b="1" spc="-5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V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OC</a:t>
                      </a:r>
                      <a:r>
                        <a:rPr lang="fr-BE" sz="1400" b="1" spc="-2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(V)</a:t>
                      </a:r>
                      <a:endParaRPr lang="fr-BE" sz="1400" b="1" dirty="0">
                        <a:latin typeface="+mj-lt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1400" b="1" spc="3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49.8</a:t>
                      </a:r>
                      <a:endParaRPr lang="fr-BE" sz="1400" b="1" dirty="0">
                        <a:latin typeface="+mj-lt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0540984"/>
                  </a:ext>
                </a:extLst>
              </a:tr>
              <a:tr h="397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Short</a:t>
                      </a:r>
                      <a:r>
                        <a:rPr lang="fr-BE" sz="1400" b="1" spc="-7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Circuit</a:t>
                      </a:r>
                      <a:r>
                        <a:rPr lang="fr-BE" sz="1400" b="1" spc="-7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 err="1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Current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-</a:t>
                      </a:r>
                      <a:r>
                        <a:rPr lang="fr-BE" sz="1400" b="1" spc="-5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I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SC</a:t>
                      </a:r>
                      <a:r>
                        <a:rPr lang="fr-BE" sz="1400" b="1" spc="-20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 </a:t>
                      </a:r>
                      <a:r>
                        <a:rPr lang="fr-BE" sz="1400" b="1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(A)</a:t>
                      </a:r>
                      <a:endParaRPr lang="fr-BE" sz="1400" b="1" dirty="0">
                        <a:latin typeface="+mj-lt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fr-BE" sz="1400" b="1" dirty="0">
                        <a:latin typeface="+mj-lt"/>
                        <a:cs typeface="Tahom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1400" b="1" spc="25" dirty="0">
                          <a:solidFill>
                            <a:srgbClr val="1A1A18"/>
                          </a:solidFill>
                          <a:latin typeface="+mj-lt"/>
                          <a:cs typeface="Tahoma"/>
                        </a:rPr>
                        <a:t>8.63</a:t>
                      </a:r>
                      <a:endParaRPr lang="fr-BE" sz="1400" b="1" dirty="0">
                        <a:latin typeface="+mj-lt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2922817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D8845CF4-E3CD-A164-74CF-05D87421A722}"/>
              </a:ext>
            </a:extLst>
          </p:cNvPr>
          <p:cNvSpPr txBox="1"/>
          <p:nvPr/>
        </p:nvSpPr>
        <p:spPr>
          <a:xfrm>
            <a:off x="4168583" y="3202279"/>
            <a:ext cx="746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-10" dirty="0">
                <a:solidFill>
                  <a:srgbClr val="C00000"/>
                </a:solidFill>
                <a:latin typeface="+mj-lt"/>
                <a:cs typeface="Tahoma"/>
              </a:rPr>
              <a:t>STC:</a:t>
            </a:r>
            <a:r>
              <a:rPr lang="en-US" sz="1200" spc="-45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dirty="0">
                <a:solidFill>
                  <a:srgbClr val="C00000"/>
                </a:solidFill>
                <a:latin typeface="+mj-lt"/>
                <a:cs typeface="Tahoma"/>
              </a:rPr>
              <a:t>Irradiance</a:t>
            </a:r>
            <a:r>
              <a:rPr lang="en-US" sz="1200" spc="-45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25" dirty="0">
                <a:solidFill>
                  <a:srgbClr val="C00000"/>
                </a:solidFill>
                <a:latin typeface="+mj-lt"/>
                <a:cs typeface="Tahoma"/>
              </a:rPr>
              <a:t>1000</a:t>
            </a:r>
            <a:r>
              <a:rPr lang="en-US" sz="1200" spc="-40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-10" dirty="0">
                <a:solidFill>
                  <a:srgbClr val="C00000"/>
                </a:solidFill>
                <a:latin typeface="+mj-lt"/>
                <a:cs typeface="Tahoma"/>
              </a:rPr>
              <a:t>W/mS,</a:t>
            </a:r>
            <a:r>
              <a:rPr lang="en-US" sz="1200" spc="-45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5" dirty="0">
                <a:solidFill>
                  <a:srgbClr val="C00000"/>
                </a:solidFill>
                <a:latin typeface="+mj-lt"/>
                <a:cs typeface="Tahoma"/>
              </a:rPr>
              <a:t>Cell</a:t>
            </a:r>
            <a:r>
              <a:rPr lang="en-US" sz="1200" spc="-40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10" dirty="0">
                <a:solidFill>
                  <a:srgbClr val="C00000"/>
                </a:solidFill>
                <a:latin typeface="+mj-lt"/>
                <a:cs typeface="Tahoma"/>
              </a:rPr>
              <a:t>Temperature</a:t>
            </a:r>
            <a:r>
              <a:rPr lang="en-US" sz="1200" spc="-45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15" dirty="0">
                <a:solidFill>
                  <a:srgbClr val="C00000"/>
                </a:solidFill>
                <a:latin typeface="+mj-lt"/>
                <a:cs typeface="Tahoma"/>
              </a:rPr>
              <a:t>25</a:t>
            </a:r>
            <a:r>
              <a:rPr lang="en-US" sz="1200" spc="-40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-20" dirty="0">
                <a:solidFill>
                  <a:srgbClr val="C00000"/>
                </a:solidFill>
                <a:latin typeface="+mj-lt"/>
                <a:cs typeface="Tahoma"/>
              </a:rPr>
              <a:t>ºC,</a:t>
            </a:r>
            <a:r>
              <a:rPr lang="en-US" sz="1200" spc="-45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10" dirty="0">
                <a:solidFill>
                  <a:srgbClr val="C00000"/>
                </a:solidFill>
                <a:latin typeface="+mj-lt"/>
                <a:cs typeface="Tahoma"/>
              </a:rPr>
              <a:t>Air</a:t>
            </a:r>
            <a:r>
              <a:rPr lang="en-US" sz="1200" spc="-40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10" dirty="0">
                <a:solidFill>
                  <a:srgbClr val="C00000"/>
                </a:solidFill>
                <a:latin typeface="+mj-lt"/>
                <a:cs typeface="Tahoma"/>
              </a:rPr>
              <a:t>Mass</a:t>
            </a:r>
            <a:r>
              <a:rPr lang="en-US" sz="1200" spc="-45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20" dirty="0">
                <a:solidFill>
                  <a:srgbClr val="C00000"/>
                </a:solidFill>
                <a:latin typeface="+mj-lt"/>
                <a:cs typeface="Tahoma"/>
              </a:rPr>
              <a:t>AM</a:t>
            </a:r>
            <a:r>
              <a:rPr lang="en-US" sz="1200" spc="-40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-5" dirty="0">
                <a:solidFill>
                  <a:srgbClr val="C00000"/>
                </a:solidFill>
                <a:latin typeface="+mj-lt"/>
                <a:cs typeface="Tahoma"/>
              </a:rPr>
              <a:t>1.5. </a:t>
            </a:r>
            <a:r>
              <a:rPr lang="en-US" sz="1200" spc="10" dirty="0">
                <a:solidFill>
                  <a:srgbClr val="C00000"/>
                </a:solidFill>
                <a:latin typeface="+mj-lt"/>
                <a:cs typeface="Tahoma"/>
              </a:rPr>
              <a:t>*Measuring</a:t>
            </a:r>
            <a:r>
              <a:rPr lang="en-US" sz="1200" spc="-45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5" dirty="0">
                <a:solidFill>
                  <a:srgbClr val="C00000"/>
                </a:solidFill>
                <a:latin typeface="+mj-lt"/>
                <a:cs typeface="Tahoma"/>
              </a:rPr>
              <a:t>tolerance:</a:t>
            </a:r>
            <a:r>
              <a:rPr lang="en-US" sz="1200" spc="-40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5" dirty="0">
                <a:solidFill>
                  <a:srgbClr val="C00000"/>
                </a:solidFill>
                <a:latin typeface="+mj-lt"/>
                <a:cs typeface="Tahoma"/>
              </a:rPr>
              <a:t>±3</a:t>
            </a:r>
            <a:r>
              <a:rPr lang="en-US" sz="1200" spc="-45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5" dirty="0">
                <a:solidFill>
                  <a:srgbClr val="C00000"/>
                </a:solidFill>
                <a:latin typeface="+mj-lt"/>
                <a:cs typeface="Tahoma"/>
              </a:rPr>
              <a:t>%.</a:t>
            </a:r>
            <a:endParaRPr lang="en-US" sz="1200" dirty="0">
              <a:solidFill>
                <a:srgbClr val="C00000"/>
              </a:solidFill>
              <a:latin typeface="+mj-lt"/>
              <a:cs typeface="Tahoma"/>
            </a:endParaRPr>
          </a:p>
          <a:p>
            <a:endParaRPr lang="fr-BE" sz="1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1C2F02-0D6B-E609-18DE-D731D9370CD1}"/>
              </a:ext>
            </a:extLst>
          </p:cNvPr>
          <p:cNvSpPr txBox="1"/>
          <p:nvPr/>
        </p:nvSpPr>
        <p:spPr>
          <a:xfrm>
            <a:off x="4236038" y="6451408"/>
            <a:ext cx="577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-10" dirty="0">
                <a:solidFill>
                  <a:srgbClr val="C00000"/>
                </a:solidFill>
                <a:latin typeface="+mj-lt"/>
                <a:cs typeface="Tahoma"/>
              </a:rPr>
              <a:t>NOCT:</a:t>
            </a:r>
            <a:r>
              <a:rPr lang="en-US" sz="1200" spc="-45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dirty="0">
                <a:solidFill>
                  <a:srgbClr val="C00000"/>
                </a:solidFill>
                <a:latin typeface="+mj-lt"/>
                <a:cs typeface="Tahoma"/>
              </a:rPr>
              <a:t>Irradiance</a:t>
            </a:r>
            <a:r>
              <a:rPr lang="en-US" sz="1200" spc="-40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15" dirty="0">
                <a:solidFill>
                  <a:srgbClr val="C00000"/>
                </a:solidFill>
                <a:latin typeface="+mj-lt"/>
                <a:cs typeface="Tahoma"/>
              </a:rPr>
              <a:t>at</a:t>
            </a:r>
            <a:r>
              <a:rPr lang="en-US" sz="1200" spc="-45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35" dirty="0">
                <a:solidFill>
                  <a:srgbClr val="C00000"/>
                </a:solidFill>
                <a:latin typeface="+mj-lt"/>
                <a:cs typeface="Tahoma"/>
              </a:rPr>
              <a:t>800</a:t>
            </a:r>
            <a:r>
              <a:rPr lang="en-US" sz="1200" spc="-40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-10" dirty="0">
                <a:solidFill>
                  <a:srgbClr val="C00000"/>
                </a:solidFill>
                <a:latin typeface="+mj-lt"/>
                <a:cs typeface="Tahoma"/>
              </a:rPr>
              <a:t>W/mS,</a:t>
            </a:r>
            <a:r>
              <a:rPr lang="en-US" sz="1200" spc="-40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15" dirty="0">
                <a:solidFill>
                  <a:srgbClr val="C00000"/>
                </a:solidFill>
                <a:latin typeface="+mj-lt"/>
                <a:cs typeface="Tahoma"/>
              </a:rPr>
              <a:t>Ambient</a:t>
            </a:r>
            <a:r>
              <a:rPr lang="en-US" sz="1200" spc="-45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10" dirty="0">
                <a:solidFill>
                  <a:srgbClr val="C00000"/>
                </a:solidFill>
                <a:latin typeface="+mj-lt"/>
                <a:cs typeface="Tahoma"/>
              </a:rPr>
              <a:t>Temperature</a:t>
            </a:r>
            <a:r>
              <a:rPr lang="en-US" sz="1200" spc="-40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25" dirty="0">
                <a:solidFill>
                  <a:srgbClr val="C00000"/>
                </a:solidFill>
                <a:latin typeface="+mj-lt"/>
                <a:cs typeface="Tahoma"/>
              </a:rPr>
              <a:t>20</a:t>
            </a:r>
            <a:r>
              <a:rPr lang="en-US" sz="1200" spc="-45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-15" dirty="0">
                <a:solidFill>
                  <a:srgbClr val="C00000"/>
                </a:solidFill>
                <a:latin typeface="+mj-lt"/>
                <a:cs typeface="Tahoma"/>
              </a:rPr>
              <a:t>°C,</a:t>
            </a:r>
            <a:r>
              <a:rPr lang="en-US" sz="1200" spc="-40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5" dirty="0">
                <a:solidFill>
                  <a:srgbClr val="C00000"/>
                </a:solidFill>
                <a:latin typeface="+mj-lt"/>
                <a:cs typeface="Tahoma"/>
              </a:rPr>
              <a:t>Wind</a:t>
            </a:r>
            <a:r>
              <a:rPr lang="en-US" sz="1200" spc="-40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10" dirty="0">
                <a:solidFill>
                  <a:srgbClr val="C00000"/>
                </a:solidFill>
                <a:latin typeface="+mj-lt"/>
                <a:cs typeface="Tahoma"/>
              </a:rPr>
              <a:t>Speed</a:t>
            </a:r>
            <a:r>
              <a:rPr lang="en-US" sz="1200" spc="-45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spc="5" dirty="0">
                <a:solidFill>
                  <a:srgbClr val="C00000"/>
                </a:solidFill>
                <a:latin typeface="+mj-lt"/>
                <a:cs typeface="Tahoma"/>
              </a:rPr>
              <a:t>1</a:t>
            </a:r>
            <a:r>
              <a:rPr lang="en-US" sz="1200" spc="-40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US" sz="1200" dirty="0">
                <a:solidFill>
                  <a:srgbClr val="C00000"/>
                </a:solidFill>
                <a:latin typeface="+mj-lt"/>
                <a:cs typeface="Tahoma"/>
              </a:rPr>
              <a:t>m/s</a:t>
            </a:r>
            <a:endParaRPr lang="fr-BE" sz="1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6D12C49-35C1-7633-60C4-C7250AC8A08A}"/>
              </a:ext>
            </a:extLst>
          </p:cNvPr>
          <p:cNvSpPr txBox="1"/>
          <p:nvPr/>
        </p:nvSpPr>
        <p:spPr>
          <a:xfrm>
            <a:off x="133643" y="361998"/>
            <a:ext cx="27643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PRODUCT: TSM-NEG9R.28</a:t>
            </a:r>
          </a:p>
        </p:txBody>
      </p:sp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CD613C92-2481-B83C-9146-FCE53914DA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026372" y="0"/>
            <a:ext cx="1165628" cy="116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4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FD930A-A353-3E7F-DCF7-CBF2069016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3876" y="707458"/>
            <a:ext cx="3538457" cy="596686"/>
          </a:xfrm>
        </p:spPr>
        <p:txBody>
          <a:bodyPr>
            <a:normAutofit fontScale="85000" lnSpcReduction="10000"/>
          </a:bodyPr>
          <a:lstStyle/>
          <a:p>
            <a:r>
              <a:rPr lang="fr-BE" dirty="0"/>
              <a:t>Batterie de stockage: LUNA2000-15-S0</a:t>
            </a:r>
          </a:p>
        </p:txBody>
      </p:sp>
      <p:pic>
        <p:nvPicPr>
          <p:cNvPr id="6" name="Image 5" descr="Une image contenant texte, réfrigérateur, électroménager, conception&#10;&#10;Description générée automatiquement">
            <a:extLst>
              <a:ext uri="{FF2B5EF4-FFF2-40B4-BE49-F238E27FC236}">
                <a16:creationId xmlns:a16="http://schemas.microsoft.com/office/drawing/2014/main" id="{A8CE5921-6F56-4C45-7206-13B52D4E9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05" y="1499016"/>
            <a:ext cx="5906096" cy="49467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B950882-9A99-7BCE-1EB7-2C3837E1C13F}"/>
              </a:ext>
            </a:extLst>
          </p:cNvPr>
          <p:cNvSpPr txBox="1"/>
          <p:nvPr/>
        </p:nvSpPr>
        <p:spPr>
          <a:xfrm>
            <a:off x="8799226" y="35526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BE" dirty="0"/>
          </a:p>
        </p:txBody>
      </p: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AC582A1D-992C-BADD-A0ED-D6D0BDF7B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874376"/>
              </p:ext>
            </p:extLst>
          </p:nvPr>
        </p:nvGraphicFramePr>
        <p:xfrm>
          <a:off x="6675617" y="1933868"/>
          <a:ext cx="4971740" cy="251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7699">
                  <a:extLst>
                    <a:ext uri="{9D8B030D-6E8A-4147-A177-3AD203B41FA5}">
                      <a16:colId xmlns:a16="http://schemas.microsoft.com/office/drawing/2014/main" val="3437711590"/>
                    </a:ext>
                  </a:extLst>
                </a:gridCol>
                <a:gridCol w="1464041">
                  <a:extLst>
                    <a:ext uri="{9D8B030D-6E8A-4147-A177-3AD203B41FA5}">
                      <a16:colId xmlns:a16="http://schemas.microsoft.com/office/drawing/2014/main" val="1887140753"/>
                    </a:ext>
                  </a:extLst>
                </a:gridCol>
              </a:tblGrid>
              <a:tr h="628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dirty="0">
                          <a:solidFill>
                            <a:schemeClr val="tx1"/>
                          </a:solidFill>
                        </a:rPr>
                        <a:t>Nombre de modules de batterie</a:t>
                      </a:r>
                    </a:p>
                    <a:p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836403"/>
                  </a:ext>
                </a:extLst>
              </a:tr>
              <a:tr h="628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b="1" dirty="0">
                          <a:solidFill>
                            <a:schemeClr val="tx1"/>
                          </a:solidFill>
                        </a:rPr>
                        <a:t>Énergie disponible de la batterie</a:t>
                      </a:r>
                    </a:p>
                    <a:p>
                      <a:endParaRPr lang="fr-B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tx1"/>
                          </a:solidFill>
                        </a:rPr>
                        <a:t>15kwh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694116"/>
                  </a:ext>
                </a:extLst>
              </a:tr>
              <a:tr h="628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b="1" dirty="0">
                          <a:solidFill>
                            <a:schemeClr val="tx1"/>
                          </a:solidFill>
                        </a:rPr>
                        <a:t>Puissance de sortie maximale</a:t>
                      </a:r>
                    </a:p>
                    <a:p>
                      <a:endParaRPr lang="fr-B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tx1"/>
                          </a:solidFill>
                        </a:rPr>
                        <a:t>5kw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23761"/>
                  </a:ext>
                </a:extLst>
              </a:tr>
              <a:tr h="628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b="1" dirty="0">
                          <a:solidFill>
                            <a:schemeClr val="tx1"/>
                          </a:solidFill>
                        </a:rPr>
                        <a:t>Puissance de sortie de crête</a:t>
                      </a:r>
                    </a:p>
                    <a:p>
                      <a:endParaRPr lang="fr-B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tx1"/>
                          </a:solidFill>
                        </a:rPr>
                        <a:t>7kw,10s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78186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1036C0CE-636A-3A84-1C6C-47294A711E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026372" y="0"/>
            <a:ext cx="1165628" cy="116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40937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ersonnalisé 1">
      <a:dk1>
        <a:srgbClr val="000000"/>
      </a:dk1>
      <a:lt1>
        <a:srgbClr val="FFFFFF"/>
      </a:lt1>
      <a:dk2>
        <a:srgbClr val="757070"/>
      </a:dk2>
      <a:lt2>
        <a:srgbClr val="E7E6E6"/>
      </a:lt2>
      <a:accent1>
        <a:srgbClr val="262626"/>
      </a:accent1>
      <a:accent2>
        <a:srgbClr val="757070"/>
      </a:accent2>
      <a:accent3>
        <a:srgbClr val="A5A5A5"/>
      </a:accent3>
      <a:accent4>
        <a:srgbClr val="FFC000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C9D52A2E550479AF3EA0811740010" ma:contentTypeVersion="39" ma:contentTypeDescription="Create a new document." ma:contentTypeScope="" ma:versionID="f83b915598137ccf6f5ce9474717a65d">
  <xsd:schema xmlns:xsd="http://www.w3.org/2001/XMLSchema" xmlns:xs="http://www.w3.org/2001/XMLSchema" xmlns:p="http://schemas.microsoft.com/office/2006/metadata/properties" xmlns:ns3="1ba5832e-65c2-4541-b558-540c7ca0c384" targetNamespace="http://schemas.microsoft.com/office/2006/metadata/properties" ma:root="true" ma:fieldsID="2f79e10c19deb1634c0a08f90529325e" ns3:_="">
    <xsd:import namespace="1ba5832e-65c2-4541-b558-540c7ca0c3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earchPropertie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5832e-65c2-4541-b558-540c7ca0c3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7D8A08-F1B0-4914-A4F0-CAAB5402CC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71F0B5-14D9-40DB-A6A6-AB4C92ACC3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5832e-65c2-4541-b558-540c7ca0c3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F45F74-3C5A-43F2-9F2F-26DFAF96BA77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1ba5832e-65c2-4541-b558-540c7ca0c384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401</Words>
  <Application>Microsoft Office PowerPoint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 Black</vt:lpstr>
      <vt:lpstr>Arial</vt:lpstr>
      <vt:lpstr>Tahoma</vt:lpstr>
      <vt:lpstr>Cambria</vt:lpstr>
      <vt:lpstr>Mulish-Light</vt:lpstr>
      <vt:lpstr>Mulish-Bold</vt:lpstr>
      <vt:lpstr>Calibri</vt:lpstr>
      <vt:lpstr>Times New Roman</vt:lpstr>
      <vt:lpstr>Century Gothic</vt:lpstr>
      <vt:lpstr>Wingdings</vt:lpstr>
      <vt:lpstr>Colis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augustin</dc:creator>
  <cp:lastModifiedBy>Clovis-Aimée NGUEKAM la170118</cp:lastModifiedBy>
  <cp:revision>32</cp:revision>
  <dcterms:modified xsi:type="dcterms:W3CDTF">2024-03-09T00:08:52Z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0x010100A0BC9D52A2E550479AF3EA0811740010</vt:lpwstr>
  </property>
</Properties>
</file>