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hdphoto1.wdp" ContentType="image/vnd.ms-photo"/>
  <Override PartName="/ppt/media/image2.jpeg" ContentType="image/jpe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F7075A-5CE3-44C9-A6CD-5A72453656D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676C6C-23B6-4C0F-A526-CFACB19665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DD1C8E-1FC4-4D83-BBD7-87D011F2F7D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F473EB-7D81-4440-A961-C7344E9DBA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2" descr="Map&#10;&#10;Description automatically generated"/>
          <p:cNvPicPr/>
          <p:nvPr/>
        </p:nvPicPr>
        <p:blipFill>
          <a:blip r:embed="rId1">
            <a:alphaModFix amt="4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67" t="0" r="11046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65160" y="965160"/>
            <a:ext cx="10261080" cy="3564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1000"/>
          </a:bodyPr>
          <a:p>
            <a:pPr>
              <a:lnSpc>
                <a:spcPct val="90000"/>
              </a:lnSpc>
            </a:pPr>
            <a:r>
              <a:rPr b="1" lang="en-US" sz="11500" spc="-1" strike="noStrike">
                <a:latin typeface="Arial Rounded MT Bold"/>
              </a:rPr>
              <a:t>Front Finder</a:t>
            </a:r>
            <a:br/>
            <a:endParaRPr b="0" lang="en-US" sz="1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65160" y="4572000"/>
            <a:ext cx="10261080" cy="120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Identification of atmospheric fronts in images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01000" y="1396440"/>
            <a:ext cx="52768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 Rounded MT Bold"/>
              </a:rPr>
              <a:t>The Purpose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05680" y="3127320"/>
            <a:ext cx="4557960" cy="3117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 Rounded MT Bold"/>
              </a:rPr>
              <a:t>It was found that over time the distribution of vascular accidents by day can be correlated with certain weather factors such as the atmospheric front, pressure, temperature etc.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 Rounded MT Bold"/>
              </a:rPr>
              <a:t>We will focus on the connection between these accidents and atmospheric fronts.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 Rounded MT Bold"/>
              </a:rPr>
              <a:t>Therefore, the first step would be to identify these fronts in the "synoptic map" images.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704920" y="2650680"/>
            <a:ext cx="3117600" cy="311760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5869440" y="2815200"/>
            <a:ext cx="2788560" cy="2788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7996680" y="0"/>
            <a:ext cx="4197600" cy="3649680"/>
          </a:xfrm>
          <a:custGeom>
            <a:avLst/>
            <a:gdLst/>
            <a:ahLst/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8160480" y="0"/>
            <a:ext cx="4033800" cy="3486240"/>
          </a:xfrm>
          <a:custGeom>
            <a:avLst/>
            <a:gdLst/>
            <a:ah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10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850600" y="527400"/>
            <a:ext cx="3027960" cy="1892520"/>
          </a:xfrm>
          <a:prstGeom prst="rect">
            <a:avLst/>
          </a:prstGeom>
          <a:ln>
            <a:noFill/>
          </a:ln>
        </p:spPr>
      </p:pic>
      <p:pic>
        <p:nvPicPr>
          <p:cNvPr id="130" name="Picture 6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6256800" y="3234960"/>
            <a:ext cx="1969200" cy="1969200"/>
          </a:xfrm>
          <a:prstGeom prst="rect">
            <a:avLst/>
          </a:prstGeom>
          <a:ln>
            <a:noFill/>
          </a:ln>
        </p:spPr>
      </p:pic>
      <p:sp>
        <p:nvSpPr>
          <p:cNvPr id="131" name="CustomShape 7"/>
          <p:cNvSpPr/>
          <p:nvPr/>
        </p:nvSpPr>
        <p:spPr>
          <a:xfrm>
            <a:off x="8888040" y="4032360"/>
            <a:ext cx="3303360" cy="2825280"/>
          </a:xfrm>
          <a:custGeom>
            <a:avLst/>
            <a:gdLst/>
            <a:ahLst/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9052920" y="4197240"/>
            <a:ext cx="3138480" cy="2660400"/>
          </a:xfrm>
          <a:custGeom>
            <a:avLst/>
            <a:gdLst/>
            <a:ah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8" descr="Chart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9582120" y="5096160"/>
            <a:ext cx="2407320" cy="134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62120" y="803160"/>
            <a:ext cx="5314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 Rounded MT Bold"/>
              </a:rPr>
              <a:t>Our contribution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62120" y="2279160"/>
            <a:ext cx="5314320" cy="337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 Rounded MT Bold"/>
              </a:rPr>
              <a:t>We created an application that receives a color or a black and white image of a synoptic map and finds the types of atmospheric fronts from it.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 Rounded MT Bold"/>
              </a:rPr>
              <a:t>This is based on an artificial intelligence algorithm and image processing that divides the image into 32x32 pixel segments which it classifies in one of the following classes: cold, warm and occluded. The pieces are highlighted in the resulting image by framing them in correspondingly colored squares.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 flipH="1">
            <a:off x="6582960" y="-2160"/>
            <a:ext cx="5608800" cy="5839920"/>
          </a:xfrm>
          <a:custGeom>
            <a:avLst/>
            <a:gdLst/>
            <a:ahLst/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9" descr="Map&#10;&#10;Description automatically generated"/>
          <p:cNvPicPr/>
          <p:nvPr/>
        </p:nvPicPr>
        <p:blipFill>
          <a:blip r:embed="rId1"/>
          <a:srcRect l="21808" t="0" r="7942" b="0"/>
          <a:stretch/>
        </p:blipFill>
        <p:spPr>
          <a:xfrm>
            <a:off x="6750000" y="0"/>
            <a:ext cx="5441400" cy="56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3960" y="2527920"/>
            <a:ext cx="3297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Accuracy up to 85%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Works on both color and black &amp; white images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Relatively small inference 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457200" y="2270880"/>
            <a:ext cx="2756160" cy="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457200" y="2253960"/>
            <a:ext cx="622080" cy="453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"/>
          <p:cNvSpPr/>
          <p:nvPr/>
        </p:nvSpPr>
        <p:spPr>
          <a:xfrm>
            <a:off x="8945640" y="2288160"/>
            <a:ext cx="2756520" cy="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11083680" y="2270520"/>
            <a:ext cx="622080" cy="4536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230400" y="1774080"/>
            <a:ext cx="1882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latin typeface="Arial Rounded MT Bold"/>
              </a:rPr>
              <a:t>Strengths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4" name="Group 7"/>
          <p:cNvGrpSpPr/>
          <p:nvPr/>
        </p:nvGrpSpPr>
        <p:grpSpPr>
          <a:xfrm>
            <a:off x="216000" y="5802120"/>
            <a:ext cx="3025800" cy="489960"/>
            <a:chOff x="216000" y="5802120"/>
            <a:chExt cx="3025800" cy="489960"/>
          </a:xfrm>
        </p:grpSpPr>
        <p:sp>
          <p:nvSpPr>
            <p:cNvPr id="145" name="Line 8"/>
            <p:cNvSpPr/>
            <p:nvPr/>
          </p:nvSpPr>
          <p:spPr>
            <a:xfrm>
              <a:off x="485280" y="6263640"/>
              <a:ext cx="2756520" cy="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485640" y="6246720"/>
              <a:ext cx="622080" cy="45360"/>
            </a:xfrm>
            <a:prstGeom prst="rect">
              <a:avLst/>
            </a:prstGeom>
            <a:solidFill>
              <a:srgbClr val="267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216000" y="5802120"/>
              <a:ext cx="25585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267072"/>
                  </a:solidFill>
                  <a:latin typeface="Arial Rounded MT Bold"/>
                </a:rPr>
                <a:t>Opportunities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48" name="CustomShape 11"/>
          <p:cNvSpPr/>
          <p:nvPr/>
        </p:nvSpPr>
        <p:spPr>
          <a:xfrm>
            <a:off x="9954360" y="1819800"/>
            <a:ext cx="1906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Arial Rounded MT Bold"/>
              </a:rPr>
              <a:t>Weakness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9" name="Group 12"/>
          <p:cNvGrpSpPr/>
          <p:nvPr/>
        </p:nvGrpSpPr>
        <p:grpSpPr>
          <a:xfrm>
            <a:off x="8939160" y="5781960"/>
            <a:ext cx="2850480" cy="510120"/>
            <a:chOff x="8939160" y="5781960"/>
            <a:chExt cx="2850480" cy="510120"/>
          </a:xfrm>
        </p:grpSpPr>
        <p:sp>
          <p:nvSpPr>
            <p:cNvPr id="150" name="Line 13"/>
            <p:cNvSpPr/>
            <p:nvPr/>
          </p:nvSpPr>
          <p:spPr>
            <a:xfrm>
              <a:off x="8939160" y="6266520"/>
              <a:ext cx="2756520" cy="0"/>
            </a:xfrm>
            <a:prstGeom prst="line">
              <a:avLst/>
            </a:prstGeom>
            <a:ln w="284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4"/>
            <p:cNvSpPr/>
            <p:nvPr/>
          </p:nvSpPr>
          <p:spPr>
            <a:xfrm>
              <a:off x="11077200" y="6246720"/>
              <a:ext cx="622080" cy="45360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5"/>
            <p:cNvSpPr/>
            <p:nvPr/>
          </p:nvSpPr>
          <p:spPr>
            <a:xfrm>
              <a:off x="10294920" y="5781960"/>
              <a:ext cx="1494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548235"/>
                  </a:solidFill>
                  <a:latin typeface="Arial Rounded MT Bold"/>
                </a:rPr>
                <a:t>Threats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53" name="CustomShape 16"/>
          <p:cNvSpPr/>
          <p:nvPr/>
        </p:nvSpPr>
        <p:spPr>
          <a:xfrm>
            <a:off x="8720280" y="2427840"/>
            <a:ext cx="3042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Should be even better trained than it is now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The graphic interface could be improved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8439120" y="4767480"/>
            <a:ext cx="34506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Lack of real data that can be used for training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 </a:t>
            </a: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Lack of interest in such an application from the majority of users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18"/>
          <p:cNvSpPr/>
          <p:nvPr/>
        </p:nvSpPr>
        <p:spPr>
          <a:xfrm>
            <a:off x="4053240" y="277200"/>
            <a:ext cx="44377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c000"/>
                </a:solidFill>
                <a:latin typeface="Arial Rounded MT Bold"/>
              </a:rPr>
              <a:t>S</a:t>
            </a:r>
            <a:r>
              <a:rPr b="1" lang="en-US" sz="4000" spc="-1" strike="noStrike">
                <a:solidFill>
                  <a:srgbClr val="c00000"/>
                </a:solidFill>
                <a:latin typeface="Arial Rounded MT Bold"/>
              </a:rPr>
              <a:t>W</a:t>
            </a:r>
            <a:r>
              <a:rPr b="1" lang="en-US" sz="4000" spc="-1" strike="noStrike">
                <a:solidFill>
                  <a:srgbClr val="267072"/>
                </a:solidFill>
                <a:latin typeface="Arial Rounded MT Bold"/>
              </a:rPr>
              <a:t>O</a:t>
            </a:r>
            <a:r>
              <a:rPr b="1" lang="en-US" sz="4000" spc="-1" strike="noStrike">
                <a:solidFill>
                  <a:srgbClr val="548235"/>
                </a:solidFill>
                <a:latin typeface="Arial Rounded MT Bold"/>
              </a:rPr>
              <a:t>T</a:t>
            </a:r>
            <a:r>
              <a:rPr b="1" lang="en-US" sz="4000" spc="-1" strike="noStrike">
                <a:solidFill>
                  <a:srgbClr val="f2f2f2"/>
                </a:solidFill>
                <a:latin typeface="Arial Rounded MT Bold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Arial Rounded MT Bold"/>
              </a:rPr>
              <a:t>Analysis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d9d9d9"/>
                </a:solidFill>
                <a:latin typeface="Arial Rounded MT Bold"/>
              </a:rPr>
              <a:t>Front Finder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19"/>
          <p:cNvSpPr/>
          <p:nvPr/>
        </p:nvSpPr>
        <p:spPr>
          <a:xfrm>
            <a:off x="4591080" y="980280"/>
            <a:ext cx="184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0"/>
          <p:cNvSpPr/>
          <p:nvPr/>
        </p:nvSpPr>
        <p:spPr>
          <a:xfrm>
            <a:off x="7407720" y="1902960"/>
            <a:ext cx="488880" cy="505440"/>
          </a:xfrm>
          <a:prstGeom prst="ellipse">
            <a:avLst/>
          </a:prstGeom>
          <a:solidFill>
            <a:srgbClr val="a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1"/>
          <p:cNvSpPr/>
          <p:nvPr/>
        </p:nvSpPr>
        <p:spPr>
          <a:xfrm>
            <a:off x="4066920" y="2027520"/>
            <a:ext cx="488880" cy="505440"/>
          </a:xfrm>
          <a:prstGeom prst="ellipse">
            <a:avLst/>
          </a:prstGeom>
          <a:solidFill>
            <a:srgbClr val="cb9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2"/>
          <p:cNvSpPr/>
          <p:nvPr/>
        </p:nvSpPr>
        <p:spPr>
          <a:xfrm>
            <a:off x="7699320" y="5232600"/>
            <a:ext cx="488880" cy="50544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3"/>
          <p:cNvSpPr/>
          <p:nvPr/>
        </p:nvSpPr>
        <p:spPr>
          <a:xfrm>
            <a:off x="5314680" y="2956320"/>
            <a:ext cx="673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c99a0a"/>
                </a:solidFill>
                <a:latin typeface="Calibri"/>
              </a:rPr>
              <a:t>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1" name="CustomShape 24"/>
          <p:cNvSpPr/>
          <p:nvPr/>
        </p:nvSpPr>
        <p:spPr>
          <a:xfrm>
            <a:off x="6258960" y="2975040"/>
            <a:ext cx="935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a30a0a"/>
                </a:solidFill>
                <a:latin typeface="Calibri"/>
              </a:rPr>
              <a:t>W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2" name="CustomShape 25"/>
          <p:cNvSpPr/>
          <p:nvPr/>
        </p:nvSpPr>
        <p:spPr>
          <a:xfrm>
            <a:off x="5283720" y="3894840"/>
            <a:ext cx="76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267072"/>
                </a:solidFill>
                <a:latin typeface="Calibri"/>
              </a:rPr>
              <a:t>O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3" name="CustomShape 26"/>
          <p:cNvSpPr/>
          <p:nvPr/>
        </p:nvSpPr>
        <p:spPr>
          <a:xfrm>
            <a:off x="6378840" y="3907440"/>
            <a:ext cx="647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bc770b"/>
                </a:solidFill>
                <a:latin typeface="Calibri"/>
              </a:rPr>
              <a:t>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4" name="CustomShape 27"/>
          <p:cNvSpPr/>
          <p:nvPr/>
        </p:nvSpPr>
        <p:spPr>
          <a:xfrm>
            <a:off x="4299840" y="5387760"/>
            <a:ext cx="488880" cy="505440"/>
          </a:xfrm>
          <a:prstGeom prst="ellipse">
            <a:avLst/>
          </a:prstGeom>
          <a:solidFill>
            <a:srgbClr val="267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8"/>
          <p:cNvSpPr/>
          <p:nvPr/>
        </p:nvSpPr>
        <p:spPr>
          <a:xfrm>
            <a:off x="7768080" y="5318640"/>
            <a:ext cx="351720" cy="349200"/>
          </a:xfrm>
          <a:custGeom>
            <a:avLst/>
            <a:gdLst/>
            <a:ahLst/>
            <a:rect l="l" t="t" r="r" b="b"/>
            <a:pathLst>
              <a:path w="300" h="300">
                <a:moveTo>
                  <a:pt x="150" y="25"/>
                </a:moveTo>
                <a:cubicBezTo>
                  <a:pt x="219" y="25"/>
                  <a:pt x="275" y="81"/>
                  <a:pt x="275" y="150"/>
                </a:cubicBezTo>
                <a:cubicBezTo>
                  <a:pt x="275" y="219"/>
                  <a:pt x="219" y="275"/>
                  <a:pt x="150" y="275"/>
                </a:cubicBezTo>
                <a:cubicBezTo>
                  <a:pt x="81" y="275"/>
                  <a:pt x="25" y="219"/>
                  <a:pt x="25" y="150"/>
                </a:cubicBezTo>
                <a:cubicBezTo>
                  <a:pt x="25" y="81"/>
                  <a:pt x="81" y="25"/>
                  <a:pt x="150" y="25"/>
                </a:cubicBezTo>
                <a:close/>
                <a:moveTo>
                  <a:pt x="150" y="0"/>
                </a:moveTo>
                <a:cubicBezTo>
                  <a:pt x="67" y="0"/>
                  <a:pt x="0" y="67"/>
                  <a:pt x="0" y="150"/>
                </a:cubicBezTo>
                <a:cubicBezTo>
                  <a:pt x="0" y="233"/>
                  <a:pt x="67" y="300"/>
                  <a:pt x="150" y="300"/>
                </a:cubicBezTo>
                <a:cubicBezTo>
                  <a:pt x="233" y="300"/>
                  <a:pt x="300" y="233"/>
                  <a:pt x="300" y="150"/>
                </a:cubicBezTo>
                <a:cubicBezTo>
                  <a:pt x="300" y="67"/>
                  <a:pt x="233" y="0"/>
                  <a:pt x="150" y="0"/>
                </a:cubicBezTo>
                <a:close/>
                <a:moveTo>
                  <a:pt x="131" y="75"/>
                </a:moveTo>
                <a:lnTo>
                  <a:pt x="169" y="75"/>
                </a:lnTo>
                <a:lnTo>
                  <a:pt x="156" y="175"/>
                </a:lnTo>
                <a:lnTo>
                  <a:pt x="144" y="175"/>
                </a:lnTo>
                <a:lnTo>
                  <a:pt x="131" y="75"/>
                </a:lnTo>
                <a:close/>
                <a:moveTo>
                  <a:pt x="150" y="228"/>
                </a:moveTo>
                <a:cubicBezTo>
                  <a:pt x="141" y="228"/>
                  <a:pt x="134" y="221"/>
                  <a:pt x="134" y="213"/>
                </a:cubicBezTo>
                <a:cubicBezTo>
                  <a:pt x="134" y="204"/>
                  <a:pt x="141" y="197"/>
                  <a:pt x="150" y="197"/>
                </a:cubicBezTo>
                <a:cubicBezTo>
                  <a:pt x="159" y="197"/>
                  <a:pt x="166" y="204"/>
                  <a:pt x="166" y="213"/>
                </a:cubicBezTo>
                <a:cubicBezTo>
                  <a:pt x="166" y="221"/>
                  <a:pt x="159" y="228"/>
                  <a:pt x="150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9"/>
          <p:cNvSpPr/>
          <p:nvPr/>
        </p:nvSpPr>
        <p:spPr>
          <a:xfrm>
            <a:off x="4180680" y="2134440"/>
            <a:ext cx="261360" cy="313920"/>
          </a:xfrm>
          <a:custGeom>
            <a:avLst/>
            <a:gdLst/>
            <a:ahLst/>
            <a:rect l="l" t="t" r="r" b="b"/>
            <a:pathLst>
              <a:path w="250" h="300">
                <a:moveTo>
                  <a:pt x="187" y="202"/>
                </a:moveTo>
                <a:lnTo>
                  <a:pt x="216" y="202"/>
                </a:lnTo>
                <a:cubicBezTo>
                  <a:pt x="202" y="223"/>
                  <a:pt x="171" y="247"/>
                  <a:pt x="138" y="250"/>
                </a:cubicBezTo>
                <a:lnTo>
                  <a:pt x="138" y="138"/>
                </a:lnTo>
                <a:lnTo>
                  <a:pt x="175" y="138"/>
                </a:lnTo>
                <a:lnTo>
                  <a:pt x="175" y="113"/>
                </a:lnTo>
                <a:lnTo>
                  <a:pt x="138" y="113"/>
                </a:lnTo>
                <a:lnTo>
                  <a:pt x="138" y="99"/>
                </a:lnTo>
                <a:cubicBezTo>
                  <a:pt x="138" y="69"/>
                  <a:pt x="163" y="66"/>
                  <a:pt x="163" y="38"/>
                </a:cubicBezTo>
                <a:cubicBezTo>
                  <a:pt x="163" y="17"/>
                  <a:pt x="146" y="0"/>
                  <a:pt x="125" y="0"/>
                </a:cubicBezTo>
                <a:cubicBezTo>
                  <a:pt x="104" y="0"/>
                  <a:pt x="88" y="17"/>
                  <a:pt x="88" y="38"/>
                </a:cubicBezTo>
                <a:cubicBezTo>
                  <a:pt x="88" y="66"/>
                  <a:pt x="113" y="69"/>
                  <a:pt x="113" y="99"/>
                </a:cubicBezTo>
                <a:lnTo>
                  <a:pt x="113" y="113"/>
                </a:lnTo>
                <a:lnTo>
                  <a:pt x="75" y="113"/>
                </a:lnTo>
                <a:lnTo>
                  <a:pt x="75" y="138"/>
                </a:lnTo>
                <a:lnTo>
                  <a:pt x="113" y="138"/>
                </a:lnTo>
                <a:lnTo>
                  <a:pt x="113" y="250"/>
                </a:lnTo>
                <a:cubicBezTo>
                  <a:pt x="80" y="248"/>
                  <a:pt x="48" y="224"/>
                  <a:pt x="34" y="202"/>
                </a:cubicBezTo>
                <a:lnTo>
                  <a:pt x="63" y="202"/>
                </a:lnTo>
                <a:lnTo>
                  <a:pt x="0" y="163"/>
                </a:lnTo>
                <a:lnTo>
                  <a:pt x="0" y="236"/>
                </a:lnTo>
                <a:lnTo>
                  <a:pt x="16" y="214"/>
                </a:lnTo>
                <a:cubicBezTo>
                  <a:pt x="50" y="270"/>
                  <a:pt x="96" y="268"/>
                  <a:pt x="125" y="300"/>
                </a:cubicBezTo>
                <a:cubicBezTo>
                  <a:pt x="154" y="268"/>
                  <a:pt x="200" y="270"/>
                  <a:pt x="234" y="214"/>
                </a:cubicBezTo>
                <a:lnTo>
                  <a:pt x="250" y="236"/>
                </a:lnTo>
                <a:lnTo>
                  <a:pt x="250" y="163"/>
                </a:lnTo>
                <a:lnTo>
                  <a:pt x="187" y="202"/>
                </a:lnTo>
                <a:close/>
                <a:moveTo>
                  <a:pt x="113" y="38"/>
                </a:moveTo>
                <a:cubicBezTo>
                  <a:pt x="113" y="31"/>
                  <a:pt x="118" y="25"/>
                  <a:pt x="125" y="25"/>
                </a:cubicBezTo>
                <a:cubicBezTo>
                  <a:pt x="132" y="25"/>
                  <a:pt x="138" y="31"/>
                  <a:pt x="138" y="38"/>
                </a:cubicBezTo>
                <a:cubicBezTo>
                  <a:pt x="138" y="44"/>
                  <a:pt x="132" y="50"/>
                  <a:pt x="125" y="50"/>
                </a:cubicBezTo>
                <a:cubicBezTo>
                  <a:pt x="118" y="50"/>
                  <a:pt x="113" y="44"/>
                  <a:pt x="113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0"/>
          <p:cNvSpPr/>
          <p:nvPr/>
        </p:nvSpPr>
        <p:spPr>
          <a:xfrm>
            <a:off x="7530840" y="2016360"/>
            <a:ext cx="256320" cy="256320"/>
          </a:xfrm>
          <a:custGeom>
            <a:avLst/>
            <a:gdLst/>
            <a:ahLst/>
            <a:rect l="l" t="t" r="r" b="b"/>
            <a:pathLst>
              <a:path w="300" h="300">
                <a:moveTo>
                  <a:pt x="80" y="260"/>
                </a:moveTo>
                <a:cubicBezTo>
                  <a:pt x="76" y="256"/>
                  <a:pt x="76" y="250"/>
                  <a:pt x="80" y="246"/>
                </a:cubicBezTo>
                <a:cubicBezTo>
                  <a:pt x="84" y="243"/>
                  <a:pt x="90" y="243"/>
                  <a:pt x="93" y="246"/>
                </a:cubicBezTo>
                <a:cubicBezTo>
                  <a:pt x="97" y="250"/>
                  <a:pt x="97" y="256"/>
                  <a:pt x="93" y="260"/>
                </a:cubicBezTo>
                <a:cubicBezTo>
                  <a:pt x="90" y="263"/>
                  <a:pt x="84" y="263"/>
                  <a:pt x="80" y="260"/>
                </a:cubicBezTo>
                <a:close/>
                <a:moveTo>
                  <a:pt x="74" y="240"/>
                </a:moveTo>
                <a:cubicBezTo>
                  <a:pt x="77" y="236"/>
                  <a:pt x="77" y="230"/>
                  <a:pt x="74" y="227"/>
                </a:cubicBezTo>
                <a:cubicBezTo>
                  <a:pt x="70" y="223"/>
                  <a:pt x="64" y="223"/>
                  <a:pt x="60" y="227"/>
                </a:cubicBezTo>
                <a:cubicBezTo>
                  <a:pt x="57" y="230"/>
                  <a:pt x="57" y="236"/>
                  <a:pt x="60" y="240"/>
                </a:cubicBezTo>
                <a:cubicBezTo>
                  <a:pt x="64" y="243"/>
                  <a:pt x="70" y="243"/>
                  <a:pt x="74" y="240"/>
                </a:cubicBezTo>
                <a:close/>
                <a:moveTo>
                  <a:pt x="91" y="222"/>
                </a:moveTo>
                <a:cubicBezTo>
                  <a:pt x="95" y="218"/>
                  <a:pt x="95" y="213"/>
                  <a:pt x="91" y="209"/>
                </a:cubicBezTo>
                <a:cubicBezTo>
                  <a:pt x="88" y="205"/>
                  <a:pt x="82" y="205"/>
                  <a:pt x="78" y="209"/>
                </a:cubicBezTo>
                <a:cubicBezTo>
                  <a:pt x="74" y="213"/>
                  <a:pt x="74" y="218"/>
                  <a:pt x="78" y="222"/>
                </a:cubicBezTo>
                <a:cubicBezTo>
                  <a:pt x="82" y="226"/>
                  <a:pt x="88" y="226"/>
                  <a:pt x="91" y="222"/>
                </a:cubicBezTo>
                <a:close/>
                <a:moveTo>
                  <a:pt x="40" y="207"/>
                </a:moveTo>
                <a:cubicBezTo>
                  <a:pt x="37" y="210"/>
                  <a:pt x="37" y="216"/>
                  <a:pt x="40" y="220"/>
                </a:cubicBezTo>
                <a:cubicBezTo>
                  <a:pt x="44" y="224"/>
                  <a:pt x="50" y="224"/>
                  <a:pt x="54" y="220"/>
                </a:cubicBezTo>
                <a:cubicBezTo>
                  <a:pt x="57" y="216"/>
                  <a:pt x="57" y="210"/>
                  <a:pt x="54" y="207"/>
                </a:cubicBezTo>
                <a:cubicBezTo>
                  <a:pt x="50" y="203"/>
                  <a:pt x="44" y="203"/>
                  <a:pt x="40" y="207"/>
                </a:cubicBezTo>
                <a:close/>
                <a:moveTo>
                  <a:pt x="71" y="202"/>
                </a:moveTo>
                <a:cubicBezTo>
                  <a:pt x="75" y="199"/>
                  <a:pt x="75" y="193"/>
                  <a:pt x="71" y="189"/>
                </a:cubicBezTo>
                <a:cubicBezTo>
                  <a:pt x="68" y="185"/>
                  <a:pt x="62" y="185"/>
                  <a:pt x="58" y="189"/>
                </a:cubicBezTo>
                <a:cubicBezTo>
                  <a:pt x="54" y="193"/>
                  <a:pt x="54" y="199"/>
                  <a:pt x="58" y="202"/>
                </a:cubicBezTo>
                <a:cubicBezTo>
                  <a:pt x="62" y="206"/>
                  <a:pt x="68" y="206"/>
                  <a:pt x="71" y="202"/>
                </a:cubicBezTo>
                <a:close/>
                <a:moveTo>
                  <a:pt x="246" y="93"/>
                </a:moveTo>
                <a:cubicBezTo>
                  <a:pt x="250" y="97"/>
                  <a:pt x="256" y="97"/>
                  <a:pt x="260" y="93"/>
                </a:cubicBezTo>
                <a:cubicBezTo>
                  <a:pt x="263" y="90"/>
                  <a:pt x="263" y="84"/>
                  <a:pt x="260" y="80"/>
                </a:cubicBezTo>
                <a:cubicBezTo>
                  <a:pt x="256" y="76"/>
                  <a:pt x="250" y="76"/>
                  <a:pt x="246" y="80"/>
                </a:cubicBezTo>
                <a:cubicBezTo>
                  <a:pt x="243" y="84"/>
                  <a:pt x="243" y="90"/>
                  <a:pt x="246" y="93"/>
                </a:cubicBezTo>
                <a:close/>
                <a:moveTo>
                  <a:pt x="300" y="88"/>
                </a:moveTo>
                <a:cubicBezTo>
                  <a:pt x="300" y="100"/>
                  <a:pt x="296" y="110"/>
                  <a:pt x="288" y="118"/>
                </a:cubicBezTo>
                <a:lnTo>
                  <a:pt x="218" y="188"/>
                </a:lnTo>
                <a:cubicBezTo>
                  <a:pt x="212" y="182"/>
                  <a:pt x="205" y="177"/>
                  <a:pt x="197" y="174"/>
                </a:cubicBezTo>
                <a:lnTo>
                  <a:pt x="218" y="153"/>
                </a:lnTo>
                <a:lnTo>
                  <a:pt x="147" y="82"/>
                </a:lnTo>
                <a:lnTo>
                  <a:pt x="82" y="147"/>
                </a:lnTo>
                <a:lnTo>
                  <a:pt x="121" y="186"/>
                </a:lnTo>
                <a:cubicBezTo>
                  <a:pt x="115" y="191"/>
                  <a:pt x="109" y="198"/>
                  <a:pt x="105" y="205"/>
                </a:cubicBezTo>
                <a:lnTo>
                  <a:pt x="65" y="165"/>
                </a:lnTo>
                <a:lnTo>
                  <a:pt x="29" y="200"/>
                </a:lnTo>
                <a:cubicBezTo>
                  <a:pt x="21" y="209"/>
                  <a:pt x="24" y="230"/>
                  <a:pt x="47" y="253"/>
                </a:cubicBezTo>
                <a:cubicBezTo>
                  <a:pt x="69" y="275"/>
                  <a:pt x="90" y="279"/>
                  <a:pt x="99" y="271"/>
                </a:cubicBezTo>
                <a:cubicBezTo>
                  <a:pt x="102" y="279"/>
                  <a:pt x="107" y="286"/>
                  <a:pt x="112" y="293"/>
                </a:cubicBezTo>
                <a:cubicBezTo>
                  <a:pt x="106" y="297"/>
                  <a:pt x="97" y="300"/>
                  <a:pt x="88" y="300"/>
                </a:cubicBezTo>
                <a:cubicBezTo>
                  <a:pt x="71" y="300"/>
                  <a:pt x="50" y="291"/>
                  <a:pt x="29" y="271"/>
                </a:cubicBezTo>
                <a:cubicBezTo>
                  <a:pt x="9" y="250"/>
                  <a:pt x="0" y="229"/>
                  <a:pt x="0" y="212"/>
                </a:cubicBezTo>
                <a:cubicBezTo>
                  <a:pt x="0" y="200"/>
                  <a:pt x="4" y="190"/>
                  <a:pt x="12" y="182"/>
                </a:cubicBezTo>
                <a:lnTo>
                  <a:pt x="182" y="12"/>
                </a:lnTo>
                <a:cubicBezTo>
                  <a:pt x="190" y="4"/>
                  <a:pt x="200" y="0"/>
                  <a:pt x="212" y="0"/>
                </a:cubicBezTo>
                <a:cubicBezTo>
                  <a:pt x="229" y="0"/>
                  <a:pt x="250" y="9"/>
                  <a:pt x="271" y="29"/>
                </a:cubicBezTo>
                <a:cubicBezTo>
                  <a:pt x="291" y="50"/>
                  <a:pt x="300" y="71"/>
                  <a:pt x="300" y="88"/>
                </a:cubicBezTo>
                <a:close/>
                <a:moveTo>
                  <a:pt x="253" y="47"/>
                </a:moveTo>
                <a:cubicBezTo>
                  <a:pt x="230" y="24"/>
                  <a:pt x="209" y="21"/>
                  <a:pt x="200" y="29"/>
                </a:cubicBezTo>
                <a:lnTo>
                  <a:pt x="165" y="65"/>
                </a:lnTo>
                <a:lnTo>
                  <a:pt x="235" y="135"/>
                </a:lnTo>
                <a:lnTo>
                  <a:pt x="271" y="100"/>
                </a:lnTo>
                <a:cubicBezTo>
                  <a:pt x="279" y="91"/>
                  <a:pt x="276" y="70"/>
                  <a:pt x="253" y="47"/>
                </a:cubicBezTo>
                <a:close/>
                <a:moveTo>
                  <a:pt x="229" y="98"/>
                </a:moveTo>
                <a:cubicBezTo>
                  <a:pt x="225" y="101"/>
                  <a:pt x="225" y="107"/>
                  <a:pt x="229" y="111"/>
                </a:cubicBezTo>
                <a:cubicBezTo>
                  <a:pt x="232" y="115"/>
                  <a:pt x="238" y="115"/>
                  <a:pt x="242" y="111"/>
                </a:cubicBezTo>
                <a:cubicBezTo>
                  <a:pt x="246" y="107"/>
                  <a:pt x="246" y="101"/>
                  <a:pt x="242" y="98"/>
                </a:cubicBezTo>
                <a:cubicBezTo>
                  <a:pt x="238" y="94"/>
                  <a:pt x="232" y="94"/>
                  <a:pt x="229" y="98"/>
                </a:cubicBezTo>
                <a:close/>
                <a:moveTo>
                  <a:pt x="209" y="78"/>
                </a:moveTo>
                <a:cubicBezTo>
                  <a:pt x="205" y="82"/>
                  <a:pt x="205" y="88"/>
                  <a:pt x="209" y="91"/>
                </a:cubicBezTo>
                <a:cubicBezTo>
                  <a:pt x="213" y="95"/>
                  <a:pt x="218" y="95"/>
                  <a:pt x="222" y="91"/>
                </a:cubicBezTo>
                <a:cubicBezTo>
                  <a:pt x="226" y="88"/>
                  <a:pt x="226" y="82"/>
                  <a:pt x="222" y="78"/>
                </a:cubicBezTo>
                <a:cubicBezTo>
                  <a:pt x="218" y="74"/>
                  <a:pt x="213" y="74"/>
                  <a:pt x="209" y="78"/>
                </a:cubicBezTo>
                <a:close/>
                <a:moveTo>
                  <a:pt x="220" y="54"/>
                </a:moveTo>
                <a:cubicBezTo>
                  <a:pt x="224" y="50"/>
                  <a:pt x="224" y="44"/>
                  <a:pt x="220" y="40"/>
                </a:cubicBezTo>
                <a:cubicBezTo>
                  <a:pt x="216" y="37"/>
                  <a:pt x="210" y="37"/>
                  <a:pt x="207" y="40"/>
                </a:cubicBezTo>
                <a:cubicBezTo>
                  <a:pt x="203" y="44"/>
                  <a:pt x="203" y="50"/>
                  <a:pt x="207" y="54"/>
                </a:cubicBezTo>
                <a:cubicBezTo>
                  <a:pt x="210" y="57"/>
                  <a:pt x="216" y="57"/>
                  <a:pt x="220" y="54"/>
                </a:cubicBezTo>
                <a:close/>
                <a:moveTo>
                  <a:pt x="189" y="58"/>
                </a:moveTo>
                <a:cubicBezTo>
                  <a:pt x="185" y="62"/>
                  <a:pt x="185" y="68"/>
                  <a:pt x="189" y="71"/>
                </a:cubicBezTo>
                <a:cubicBezTo>
                  <a:pt x="193" y="75"/>
                  <a:pt x="199" y="75"/>
                  <a:pt x="202" y="71"/>
                </a:cubicBezTo>
                <a:cubicBezTo>
                  <a:pt x="206" y="68"/>
                  <a:pt x="206" y="62"/>
                  <a:pt x="202" y="58"/>
                </a:cubicBezTo>
                <a:cubicBezTo>
                  <a:pt x="199" y="54"/>
                  <a:pt x="193" y="54"/>
                  <a:pt x="189" y="58"/>
                </a:cubicBezTo>
                <a:close/>
                <a:moveTo>
                  <a:pt x="240" y="73"/>
                </a:moveTo>
                <a:cubicBezTo>
                  <a:pt x="243" y="70"/>
                  <a:pt x="243" y="64"/>
                  <a:pt x="240" y="60"/>
                </a:cubicBezTo>
                <a:cubicBezTo>
                  <a:pt x="236" y="57"/>
                  <a:pt x="230" y="57"/>
                  <a:pt x="227" y="60"/>
                </a:cubicBezTo>
                <a:cubicBezTo>
                  <a:pt x="223" y="64"/>
                  <a:pt x="223" y="70"/>
                  <a:pt x="227" y="73"/>
                </a:cubicBezTo>
                <a:cubicBezTo>
                  <a:pt x="230" y="77"/>
                  <a:pt x="236" y="77"/>
                  <a:pt x="240" y="73"/>
                </a:cubicBezTo>
                <a:close/>
                <a:moveTo>
                  <a:pt x="169" y="187"/>
                </a:moveTo>
                <a:cubicBezTo>
                  <a:pt x="138" y="187"/>
                  <a:pt x="113" y="213"/>
                  <a:pt x="113" y="244"/>
                </a:cubicBezTo>
                <a:cubicBezTo>
                  <a:pt x="113" y="275"/>
                  <a:pt x="138" y="300"/>
                  <a:pt x="169" y="300"/>
                </a:cubicBezTo>
                <a:cubicBezTo>
                  <a:pt x="200" y="300"/>
                  <a:pt x="225" y="275"/>
                  <a:pt x="225" y="244"/>
                </a:cubicBezTo>
                <a:cubicBezTo>
                  <a:pt x="225" y="213"/>
                  <a:pt x="200" y="187"/>
                  <a:pt x="169" y="187"/>
                </a:cubicBezTo>
                <a:close/>
                <a:moveTo>
                  <a:pt x="163" y="269"/>
                </a:moveTo>
                <a:lnTo>
                  <a:pt x="142" y="248"/>
                </a:lnTo>
                <a:lnTo>
                  <a:pt x="150" y="239"/>
                </a:lnTo>
                <a:lnTo>
                  <a:pt x="163" y="251"/>
                </a:lnTo>
                <a:lnTo>
                  <a:pt x="189" y="224"/>
                </a:lnTo>
                <a:lnTo>
                  <a:pt x="198" y="233"/>
                </a:lnTo>
                <a:lnTo>
                  <a:pt x="163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1"/>
          <p:cNvSpPr/>
          <p:nvPr/>
        </p:nvSpPr>
        <p:spPr>
          <a:xfrm rot="18723600">
            <a:off x="4477320" y="1825200"/>
            <a:ext cx="1424880" cy="2387520"/>
          </a:xfrm>
          <a:custGeom>
            <a:avLst/>
            <a:gdLst/>
            <a:ahLst/>
            <a:rect l="l" t="t" r="r" b="b"/>
            <a:pathLst>
              <a:path w="1425153" h="2348826">
                <a:moveTo>
                  <a:pt x="1372782" y="0"/>
                </a:moveTo>
                <a:lnTo>
                  <a:pt x="1390098" y="440970"/>
                </a:lnTo>
                <a:lnTo>
                  <a:pt x="1390052" y="440972"/>
                </a:lnTo>
                <a:lnTo>
                  <a:pt x="1423199" y="1276727"/>
                </a:lnTo>
                <a:lnTo>
                  <a:pt x="1420538" y="1320413"/>
                </a:lnTo>
                <a:lnTo>
                  <a:pt x="1425153" y="1415552"/>
                </a:lnTo>
                <a:cubicBezTo>
                  <a:pt x="1416881" y="1591366"/>
                  <a:pt x="1341569" y="1763443"/>
                  <a:pt x="1201176" y="1890113"/>
                </a:cubicBezTo>
                <a:lnTo>
                  <a:pt x="692769" y="2348826"/>
                </a:lnTo>
                <a:lnTo>
                  <a:pt x="230069" y="1835998"/>
                </a:lnTo>
                <a:cubicBezTo>
                  <a:pt x="102297" y="1694383"/>
                  <a:pt x="43528" y="1514834"/>
                  <a:pt x="51799" y="1339020"/>
                </a:cubicBezTo>
                <a:lnTo>
                  <a:pt x="52641" y="1333152"/>
                </a:lnTo>
                <a:lnTo>
                  <a:pt x="52351" y="1331098"/>
                </a:lnTo>
                <a:lnTo>
                  <a:pt x="16436" y="425557"/>
                </a:lnTo>
                <a:lnTo>
                  <a:pt x="16465" y="425556"/>
                </a:lnTo>
                <a:lnTo>
                  <a:pt x="0" y="6237"/>
                </a:lnTo>
                <a:lnTo>
                  <a:pt x="2353" y="6145"/>
                </a:lnTo>
                <a:lnTo>
                  <a:pt x="2353" y="3868"/>
                </a:lnTo>
                <a:lnTo>
                  <a:pt x="397760" y="3868"/>
                </a:lnTo>
                <a:lnTo>
                  <a:pt x="397760" y="64100"/>
                </a:lnTo>
                <a:lnTo>
                  <a:pt x="56374" y="64100"/>
                </a:lnTo>
                <a:lnTo>
                  <a:pt x="71335" y="445087"/>
                </a:lnTo>
                <a:lnTo>
                  <a:pt x="70405" y="445124"/>
                </a:lnTo>
                <a:lnTo>
                  <a:pt x="103909" y="1289845"/>
                </a:lnTo>
                <a:lnTo>
                  <a:pt x="104178" y="1291773"/>
                </a:lnTo>
                <a:lnTo>
                  <a:pt x="103403" y="1297280"/>
                </a:lnTo>
                <a:cubicBezTo>
                  <a:pt x="95877" y="1462242"/>
                  <a:pt x="150227" y="1630752"/>
                  <a:pt x="268237" y="1763707"/>
                </a:cubicBezTo>
                <a:lnTo>
                  <a:pt x="695590" y="2245180"/>
                </a:lnTo>
                <a:lnTo>
                  <a:pt x="1164535" y="1815077"/>
                </a:lnTo>
                <a:cubicBezTo>
                  <a:pt x="1294029" y="1696308"/>
                  <a:pt x="1363432" y="1534892"/>
                  <a:pt x="1370957" y="1369929"/>
                </a:cubicBezTo>
                <a:lnTo>
                  <a:pt x="1366641" y="1280657"/>
                </a:lnTo>
                <a:lnTo>
                  <a:pt x="1369071" y="1239667"/>
                </a:lnTo>
                <a:lnTo>
                  <a:pt x="1334223" y="361055"/>
                </a:lnTo>
                <a:lnTo>
                  <a:pt x="1334640" y="361034"/>
                </a:lnTo>
                <a:lnTo>
                  <a:pt x="1323037" y="65536"/>
                </a:lnTo>
                <a:lnTo>
                  <a:pt x="950700" y="65536"/>
                </a:lnTo>
                <a:lnTo>
                  <a:pt x="950700" y="643"/>
                </a:lnTo>
                <a:lnTo>
                  <a:pt x="1355653" y="643"/>
                </a:lnTo>
                <a:lnTo>
                  <a:pt x="1355653" y="672"/>
                </a:lnTo>
                <a:close/>
              </a:path>
            </a:pathLst>
          </a:custGeom>
          <a:solidFill>
            <a:srgbClr val="cb9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2"/>
          <p:cNvSpPr/>
          <p:nvPr/>
        </p:nvSpPr>
        <p:spPr>
          <a:xfrm rot="13323600">
            <a:off x="4561200" y="3593160"/>
            <a:ext cx="1424880" cy="2348640"/>
          </a:xfrm>
          <a:custGeom>
            <a:avLst/>
            <a:gdLst/>
            <a:ahLst/>
            <a:rect l="l" t="t" r="r" b="b"/>
            <a:pathLst>
              <a:path w="1425153" h="2348826">
                <a:moveTo>
                  <a:pt x="1372782" y="0"/>
                </a:moveTo>
                <a:lnTo>
                  <a:pt x="1390098" y="440970"/>
                </a:lnTo>
                <a:lnTo>
                  <a:pt x="1390052" y="440972"/>
                </a:lnTo>
                <a:lnTo>
                  <a:pt x="1423199" y="1276727"/>
                </a:lnTo>
                <a:lnTo>
                  <a:pt x="1420538" y="1320413"/>
                </a:lnTo>
                <a:lnTo>
                  <a:pt x="1425153" y="1415552"/>
                </a:lnTo>
                <a:cubicBezTo>
                  <a:pt x="1416881" y="1591366"/>
                  <a:pt x="1341569" y="1763443"/>
                  <a:pt x="1201176" y="1890113"/>
                </a:cubicBezTo>
                <a:lnTo>
                  <a:pt x="692769" y="2348826"/>
                </a:lnTo>
                <a:lnTo>
                  <a:pt x="230069" y="1835998"/>
                </a:lnTo>
                <a:cubicBezTo>
                  <a:pt x="102297" y="1694383"/>
                  <a:pt x="43528" y="1514834"/>
                  <a:pt x="51799" y="1339020"/>
                </a:cubicBezTo>
                <a:lnTo>
                  <a:pt x="52641" y="1333152"/>
                </a:lnTo>
                <a:lnTo>
                  <a:pt x="52351" y="1331098"/>
                </a:lnTo>
                <a:lnTo>
                  <a:pt x="16436" y="425557"/>
                </a:lnTo>
                <a:lnTo>
                  <a:pt x="16465" y="425556"/>
                </a:lnTo>
                <a:lnTo>
                  <a:pt x="0" y="6237"/>
                </a:lnTo>
                <a:lnTo>
                  <a:pt x="2353" y="6145"/>
                </a:lnTo>
                <a:lnTo>
                  <a:pt x="2353" y="3868"/>
                </a:lnTo>
                <a:lnTo>
                  <a:pt x="397760" y="3868"/>
                </a:lnTo>
                <a:lnTo>
                  <a:pt x="397760" y="64100"/>
                </a:lnTo>
                <a:lnTo>
                  <a:pt x="56374" y="64100"/>
                </a:lnTo>
                <a:lnTo>
                  <a:pt x="71335" y="445087"/>
                </a:lnTo>
                <a:lnTo>
                  <a:pt x="70405" y="445124"/>
                </a:lnTo>
                <a:lnTo>
                  <a:pt x="103909" y="1289845"/>
                </a:lnTo>
                <a:lnTo>
                  <a:pt x="104178" y="1291773"/>
                </a:lnTo>
                <a:lnTo>
                  <a:pt x="103403" y="1297280"/>
                </a:lnTo>
                <a:cubicBezTo>
                  <a:pt x="95877" y="1462242"/>
                  <a:pt x="150227" y="1630752"/>
                  <a:pt x="268237" y="1763707"/>
                </a:cubicBezTo>
                <a:lnTo>
                  <a:pt x="695590" y="2245180"/>
                </a:lnTo>
                <a:lnTo>
                  <a:pt x="1164535" y="1815077"/>
                </a:lnTo>
                <a:cubicBezTo>
                  <a:pt x="1294029" y="1696308"/>
                  <a:pt x="1363432" y="1534892"/>
                  <a:pt x="1370957" y="1369929"/>
                </a:cubicBezTo>
                <a:lnTo>
                  <a:pt x="1366641" y="1280657"/>
                </a:lnTo>
                <a:lnTo>
                  <a:pt x="1369071" y="1239667"/>
                </a:lnTo>
                <a:lnTo>
                  <a:pt x="1334223" y="361055"/>
                </a:lnTo>
                <a:lnTo>
                  <a:pt x="1334640" y="361034"/>
                </a:lnTo>
                <a:lnTo>
                  <a:pt x="1323037" y="65536"/>
                </a:lnTo>
                <a:lnTo>
                  <a:pt x="950700" y="65536"/>
                </a:lnTo>
                <a:lnTo>
                  <a:pt x="950700" y="643"/>
                </a:lnTo>
                <a:lnTo>
                  <a:pt x="1355653" y="643"/>
                </a:lnTo>
                <a:lnTo>
                  <a:pt x="1355653" y="672"/>
                </a:lnTo>
                <a:close/>
              </a:path>
            </a:pathLst>
          </a:custGeom>
          <a:solidFill>
            <a:srgbClr val="267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3"/>
          <p:cNvSpPr/>
          <p:nvPr/>
        </p:nvSpPr>
        <p:spPr>
          <a:xfrm rot="7923600">
            <a:off x="6307200" y="3532680"/>
            <a:ext cx="1479600" cy="2414880"/>
          </a:xfrm>
          <a:custGeom>
            <a:avLst/>
            <a:gdLst/>
            <a:ahLst/>
            <a:rect l="l" t="t" r="r" b="b"/>
            <a:pathLst>
              <a:path w="1425153" h="2348826">
                <a:moveTo>
                  <a:pt x="1372782" y="0"/>
                </a:moveTo>
                <a:lnTo>
                  <a:pt x="1390098" y="440970"/>
                </a:lnTo>
                <a:lnTo>
                  <a:pt x="1390052" y="440972"/>
                </a:lnTo>
                <a:lnTo>
                  <a:pt x="1423199" y="1276727"/>
                </a:lnTo>
                <a:lnTo>
                  <a:pt x="1420538" y="1320413"/>
                </a:lnTo>
                <a:lnTo>
                  <a:pt x="1425153" y="1415552"/>
                </a:lnTo>
                <a:cubicBezTo>
                  <a:pt x="1416881" y="1591366"/>
                  <a:pt x="1341569" y="1763443"/>
                  <a:pt x="1201176" y="1890113"/>
                </a:cubicBezTo>
                <a:lnTo>
                  <a:pt x="692769" y="2348826"/>
                </a:lnTo>
                <a:lnTo>
                  <a:pt x="230069" y="1835998"/>
                </a:lnTo>
                <a:cubicBezTo>
                  <a:pt x="102297" y="1694383"/>
                  <a:pt x="43528" y="1514834"/>
                  <a:pt x="51799" y="1339020"/>
                </a:cubicBezTo>
                <a:lnTo>
                  <a:pt x="52641" y="1333152"/>
                </a:lnTo>
                <a:lnTo>
                  <a:pt x="52351" y="1331098"/>
                </a:lnTo>
                <a:lnTo>
                  <a:pt x="16436" y="425557"/>
                </a:lnTo>
                <a:lnTo>
                  <a:pt x="16465" y="425556"/>
                </a:lnTo>
                <a:lnTo>
                  <a:pt x="0" y="6237"/>
                </a:lnTo>
                <a:lnTo>
                  <a:pt x="2353" y="6145"/>
                </a:lnTo>
                <a:lnTo>
                  <a:pt x="2353" y="3868"/>
                </a:lnTo>
                <a:lnTo>
                  <a:pt x="397760" y="3868"/>
                </a:lnTo>
                <a:lnTo>
                  <a:pt x="397760" y="64100"/>
                </a:lnTo>
                <a:lnTo>
                  <a:pt x="56374" y="64100"/>
                </a:lnTo>
                <a:lnTo>
                  <a:pt x="71335" y="445087"/>
                </a:lnTo>
                <a:lnTo>
                  <a:pt x="70405" y="445124"/>
                </a:lnTo>
                <a:lnTo>
                  <a:pt x="103909" y="1289845"/>
                </a:lnTo>
                <a:lnTo>
                  <a:pt x="104178" y="1291773"/>
                </a:lnTo>
                <a:lnTo>
                  <a:pt x="103403" y="1297280"/>
                </a:lnTo>
                <a:cubicBezTo>
                  <a:pt x="95877" y="1462242"/>
                  <a:pt x="150227" y="1630752"/>
                  <a:pt x="268237" y="1763707"/>
                </a:cubicBezTo>
                <a:lnTo>
                  <a:pt x="695590" y="2245180"/>
                </a:lnTo>
                <a:lnTo>
                  <a:pt x="1164535" y="1815077"/>
                </a:lnTo>
                <a:cubicBezTo>
                  <a:pt x="1294029" y="1696308"/>
                  <a:pt x="1363432" y="1534892"/>
                  <a:pt x="1370957" y="1369929"/>
                </a:cubicBezTo>
                <a:lnTo>
                  <a:pt x="1366641" y="1280657"/>
                </a:lnTo>
                <a:lnTo>
                  <a:pt x="1369071" y="1239667"/>
                </a:lnTo>
                <a:lnTo>
                  <a:pt x="1334223" y="361055"/>
                </a:lnTo>
                <a:lnTo>
                  <a:pt x="1334640" y="361034"/>
                </a:lnTo>
                <a:lnTo>
                  <a:pt x="1323037" y="65536"/>
                </a:lnTo>
                <a:lnTo>
                  <a:pt x="950700" y="65536"/>
                </a:lnTo>
                <a:lnTo>
                  <a:pt x="950700" y="643"/>
                </a:lnTo>
                <a:lnTo>
                  <a:pt x="1355653" y="643"/>
                </a:lnTo>
                <a:lnTo>
                  <a:pt x="1355653" y="672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4"/>
          <p:cNvSpPr/>
          <p:nvPr/>
        </p:nvSpPr>
        <p:spPr>
          <a:xfrm rot="2523600">
            <a:off x="6227280" y="1857240"/>
            <a:ext cx="1424880" cy="2282760"/>
          </a:xfrm>
          <a:custGeom>
            <a:avLst/>
            <a:gdLst/>
            <a:ahLst/>
            <a:rect l="l" t="t" r="r" b="b"/>
            <a:pathLst>
              <a:path w="1425153" h="2348826">
                <a:moveTo>
                  <a:pt x="1372782" y="0"/>
                </a:moveTo>
                <a:lnTo>
                  <a:pt x="1390098" y="440970"/>
                </a:lnTo>
                <a:lnTo>
                  <a:pt x="1390052" y="440972"/>
                </a:lnTo>
                <a:lnTo>
                  <a:pt x="1423199" y="1276727"/>
                </a:lnTo>
                <a:lnTo>
                  <a:pt x="1420538" y="1320413"/>
                </a:lnTo>
                <a:lnTo>
                  <a:pt x="1425153" y="1415552"/>
                </a:lnTo>
                <a:cubicBezTo>
                  <a:pt x="1416881" y="1591366"/>
                  <a:pt x="1341569" y="1763443"/>
                  <a:pt x="1201176" y="1890113"/>
                </a:cubicBezTo>
                <a:lnTo>
                  <a:pt x="692769" y="2348826"/>
                </a:lnTo>
                <a:lnTo>
                  <a:pt x="230069" y="1835998"/>
                </a:lnTo>
                <a:cubicBezTo>
                  <a:pt x="102297" y="1694383"/>
                  <a:pt x="43528" y="1514834"/>
                  <a:pt x="51799" y="1339020"/>
                </a:cubicBezTo>
                <a:lnTo>
                  <a:pt x="52641" y="1333152"/>
                </a:lnTo>
                <a:lnTo>
                  <a:pt x="52351" y="1331098"/>
                </a:lnTo>
                <a:lnTo>
                  <a:pt x="16436" y="425557"/>
                </a:lnTo>
                <a:lnTo>
                  <a:pt x="16465" y="425556"/>
                </a:lnTo>
                <a:lnTo>
                  <a:pt x="0" y="6237"/>
                </a:lnTo>
                <a:lnTo>
                  <a:pt x="2353" y="6145"/>
                </a:lnTo>
                <a:lnTo>
                  <a:pt x="2353" y="3868"/>
                </a:lnTo>
                <a:lnTo>
                  <a:pt x="397760" y="3868"/>
                </a:lnTo>
                <a:lnTo>
                  <a:pt x="397760" y="64100"/>
                </a:lnTo>
                <a:lnTo>
                  <a:pt x="56374" y="64100"/>
                </a:lnTo>
                <a:lnTo>
                  <a:pt x="71335" y="445087"/>
                </a:lnTo>
                <a:lnTo>
                  <a:pt x="70405" y="445124"/>
                </a:lnTo>
                <a:lnTo>
                  <a:pt x="103909" y="1289845"/>
                </a:lnTo>
                <a:lnTo>
                  <a:pt x="104178" y="1291773"/>
                </a:lnTo>
                <a:lnTo>
                  <a:pt x="103403" y="1297280"/>
                </a:lnTo>
                <a:cubicBezTo>
                  <a:pt x="95877" y="1462242"/>
                  <a:pt x="150227" y="1630752"/>
                  <a:pt x="268237" y="1763707"/>
                </a:cubicBezTo>
                <a:lnTo>
                  <a:pt x="695590" y="2245180"/>
                </a:lnTo>
                <a:lnTo>
                  <a:pt x="1164535" y="1815077"/>
                </a:lnTo>
                <a:cubicBezTo>
                  <a:pt x="1294029" y="1696308"/>
                  <a:pt x="1363432" y="1534892"/>
                  <a:pt x="1370957" y="1369929"/>
                </a:cubicBezTo>
                <a:lnTo>
                  <a:pt x="1366641" y="1280657"/>
                </a:lnTo>
                <a:lnTo>
                  <a:pt x="1369071" y="1239667"/>
                </a:lnTo>
                <a:lnTo>
                  <a:pt x="1334223" y="361055"/>
                </a:lnTo>
                <a:lnTo>
                  <a:pt x="1334640" y="361034"/>
                </a:lnTo>
                <a:lnTo>
                  <a:pt x="1323037" y="65536"/>
                </a:lnTo>
                <a:lnTo>
                  <a:pt x="950700" y="65536"/>
                </a:lnTo>
                <a:lnTo>
                  <a:pt x="950700" y="643"/>
                </a:lnTo>
                <a:lnTo>
                  <a:pt x="1355653" y="643"/>
                </a:lnTo>
                <a:lnTo>
                  <a:pt x="1355653" y="672"/>
                </a:lnTo>
                <a:close/>
              </a:path>
            </a:pathLst>
          </a:custGeom>
          <a:solidFill>
            <a:srgbClr val="a3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5"/>
          <p:cNvSpPr/>
          <p:nvPr/>
        </p:nvSpPr>
        <p:spPr>
          <a:xfrm>
            <a:off x="4413600" y="5483520"/>
            <a:ext cx="261360" cy="313920"/>
          </a:xfrm>
          <a:custGeom>
            <a:avLst/>
            <a:gdLst/>
            <a:ahLst/>
            <a:rect l="l" t="t" r="r" b="b"/>
            <a:pathLst>
              <a:path w="250" h="300">
                <a:moveTo>
                  <a:pt x="150" y="238"/>
                </a:moveTo>
                <a:lnTo>
                  <a:pt x="100" y="238"/>
                </a:lnTo>
                <a:cubicBezTo>
                  <a:pt x="97" y="238"/>
                  <a:pt x="94" y="240"/>
                  <a:pt x="94" y="244"/>
                </a:cubicBezTo>
                <a:cubicBezTo>
                  <a:pt x="94" y="247"/>
                  <a:pt x="97" y="250"/>
                  <a:pt x="100" y="250"/>
                </a:cubicBezTo>
                <a:lnTo>
                  <a:pt x="150" y="250"/>
                </a:lnTo>
                <a:cubicBezTo>
                  <a:pt x="153" y="250"/>
                  <a:pt x="156" y="247"/>
                  <a:pt x="156" y="244"/>
                </a:cubicBezTo>
                <a:cubicBezTo>
                  <a:pt x="156" y="240"/>
                  <a:pt x="153" y="238"/>
                  <a:pt x="150" y="238"/>
                </a:cubicBezTo>
                <a:close/>
                <a:moveTo>
                  <a:pt x="150" y="263"/>
                </a:moveTo>
                <a:lnTo>
                  <a:pt x="100" y="263"/>
                </a:lnTo>
                <a:cubicBezTo>
                  <a:pt x="97" y="263"/>
                  <a:pt x="94" y="265"/>
                  <a:pt x="94" y="269"/>
                </a:cubicBezTo>
                <a:cubicBezTo>
                  <a:pt x="94" y="272"/>
                  <a:pt x="97" y="275"/>
                  <a:pt x="100" y="275"/>
                </a:cubicBezTo>
                <a:lnTo>
                  <a:pt x="150" y="275"/>
                </a:lnTo>
                <a:cubicBezTo>
                  <a:pt x="153" y="275"/>
                  <a:pt x="156" y="272"/>
                  <a:pt x="156" y="269"/>
                </a:cubicBezTo>
                <a:cubicBezTo>
                  <a:pt x="156" y="265"/>
                  <a:pt x="153" y="263"/>
                  <a:pt x="150" y="263"/>
                </a:cubicBezTo>
                <a:close/>
                <a:moveTo>
                  <a:pt x="153" y="288"/>
                </a:moveTo>
                <a:lnTo>
                  <a:pt x="97" y="288"/>
                </a:lnTo>
                <a:lnTo>
                  <a:pt x="112" y="297"/>
                </a:lnTo>
                <a:cubicBezTo>
                  <a:pt x="114" y="299"/>
                  <a:pt x="116" y="300"/>
                  <a:pt x="119" y="300"/>
                </a:cubicBezTo>
                <a:lnTo>
                  <a:pt x="131" y="300"/>
                </a:lnTo>
                <a:cubicBezTo>
                  <a:pt x="134" y="300"/>
                  <a:pt x="136" y="299"/>
                  <a:pt x="138" y="297"/>
                </a:cubicBezTo>
                <a:lnTo>
                  <a:pt x="153" y="288"/>
                </a:lnTo>
                <a:close/>
                <a:moveTo>
                  <a:pt x="200" y="115"/>
                </a:moveTo>
                <a:cubicBezTo>
                  <a:pt x="200" y="160"/>
                  <a:pt x="160" y="190"/>
                  <a:pt x="160" y="225"/>
                </a:cubicBezTo>
                <a:lnTo>
                  <a:pt x="135" y="225"/>
                </a:lnTo>
                <a:cubicBezTo>
                  <a:pt x="135" y="202"/>
                  <a:pt x="146" y="183"/>
                  <a:pt x="156" y="164"/>
                </a:cubicBezTo>
                <a:cubicBezTo>
                  <a:pt x="166" y="148"/>
                  <a:pt x="175" y="132"/>
                  <a:pt x="175" y="115"/>
                </a:cubicBezTo>
                <a:cubicBezTo>
                  <a:pt x="175" y="83"/>
                  <a:pt x="149" y="68"/>
                  <a:pt x="125" y="68"/>
                </a:cubicBezTo>
                <a:cubicBezTo>
                  <a:pt x="101" y="68"/>
                  <a:pt x="75" y="83"/>
                  <a:pt x="75" y="115"/>
                </a:cubicBezTo>
                <a:cubicBezTo>
                  <a:pt x="75" y="132"/>
                  <a:pt x="84" y="148"/>
                  <a:pt x="94" y="164"/>
                </a:cubicBezTo>
                <a:cubicBezTo>
                  <a:pt x="104" y="183"/>
                  <a:pt x="115" y="202"/>
                  <a:pt x="115" y="225"/>
                </a:cubicBezTo>
                <a:lnTo>
                  <a:pt x="90" y="225"/>
                </a:lnTo>
                <a:cubicBezTo>
                  <a:pt x="90" y="190"/>
                  <a:pt x="50" y="160"/>
                  <a:pt x="50" y="115"/>
                </a:cubicBezTo>
                <a:cubicBezTo>
                  <a:pt x="50" y="68"/>
                  <a:pt x="87" y="43"/>
                  <a:pt x="125" y="43"/>
                </a:cubicBezTo>
                <a:cubicBezTo>
                  <a:pt x="162" y="43"/>
                  <a:pt x="200" y="69"/>
                  <a:pt x="200" y="115"/>
                </a:cubicBezTo>
                <a:close/>
                <a:moveTo>
                  <a:pt x="250" y="106"/>
                </a:moveTo>
                <a:lnTo>
                  <a:pt x="250" y="124"/>
                </a:lnTo>
                <a:lnTo>
                  <a:pt x="218" y="124"/>
                </a:lnTo>
                <a:cubicBezTo>
                  <a:pt x="219" y="121"/>
                  <a:pt x="219" y="118"/>
                  <a:pt x="219" y="115"/>
                </a:cubicBezTo>
                <a:cubicBezTo>
                  <a:pt x="219" y="112"/>
                  <a:pt x="219" y="109"/>
                  <a:pt x="218" y="106"/>
                </a:cubicBezTo>
                <a:lnTo>
                  <a:pt x="250" y="106"/>
                </a:lnTo>
                <a:close/>
                <a:moveTo>
                  <a:pt x="117" y="24"/>
                </a:moveTo>
                <a:lnTo>
                  <a:pt x="117" y="0"/>
                </a:lnTo>
                <a:lnTo>
                  <a:pt x="134" y="0"/>
                </a:lnTo>
                <a:lnTo>
                  <a:pt x="134" y="25"/>
                </a:lnTo>
                <a:cubicBezTo>
                  <a:pt x="131" y="24"/>
                  <a:pt x="128" y="24"/>
                  <a:pt x="125" y="24"/>
                </a:cubicBezTo>
                <a:cubicBezTo>
                  <a:pt x="122" y="24"/>
                  <a:pt x="120" y="24"/>
                  <a:pt x="117" y="24"/>
                </a:cubicBezTo>
                <a:close/>
                <a:moveTo>
                  <a:pt x="70" y="41"/>
                </a:moveTo>
                <a:lnTo>
                  <a:pt x="57" y="16"/>
                </a:lnTo>
                <a:lnTo>
                  <a:pt x="72" y="8"/>
                </a:lnTo>
                <a:lnTo>
                  <a:pt x="85" y="32"/>
                </a:lnTo>
                <a:cubicBezTo>
                  <a:pt x="80" y="35"/>
                  <a:pt x="75" y="37"/>
                  <a:pt x="70" y="41"/>
                </a:cubicBezTo>
                <a:close/>
                <a:moveTo>
                  <a:pt x="202" y="62"/>
                </a:moveTo>
                <a:lnTo>
                  <a:pt x="227" y="45"/>
                </a:lnTo>
                <a:lnTo>
                  <a:pt x="237" y="59"/>
                </a:lnTo>
                <a:lnTo>
                  <a:pt x="211" y="77"/>
                </a:lnTo>
                <a:cubicBezTo>
                  <a:pt x="209" y="72"/>
                  <a:pt x="206" y="67"/>
                  <a:pt x="202" y="62"/>
                </a:cubicBezTo>
                <a:close/>
                <a:moveTo>
                  <a:pt x="165" y="32"/>
                </a:moveTo>
                <a:lnTo>
                  <a:pt x="178" y="8"/>
                </a:lnTo>
                <a:lnTo>
                  <a:pt x="193" y="16"/>
                </a:lnTo>
                <a:lnTo>
                  <a:pt x="180" y="41"/>
                </a:lnTo>
                <a:cubicBezTo>
                  <a:pt x="175" y="37"/>
                  <a:pt x="170" y="35"/>
                  <a:pt x="165" y="32"/>
                </a:cubicBezTo>
                <a:close/>
                <a:moveTo>
                  <a:pt x="39" y="77"/>
                </a:moveTo>
                <a:lnTo>
                  <a:pt x="13" y="59"/>
                </a:lnTo>
                <a:lnTo>
                  <a:pt x="23" y="45"/>
                </a:lnTo>
                <a:lnTo>
                  <a:pt x="48" y="62"/>
                </a:lnTo>
                <a:cubicBezTo>
                  <a:pt x="44" y="67"/>
                  <a:pt x="41" y="72"/>
                  <a:pt x="39" y="77"/>
                </a:cubicBezTo>
                <a:close/>
                <a:moveTo>
                  <a:pt x="210" y="155"/>
                </a:moveTo>
                <a:lnTo>
                  <a:pt x="240" y="167"/>
                </a:lnTo>
                <a:lnTo>
                  <a:pt x="233" y="183"/>
                </a:lnTo>
                <a:lnTo>
                  <a:pt x="203" y="171"/>
                </a:lnTo>
                <a:cubicBezTo>
                  <a:pt x="206" y="166"/>
                  <a:pt x="208" y="160"/>
                  <a:pt x="210" y="155"/>
                </a:cubicBezTo>
                <a:close/>
                <a:moveTo>
                  <a:pt x="46" y="169"/>
                </a:moveTo>
                <a:lnTo>
                  <a:pt x="17" y="183"/>
                </a:lnTo>
                <a:lnTo>
                  <a:pt x="10" y="167"/>
                </a:lnTo>
                <a:lnTo>
                  <a:pt x="39" y="154"/>
                </a:lnTo>
                <a:cubicBezTo>
                  <a:pt x="41" y="159"/>
                  <a:pt x="44" y="165"/>
                  <a:pt x="46" y="169"/>
                </a:cubicBezTo>
                <a:close/>
                <a:moveTo>
                  <a:pt x="32" y="124"/>
                </a:moveTo>
                <a:lnTo>
                  <a:pt x="0" y="124"/>
                </a:lnTo>
                <a:lnTo>
                  <a:pt x="0" y="106"/>
                </a:lnTo>
                <a:lnTo>
                  <a:pt x="32" y="106"/>
                </a:lnTo>
                <a:cubicBezTo>
                  <a:pt x="31" y="109"/>
                  <a:pt x="31" y="112"/>
                  <a:pt x="31" y="115"/>
                </a:cubicBezTo>
                <a:cubicBezTo>
                  <a:pt x="31" y="118"/>
                  <a:pt x="31" y="121"/>
                  <a:pt x="3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6"/>
          <p:cNvSpPr/>
          <p:nvPr/>
        </p:nvSpPr>
        <p:spPr>
          <a:xfrm>
            <a:off x="363960" y="4741200"/>
            <a:ext cx="3312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Not many applications that have the same functionalities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f2f2"/>
                </a:solidFill>
                <a:latin typeface="Arial Rounded MT Bold"/>
              </a:rPr>
              <a:t>Helps researchers correlate weather information with stroke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 Rounded MT Bold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58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The team consists of: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Mara Gheorghe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Bogdan Bentea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Iulian Bodgan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 Rounded MT Bold"/>
              </a:rPr>
              <a:t>Stefan Bodea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Application>LibreOffice/6.4.7.2$Linux_X86_64 LibreOffice_project/40$Build-2</Application>
  <Words>254</Words>
  <Paragraphs>34</Paragraphs>
  <Company>SlideModel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2016-10-10T07:18:54Z</dcterms:created>
  <dc:creator>SlideModel</dc:creator>
  <dc:description/>
  <cp:keywords>PowerPoint Templates</cp:keywords>
  <dc:language>en-US</dc:language>
  <cp:lastModifiedBy>MARA-ELENA GHEORGHE</cp:lastModifiedBy>
  <dcterms:modified xsi:type="dcterms:W3CDTF">2023-01-15T23:23:26Z</dcterms:modified>
  <cp:revision>50</cp:revision>
  <dc:subject>SWOT Analysis PowerPoint Template</dc:subject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SlideModel</vt:lpwstr>
  </property>
  <property fmtid="{D5CDD505-2E9C-101B-9397-08002B2CF9AE}" pid="4" name="HiddenSlides">
    <vt:i4>0</vt:i4>
  </property>
  <property fmtid="{D5CDD505-2E9C-101B-9397-08002B2CF9AE}" pid="5" name="HyperlinkBase">
    <vt:lpwstr>http://slidemodel.com/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anager">
    <vt:lpwstr>SlideModel</vt:lpwstr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  <property fmtid="{D5CDD505-2E9C-101B-9397-08002B2CF9AE}" pid="15" name="category">
    <vt:lpwstr>PowerPoint Templates</vt:lpwstr>
  </property>
</Properties>
</file>