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7" r:id="rId4"/>
    <p:sldId id="265" r:id="rId5"/>
    <p:sldId id="264" r:id="rId6"/>
    <p:sldId id="259" r:id="rId7"/>
    <p:sldId id="258" r:id="rId8"/>
    <p:sldId id="266" r:id="rId9"/>
    <p:sldId id="260" r:id="rId10"/>
    <p:sldId id="261" r:id="rId11"/>
    <p:sldId id="262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7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06.09.2018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complex cascaded 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25370" cy="49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95736" y="2276872"/>
            <a:ext cx="122413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graphical widgets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1187624" y="1844824"/>
            <a:ext cx="936104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699792" y="1988840"/>
            <a:ext cx="50405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79712" y="2996952"/>
            <a:ext cx="180020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its properties are displayed in the inspector 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1043608" y="2204864"/>
            <a:ext cx="864096" cy="7920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2"/>
          </p:cNvCxnSpPr>
          <p:nvPr/>
        </p:nvCxnSpPr>
        <p:spPr>
          <a:xfrm flipH="1">
            <a:off x="2483768" y="3574033"/>
            <a:ext cx="396044" cy="503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3968" y="40050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Properties of widget include its size, color, text, …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516216" y="4544978"/>
            <a:ext cx="2304256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Some properties can be modified dynamically based on the values of a simulation. “Adapters” specify how a simulation value should be reflected by the widget.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15616" y="5229200"/>
            <a:ext cx="5112568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 from  the current value of the “</a:t>
            </a:r>
            <a:r>
              <a:rPr lang="en-US" sz="1050" b="1" dirty="0" err="1" smtClean="0">
                <a:solidFill>
                  <a:srgbClr val="C00000"/>
                </a:solidFill>
              </a:rPr>
              <a:t>trafficSignal</a:t>
            </a:r>
            <a:r>
              <a:rPr lang="en-US" sz="1050" b="1" dirty="0" smtClean="0">
                <a:solidFill>
                  <a:srgbClr val="C00000"/>
                </a:solidFill>
              </a:rPr>
              <a:t> define” to the color of the widget.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 flipV="1">
            <a:off x="3275856" y="4653136"/>
            <a:ext cx="432048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491880" y="1628800"/>
            <a:ext cx="1944216" cy="28803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rechts 24"/>
          <p:cNvSpPr/>
          <p:nvPr/>
        </p:nvSpPr>
        <p:spPr>
          <a:xfrm>
            <a:off x="6300192" y="4509120"/>
            <a:ext cx="144016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5076056" y="5013176"/>
            <a:ext cx="72008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403648" y="4046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Adapters must be re-loaded by pressing this button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 flipH="1">
            <a:off x="2987824" y="692696"/>
            <a:ext cx="72008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262" t="8400" r="35032" b="58001"/>
          <a:stretch>
            <a:fillRect/>
          </a:stretch>
        </p:blipFill>
        <p:spPr bwMode="auto">
          <a:xfrm>
            <a:off x="1979712" y="908720"/>
            <a:ext cx="532859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2204864"/>
            <a:ext cx="1944216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and opening the intention menu, one can add left or right siblings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6012160" y="1556792"/>
            <a:ext cx="864096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95936" y="1772816"/>
            <a:ext cx="57606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New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sibling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1484784"/>
            <a:ext cx="14401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500063"/>
            <a:ext cx="73533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499992" y="565230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Interface Definition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2483768" y="692696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411760" y="1484784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Input/Output</a:t>
            </a:r>
            <a:r>
              <a:rPr lang="en-US" sz="1050" b="1" dirty="0" smtClean="0">
                <a:solidFill>
                  <a:srgbClr val="C00000"/>
                </a:solidFill>
              </a:rPr>
              <a:t> ports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1907704" y="1124744"/>
            <a:ext cx="72008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563888" y="1052736"/>
            <a:ext cx="72008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732240" y="1196752"/>
            <a:ext cx="129614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Contracts: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Pre-/</a:t>
            </a:r>
            <a:r>
              <a:rPr lang="en-US" sz="1050" b="1" dirty="0" err="1" smtClean="0">
                <a:solidFill>
                  <a:srgbClr val="C00000"/>
                </a:solidFill>
              </a:rPr>
              <a:t>P</a:t>
            </a:r>
            <a:r>
              <a:rPr lang="en-US" sz="1050" b="1" dirty="0" err="1" smtClean="0">
                <a:solidFill>
                  <a:srgbClr val="C00000"/>
                </a:solidFill>
              </a:rPr>
              <a:t>ostconditions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5508104" y="1340768"/>
            <a:ext cx="1152128" cy="10801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660232" y="2941494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AssemblyDefinition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4644008" y="3085510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300192" y="4941168"/>
            <a:ext cx="165618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Assembly body using the diagrammatic notation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39374"/>
            <a:ext cx="7776864" cy="453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2915816" y="681791"/>
            <a:ext cx="252028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1: Start the AG </a:t>
            </a:r>
            <a:r>
              <a:rPr lang="en-US" sz="1050" b="1" dirty="0" smtClean="0">
                <a:solidFill>
                  <a:srgbClr val="C00000"/>
                </a:solidFill>
              </a:rPr>
              <a:t>analysis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2123728" y="908720"/>
            <a:ext cx="720080" cy="18002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915816" y="997278"/>
            <a:ext cx="252028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2: After the </a:t>
            </a:r>
            <a:r>
              <a:rPr lang="en-US" sz="1050" b="1" dirty="0" smtClean="0">
                <a:solidFill>
                  <a:srgbClr val="C00000"/>
                </a:solidFill>
              </a:rPr>
              <a:t>analysis finishes, the results are displayed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436096" y="1124744"/>
            <a:ext cx="1080120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88024" y="3140968"/>
            <a:ext cx="1728192" cy="9361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4104456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259632" y="4149080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907704" y="3932039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3: Double-clicking on a failed result will display the counterexample. By clicking on “Simulate”, the CEX will be simulated.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907704" y="4581128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4: Using the simulation bar, one can step-through the counterexample, the values of ports in a certain step are displayed in the IDE as annotations.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283968" y="4293096"/>
            <a:ext cx="2664296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7" idx="1"/>
          </p:cNvCxnSpPr>
          <p:nvPr/>
        </p:nvCxnSpPr>
        <p:spPr>
          <a:xfrm flipH="1" flipV="1">
            <a:off x="1115616" y="2332331"/>
            <a:ext cx="792088" cy="25373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483770" cy="50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33467" y="2852931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‘*’ represent the fact that the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 input can take any value with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a specified type in inspector</a:t>
            </a:r>
          </a:p>
        </p:txBody>
      </p:sp>
      <p:cxnSp>
        <p:nvCxnSpPr>
          <p:cNvPr id="6" name="Gerade Verbindung mit Pfeil 5"/>
          <p:cNvCxnSpPr>
            <a:stCxn id="5" idx="3"/>
          </p:cNvCxnSpPr>
          <p:nvPr/>
        </p:nvCxnSpPr>
        <p:spPr>
          <a:xfrm flipV="1">
            <a:off x="2123728" y="2852936"/>
            <a:ext cx="2016224" cy="288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2123728" y="3141472"/>
            <a:ext cx="1008112" cy="2231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60232" y="2636912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‘#’ means that the value of an output in a certain step is not interesting (don’t care)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156176" y="2852936"/>
            <a:ext cx="504056" cy="725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>
            <a:off x="6084168" y="2925453"/>
            <a:ext cx="576064" cy="1367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049" y="1090613"/>
            <a:ext cx="566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107505" y="2852931"/>
            <a:ext cx="2592288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test can be checked using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BMC  or BDD-based model checking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property to check is expressed in LTL and has the form: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LTLSPEC (act = exp) &amp; (X act = exp) &amp;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(X (X act = exp)) &amp; (X (X (X act = exp))) &amp; …</a:t>
            </a:r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 flipV="1">
            <a:off x="2699793" y="2204868"/>
            <a:ext cx="1368151" cy="13405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699793" y="3545429"/>
            <a:ext cx="1584175" cy="161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1814513"/>
            <a:ext cx="71342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3429000"/>
            <a:ext cx="2592288" cy="1061829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Initial condition means that the following test is run after the system reaches a state such that the initial condition is true. 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first line of the test case starts from the next step.</a:t>
            </a:r>
          </a:p>
        </p:txBody>
      </p:sp>
      <p:cxnSp>
        <p:nvCxnSpPr>
          <p:cNvPr id="6" name="Gerade Verbindung mit Pfeil 5"/>
          <p:cNvCxnSpPr>
            <a:stCxn id="5" idx="1"/>
          </p:cNvCxnSpPr>
          <p:nvPr/>
        </p:nvCxnSpPr>
        <p:spPr>
          <a:xfrm flipH="1" flipV="1">
            <a:off x="4716016" y="3573020"/>
            <a:ext cx="576064" cy="3868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499992" y="4077072"/>
            <a:ext cx="792088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4547" t="4851" r="6391" b="45800"/>
          <a:stretch>
            <a:fillRect/>
          </a:stretch>
        </p:blipFill>
        <p:spPr bwMode="auto">
          <a:xfrm>
            <a:off x="1115616" y="260648"/>
            <a:ext cx="72008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/>
          <p:cNvGrpSpPr/>
          <p:nvPr/>
        </p:nvGrpSpPr>
        <p:grpSpPr>
          <a:xfrm>
            <a:off x="7164288" y="1484784"/>
            <a:ext cx="1197764" cy="973996"/>
            <a:chOff x="6876256" y="2924944"/>
            <a:chExt cx="1197764" cy="973996"/>
          </a:xfrm>
        </p:grpSpPr>
        <p:sp>
          <p:nvSpPr>
            <p:cNvPr id="5" name="Textfeld 4"/>
            <p:cNvSpPr txBox="1"/>
            <p:nvPr/>
          </p:nvSpPr>
          <p:spPr>
            <a:xfrm>
              <a:off x="6876256" y="3645024"/>
              <a:ext cx="1197764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outputs definition</a:t>
              </a:r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 flipV="1">
              <a:off x="7380312" y="2924944"/>
              <a:ext cx="144016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Gerade Verbindung mit Pfeil 10"/>
          <p:cNvCxnSpPr/>
          <p:nvPr/>
        </p:nvCxnSpPr>
        <p:spPr>
          <a:xfrm flipH="1" flipV="1">
            <a:off x="7164288" y="1484784"/>
            <a:ext cx="144016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1763688" y="2636912"/>
            <a:ext cx="2688557" cy="919554"/>
            <a:chOff x="6876256" y="3140968"/>
            <a:chExt cx="2688557" cy="919554"/>
          </a:xfrm>
        </p:grpSpPr>
        <p:sp>
          <p:nvSpPr>
            <p:cNvPr id="13" name="Textfeld 12"/>
            <p:cNvSpPr txBox="1"/>
            <p:nvPr/>
          </p:nvSpPr>
          <p:spPr>
            <a:xfrm>
              <a:off x="6876256" y="3645024"/>
              <a:ext cx="2688557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only function results marked as ‘outputs‘ are</a:t>
              </a:r>
            </a:p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available as output ports</a:t>
              </a: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 flipV="1">
              <a:off x="8388424" y="3140968"/>
              <a:ext cx="72008" cy="4320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states definition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 variable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additional state variables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name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guard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reference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state-machine section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Bildschirmpräsentation (4:3)</PresentationFormat>
  <Paragraphs>57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782</cp:revision>
  <dcterms:modified xsi:type="dcterms:W3CDTF">2018-09-07T08:29:14Z</dcterms:modified>
</cp:coreProperties>
</file>