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57" r:id="rId4"/>
    <p:sldId id="265" r:id="rId5"/>
    <p:sldId id="264" r:id="rId6"/>
    <p:sldId id="259" r:id="rId7"/>
    <p:sldId id="258" r:id="rId8"/>
    <p:sldId id="266" r:id="rId9"/>
    <p:sldId id="260" r:id="rId10"/>
    <p:sldId id="261" r:id="rId11"/>
    <p:sldId id="262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411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812C92-0668-408F-AE44-47ECD1C69BA6}" type="datetimeFigureOut">
              <a:rPr lang="en-US" smtClean="0"/>
              <a:pPr/>
              <a:t>6/15/2018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58DAA-EA8D-4A3C-B004-D53448C5190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58DAA-EA8D-4A3C-B004-D53448C5190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15.06.2018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15.06.2018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15.06.2018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15.06.2018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15.06.2018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15.06.2018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15.06.2018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15.06.2018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15.06.2018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15.06.2018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15.06.2018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15.06.2018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418"/>
          <a:stretch>
            <a:fillRect/>
          </a:stretch>
        </p:blipFill>
        <p:spPr bwMode="auto">
          <a:xfrm>
            <a:off x="107504" y="1755775"/>
            <a:ext cx="8966646" cy="334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2051720" y="2996952"/>
            <a:ext cx="1188146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system under test</a:t>
            </a:r>
            <a:endParaRPr lang="en-US" sz="1050" b="1" dirty="0">
              <a:solidFill>
                <a:srgbClr val="C00000"/>
              </a:solidFill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 flipH="1" flipV="1">
            <a:off x="1187624" y="2708920"/>
            <a:ext cx="864096" cy="28803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>
            <a:off x="3275856" y="3140968"/>
            <a:ext cx="1080120" cy="21602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4355976" y="1772816"/>
            <a:ext cx="1244251" cy="415498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test collection and </a:t>
            </a:r>
          </a:p>
          <a:p>
            <a:r>
              <a:rPr lang="en-US" sz="1050" b="1" dirty="0" smtClean="0">
                <a:solidFill>
                  <a:srgbClr val="C00000"/>
                </a:solidFill>
              </a:rPr>
              <a:t>test cases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948044" y="2276872"/>
            <a:ext cx="535724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inputs</a:t>
            </a:r>
          </a:p>
        </p:txBody>
      </p:sp>
      <p:cxnSp>
        <p:nvCxnSpPr>
          <p:cNvPr id="14" name="Gerade Verbindung mit Pfeil 13"/>
          <p:cNvCxnSpPr>
            <a:stCxn id="13" idx="1"/>
          </p:cNvCxnSpPr>
          <p:nvPr/>
        </p:nvCxnSpPr>
        <p:spPr>
          <a:xfrm flipH="1">
            <a:off x="1660012" y="2403830"/>
            <a:ext cx="288032" cy="8906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>
            <a:off x="2483768" y="2420888"/>
            <a:ext cx="576064" cy="14401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2339752" y="4005064"/>
            <a:ext cx="1296144" cy="43204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1647061" y="3789040"/>
            <a:ext cx="620683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outputs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355976" y="3645024"/>
            <a:ext cx="816249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passed test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25" name="Geschweifte Klammer rechts 24"/>
          <p:cNvSpPr/>
          <p:nvPr/>
        </p:nvSpPr>
        <p:spPr>
          <a:xfrm>
            <a:off x="4139952" y="3501008"/>
            <a:ext cx="144016" cy="5040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feld 25"/>
          <p:cNvSpPr txBox="1"/>
          <p:nvPr/>
        </p:nvSpPr>
        <p:spPr>
          <a:xfrm>
            <a:off x="4355976" y="4437112"/>
            <a:ext cx="745717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failed test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4499992" y="4797152"/>
            <a:ext cx="1917513" cy="415498"/>
          </a:xfrm>
          <a:prstGeom prst="rect">
            <a:avLst/>
          </a:prstGeom>
          <a:solidFill>
            <a:schemeClr val="accent6">
              <a:lumMod val="20000"/>
              <a:lumOff val="80000"/>
              <a:alpha val="6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expected value vs. actual value</a:t>
            </a:r>
          </a:p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in step 3</a:t>
            </a:r>
          </a:p>
        </p:txBody>
      </p:sp>
      <p:cxnSp>
        <p:nvCxnSpPr>
          <p:cNvPr id="33" name="Gerade Verbindung mit Pfeil 32"/>
          <p:cNvCxnSpPr/>
          <p:nvPr/>
        </p:nvCxnSpPr>
        <p:spPr>
          <a:xfrm flipH="1" flipV="1">
            <a:off x="4139952" y="4869160"/>
            <a:ext cx="360040" cy="7200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32" idx="3"/>
          </p:cNvCxnSpPr>
          <p:nvPr/>
        </p:nvCxnSpPr>
        <p:spPr>
          <a:xfrm flipV="1">
            <a:off x="6417505" y="4725145"/>
            <a:ext cx="818791" cy="27975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26" idx="1"/>
          </p:cNvCxnSpPr>
          <p:nvPr/>
        </p:nvCxnSpPr>
        <p:spPr>
          <a:xfrm flipH="1">
            <a:off x="4139952" y="4564070"/>
            <a:ext cx="216024" cy="1705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26" idx="3"/>
          </p:cNvCxnSpPr>
          <p:nvPr/>
        </p:nvCxnSpPr>
        <p:spPr>
          <a:xfrm flipV="1">
            <a:off x="5101693" y="2708920"/>
            <a:ext cx="2422635" cy="185515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 flipH="1" flipV="1">
            <a:off x="1043608" y="3717032"/>
            <a:ext cx="504056" cy="19896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404664"/>
            <a:ext cx="7920881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124744"/>
            <a:ext cx="4333875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5580112" y="980728"/>
            <a:ext cx="785793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definitions</a:t>
            </a:r>
          </a:p>
        </p:txBody>
      </p:sp>
      <p:sp>
        <p:nvSpPr>
          <p:cNvPr id="8" name="Geschweifte Klammer rechts 7"/>
          <p:cNvSpPr/>
          <p:nvPr/>
        </p:nvSpPr>
        <p:spPr>
          <a:xfrm rot="16200000">
            <a:off x="5868146" y="764703"/>
            <a:ext cx="144014" cy="11521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feld 8"/>
          <p:cNvSpPr txBox="1"/>
          <p:nvPr/>
        </p:nvSpPr>
        <p:spPr>
          <a:xfrm>
            <a:off x="3059832" y="3247092"/>
            <a:ext cx="1813317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complex cascaded conditions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10" name="Geschweifte Klammer rechts 9"/>
          <p:cNvSpPr/>
          <p:nvPr/>
        </p:nvSpPr>
        <p:spPr>
          <a:xfrm rot="5400000">
            <a:off x="3887924" y="1952836"/>
            <a:ext cx="144016" cy="23762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764704"/>
            <a:ext cx="4483770" cy="5009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233467" y="2852931"/>
            <a:ext cx="1890261" cy="577081"/>
          </a:xfrm>
          <a:prstGeom prst="rect">
            <a:avLst/>
          </a:prstGeom>
          <a:solidFill>
            <a:schemeClr val="accent6">
              <a:lumMod val="20000"/>
              <a:lumOff val="80000"/>
              <a:alpha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‘*’ represent the fact that the</a:t>
            </a:r>
          </a:p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 input can take any value with </a:t>
            </a:r>
          </a:p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a specified type in inspector</a:t>
            </a:r>
          </a:p>
        </p:txBody>
      </p:sp>
      <p:cxnSp>
        <p:nvCxnSpPr>
          <p:cNvPr id="6" name="Gerade Verbindung mit Pfeil 5"/>
          <p:cNvCxnSpPr>
            <a:stCxn id="5" idx="3"/>
          </p:cNvCxnSpPr>
          <p:nvPr/>
        </p:nvCxnSpPr>
        <p:spPr>
          <a:xfrm flipV="1">
            <a:off x="2123728" y="2852936"/>
            <a:ext cx="2016224" cy="28853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5" idx="3"/>
          </p:cNvCxnSpPr>
          <p:nvPr/>
        </p:nvCxnSpPr>
        <p:spPr>
          <a:xfrm>
            <a:off x="2123728" y="3141472"/>
            <a:ext cx="1008112" cy="223174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6660232" y="2636912"/>
            <a:ext cx="1890261" cy="577081"/>
          </a:xfrm>
          <a:prstGeom prst="rect">
            <a:avLst/>
          </a:prstGeom>
          <a:solidFill>
            <a:schemeClr val="accent6">
              <a:lumMod val="20000"/>
              <a:lumOff val="80000"/>
              <a:alpha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‘#’ means that the value of an output in a certain step is not interesting (don’t care)</a:t>
            </a:r>
          </a:p>
        </p:txBody>
      </p:sp>
      <p:cxnSp>
        <p:nvCxnSpPr>
          <p:cNvPr id="14" name="Gerade Verbindung mit Pfeil 13"/>
          <p:cNvCxnSpPr/>
          <p:nvPr/>
        </p:nvCxnSpPr>
        <p:spPr>
          <a:xfrm flipH="1" flipV="1">
            <a:off x="6156176" y="2852936"/>
            <a:ext cx="504056" cy="7251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13" idx="1"/>
          </p:cNvCxnSpPr>
          <p:nvPr/>
        </p:nvCxnSpPr>
        <p:spPr>
          <a:xfrm flipH="1">
            <a:off x="6084168" y="2925453"/>
            <a:ext cx="576064" cy="136764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1049" y="1090613"/>
            <a:ext cx="5667375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feld 3"/>
          <p:cNvSpPr txBox="1"/>
          <p:nvPr/>
        </p:nvSpPr>
        <p:spPr>
          <a:xfrm>
            <a:off x="107505" y="2852931"/>
            <a:ext cx="2592288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The test can be checked using</a:t>
            </a:r>
          </a:p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BMC  or BDD-based model checking</a:t>
            </a:r>
          </a:p>
          <a:p>
            <a:pPr algn="ctr"/>
            <a:endParaRPr lang="en-US" sz="1050" b="1" dirty="0" smtClean="0">
              <a:solidFill>
                <a:srgbClr val="C00000"/>
              </a:solidFill>
            </a:endParaRPr>
          </a:p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The property to check is expressed in LTL and has the form:</a:t>
            </a:r>
          </a:p>
          <a:p>
            <a:pPr algn="ctr"/>
            <a:endParaRPr lang="en-US" sz="1050" b="1" dirty="0" smtClean="0">
              <a:solidFill>
                <a:srgbClr val="C00000"/>
              </a:solidFill>
            </a:endParaRPr>
          </a:p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LTLSPEC (act = exp) &amp; (X act = exp) &amp; </a:t>
            </a:r>
          </a:p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(X (X act = exp)) &amp; (X (X (X act = exp))) &amp; …</a:t>
            </a:r>
          </a:p>
        </p:txBody>
      </p:sp>
      <p:cxnSp>
        <p:nvCxnSpPr>
          <p:cNvPr id="5" name="Gerade Verbindung mit Pfeil 4"/>
          <p:cNvCxnSpPr>
            <a:stCxn id="4" idx="3"/>
          </p:cNvCxnSpPr>
          <p:nvPr/>
        </p:nvCxnSpPr>
        <p:spPr>
          <a:xfrm flipV="1">
            <a:off x="2699793" y="2204868"/>
            <a:ext cx="1368151" cy="134056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>
            <a:stCxn id="4" idx="3"/>
          </p:cNvCxnSpPr>
          <p:nvPr/>
        </p:nvCxnSpPr>
        <p:spPr>
          <a:xfrm>
            <a:off x="2699793" y="3545429"/>
            <a:ext cx="1584175" cy="161176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4888" y="1814513"/>
            <a:ext cx="7134225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5292080" y="3429000"/>
            <a:ext cx="2592288" cy="1061829"/>
          </a:xfrm>
          <a:prstGeom prst="rect">
            <a:avLst/>
          </a:prstGeom>
          <a:solidFill>
            <a:schemeClr val="accent6">
              <a:lumMod val="20000"/>
              <a:lumOff val="80000"/>
              <a:alpha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Initial condition means that the following test is run after the system reaches a state such that the initial condition is true. </a:t>
            </a:r>
          </a:p>
          <a:p>
            <a:pPr algn="ctr"/>
            <a:endParaRPr lang="en-US" sz="1050" b="1" dirty="0" smtClean="0">
              <a:solidFill>
                <a:srgbClr val="C00000"/>
              </a:solidFill>
            </a:endParaRPr>
          </a:p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The first line of the test case starts from the next step.</a:t>
            </a:r>
          </a:p>
        </p:txBody>
      </p:sp>
      <p:cxnSp>
        <p:nvCxnSpPr>
          <p:cNvPr id="6" name="Gerade Verbindung mit Pfeil 5"/>
          <p:cNvCxnSpPr>
            <a:stCxn id="5" idx="1"/>
          </p:cNvCxnSpPr>
          <p:nvPr/>
        </p:nvCxnSpPr>
        <p:spPr>
          <a:xfrm flipH="1" flipV="1">
            <a:off x="4716016" y="3573020"/>
            <a:ext cx="576064" cy="38689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 flipV="1">
            <a:off x="4499992" y="4077072"/>
            <a:ext cx="792088" cy="14401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 l="26375" t="4467" r="38778" b="39159"/>
          <a:stretch>
            <a:fillRect/>
          </a:stretch>
        </p:blipFill>
        <p:spPr bwMode="auto">
          <a:xfrm>
            <a:off x="2411760" y="188640"/>
            <a:ext cx="4248472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r="54822" b="52168"/>
          <a:stretch>
            <a:fillRect/>
          </a:stretch>
        </p:blipFill>
        <p:spPr bwMode="auto">
          <a:xfrm>
            <a:off x="1187624" y="188640"/>
            <a:ext cx="5508104" cy="3177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404664"/>
            <a:ext cx="6400800" cy="400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l="34547" t="4851" r="6391" b="45800"/>
          <a:stretch>
            <a:fillRect/>
          </a:stretch>
        </p:blipFill>
        <p:spPr bwMode="auto">
          <a:xfrm>
            <a:off x="1115616" y="260648"/>
            <a:ext cx="7200800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uppieren 7"/>
          <p:cNvGrpSpPr/>
          <p:nvPr/>
        </p:nvGrpSpPr>
        <p:grpSpPr>
          <a:xfrm>
            <a:off x="7164288" y="1484784"/>
            <a:ext cx="1197764" cy="973996"/>
            <a:chOff x="6876256" y="2924944"/>
            <a:chExt cx="1197764" cy="973996"/>
          </a:xfrm>
        </p:grpSpPr>
        <p:sp>
          <p:nvSpPr>
            <p:cNvPr id="5" name="Textfeld 4"/>
            <p:cNvSpPr txBox="1"/>
            <p:nvPr/>
          </p:nvSpPr>
          <p:spPr>
            <a:xfrm>
              <a:off x="6876256" y="3645024"/>
              <a:ext cx="1197764" cy="253916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76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rgbClr val="C00000"/>
                  </a:solidFill>
                </a:rPr>
                <a:t>o</a:t>
              </a:r>
              <a:r>
                <a:rPr lang="en-US" sz="1050" b="1" dirty="0" smtClean="0">
                  <a:solidFill>
                    <a:srgbClr val="C00000"/>
                  </a:solidFill>
                </a:rPr>
                <a:t>utputs definition</a:t>
              </a:r>
              <a:endParaRPr lang="en-US" sz="1050" b="1" dirty="0" smtClean="0">
                <a:solidFill>
                  <a:srgbClr val="C00000"/>
                </a:solidFill>
              </a:endParaRPr>
            </a:p>
          </p:txBody>
        </p:sp>
        <p:cxnSp>
          <p:nvCxnSpPr>
            <p:cNvPr id="6" name="Gerade Verbindung mit Pfeil 5"/>
            <p:cNvCxnSpPr/>
            <p:nvPr/>
          </p:nvCxnSpPr>
          <p:spPr>
            <a:xfrm flipH="1" flipV="1">
              <a:off x="7380312" y="2924944"/>
              <a:ext cx="144016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Gerade Verbindung mit Pfeil 10"/>
          <p:cNvCxnSpPr/>
          <p:nvPr/>
        </p:nvCxnSpPr>
        <p:spPr>
          <a:xfrm flipH="1" flipV="1">
            <a:off x="7164288" y="1484784"/>
            <a:ext cx="144016" cy="72008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pieren 11"/>
          <p:cNvGrpSpPr/>
          <p:nvPr/>
        </p:nvGrpSpPr>
        <p:grpSpPr>
          <a:xfrm>
            <a:off x="1763688" y="2636912"/>
            <a:ext cx="2688557" cy="919554"/>
            <a:chOff x="6876256" y="3140968"/>
            <a:chExt cx="2688557" cy="919554"/>
          </a:xfrm>
        </p:grpSpPr>
        <p:sp>
          <p:nvSpPr>
            <p:cNvPr id="13" name="Textfeld 12"/>
            <p:cNvSpPr txBox="1"/>
            <p:nvPr/>
          </p:nvSpPr>
          <p:spPr>
            <a:xfrm>
              <a:off x="6876256" y="3645024"/>
              <a:ext cx="2688557" cy="415498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76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rgbClr val="C00000"/>
                  </a:solidFill>
                </a:rPr>
                <a:t>only function results marked as ‘o</a:t>
              </a:r>
              <a:r>
                <a:rPr lang="en-US" sz="1050" b="1" dirty="0" smtClean="0">
                  <a:solidFill>
                    <a:srgbClr val="C00000"/>
                  </a:solidFill>
                </a:rPr>
                <a:t>utputs‘ are</a:t>
              </a:r>
            </a:p>
            <a:p>
              <a:pPr algn="ctr"/>
              <a:r>
                <a:rPr lang="en-US" sz="1050" b="1" dirty="0" smtClean="0">
                  <a:solidFill>
                    <a:srgbClr val="C00000"/>
                  </a:solidFill>
                </a:rPr>
                <a:t>a</a:t>
              </a:r>
              <a:r>
                <a:rPr lang="en-US" sz="1050" b="1" dirty="0" smtClean="0">
                  <a:solidFill>
                    <a:srgbClr val="C00000"/>
                  </a:solidFill>
                </a:rPr>
                <a:t>vailable as output ports</a:t>
              </a:r>
              <a:endParaRPr lang="en-US" sz="1050" b="1" dirty="0" smtClean="0">
                <a:solidFill>
                  <a:srgbClr val="C00000"/>
                </a:solidFill>
              </a:endParaRPr>
            </a:p>
          </p:txBody>
        </p:sp>
        <p:cxnSp>
          <p:nvCxnSpPr>
            <p:cNvPr id="14" name="Gerade Verbindung mit Pfeil 13"/>
            <p:cNvCxnSpPr/>
            <p:nvPr/>
          </p:nvCxnSpPr>
          <p:spPr>
            <a:xfrm flipH="1" flipV="1">
              <a:off x="8388424" y="3140968"/>
              <a:ext cx="72008" cy="4320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0138" y="371475"/>
            <a:ext cx="6943725" cy="611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4932040" y="692696"/>
            <a:ext cx="1096775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states definition</a:t>
            </a:r>
          </a:p>
        </p:txBody>
      </p:sp>
      <p:cxnSp>
        <p:nvCxnSpPr>
          <p:cNvPr id="6" name="Gerade Verbindung mit Pfeil 5"/>
          <p:cNvCxnSpPr/>
          <p:nvPr/>
        </p:nvCxnSpPr>
        <p:spPr>
          <a:xfrm flipH="1">
            <a:off x="3995936" y="836712"/>
            <a:ext cx="864096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3059832" y="1340768"/>
            <a:ext cx="1008111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state variable</a:t>
            </a:r>
          </a:p>
        </p:txBody>
      </p:sp>
      <p:cxnSp>
        <p:nvCxnSpPr>
          <p:cNvPr id="9" name="Gerade Verbindung mit Pfeil 8"/>
          <p:cNvCxnSpPr/>
          <p:nvPr/>
        </p:nvCxnSpPr>
        <p:spPr>
          <a:xfrm flipH="1" flipV="1">
            <a:off x="2195736" y="908720"/>
            <a:ext cx="792088" cy="57606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4499992" y="980728"/>
            <a:ext cx="1598515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additional state variables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13" name="Geschweifte Klammer rechts 12"/>
          <p:cNvSpPr/>
          <p:nvPr/>
        </p:nvSpPr>
        <p:spPr>
          <a:xfrm>
            <a:off x="4283968" y="908720"/>
            <a:ext cx="144016" cy="3600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feld 13"/>
          <p:cNvSpPr txBox="1"/>
          <p:nvPr/>
        </p:nvSpPr>
        <p:spPr>
          <a:xfrm>
            <a:off x="8028384" y="2708920"/>
            <a:ext cx="784189" cy="415498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transitions</a:t>
            </a:r>
          </a:p>
          <a:p>
            <a:r>
              <a:rPr lang="en-US" sz="1050" b="1" dirty="0" smtClean="0">
                <a:solidFill>
                  <a:srgbClr val="C00000"/>
                </a:solidFill>
              </a:rPr>
              <a:t>definitions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15" name="Geschweifte Klammer rechts 14"/>
          <p:cNvSpPr/>
          <p:nvPr/>
        </p:nvSpPr>
        <p:spPr>
          <a:xfrm>
            <a:off x="7812360" y="2636912"/>
            <a:ext cx="144016" cy="10801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feld 15"/>
          <p:cNvSpPr txBox="1"/>
          <p:nvPr/>
        </p:nvSpPr>
        <p:spPr>
          <a:xfrm>
            <a:off x="1403648" y="3068960"/>
            <a:ext cx="1080119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transition name</a:t>
            </a:r>
          </a:p>
        </p:txBody>
      </p:sp>
      <p:cxnSp>
        <p:nvCxnSpPr>
          <p:cNvPr id="17" name="Gerade Verbindung mit Pfeil 16"/>
          <p:cNvCxnSpPr/>
          <p:nvPr/>
        </p:nvCxnSpPr>
        <p:spPr>
          <a:xfrm flipV="1">
            <a:off x="2555776" y="2996952"/>
            <a:ext cx="288032" cy="14401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eschweifte Klammer rechts 18"/>
          <p:cNvSpPr/>
          <p:nvPr/>
        </p:nvSpPr>
        <p:spPr>
          <a:xfrm rot="16200000">
            <a:off x="5400092" y="1016732"/>
            <a:ext cx="216023" cy="30243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feld 19"/>
          <p:cNvSpPr txBox="1"/>
          <p:nvPr/>
        </p:nvSpPr>
        <p:spPr>
          <a:xfrm>
            <a:off x="5220072" y="2132856"/>
            <a:ext cx="506870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guard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1403648" y="4797152"/>
            <a:ext cx="1296144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transition reference</a:t>
            </a:r>
          </a:p>
        </p:txBody>
      </p:sp>
      <p:cxnSp>
        <p:nvCxnSpPr>
          <p:cNvPr id="23" name="Gerade Verbindung mit Pfeil 22"/>
          <p:cNvCxnSpPr/>
          <p:nvPr/>
        </p:nvCxnSpPr>
        <p:spPr>
          <a:xfrm flipV="1">
            <a:off x="2555776" y="4615244"/>
            <a:ext cx="288032" cy="14401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3059832" y="2060848"/>
            <a:ext cx="1440160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state-machine section</a:t>
            </a:r>
          </a:p>
        </p:txBody>
      </p:sp>
      <p:cxnSp>
        <p:nvCxnSpPr>
          <p:cNvPr id="25" name="Gerade Verbindung mit Pfeil 24"/>
          <p:cNvCxnSpPr/>
          <p:nvPr/>
        </p:nvCxnSpPr>
        <p:spPr>
          <a:xfrm flipH="1">
            <a:off x="2483768" y="2204864"/>
            <a:ext cx="504056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</Words>
  <Application>Microsoft Office PowerPoint</Application>
  <PresentationFormat>Bildschirmpräsentation (4:3)</PresentationFormat>
  <Paragraphs>38</Paragraphs>
  <Slides>11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Larissa-Design</vt:lpstr>
      <vt:lpstr>Folie 1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cp:lastModifiedBy>z003cemm</cp:lastModifiedBy>
  <cp:revision>458</cp:revision>
  <dcterms:modified xsi:type="dcterms:W3CDTF">2018-06-18T07:55:56Z</dcterms:modified>
</cp:coreProperties>
</file>