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7" r:id="rId4"/>
    <p:sldId id="265" r:id="rId5"/>
    <p:sldId id="264" r:id="rId6"/>
    <p:sldId id="259" r:id="rId7"/>
    <p:sldId id="258" r:id="rId8"/>
    <p:sldId id="266" r:id="rId9"/>
    <p:sldId id="260" r:id="rId10"/>
    <p:sldId id="261" r:id="rId11"/>
    <p:sldId id="262" r:id="rId12"/>
    <p:sldId id="267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60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12C92-0668-408F-AE44-47ECD1C69BA6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8DAA-EA8D-4A3C-B004-D53448C5190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8DAA-EA8D-4A3C-B004-D53448C519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18"/>
          <a:stretch>
            <a:fillRect/>
          </a:stretch>
        </p:blipFill>
        <p:spPr bwMode="auto">
          <a:xfrm>
            <a:off x="107504" y="1755775"/>
            <a:ext cx="8966646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051720" y="2996952"/>
            <a:ext cx="118814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system under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1187624" y="2708920"/>
            <a:ext cx="8640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275856" y="3140968"/>
            <a:ext cx="108012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355976" y="1772816"/>
            <a:ext cx="1244251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test collection and 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test cases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948044" y="2276872"/>
            <a:ext cx="53572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inputs</a:t>
            </a:r>
          </a:p>
        </p:txBody>
      </p:sp>
      <p:cxnSp>
        <p:nvCxnSpPr>
          <p:cNvPr id="14" name="Gerade Verbindung mit Pfeil 13"/>
          <p:cNvCxnSpPr>
            <a:stCxn id="13" idx="1"/>
          </p:cNvCxnSpPr>
          <p:nvPr/>
        </p:nvCxnSpPr>
        <p:spPr>
          <a:xfrm flipH="1">
            <a:off x="1660012" y="2403830"/>
            <a:ext cx="288032" cy="890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483768" y="2420888"/>
            <a:ext cx="576064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339752" y="4005064"/>
            <a:ext cx="1296144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47061" y="3789040"/>
            <a:ext cx="62068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outputs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355976" y="3645024"/>
            <a:ext cx="81624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passed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5" name="Geschweifte Klammer rechts 24"/>
          <p:cNvSpPr/>
          <p:nvPr/>
        </p:nvSpPr>
        <p:spPr>
          <a:xfrm>
            <a:off x="4139952" y="3501008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4355976" y="4437112"/>
            <a:ext cx="7457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failed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499992" y="4797152"/>
            <a:ext cx="1917513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expected value vs. actual value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 step 3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 flipH="1" flipV="1">
            <a:off x="4139952" y="4869160"/>
            <a:ext cx="360040" cy="720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2" idx="3"/>
          </p:cNvCxnSpPr>
          <p:nvPr/>
        </p:nvCxnSpPr>
        <p:spPr>
          <a:xfrm flipV="1">
            <a:off x="6417505" y="4725145"/>
            <a:ext cx="818791" cy="2797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6" idx="1"/>
          </p:cNvCxnSpPr>
          <p:nvPr/>
        </p:nvCxnSpPr>
        <p:spPr>
          <a:xfrm flipH="1">
            <a:off x="4139952" y="4564070"/>
            <a:ext cx="216024" cy="170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6" idx="3"/>
          </p:cNvCxnSpPr>
          <p:nvPr/>
        </p:nvCxnSpPr>
        <p:spPr>
          <a:xfrm flipV="1">
            <a:off x="5101693" y="2708920"/>
            <a:ext cx="2422635" cy="185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1043608" y="3717032"/>
            <a:ext cx="504056" cy="1989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792088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24744"/>
            <a:ext cx="43338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580112" y="980728"/>
            <a:ext cx="78579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</a:p>
        </p:txBody>
      </p:sp>
      <p:sp>
        <p:nvSpPr>
          <p:cNvPr id="8" name="Geschweifte Klammer rechts 7"/>
          <p:cNvSpPr/>
          <p:nvPr/>
        </p:nvSpPr>
        <p:spPr>
          <a:xfrm rot="16200000">
            <a:off x="5868146" y="764703"/>
            <a:ext cx="144014" cy="11521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3059832" y="3247092"/>
            <a:ext cx="18133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complex cascaded conditions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0" name="Geschweifte Klammer rechts 9"/>
          <p:cNvSpPr/>
          <p:nvPr/>
        </p:nvSpPr>
        <p:spPr>
          <a:xfrm rot="5400000">
            <a:off x="3887924" y="1952836"/>
            <a:ext cx="144016" cy="237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325370" cy="493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195736" y="2276872"/>
            <a:ext cx="122413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graphical widgets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1187624" y="1844824"/>
            <a:ext cx="936104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2699792" y="1988840"/>
            <a:ext cx="50405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979712" y="2996952"/>
            <a:ext cx="1800200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By clicking on a widget, its properties are displayed in the inspector 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1043608" y="2204864"/>
            <a:ext cx="864096" cy="7920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2"/>
          </p:cNvCxnSpPr>
          <p:nvPr/>
        </p:nvCxnSpPr>
        <p:spPr>
          <a:xfrm flipH="1">
            <a:off x="2483768" y="3574033"/>
            <a:ext cx="396044" cy="5030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283968" y="4005064"/>
            <a:ext cx="30963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Properties of widget include its size, color, text, …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516216" y="4544978"/>
            <a:ext cx="2304256" cy="90024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Some properties can be modified dynamically based on the values of a simulation. “Adapters” specify how a simulation value should be reflected by the widget.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115616" y="5229200"/>
            <a:ext cx="5112568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Adapter from  the current value of the “</a:t>
            </a:r>
            <a:r>
              <a:rPr lang="en-US" sz="1050" b="1" dirty="0" err="1" smtClean="0">
                <a:solidFill>
                  <a:srgbClr val="C00000"/>
                </a:solidFill>
              </a:rPr>
              <a:t>trafficSignal</a:t>
            </a:r>
            <a:r>
              <a:rPr lang="en-US" sz="1050" b="1" dirty="0" smtClean="0">
                <a:solidFill>
                  <a:srgbClr val="C00000"/>
                </a:solidFill>
              </a:rPr>
              <a:t> define” to the color of the widget.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 flipH="1" flipV="1">
            <a:off x="3275856" y="4653136"/>
            <a:ext cx="432048" cy="5040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3491880" y="1628800"/>
            <a:ext cx="1944216" cy="28803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eschweifte Klammer rechts 24"/>
          <p:cNvSpPr/>
          <p:nvPr/>
        </p:nvSpPr>
        <p:spPr>
          <a:xfrm>
            <a:off x="6300192" y="4509120"/>
            <a:ext cx="144016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5076056" y="5013176"/>
            <a:ext cx="72008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403648" y="404664"/>
            <a:ext cx="30963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Adapters must be re-loaded by pressing this button</a:t>
            </a:r>
          </a:p>
        </p:txBody>
      </p:sp>
      <p:cxnSp>
        <p:nvCxnSpPr>
          <p:cNvPr id="32" name="Gerade Verbindung mit Pfeil 31"/>
          <p:cNvCxnSpPr/>
          <p:nvPr/>
        </p:nvCxnSpPr>
        <p:spPr>
          <a:xfrm flipH="1">
            <a:off x="2987824" y="692696"/>
            <a:ext cx="72008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1262" t="8400" r="35032" b="58001"/>
          <a:stretch>
            <a:fillRect/>
          </a:stretch>
        </p:blipFill>
        <p:spPr bwMode="auto">
          <a:xfrm>
            <a:off x="1979712" y="908720"/>
            <a:ext cx="532859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292080" y="2204864"/>
            <a:ext cx="1944216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By clicking on a widget, and opening the intention menu, one can add left or right siblings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6012160" y="1556792"/>
            <a:ext cx="864096" cy="6480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995936" y="1772816"/>
            <a:ext cx="57606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New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sibling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283968" y="1484784"/>
            <a:ext cx="14401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764704"/>
            <a:ext cx="4483770" cy="50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33467" y="2852931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‘*’ represent the fact that the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 input can take any value with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a specified type in inspector</a:t>
            </a:r>
          </a:p>
        </p:txBody>
      </p:sp>
      <p:cxnSp>
        <p:nvCxnSpPr>
          <p:cNvPr id="6" name="Gerade Verbindung mit Pfeil 5"/>
          <p:cNvCxnSpPr>
            <a:stCxn id="5" idx="3"/>
          </p:cNvCxnSpPr>
          <p:nvPr/>
        </p:nvCxnSpPr>
        <p:spPr>
          <a:xfrm flipV="1">
            <a:off x="2123728" y="2852936"/>
            <a:ext cx="2016224" cy="28853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" idx="3"/>
          </p:cNvCxnSpPr>
          <p:nvPr/>
        </p:nvCxnSpPr>
        <p:spPr>
          <a:xfrm>
            <a:off x="2123728" y="3141472"/>
            <a:ext cx="1008112" cy="22317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660232" y="2636912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‘#’ means that the value of an output in a certain step is not interesting (don’t care)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6156176" y="2852936"/>
            <a:ext cx="504056" cy="7251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1"/>
          </p:cNvCxnSpPr>
          <p:nvPr/>
        </p:nvCxnSpPr>
        <p:spPr>
          <a:xfrm flipH="1">
            <a:off x="6084168" y="2925453"/>
            <a:ext cx="576064" cy="13676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1049" y="1090613"/>
            <a:ext cx="56673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107505" y="2852931"/>
            <a:ext cx="2592288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test can be checked using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BMC  or BDD-based model checking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property to check is expressed in LTL and has the form: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LTLSPEC (act = exp) &amp; (X act = exp) &amp;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(X (X act = exp)) &amp; (X (X (X act = exp))) &amp; …</a:t>
            </a:r>
          </a:p>
        </p:txBody>
      </p:sp>
      <p:cxnSp>
        <p:nvCxnSpPr>
          <p:cNvPr id="5" name="Gerade Verbindung mit Pfeil 4"/>
          <p:cNvCxnSpPr>
            <a:stCxn id="4" idx="3"/>
          </p:cNvCxnSpPr>
          <p:nvPr/>
        </p:nvCxnSpPr>
        <p:spPr>
          <a:xfrm flipV="1">
            <a:off x="2699793" y="2204868"/>
            <a:ext cx="1368151" cy="13405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4" idx="3"/>
          </p:cNvCxnSpPr>
          <p:nvPr/>
        </p:nvCxnSpPr>
        <p:spPr>
          <a:xfrm>
            <a:off x="2699793" y="3545429"/>
            <a:ext cx="1584175" cy="16117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1814513"/>
            <a:ext cx="71342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292080" y="3429000"/>
            <a:ext cx="2592288" cy="1061829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Initial condition means that the following test is run after the system reaches a state such that the initial condition is true. 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first line of the test case starts from the next step.</a:t>
            </a:r>
          </a:p>
        </p:txBody>
      </p:sp>
      <p:cxnSp>
        <p:nvCxnSpPr>
          <p:cNvPr id="6" name="Gerade Verbindung mit Pfeil 5"/>
          <p:cNvCxnSpPr>
            <a:stCxn id="5" idx="1"/>
          </p:cNvCxnSpPr>
          <p:nvPr/>
        </p:nvCxnSpPr>
        <p:spPr>
          <a:xfrm flipH="1" flipV="1">
            <a:off x="4716016" y="3573020"/>
            <a:ext cx="576064" cy="3868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4499992" y="4077072"/>
            <a:ext cx="792088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6375" t="4467" r="38778" b="39159"/>
          <a:stretch>
            <a:fillRect/>
          </a:stretch>
        </p:blipFill>
        <p:spPr bwMode="auto">
          <a:xfrm>
            <a:off x="2411760" y="188640"/>
            <a:ext cx="424847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54822" b="52168"/>
          <a:stretch>
            <a:fillRect/>
          </a:stretch>
        </p:blipFill>
        <p:spPr bwMode="auto">
          <a:xfrm>
            <a:off x="1187624" y="188640"/>
            <a:ext cx="5508104" cy="317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4664"/>
            <a:ext cx="640080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4547" t="4851" r="6391" b="45800"/>
          <a:stretch>
            <a:fillRect/>
          </a:stretch>
        </p:blipFill>
        <p:spPr bwMode="auto">
          <a:xfrm>
            <a:off x="1115616" y="260648"/>
            <a:ext cx="72008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uppieren 7"/>
          <p:cNvGrpSpPr/>
          <p:nvPr/>
        </p:nvGrpSpPr>
        <p:grpSpPr>
          <a:xfrm>
            <a:off x="7164288" y="1484784"/>
            <a:ext cx="1197764" cy="973996"/>
            <a:chOff x="6876256" y="2924944"/>
            <a:chExt cx="1197764" cy="973996"/>
          </a:xfrm>
        </p:grpSpPr>
        <p:sp>
          <p:nvSpPr>
            <p:cNvPr id="5" name="Textfeld 4"/>
            <p:cNvSpPr txBox="1"/>
            <p:nvPr/>
          </p:nvSpPr>
          <p:spPr>
            <a:xfrm>
              <a:off x="6876256" y="3645024"/>
              <a:ext cx="1197764" cy="25391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C00000"/>
                  </a:solidFill>
                </a:rPr>
                <a:t>outputs definition</a:t>
              </a:r>
            </a:p>
          </p:txBody>
        </p:sp>
        <p:cxnSp>
          <p:nvCxnSpPr>
            <p:cNvPr id="6" name="Gerade Verbindung mit Pfeil 5"/>
            <p:cNvCxnSpPr/>
            <p:nvPr/>
          </p:nvCxnSpPr>
          <p:spPr>
            <a:xfrm flipH="1" flipV="1">
              <a:off x="7380312" y="2924944"/>
              <a:ext cx="144016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Gerade Verbindung mit Pfeil 10"/>
          <p:cNvCxnSpPr/>
          <p:nvPr/>
        </p:nvCxnSpPr>
        <p:spPr>
          <a:xfrm flipH="1" flipV="1">
            <a:off x="7164288" y="1484784"/>
            <a:ext cx="144016" cy="7200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>
            <a:off x="1763688" y="2636912"/>
            <a:ext cx="2688557" cy="919554"/>
            <a:chOff x="6876256" y="3140968"/>
            <a:chExt cx="2688557" cy="919554"/>
          </a:xfrm>
        </p:grpSpPr>
        <p:sp>
          <p:nvSpPr>
            <p:cNvPr id="13" name="Textfeld 12"/>
            <p:cNvSpPr txBox="1"/>
            <p:nvPr/>
          </p:nvSpPr>
          <p:spPr>
            <a:xfrm>
              <a:off x="6876256" y="3645024"/>
              <a:ext cx="2688557" cy="41549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</a:rPr>
                <a:t>only function results marked as ‘outputs‘ are</a:t>
              </a:r>
            </a:p>
            <a:p>
              <a:pPr algn="ctr"/>
              <a:r>
                <a:rPr lang="en-US" sz="1050" b="1" dirty="0" smtClean="0">
                  <a:solidFill>
                    <a:srgbClr val="C00000"/>
                  </a:solidFill>
                </a:rPr>
                <a:t>available as output ports</a:t>
              </a:r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 flipH="1" flipV="1">
              <a:off x="8388424" y="3140968"/>
              <a:ext cx="72008" cy="4320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371475"/>
            <a:ext cx="694372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932040" y="692696"/>
            <a:ext cx="109677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states definition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995936" y="836712"/>
            <a:ext cx="8640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59832" y="1340768"/>
            <a:ext cx="1008111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 variable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2195736" y="908720"/>
            <a:ext cx="792088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99992" y="980728"/>
            <a:ext cx="159851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additional state variables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Geschweifte Klammer rechts 12"/>
          <p:cNvSpPr/>
          <p:nvPr/>
        </p:nvSpPr>
        <p:spPr>
          <a:xfrm>
            <a:off x="4283968" y="908720"/>
            <a:ext cx="144016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8028384" y="2708920"/>
            <a:ext cx="784189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transitions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5" name="Geschweifte Klammer rechts 14"/>
          <p:cNvSpPr/>
          <p:nvPr/>
        </p:nvSpPr>
        <p:spPr>
          <a:xfrm>
            <a:off x="7812360" y="2636912"/>
            <a:ext cx="144016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1403648" y="3068960"/>
            <a:ext cx="108011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name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555776" y="2996952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16200000">
            <a:off x="5400092" y="1016732"/>
            <a:ext cx="216023" cy="3024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220072" y="2132856"/>
            <a:ext cx="50687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guard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403648" y="4797152"/>
            <a:ext cx="12961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reference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2555776" y="4615244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059832" y="2060848"/>
            <a:ext cx="144016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state-machine section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2483768" y="2204864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Bildschirmpräsentation (4:3)</PresentationFormat>
  <Paragraphs>47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z003cemm</cp:lastModifiedBy>
  <cp:revision>755</cp:revision>
  <dcterms:modified xsi:type="dcterms:W3CDTF">2018-06-27T08:55:48Z</dcterms:modified>
</cp:coreProperties>
</file>