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74" r:id="rId5"/>
    <p:sldId id="265" r:id="rId6"/>
    <p:sldId id="264" r:id="rId7"/>
    <p:sldId id="259" r:id="rId8"/>
    <p:sldId id="258" r:id="rId9"/>
    <p:sldId id="266" r:id="rId10"/>
    <p:sldId id="260" r:id="rId11"/>
    <p:sldId id="261" r:id="rId12"/>
    <p:sldId id="262" r:id="rId13"/>
    <p:sldId id="275" r:id="rId14"/>
    <p:sldId id="276" r:id="rId15"/>
    <p:sldId id="277" r:id="rId16"/>
    <p:sldId id="267" r:id="rId17"/>
    <p:sldId id="268" r:id="rId18"/>
    <p:sldId id="269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system under test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test cases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outputs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passed test</a:t>
            </a: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failed test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additional state variables</a:t>
            </a: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guard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complex cascaded conditions</a:t>
            </a: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141FBB-1064-47AD-8C37-AB10AFD7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0" y="2586037"/>
            <a:ext cx="8477250" cy="16859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2CCE255-6105-4F8F-BB16-06033EE688B0}"/>
              </a:ext>
            </a:extLst>
          </p:cNvPr>
          <p:cNvSpPr txBox="1"/>
          <p:nvPr/>
        </p:nvSpPr>
        <p:spPr>
          <a:xfrm>
            <a:off x="4427984" y="2564904"/>
            <a:ext cx="189667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conditions on the X dimension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C265E53E-9110-4DE1-AA98-C0CE32BB3E62}"/>
              </a:ext>
            </a:extLst>
          </p:cNvPr>
          <p:cNvSpPr/>
          <p:nvPr/>
        </p:nvSpPr>
        <p:spPr>
          <a:xfrm rot="5400000" flipH="1">
            <a:off x="5237130" y="565738"/>
            <a:ext cx="253916" cy="4896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301416-ADFE-4E31-8126-EECD4FF38DD7}"/>
              </a:ext>
            </a:extLst>
          </p:cNvPr>
          <p:cNvSpPr txBox="1"/>
          <p:nvPr/>
        </p:nvSpPr>
        <p:spPr>
          <a:xfrm>
            <a:off x="-7811" y="3351602"/>
            <a:ext cx="1160895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conditions on the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 Y dimension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98F89D2-18B9-4EB3-8DD6-12D41A4835C5}"/>
              </a:ext>
            </a:extLst>
          </p:cNvPr>
          <p:cNvSpPr/>
          <p:nvPr/>
        </p:nvSpPr>
        <p:spPr>
          <a:xfrm flipH="1">
            <a:off x="880646" y="3276600"/>
            <a:ext cx="162962" cy="5655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08FE4-D116-43EB-8BFD-A7855BA7D263}"/>
              </a:ext>
            </a:extLst>
          </p:cNvPr>
          <p:cNvSpPr txBox="1"/>
          <p:nvPr/>
        </p:nvSpPr>
        <p:spPr>
          <a:xfrm>
            <a:off x="7931911" y="2815044"/>
            <a:ext cx="91884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default value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546B10-96FD-439A-ABEE-20081F053DA8}"/>
              </a:ext>
            </a:extLst>
          </p:cNvPr>
          <p:cNvSpPr txBox="1"/>
          <p:nvPr/>
        </p:nvSpPr>
        <p:spPr>
          <a:xfrm>
            <a:off x="3419872" y="3898940"/>
            <a:ext cx="518457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This decision table is evaluated to 100 if (mode = MODE_ECO) &amp; (100 &lt;= crtSpeed) value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2F53390-2093-46DC-B567-44E82C33E5A3}"/>
              </a:ext>
            </a:extLst>
          </p:cNvPr>
          <p:cNvCxnSpPr>
            <a:cxnSpLocks/>
          </p:cNvCxnSpPr>
          <p:nvPr/>
        </p:nvCxnSpPr>
        <p:spPr>
          <a:xfrm flipV="1">
            <a:off x="6084168" y="3645024"/>
            <a:ext cx="504056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8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95D153C-A7DB-4A01-A688-C68B12EC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14487"/>
            <a:ext cx="8372475" cy="362902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FA6491-5084-4196-A4A3-A63FBB93DCFA}"/>
              </a:ext>
            </a:extLst>
          </p:cNvPr>
          <p:cNvSpPr txBox="1"/>
          <p:nvPr/>
        </p:nvSpPr>
        <p:spPr>
          <a:xfrm>
            <a:off x="2627784" y="5181356"/>
            <a:ext cx="1241299" cy="26386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First dimension</a:t>
            </a:r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E21035D6-554F-4655-B322-835CD5DB0048}"/>
              </a:ext>
            </a:extLst>
          </p:cNvPr>
          <p:cNvSpPr/>
          <p:nvPr/>
        </p:nvSpPr>
        <p:spPr>
          <a:xfrm rot="16200000" flipH="1">
            <a:off x="3167844" y="3969060"/>
            <a:ext cx="144016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AD29B3-0942-49D2-8947-F1EB4D68BC1D}"/>
              </a:ext>
            </a:extLst>
          </p:cNvPr>
          <p:cNvSpPr txBox="1"/>
          <p:nvPr/>
        </p:nvSpPr>
        <p:spPr>
          <a:xfrm>
            <a:off x="4355976" y="5181357"/>
            <a:ext cx="115212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Second dimension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3290433-E634-4B7D-88C3-492852A92EA1}"/>
              </a:ext>
            </a:extLst>
          </p:cNvPr>
          <p:cNvSpPr/>
          <p:nvPr/>
        </p:nvSpPr>
        <p:spPr>
          <a:xfrm rot="16200000" flipH="1">
            <a:off x="4904619" y="4392526"/>
            <a:ext cx="144012" cy="1241298"/>
          </a:xfrm>
          <a:prstGeom prst="rightBrace">
            <a:avLst>
              <a:gd name="adj1" fmla="val 8333"/>
              <a:gd name="adj2" fmla="val 507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C247BC-A46E-4C39-A638-544A55420597}"/>
              </a:ext>
            </a:extLst>
          </p:cNvPr>
          <p:cNvSpPr txBox="1"/>
          <p:nvPr/>
        </p:nvSpPr>
        <p:spPr>
          <a:xfrm>
            <a:off x="5580112" y="5191308"/>
            <a:ext cx="2160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AA720C-E9F4-4295-89B7-9F5F7F59EC89}"/>
              </a:ext>
            </a:extLst>
          </p:cNvPr>
          <p:cNvSpPr txBox="1"/>
          <p:nvPr/>
        </p:nvSpPr>
        <p:spPr>
          <a:xfrm>
            <a:off x="4211960" y="2492896"/>
            <a:ext cx="367240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This values of the tabular expression. A value is chosen if the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conjunction of conditions on the left columns is true.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33E3168-F658-46AA-8DB0-9D68C5468EBD}"/>
              </a:ext>
            </a:extLst>
          </p:cNvPr>
          <p:cNvCxnSpPr>
            <a:cxnSpLocks/>
          </p:cNvCxnSpPr>
          <p:nvPr/>
        </p:nvCxnSpPr>
        <p:spPr>
          <a:xfrm>
            <a:off x="6084168" y="292494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3E43455-251B-47AC-AF4D-D81F18ACCA69}"/>
              </a:ext>
            </a:extLst>
          </p:cNvPr>
          <p:cNvSpPr txBox="1"/>
          <p:nvPr/>
        </p:nvSpPr>
        <p:spPr>
          <a:xfrm>
            <a:off x="7092280" y="3429000"/>
            <a:ext cx="1728192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Default value if no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condition evaluates to true.</a:t>
            </a:r>
          </a:p>
        </p:txBody>
      </p:sp>
    </p:spTree>
    <p:extLst>
      <p:ext uri="{BB962C8B-B14F-4D97-AF65-F5344CB8AC3E}">
        <p14:creationId xmlns:p14="http://schemas.microsoft.com/office/powerpoint/2010/main" val="48326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94B8AD28-FCEA-4879-AE16-66FCC96B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48" y="0"/>
            <a:ext cx="7642904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0BDBA34-CCEA-423B-A279-2B3DDE42BE76}"/>
              </a:ext>
            </a:extLst>
          </p:cNvPr>
          <p:cNvSpPr txBox="1"/>
          <p:nvPr/>
        </p:nvSpPr>
        <p:spPr>
          <a:xfrm>
            <a:off x="2339752" y="908720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Actions Table is a new section type in the module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88693F3-6E8B-45FA-B105-80118AFABBDB}"/>
              </a:ext>
            </a:extLst>
          </p:cNvPr>
          <p:cNvCxnSpPr>
            <a:cxnSpLocks/>
          </p:cNvCxnSpPr>
          <p:nvPr/>
        </p:nvCxnSpPr>
        <p:spPr>
          <a:xfrm flipH="1">
            <a:off x="2051720" y="1188572"/>
            <a:ext cx="269756" cy="801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E39308C-9587-4A5C-AD25-6873242C6E66}"/>
              </a:ext>
            </a:extLst>
          </p:cNvPr>
          <p:cNvSpPr txBox="1"/>
          <p:nvPr/>
        </p:nvSpPr>
        <p:spPr>
          <a:xfrm>
            <a:off x="4211960" y="5191308"/>
            <a:ext cx="45640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Actions definitions – each action changes (some) state variables of the module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78E0DE3-60C1-4CDE-86B2-727AB4395A31}"/>
              </a:ext>
            </a:extLst>
          </p:cNvPr>
          <p:cNvSpPr/>
          <p:nvPr/>
        </p:nvSpPr>
        <p:spPr>
          <a:xfrm>
            <a:off x="3995936" y="3933056"/>
            <a:ext cx="144016" cy="2808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BACB60-C832-4E56-9C86-818A0E497A1D}"/>
              </a:ext>
            </a:extLst>
          </p:cNvPr>
          <p:cNvSpPr txBox="1"/>
          <p:nvPr/>
        </p:nvSpPr>
        <p:spPr>
          <a:xfrm>
            <a:off x="2267744" y="1340768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complex cascaded conditions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114730FA-EE96-4942-9F4D-BF844DC1624B}"/>
              </a:ext>
            </a:extLst>
          </p:cNvPr>
          <p:cNvSpPr/>
          <p:nvPr/>
        </p:nvSpPr>
        <p:spPr>
          <a:xfrm rot="16200000">
            <a:off x="3125220" y="-250028"/>
            <a:ext cx="144016" cy="3901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E18DF5-F446-41B9-8D46-CDD867BDB84D}"/>
              </a:ext>
            </a:extLst>
          </p:cNvPr>
          <p:cNvSpPr txBox="1"/>
          <p:nvPr/>
        </p:nvSpPr>
        <p:spPr>
          <a:xfrm>
            <a:off x="5004050" y="3788023"/>
            <a:ext cx="377198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“-” means “does not apply”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“T” means when the condition is TRUE then the action is called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“F” means when the condition is FALSE then the action is called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1D0513F-46A0-4872-952F-70C5BD44D78C}"/>
              </a:ext>
            </a:extLst>
          </p:cNvPr>
          <p:cNvCxnSpPr>
            <a:cxnSpLocks/>
          </p:cNvCxnSpPr>
          <p:nvPr/>
        </p:nvCxnSpPr>
        <p:spPr>
          <a:xfrm flipV="1">
            <a:off x="6660232" y="3427984"/>
            <a:ext cx="72008" cy="3474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94D386-2363-44C1-AAC5-9C9DD4B9F313}"/>
              </a:ext>
            </a:extLst>
          </p:cNvPr>
          <p:cNvCxnSpPr>
            <a:cxnSpLocks/>
          </p:cNvCxnSpPr>
          <p:nvPr/>
        </p:nvCxnSpPr>
        <p:spPr>
          <a:xfrm flipV="1">
            <a:off x="7452320" y="3429000"/>
            <a:ext cx="72008" cy="3474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>
                <a:solidFill>
                  <a:srgbClr val="C00000"/>
                </a:solidFill>
              </a:rPr>
              <a:t>trafficSignal</a:t>
            </a:r>
            <a:r>
              <a:rPr lang="en-US" sz="1050" b="1" dirty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500063"/>
            <a:ext cx="73533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499992" y="565230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Interface Definition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483768" y="692696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11760" y="1484784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rgbClr val="C00000"/>
                </a:solidFill>
              </a:rPr>
              <a:t>Input/Output</a:t>
            </a:r>
            <a:r>
              <a:rPr lang="en-US" sz="1050" b="1" dirty="0">
                <a:solidFill>
                  <a:srgbClr val="C00000"/>
                </a:solidFill>
              </a:rPr>
              <a:t> ports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1907704" y="1124744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563888" y="1052736"/>
            <a:ext cx="72008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732240" y="1196752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Contracts: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Pre-/</a:t>
            </a:r>
            <a:r>
              <a:rPr lang="en-US" sz="1050" b="1" dirty="0" err="1">
                <a:solidFill>
                  <a:srgbClr val="C00000"/>
                </a:solidFill>
              </a:rPr>
              <a:t>Postconditions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508104" y="1340768"/>
            <a:ext cx="115212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60232" y="2941494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rgbClr val="C00000"/>
                </a:solidFill>
              </a:rPr>
              <a:t>AssemblyDefinition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644008" y="3085510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00192" y="4941168"/>
            <a:ext cx="165618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Assembly body using the diagrammatic notation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9374"/>
            <a:ext cx="7776864" cy="45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2915816" y="681791"/>
            <a:ext cx="252028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1: Start the AG analysis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23728" y="908720"/>
            <a:ext cx="720080" cy="1800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915816" y="997278"/>
            <a:ext cx="252028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2: After the analysis finishes, the results are displayed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436096" y="1124744"/>
            <a:ext cx="108012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0445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259632" y="4149080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07704" y="3932039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3: Double-clicking on a failed result will display the counterexample. By clicking on “Simulate”, the CEX will be simulated.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907704" y="4581128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Step 4: Using the simulation bar, one can step-through the counterexample. The values of ports in a certain step are displayed in the IDE as annotations.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83968" y="4365104"/>
            <a:ext cx="26642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7" idx="1"/>
          </p:cNvCxnSpPr>
          <p:nvPr/>
        </p:nvCxnSpPr>
        <p:spPr>
          <a:xfrm flipH="1" flipV="1">
            <a:off x="1115616" y="2420888"/>
            <a:ext cx="792088" cy="24487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88024" y="3140968"/>
            <a:ext cx="1728192" cy="864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" y="914400"/>
            <a:ext cx="7099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923928" y="2420888"/>
            <a:ext cx="252028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In the Inspector view of an “assembly” we can specify that the AG analysis should be performed with the BMC algorithm.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123728" y="1268760"/>
            <a:ext cx="1800200" cy="12961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979712" y="2852936"/>
            <a:ext cx="1944216" cy="25202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013" t="4851" r="21650" b="67850"/>
          <a:stretch>
            <a:fillRect/>
          </a:stretch>
        </p:blipFill>
        <p:spPr bwMode="auto">
          <a:xfrm>
            <a:off x="534013" y="332656"/>
            <a:ext cx="713433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1556792"/>
            <a:ext cx="2520280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A refinement declaration links a component interface to a SMV module. Checking the refinement is performed by  using the “Check Refinement” pop-up menu.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15616" y="1340768"/>
            <a:ext cx="28803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3923928" y="1628800"/>
            <a:ext cx="64807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>
              <a:solidFill>
                <a:srgbClr val="C00000"/>
              </a:solidFill>
            </a:endParaRP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>
              <a:solidFill>
                <a:srgbClr val="C00000"/>
              </a:solidFill>
            </a:endParaRP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2361"/>
          <a:stretch>
            <a:fillRect/>
          </a:stretch>
        </p:blipFill>
        <p:spPr bwMode="auto">
          <a:xfrm>
            <a:off x="15123" y="908720"/>
            <a:ext cx="909338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563888" y="1772816"/>
            <a:ext cx="216024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System with </a:t>
            </a:r>
            <a:r>
              <a:rPr lang="en-US" sz="1050" b="1" dirty="0" err="1">
                <a:solidFill>
                  <a:srgbClr val="C00000"/>
                </a:solidFill>
              </a:rPr>
              <a:t>nondeterminism</a:t>
            </a:r>
            <a:r>
              <a:rPr lang="en-US" sz="1050" b="1" dirty="0">
                <a:solidFill>
                  <a:srgbClr val="C00000"/>
                </a:solidFill>
              </a:rPr>
              <a:t>: the next value of the </a:t>
            </a:r>
            <a:r>
              <a:rPr lang="en-US" sz="1050" b="1" dirty="0" err="1">
                <a:solidFill>
                  <a:srgbClr val="C00000"/>
                </a:solidFill>
              </a:rPr>
              <a:t>ped_signal</a:t>
            </a:r>
            <a:r>
              <a:rPr lang="en-US" sz="1050" b="1" dirty="0">
                <a:solidFill>
                  <a:srgbClr val="C00000"/>
                </a:solidFill>
              </a:rPr>
              <a:t> can be either Walk or </a:t>
            </a:r>
            <a:r>
              <a:rPr lang="en-US" sz="1050" b="1" dirty="0" err="1">
                <a:solidFill>
                  <a:srgbClr val="C00000"/>
                </a:solidFill>
              </a:rPr>
              <a:t>DontWalk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>
            <a:stCxn id="5" idx="2"/>
          </p:cNvCxnSpPr>
          <p:nvPr/>
        </p:nvCxnSpPr>
        <p:spPr>
          <a:xfrm>
            <a:off x="4644008" y="2349897"/>
            <a:ext cx="432048" cy="4310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6084168" y="2708920"/>
            <a:ext cx="2160240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84168" y="3933056"/>
            <a:ext cx="201622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563888" y="3356992"/>
            <a:ext cx="2592288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Two scenarios which are both allowed by this system: the inputs of these scenarios have the same values – the difference is between the output value in step 8.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>
              <a:solidFill>
                <a:srgbClr val="C00000"/>
              </a:solidFill>
            </a:endParaRPr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Bildschirmpräsentation (4:3)</PresentationFormat>
  <Paragraphs>79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Ratiu, Daniel (CT RDA SSI DAM-DE)</cp:lastModifiedBy>
  <cp:revision>802</cp:revision>
  <dcterms:modified xsi:type="dcterms:W3CDTF">2019-04-07T16:03:08Z</dcterms:modified>
</cp:coreProperties>
</file>