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A3CE7-6F0E-4341-BEF7-87DE5D3C5EA4}" type="datetimeFigureOut">
              <a:rPr lang="en-CA" smtClean="0"/>
              <a:t>2025-08-06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831E1-CFEC-48DC-A48A-142BF6C51BA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291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831E1-CFEC-48DC-A48A-142BF6C51BA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12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72603-429C-1CDF-790A-00B3A8EA5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3A6CC-3AF5-E610-1FD1-6B3D5F5D8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B5B5A-ACBE-51A4-F907-4F20DCBC5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C7987-151C-0608-0A2D-006DB11DD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831E1-CFEC-48DC-A48A-142BF6C51BA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26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A05F9-B360-0AFC-7583-C657B036E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66398A-3BA7-DBC8-8689-867A4CEA7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52CEF4-CB2F-EB2D-3346-C59739D57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C26A3-E87F-CD8F-ED8E-03B945B14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831E1-CFEC-48DC-A48A-142BF6C51BAD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6201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8C681-2ECA-9D21-6CB9-F1B492928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8B3362-C152-322F-5F6F-10C6DD0A6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C790A-93FE-6282-C4CD-CE8446998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0364D-BDB0-B79E-9752-DB0A41FE0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831E1-CFEC-48DC-A48A-142BF6C51BAD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67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1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7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3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8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3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3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0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7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7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1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EB588B11-D982-A6FB-4250-0A5DBFE8A2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3177" b="15845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952365-14BA-8E1B-EA68-F7AE3EFBE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200" i="1" dirty="0">
                <a:solidFill>
                  <a:srgbClr val="FFFFFF"/>
                </a:solidFill>
              </a:rPr>
              <a:t>E-Commerce Clothing Website Oracle Database System</a:t>
            </a:r>
            <a:endParaRPr lang="en-CA" sz="4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548C0-A742-E020-1EBF-558F4DBF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CA" dirty="0">
                <a:solidFill>
                  <a:srgbClr val="FFFFFF"/>
                </a:solidFill>
              </a:rPr>
              <a:t>Annya Shimi</a:t>
            </a:r>
          </a:p>
          <a:p>
            <a:pPr>
              <a:lnSpc>
                <a:spcPct val="100000"/>
              </a:lnSpc>
            </a:pPr>
            <a:r>
              <a:rPr lang="en-CA" dirty="0">
                <a:solidFill>
                  <a:srgbClr val="FFFFFF"/>
                </a:solidFill>
              </a:rPr>
              <a:t>Binli Han</a:t>
            </a:r>
          </a:p>
          <a:p>
            <a:pPr>
              <a:lnSpc>
                <a:spcPct val="100000"/>
              </a:lnSpc>
            </a:pPr>
            <a:r>
              <a:rPr lang="en-CA" dirty="0">
                <a:solidFill>
                  <a:srgbClr val="FFFFFF"/>
                </a:solidFill>
              </a:rPr>
              <a:t>Ada Pang</a:t>
            </a:r>
          </a:p>
          <a:p>
            <a:pPr>
              <a:lnSpc>
                <a:spcPct val="100000"/>
              </a:lnSpc>
            </a:pPr>
            <a:r>
              <a:rPr lang="en-CA" dirty="0">
                <a:solidFill>
                  <a:srgbClr val="FFFFFF"/>
                </a:solidFill>
              </a:rPr>
              <a:t>Steven </a:t>
            </a:r>
            <a:r>
              <a:rPr lang="en-CA" dirty="0" err="1">
                <a:solidFill>
                  <a:srgbClr val="FFFFFF"/>
                </a:solidFill>
              </a:rPr>
              <a:t>Ikharo</a:t>
            </a:r>
            <a:endParaRPr lang="en-CA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37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F652C-A0A8-2939-A429-553778347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11CF9-C5FF-50D6-FA32-B4F971F9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r>
              <a:rPr lang="en-CA" dirty="0"/>
              <a:t>Frontend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9A5DCC-9E66-3A11-6D55-C7FDA4477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7" r="12977"/>
          <a:stretch>
            <a:fillRect/>
          </a:stretch>
        </p:blipFill>
        <p:spPr bwMode="auto">
          <a:xfrm>
            <a:off x="524256" y="2171603"/>
            <a:ext cx="6582590" cy="317215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4F70-4878-A1BF-06D2-66086927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478" y="1128782"/>
            <a:ext cx="4503420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frontend was developed to connect users with the Oracle backend. Key features include:</a:t>
            </a:r>
          </a:p>
          <a:p>
            <a:pPr lvl="2">
              <a:lnSpc>
                <a:spcPct val="100000"/>
              </a:lnSpc>
            </a:pPr>
            <a:r>
              <a:rPr lang="en-US" sz="1600" b="1" dirty="0"/>
              <a:t>Home Page</a:t>
            </a:r>
            <a:r>
              <a:rPr lang="en-US" sz="1600" dirty="0"/>
              <a:t> – Displays available products</a:t>
            </a:r>
          </a:p>
          <a:p>
            <a:pPr lvl="2">
              <a:lnSpc>
                <a:spcPct val="100000"/>
              </a:lnSpc>
            </a:pPr>
            <a:r>
              <a:rPr lang="en-US" sz="1600" b="1" dirty="0"/>
              <a:t>Product Page</a:t>
            </a:r>
            <a:r>
              <a:rPr lang="en-US" sz="1600" dirty="0"/>
              <a:t> – Shows product details such as name, price, category, and size</a:t>
            </a:r>
          </a:p>
          <a:p>
            <a:pPr lvl="2">
              <a:lnSpc>
                <a:spcPct val="100000"/>
              </a:lnSpc>
            </a:pPr>
            <a:r>
              <a:rPr lang="en-US" sz="1600" b="1" dirty="0"/>
              <a:t>Customer Info Page</a:t>
            </a:r>
            <a:r>
              <a:rPr lang="en-US" sz="1600" dirty="0"/>
              <a:t> – Allows editing or deleting customer records</a:t>
            </a:r>
          </a:p>
          <a:p>
            <a:pPr lvl="2">
              <a:lnSpc>
                <a:spcPct val="100000"/>
              </a:lnSpc>
            </a:pPr>
            <a:r>
              <a:rPr lang="en-US" sz="1600" b="1" dirty="0"/>
              <a:t>Order Details</a:t>
            </a:r>
            <a:r>
              <a:rPr lang="en-US" sz="1600" dirty="0"/>
              <a:t> – Displays past orders with status and dates</a:t>
            </a:r>
          </a:p>
          <a:p>
            <a:pPr lvl="2">
              <a:lnSpc>
                <a:spcPct val="100000"/>
              </a:lnSpc>
            </a:pPr>
            <a:r>
              <a:rPr lang="en-US" sz="1600" b="1" dirty="0"/>
              <a:t>Sign-Up and Sign-In Pages</a:t>
            </a:r>
            <a:r>
              <a:rPr lang="en-US" sz="1600" dirty="0"/>
              <a:t> – Supports user registration and authentication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All data is dynamically retrieved or updated using SQL queries and PL/SQL logic integrated with the database.</a:t>
            </a:r>
          </a:p>
          <a:p>
            <a:pPr marL="0" indent="0">
              <a:lnSpc>
                <a:spcPct val="100000"/>
              </a:lnSpc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373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D1FA9F-65FF-6B4A-2A53-A17A3599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B084D-2D20-D5F0-657D-CC597D3B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30" y="1165459"/>
            <a:ext cx="3465681" cy="4300174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4800" dirty="0">
                <a:solidFill>
                  <a:schemeClr val="tx2"/>
                </a:solidFill>
              </a:rPr>
            </a:b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Product 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lothing store&#10;&#10;AI-generated content may be incorrect.">
            <a:extLst>
              <a:ext uri="{FF2B5EF4-FFF2-40B4-BE49-F238E27FC236}">
                <a16:creationId xmlns:a16="http://schemas.microsoft.com/office/drawing/2014/main" id="{520EB6F3-FA13-137C-C94B-700E136EC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1472" y="657369"/>
            <a:ext cx="7280214" cy="5642166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4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E3E0B-1531-E1D4-B1F3-793222A90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6C735D-32A6-C154-19DF-2644803B12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6" r="9950" b="-1"/>
          <a:stretch>
            <a:fillRect/>
          </a:stretch>
        </p:blipFill>
        <p:spPr bwMode="auto">
          <a:xfrm>
            <a:off x="699652" y="2763737"/>
            <a:ext cx="5827181" cy="316961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creenshot of a website&#10;&#10;AI-generated content may be incorrect.">
            <a:extLst>
              <a:ext uri="{FF2B5EF4-FFF2-40B4-BE49-F238E27FC236}">
                <a16:creationId xmlns:a16="http://schemas.microsoft.com/office/drawing/2014/main" id="{879BA40E-2B28-6D62-489B-F76DDBDA79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484" y="745143"/>
            <a:ext cx="4366295" cy="592337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29826A4B-41E2-21F4-2D5A-4C4E2D27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21" y="1269019"/>
            <a:ext cx="6184068" cy="930626"/>
          </a:xfrm>
        </p:spPr>
        <p:txBody>
          <a:bodyPr>
            <a:normAutofit/>
          </a:bodyPr>
          <a:lstStyle/>
          <a:p>
            <a:r>
              <a:rPr lang="en-US" sz="3200" dirty="0"/>
              <a:t>Customer Info Page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89923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68317-DC69-DBFA-D5B7-735D0BCEA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AD0FA5F-2D76-1059-2FEE-A4F6F207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901" y="1165459"/>
            <a:ext cx="4236609" cy="34716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Customer Info Page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dirty="0"/>
              <a:t>(Customer Information Edit Form)</a:t>
            </a:r>
            <a:br>
              <a:rPr lang="en-US" sz="4500" dirty="0"/>
            </a:br>
            <a:endParaRPr lang="en-US" sz="45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ustomer lookup form&#10;&#10;AI-generated content may be incorrect.">
            <a:extLst>
              <a:ext uri="{FF2B5EF4-FFF2-40B4-BE49-F238E27FC236}">
                <a16:creationId xmlns:a16="http://schemas.microsoft.com/office/drawing/2014/main" id="{FA63B832-71A5-AAB6-6932-ADB7C2708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0667" y="129162"/>
            <a:ext cx="3250178" cy="6103622"/>
          </a:xfrm>
          <a:prstGeom prst="rect">
            <a:avLst/>
          </a:prstGeom>
          <a:noFill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41DC7-0573-3B77-7AD3-45926A5F9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9118A6B8-80D4-2C8B-51AF-78E37817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21" y="1269019"/>
            <a:ext cx="6184068" cy="930626"/>
          </a:xfrm>
        </p:spPr>
        <p:txBody>
          <a:bodyPr>
            <a:normAutofit/>
          </a:bodyPr>
          <a:lstStyle/>
          <a:p>
            <a:r>
              <a:rPr lang="en-US" sz="3200" dirty="0"/>
              <a:t>Order Details Page</a:t>
            </a:r>
            <a:endParaRPr lang="en-CA" sz="3200" dirty="0"/>
          </a:p>
        </p:txBody>
      </p:sp>
      <p:pic>
        <p:nvPicPr>
          <p:cNvPr id="2" name="Picture 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A9CEE29-6666-D449-8BCB-007878C456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6"/>
          <a:stretch>
            <a:fillRect/>
          </a:stretch>
        </p:blipFill>
        <p:spPr bwMode="auto">
          <a:xfrm>
            <a:off x="599221" y="2722130"/>
            <a:ext cx="5406724" cy="19371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screenshot of a website&#10;&#10;AI-generated content may be incorrect.">
            <a:extLst>
              <a:ext uri="{FF2B5EF4-FFF2-40B4-BE49-F238E27FC236}">
                <a16:creationId xmlns:a16="http://schemas.microsoft.com/office/drawing/2014/main" id="{9E0878AF-A3FE-190F-F1D8-8817552343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80" y="798021"/>
            <a:ext cx="5721350" cy="576072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618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412D8-0AEA-9EB7-F3EE-75E0D9786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02BDD37-3F51-11C2-818B-0909DCF6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60" y="737711"/>
            <a:ext cx="6889894" cy="930626"/>
          </a:xfrm>
        </p:spPr>
        <p:txBody>
          <a:bodyPr>
            <a:noAutofit/>
          </a:bodyPr>
          <a:lstStyle/>
          <a:p>
            <a:r>
              <a:rPr lang="en-CA" sz="3000" dirty="0"/>
              <a:t>Sign Up/ Sign In/ Sign Out </a:t>
            </a:r>
            <a:r>
              <a:rPr lang="en-US" sz="3000" dirty="0"/>
              <a:t>Page</a:t>
            </a:r>
            <a:endParaRPr lang="en-CA" sz="3000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2ED620-33C2-FDB0-D134-C562970839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20" y="1528847"/>
            <a:ext cx="4605580" cy="258971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CB9042-AD67-73F0-0AA3-74F983B71F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2" y="1530159"/>
            <a:ext cx="4560798" cy="25884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1E45C6-A7F9-F5C3-CA1A-2B250ADDD9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48" y="4279900"/>
            <a:ext cx="5911504" cy="240601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506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0CDA-507E-C5C4-AE00-E72704C0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745236"/>
            <a:ext cx="11155680" cy="911352"/>
          </a:xfrm>
        </p:spPr>
        <p:txBody>
          <a:bodyPr/>
          <a:lstStyle/>
          <a:p>
            <a:r>
              <a:rPr lang="en-CA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8DB0-3EB6-D41A-E50C-F54654D62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656588"/>
            <a:ext cx="11155680" cy="4612132"/>
          </a:xfrm>
        </p:spPr>
        <p:txBody>
          <a:bodyPr>
            <a:normAutofit/>
          </a:bodyPr>
          <a:lstStyle/>
          <a:p>
            <a:pPr lvl="0"/>
            <a:r>
              <a:rPr lang="en-CA" sz="2200" dirty="0"/>
              <a:t>To design and implement a functional Oracle-based database system for an e-commerce clothing website, connected to a working frontend.</a:t>
            </a:r>
          </a:p>
          <a:p>
            <a:pPr lvl="0"/>
            <a:r>
              <a:rPr lang="en-CA" sz="2200" dirty="0"/>
              <a:t>Focus on real-time data interaction and implement PL/SQL components such as </a:t>
            </a:r>
            <a:endParaRPr lang="en-CA" sz="1900" dirty="0"/>
          </a:p>
          <a:p>
            <a:pPr lvl="2"/>
            <a:r>
              <a:rPr lang="en-CA" sz="1900" dirty="0"/>
              <a:t>Procedures</a:t>
            </a:r>
          </a:p>
          <a:p>
            <a:pPr lvl="2"/>
            <a:r>
              <a:rPr lang="en-CA" sz="1900" dirty="0"/>
              <a:t>Functions</a:t>
            </a:r>
          </a:p>
          <a:p>
            <a:pPr lvl="2"/>
            <a:r>
              <a:rPr lang="en-CA" sz="1900" dirty="0"/>
              <a:t>Triggers</a:t>
            </a:r>
          </a:p>
          <a:p>
            <a:pPr lvl="2"/>
            <a:r>
              <a:rPr lang="en-CA" sz="1900" dirty="0"/>
              <a:t>Packages</a:t>
            </a:r>
          </a:p>
          <a:p>
            <a:pPr lvl="0"/>
            <a:r>
              <a:rPr lang="en-CA" sz="2200" dirty="0"/>
              <a:t>Apply key database concepts like </a:t>
            </a:r>
          </a:p>
          <a:p>
            <a:pPr lvl="2"/>
            <a:r>
              <a:rPr lang="en-CA" sz="1900" dirty="0"/>
              <a:t>Relational schema design, </a:t>
            </a:r>
          </a:p>
          <a:p>
            <a:pPr lvl="2"/>
            <a:r>
              <a:rPr lang="en-CA" sz="1900" dirty="0"/>
              <a:t>Data manipulation, and </a:t>
            </a:r>
          </a:p>
          <a:p>
            <a:pPr lvl="2"/>
            <a:r>
              <a:rPr lang="en-CA" sz="1900" dirty="0"/>
              <a:t>Backend automation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949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E9BEE-B9B6-3891-0282-45214092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C020-751A-B762-F5FC-97272634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745236"/>
            <a:ext cx="11155680" cy="911352"/>
          </a:xfrm>
        </p:spPr>
        <p:txBody>
          <a:bodyPr/>
          <a:lstStyle/>
          <a:p>
            <a:r>
              <a:rPr lang="en-CA" dirty="0"/>
              <a:t>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8F4A-D363-26CD-E412-C7C2A1A86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59" y="1656588"/>
            <a:ext cx="5165667" cy="4612132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Entity-relationship diagram includes the main entities such as CUSTOMERS, ORDERS, ORDERITEMS, PRODUCTS, CATEGORY, SHIPPING, INVENTORIES, and WAREHOUSES.</a:t>
            </a:r>
          </a:p>
          <a:p>
            <a:r>
              <a:rPr lang="en-CA" sz="2000" dirty="0"/>
              <a:t>Key relationships include:</a:t>
            </a:r>
          </a:p>
          <a:p>
            <a:pPr lvl="2"/>
            <a:r>
              <a:rPr lang="en-CA" sz="1800" dirty="0"/>
              <a:t>Customers placing orders</a:t>
            </a:r>
          </a:p>
          <a:p>
            <a:pPr lvl="2"/>
            <a:r>
              <a:rPr lang="en-CA" sz="1800" dirty="0"/>
              <a:t>Orders containing multiple items</a:t>
            </a:r>
          </a:p>
          <a:p>
            <a:pPr lvl="2"/>
            <a:r>
              <a:rPr lang="en-CA" sz="1800" dirty="0"/>
              <a:t>Products belonging to categories</a:t>
            </a:r>
          </a:p>
          <a:p>
            <a:pPr lvl="2"/>
            <a:r>
              <a:rPr lang="en-CA" sz="1800" dirty="0"/>
              <a:t>Products stored in warehouses</a:t>
            </a:r>
          </a:p>
          <a:p>
            <a:r>
              <a:rPr lang="en-CA" sz="2000" dirty="0"/>
              <a:t>Each relationship was designed with proper foreign key constraints to maintain referential integrity.</a:t>
            </a:r>
          </a:p>
          <a:p>
            <a:endParaRPr lang="en-CA" dirty="0"/>
          </a:p>
        </p:txBody>
      </p:sp>
      <p:pic>
        <p:nvPicPr>
          <p:cNvPr id="5" name="Picture 4" descr="A diagram of a data flow&#10;&#10;AI-generated content may be incorrect.">
            <a:extLst>
              <a:ext uri="{FF2B5EF4-FFF2-40B4-BE49-F238E27FC236}">
                <a16:creationId xmlns:a16="http://schemas.microsoft.com/office/drawing/2014/main" id="{89C435E7-E2CF-3F25-12A4-E41F0EDFD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74" y="176646"/>
            <a:ext cx="5373805" cy="65462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587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8CC72-98BB-EF47-A130-809FBF3C6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4159-033B-E273-F36B-6A61B8C4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745236"/>
            <a:ext cx="11155680" cy="911352"/>
          </a:xfrm>
        </p:spPr>
        <p:txBody>
          <a:bodyPr>
            <a:normAutofit fontScale="90000"/>
          </a:bodyPr>
          <a:lstStyle/>
          <a:p>
            <a:r>
              <a:rPr lang="en-CA" dirty="0"/>
              <a:t>Business Rules &amp; </a:t>
            </a:r>
            <a:r>
              <a:rPr lang="en-US" dirty="0"/>
              <a:t>Database Schema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C4D74-EEED-EEE6-BF6B-5D248EBA4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59" y="1656588"/>
            <a:ext cx="5232401" cy="4774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600" b="1" dirty="0"/>
              <a:t>Business Rules</a:t>
            </a:r>
          </a:p>
          <a:p>
            <a:r>
              <a:rPr lang="en-CA" sz="2000" dirty="0"/>
              <a:t>Business rules to ensure valid data and consistent operations. </a:t>
            </a:r>
          </a:p>
          <a:p>
            <a:r>
              <a:rPr lang="en-CA" sz="2000" dirty="0"/>
              <a:t>Some of the key rules include:</a:t>
            </a:r>
          </a:p>
          <a:p>
            <a:pPr lvl="1"/>
            <a:r>
              <a:rPr lang="en-CA" sz="1800" dirty="0"/>
              <a:t>Customer email addresses must be unique and contain the ‘@’ symbol</a:t>
            </a:r>
          </a:p>
          <a:p>
            <a:pPr lvl="1"/>
            <a:r>
              <a:rPr lang="en-CA" sz="1800" dirty="0"/>
              <a:t>Product prices and order item quantities must be greater than zero</a:t>
            </a:r>
          </a:p>
          <a:p>
            <a:pPr lvl="1"/>
            <a:r>
              <a:rPr lang="en-CA" sz="1800" dirty="0"/>
              <a:t>The shipping date cannot be earlier than the order date</a:t>
            </a:r>
          </a:p>
          <a:p>
            <a:pPr lvl="1"/>
            <a:r>
              <a:rPr lang="en-CA" sz="1800" dirty="0"/>
              <a:t>Every product must be assigned to a category</a:t>
            </a:r>
          </a:p>
          <a:p>
            <a:pPr lvl="1"/>
            <a:r>
              <a:rPr lang="en-CA" sz="1800" dirty="0"/>
              <a:t>Each category name must be unique</a:t>
            </a:r>
          </a:p>
          <a:p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271EB7-874A-C696-67A6-91B1D957AD83}"/>
              </a:ext>
            </a:extLst>
          </p:cNvPr>
          <p:cNvSpPr txBox="1">
            <a:spLocks/>
          </p:cNvSpPr>
          <p:nvPr/>
        </p:nvSpPr>
        <p:spPr>
          <a:xfrm>
            <a:off x="6238242" y="1656588"/>
            <a:ext cx="5140962" cy="4774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Database Schema</a:t>
            </a:r>
          </a:p>
          <a:p>
            <a:r>
              <a:rPr lang="en-US" sz="2200" dirty="0"/>
              <a:t>Total of 9 tables: CUSTOMERS, CATEGORY, PRODUCTS, ORDERS, ORDERITEMS, SHIPPING, INVENTORIES, WAREHOUSES, and LOCATIONS.</a:t>
            </a:r>
          </a:p>
          <a:p>
            <a:r>
              <a:rPr lang="en-US" sz="2200" dirty="0"/>
              <a:t>Constraints including primary keys, foreign keys, UNIQUE constraints, and CHECK constraints to ensure data integrity.</a:t>
            </a:r>
          </a:p>
          <a:p>
            <a:r>
              <a:rPr lang="en-US" sz="2200" dirty="0"/>
              <a:t>Each table was populated with meaningful data, including at least 10 records for the main data tables and 5 or more for reference tables.</a:t>
            </a:r>
          </a:p>
          <a:p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9E4E9B-1F40-0DD0-11BD-532A9539BBC2}"/>
              </a:ext>
            </a:extLst>
          </p:cNvPr>
          <p:cNvCxnSpPr/>
          <p:nvPr/>
        </p:nvCxnSpPr>
        <p:spPr>
          <a:xfrm>
            <a:off x="5902960" y="1656588"/>
            <a:ext cx="0" cy="4774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9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0A5B8-9365-1818-F6D4-EB0DBD8F8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F9AF-25F2-6602-11A0-61B98265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745236"/>
            <a:ext cx="11155680" cy="911352"/>
          </a:xfrm>
        </p:spPr>
        <p:txBody>
          <a:bodyPr>
            <a:normAutofit/>
          </a:bodyPr>
          <a:lstStyle/>
          <a:p>
            <a:r>
              <a:rPr lang="en-CA" dirty="0"/>
              <a:t>Sequences and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FCD4-B0E9-BA27-C07F-E8DE408C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656588"/>
            <a:ext cx="11155680" cy="4774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Sequences</a:t>
            </a:r>
          </a:p>
          <a:p>
            <a:r>
              <a:rPr lang="en-CA" sz="2400" dirty="0"/>
              <a:t>To automate key generation, two sequences were implemented:</a:t>
            </a:r>
          </a:p>
          <a:p>
            <a:pPr lvl="2"/>
            <a:r>
              <a:rPr lang="en-CA" sz="2000" dirty="0" err="1"/>
              <a:t>seq_item_id</a:t>
            </a:r>
            <a:r>
              <a:rPr lang="en-CA" sz="2000" dirty="0"/>
              <a:t> for generating IDs in ORDERITEMS</a:t>
            </a:r>
          </a:p>
          <a:p>
            <a:pPr lvl="2"/>
            <a:r>
              <a:rPr lang="en-CA" sz="2000" dirty="0" err="1"/>
              <a:t>seq_membership_id</a:t>
            </a:r>
            <a:r>
              <a:rPr lang="en-CA" sz="2000" dirty="0"/>
              <a:t> for assigning membership IDs in CUSTOMERS</a:t>
            </a:r>
          </a:p>
          <a:p>
            <a:pPr marL="0" indent="0">
              <a:buNone/>
            </a:pPr>
            <a:r>
              <a:rPr lang="en-CA" sz="2400" b="1" dirty="0"/>
              <a:t>Indexes</a:t>
            </a:r>
          </a:p>
          <a:p>
            <a:r>
              <a:rPr lang="en-CA" sz="2400" dirty="0"/>
              <a:t>To improve search performance, three indexes were created:</a:t>
            </a:r>
          </a:p>
          <a:p>
            <a:pPr lvl="2"/>
            <a:r>
              <a:rPr lang="en-CA" sz="2000" dirty="0" err="1"/>
              <a:t>idx_products_name</a:t>
            </a:r>
            <a:r>
              <a:rPr lang="en-CA" sz="2000" dirty="0"/>
              <a:t> on the PRODUCTS table</a:t>
            </a:r>
          </a:p>
          <a:p>
            <a:pPr lvl="2"/>
            <a:r>
              <a:rPr lang="en-CA" sz="2000" dirty="0" err="1"/>
              <a:t>idx_customers_city</a:t>
            </a:r>
            <a:r>
              <a:rPr lang="en-CA" sz="2000" dirty="0"/>
              <a:t> on the CUSTOMERS table</a:t>
            </a:r>
          </a:p>
          <a:p>
            <a:pPr lvl="2"/>
            <a:r>
              <a:rPr lang="en-CA" sz="2000" dirty="0" err="1"/>
              <a:t>idx_orders_date</a:t>
            </a:r>
            <a:r>
              <a:rPr lang="en-CA" sz="2000" dirty="0"/>
              <a:t> on the ORDERS table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4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E7F8B-8990-D306-CCE3-B8FFE545D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944C-7480-F077-79D5-9700B0DF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745236"/>
            <a:ext cx="11155680" cy="911352"/>
          </a:xfrm>
        </p:spPr>
        <p:txBody>
          <a:bodyPr>
            <a:normAutofit/>
          </a:bodyPr>
          <a:lstStyle/>
          <a:p>
            <a:r>
              <a:rPr lang="en-CA" dirty="0"/>
              <a:t>Procedures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3E63-7850-5E40-1856-A56A5F76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656588"/>
            <a:ext cx="11155680" cy="4774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Procedures</a:t>
            </a:r>
          </a:p>
          <a:p>
            <a:r>
              <a:rPr lang="en-CA" sz="2400" dirty="0"/>
              <a:t>Two PL/SQL procedures were implemented using cursors and exception handling:</a:t>
            </a:r>
          </a:p>
          <a:p>
            <a:pPr lvl="2"/>
            <a:r>
              <a:rPr lang="en-CA" sz="2200" dirty="0" err="1"/>
              <a:t>apply_province_order_discount</a:t>
            </a:r>
            <a:r>
              <a:rPr lang="en-CA" sz="2200" dirty="0"/>
              <a:t>('ON') – Applies a 10% discount to orders from Ontario</a:t>
            </a:r>
          </a:p>
          <a:p>
            <a:pPr lvl="2"/>
            <a:r>
              <a:rPr lang="en-CA" sz="2200" dirty="0" err="1"/>
              <a:t>cancel_out_of_stock_orders</a:t>
            </a:r>
            <a:r>
              <a:rPr lang="en-CA" sz="2200" dirty="0"/>
              <a:t>() – Cancels orders where any item is out of stock</a:t>
            </a:r>
          </a:p>
          <a:p>
            <a:pPr marL="0" indent="0">
              <a:buNone/>
            </a:pPr>
            <a:r>
              <a:rPr lang="en-CA" sz="2400" b="1" dirty="0"/>
              <a:t>Functions</a:t>
            </a:r>
          </a:p>
          <a:p>
            <a:r>
              <a:rPr lang="en-CA" sz="2400" dirty="0"/>
              <a:t>Two PL/SQL functions were also created:</a:t>
            </a:r>
          </a:p>
          <a:p>
            <a:pPr lvl="2"/>
            <a:r>
              <a:rPr lang="en-CA" sz="2000" dirty="0" err="1"/>
              <a:t>func_product_revenue</a:t>
            </a:r>
            <a:r>
              <a:rPr lang="en-CA" sz="2000" dirty="0"/>
              <a:t>(</a:t>
            </a:r>
            <a:r>
              <a:rPr lang="en-CA" sz="2000" dirty="0" err="1"/>
              <a:t>prod_id</a:t>
            </a:r>
            <a:r>
              <a:rPr lang="en-CA" sz="2000" dirty="0"/>
              <a:t>) – Calculates total revenue generated by a product</a:t>
            </a:r>
          </a:p>
          <a:p>
            <a:pPr lvl="2"/>
            <a:r>
              <a:rPr lang="en-CA" sz="2000" dirty="0" err="1"/>
              <a:t>func_days_to_ship</a:t>
            </a:r>
            <a:r>
              <a:rPr lang="en-CA" sz="2000" dirty="0"/>
              <a:t>(</a:t>
            </a:r>
            <a:r>
              <a:rPr lang="en-CA" sz="2000" dirty="0" err="1"/>
              <a:t>order_id</a:t>
            </a:r>
            <a:r>
              <a:rPr lang="en-CA" sz="2000" dirty="0"/>
              <a:t>) – Returns the number of days between order and delivery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453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4BBA8-A614-C278-F035-918477634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F52E-DF20-F315-D960-A3108F29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745236"/>
            <a:ext cx="11155680" cy="911352"/>
          </a:xfrm>
        </p:spPr>
        <p:txBody>
          <a:bodyPr>
            <a:normAutofit/>
          </a:bodyPr>
          <a:lstStyle/>
          <a:p>
            <a:r>
              <a:rPr lang="en-CA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0541-2566-65FE-0C1C-43A6C893C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1656588"/>
            <a:ext cx="10353040" cy="4571492"/>
          </a:xfrm>
        </p:spPr>
        <p:txBody>
          <a:bodyPr>
            <a:normAutofit/>
          </a:bodyPr>
          <a:lstStyle/>
          <a:p>
            <a:r>
              <a:rPr lang="en-CA" sz="2400" dirty="0"/>
              <a:t>A PL/SQL package named </a:t>
            </a:r>
            <a:r>
              <a:rPr lang="en-CA" sz="2400" dirty="0" err="1"/>
              <a:t>order_utils_pkg</a:t>
            </a:r>
            <a:r>
              <a:rPr lang="en-CA" sz="2400" dirty="0"/>
              <a:t> was created with the following components:</a:t>
            </a:r>
          </a:p>
          <a:p>
            <a:pPr lvl="2"/>
            <a:r>
              <a:rPr lang="en-CA" sz="2000" b="1" dirty="0"/>
              <a:t>Global variable</a:t>
            </a:r>
            <a:r>
              <a:rPr lang="en-CA" sz="2000" dirty="0"/>
              <a:t>: </a:t>
            </a:r>
            <a:r>
              <a:rPr lang="en-CA" sz="2000" dirty="0" err="1"/>
              <a:t>g_last_customer_name</a:t>
            </a:r>
            <a:endParaRPr lang="en-CA" sz="2000" dirty="0"/>
          </a:p>
          <a:p>
            <a:pPr lvl="2"/>
            <a:r>
              <a:rPr lang="en-CA" sz="2000" b="1" dirty="0"/>
              <a:t>Functions</a:t>
            </a:r>
            <a:r>
              <a:rPr lang="en-CA" sz="2000" dirty="0"/>
              <a:t>: </a:t>
            </a:r>
            <a:r>
              <a:rPr lang="en-CA" sz="2000" dirty="0" err="1"/>
              <a:t>get_order_total</a:t>
            </a:r>
            <a:r>
              <a:rPr lang="en-CA" sz="2000" dirty="0"/>
              <a:t>, </a:t>
            </a:r>
            <a:r>
              <a:rPr lang="en-CA" sz="2000" dirty="0" err="1"/>
              <a:t>get_customer_name</a:t>
            </a:r>
            <a:endParaRPr lang="en-CA" sz="2000" dirty="0"/>
          </a:p>
          <a:p>
            <a:pPr lvl="2"/>
            <a:r>
              <a:rPr lang="en-CA" sz="2000" b="1" dirty="0"/>
              <a:t>Procedures</a:t>
            </a:r>
            <a:r>
              <a:rPr lang="en-CA" sz="2000" dirty="0"/>
              <a:t>: </a:t>
            </a:r>
            <a:r>
              <a:rPr lang="en-CA" sz="2000" dirty="0" err="1"/>
              <a:t>list_customer_orders</a:t>
            </a:r>
            <a:r>
              <a:rPr lang="en-CA" sz="2000" dirty="0"/>
              <a:t>, </a:t>
            </a:r>
            <a:r>
              <a:rPr lang="en-CA" sz="2000" dirty="0" err="1"/>
              <a:t>check_inventory_level</a:t>
            </a:r>
            <a:endParaRPr lang="en-CA" sz="2000" dirty="0"/>
          </a:p>
          <a:p>
            <a:pPr lvl="2"/>
            <a:r>
              <a:rPr lang="en-CA" sz="2000" b="1" dirty="0"/>
              <a:t>Private variables</a:t>
            </a:r>
            <a:r>
              <a:rPr lang="en-CA" sz="2000" dirty="0"/>
              <a:t> were used within functions and procedures to manage internal logic</a:t>
            </a:r>
          </a:p>
          <a:p>
            <a:r>
              <a:rPr lang="en-CA" sz="2400" dirty="0"/>
              <a:t>The package also utilizes %TYPE, constants, and exception handling to enhance reusability, modularity, and error control.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476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F34BF-94D7-8DEC-1603-80070191B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AF3D-C30D-EA0D-2956-1DE86EAC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745236"/>
            <a:ext cx="11155680" cy="911352"/>
          </a:xfrm>
        </p:spPr>
        <p:txBody>
          <a:bodyPr>
            <a:normAutofit/>
          </a:bodyPr>
          <a:lstStyle/>
          <a:p>
            <a:r>
              <a:rPr lang="en-CA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20B7-BD97-A13D-1FF9-8A9816599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859788"/>
            <a:ext cx="10353040" cy="2854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Two database triggers were implemented:</a:t>
            </a:r>
          </a:p>
          <a:p>
            <a:pPr lvl="2"/>
            <a:r>
              <a:rPr lang="en-CA" sz="2000" dirty="0" err="1"/>
              <a:t>check_safe_stock_trg</a:t>
            </a:r>
            <a:r>
              <a:rPr lang="en-CA" sz="2000" dirty="0"/>
              <a:t> – Alerts when inventory quantity falls below 50</a:t>
            </a:r>
          </a:p>
          <a:p>
            <a:pPr lvl="2"/>
            <a:r>
              <a:rPr lang="en-CA" sz="2000" dirty="0" err="1"/>
              <a:t>update_order_status_trg</a:t>
            </a:r>
            <a:r>
              <a:rPr lang="en-CA" sz="2000" dirty="0"/>
              <a:t> – Automatically updates the order status to ‘Delivered’ when the shipping status changes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119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4D441-61C4-7AC7-E73F-DA370EF9D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A982-90B4-B3F2-4DC8-5A4B6EA7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745236"/>
            <a:ext cx="11155680" cy="911352"/>
          </a:xfrm>
        </p:spPr>
        <p:txBody>
          <a:bodyPr>
            <a:normAutofit/>
          </a:bodyPr>
          <a:lstStyle/>
          <a:p>
            <a:r>
              <a:rPr lang="en-CA" dirty="0"/>
              <a:t>Frontend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6D4F-530B-71B5-3F8C-1FC23A371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859788"/>
            <a:ext cx="10353040" cy="413461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 frontend was developed to connect users with the Oracle backend. Key features include:</a:t>
            </a:r>
          </a:p>
          <a:p>
            <a:pPr lvl="2"/>
            <a:r>
              <a:rPr lang="en-US" sz="2200" b="1" dirty="0"/>
              <a:t>Home Page</a:t>
            </a:r>
            <a:r>
              <a:rPr lang="en-US" sz="2200" dirty="0"/>
              <a:t> – Displays available products</a:t>
            </a:r>
          </a:p>
          <a:p>
            <a:pPr lvl="2"/>
            <a:r>
              <a:rPr lang="en-US" sz="2200" b="1" dirty="0"/>
              <a:t>Product Page</a:t>
            </a:r>
            <a:r>
              <a:rPr lang="en-US" sz="2200" dirty="0"/>
              <a:t> – Shows product details such as name, price, category, and size</a:t>
            </a:r>
          </a:p>
          <a:p>
            <a:pPr lvl="2"/>
            <a:r>
              <a:rPr lang="en-US" sz="2200" b="1" dirty="0"/>
              <a:t>Customer Info Page</a:t>
            </a:r>
            <a:r>
              <a:rPr lang="en-US" sz="2200" dirty="0"/>
              <a:t> – Allows editing or deleting customer records</a:t>
            </a:r>
          </a:p>
          <a:p>
            <a:pPr lvl="2"/>
            <a:r>
              <a:rPr lang="en-US" sz="2200" b="1" dirty="0"/>
              <a:t>Order History</a:t>
            </a:r>
            <a:r>
              <a:rPr lang="en-US" sz="2200" dirty="0"/>
              <a:t> – Displays past orders with status and dates</a:t>
            </a:r>
          </a:p>
          <a:p>
            <a:pPr lvl="2"/>
            <a:r>
              <a:rPr lang="en-US" sz="2200" b="1" dirty="0"/>
              <a:t>Sign-Up and Sign-In Pages</a:t>
            </a:r>
            <a:r>
              <a:rPr lang="en-US" sz="2200" dirty="0"/>
              <a:t> – Supports user registration and authentication</a:t>
            </a:r>
          </a:p>
          <a:p>
            <a:r>
              <a:rPr lang="en-US" sz="2400" dirty="0"/>
              <a:t>All data is dynamically retrieved or updated using SQL queries and PL/SQL logic integrated with the database.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47823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799</Words>
  <Application>Microsoft Office PowerPoint</Application>
  <PresentationFormat>Widescreen</PresentationFormat>
  <Paragraphs>92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Bierstadt</vt:lpstr>
      <vt:lpstr>GestaltVTI</vt:lpstr>
      <vt:lpstr>E-Commerce Clothing Website Oracle Database System</vt:lpstr>
      <vt:lpstr>Project Overview</vt:lpstr>
      <vt:lpstr>ER Diagram</vt:lpstr>
      <vt:lpstr>Business Rules &amp; Database Schema </vt:lpstr>
      <vt:lpstr>Sequences and Indexes</vt:lpstr>
      <vt:lpstr>Procedures and Functions</vt:lpstr>
      <vt:lpstr>Package</vt:lpstr>
      <vt:lpstr>Triggers</vt:lpstr>
      <vt:lpstr>Frontend Interface</vt:lpstr>
      <vt:lpstr>Frontend Interface</vt:lpstr>
      <vt:lpstr>  Product Page</vt:lpstr>
      <vt:lpstr>Customer Info Page</vt:lpstr>
      <vt:lpstr>Customer Info Page  (Customer Information Edit Form) </vt:lpstr>
      <vt:lpstr>Order Details Page</vt:lpstr>
      <vt:lpstr>Sign Up/ Sign In/ Sign Out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Annya Shimi</dc:creator>
  <cp:lastModifiedBy>Binli Han</cp:lastModifiedBy>
  <cp:revision>32</cp:revision>
  <dcterms:created xsi:type="dcterms:W3CDTF">2025-08-06T14:17:21Z</dcterms:created>
  <dcterms:modified xsi:type="dcterms:W3CDTF">2025-08-06T15:47:33Z</dcterms:modified>
</cp:coreProperties>
</file>