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56" r:id="rId2"/>
  </p:sldIdLst>
  <p:sldSz cx="42479913" cy="30600650"/>
  <p:notesSz cx="6858000" cy="9144000"/>
  <p:defaultTextStyle>
    <a:defPPr>
      <a:defRPr lang="he-IL"/>
    </a:defPPr>
    <a:lvl1pPr marL="0" algn="r" defTabSz="3507821" rtl="1" eaLnBrk="1" latinLnBrk="0" hangingPunct="1">
      <a:defRPr sz="6905" kern="1200">
        <a:solidFill>
          <a:schemeClr val="tx1"/>
        </a:solidFill>
        <a:latin typeface="+mn-lt"/>
        <a:ea typeface="+mn-ea"/>
        <a:cs typeface="+mn-cs"/>
      </a:defRPr>
    </a:lvl1pPr>
    <a:lvl2pPr marL="1753911" algn="r" defTabSz="3507821" rtl="1" eaLnBrk="1" latinLnBrk="0" hangingPunct="1">
      <a:defRPr sz="6905" kern="1200">
        <a:solidFill>
          <a:schemeClr val="tx1"/>
        </a:solidFill>
        <a:latin typeface="+mn-lt"/>
        <a:ea typeface="+mn-ea"/>
        <a:cs typeface="+mn-cs"/>
      </a:defRPr>
    </a:lvl2pPr>
    <a:lvl3pPr marL="3507821" algn="r" defTabSz="3507821" rtl="1" eaLnBrk="1" latinLnBrk="0" hangingPunct="1">
      <a:defRPr sz="6905" kern="1200">
        <a:solidFill>
          <a:schemeClr val="tx1"/>
        </a:solidFill>
        <a:latin typeface="+mn-lt"/>
        <a:ea typeface="+mn-ea"/>
        <a:cs typeface="+mn-cs"/>
      </a:defRPr>
    </a:lvl3pPr>
    <a:lvl4pPr marL="5261732" algn="r" defTabSz="3507821" rtl="1" eaLnBrk="1" latinLnBrk="0" hangingPunct="1">
      <a:defRPr sz="6905" kern="1200">
        <a:solidFill>
          <a:schemeClr val="tx1"/>
        </a:solidFill>
        <a:latin typeface="+mn-lt"/>
        <a:ea typeface="+mn-ea"/>
        <a:cs typeface="+mn-cs"/>
      </a:defRPr>
    </a:lvl4pPr>
    <a:lvl5pPr marL="7015643" algn="r" defTabSz="3507821" rtl="1" eaLnBrk="1" latinLnBrk="0" hangingPunct="1">
      <a:defRPr sz="6905" kern="1200">
        <a:solidFill>
          <a:schemeClr val="tx1"/>
        </a:solidFill>
        <a:latin typeface="+mn-lt"/>
        <a:ea typeface="+mn-ea"/>
        <a:cs typeface="+mn-cs"/>
      </a:defRPr>
    </a:lvl5pPr>
    <a:lvl6pPr marL="8769553" algn="r" defTabSz="3507821" rtl="1" eaLnBrk="1" latinLnBrk="0" hangingPunct="1">
      <a:defRPr sz="6905" kern="1200">
        <a:solidFill>
          <a:schemeClr val="tx1"/>
        </a:solidFill>
        <a:latin typeface="+mn-lt"/>
        <a:ea typeface="+mn-ea"/>
        <a:cs typeface="+mn-cs"/>
      </a:defRPr>
    </a:lvl6pPr>
    <a:lvl7pPr marL="10523464" algn="r" defTabSz="3507821" rtl="1" eaLnBrk="1" latinLnBrk="0" hangingPunct="1">
      <a:defRPr sz="6905" kern="1200">
        <a:solidFill>
          <a:schemeClr val="tx1"/>
        </a:solidFill>
        <a:latin typeface="+mn-lt"/>
        <a:ea typeface="+mn-ea"/>
        <a:cs typeface="+mn-cs"/>
      </a:defRPr>
    </a:lvl7pPr>
    <a:lvl8pPr marL="12277374" algn="r" defTabSz="3507821" rtl="1" eaLnBrk="1" latinLnBrk="0" hangingPunct="1">
      <a:defRPr sz="6905" kern="1200">
        <a:solidFill>
          <a:schemeClr val="tx1"/>
        </a:solidFill>
        <a:latin typeface="+mn-lt"/>
        <a:ea typeface="+mn-ea"/>
        <a:cs typeface="+mn-cs"/>
      </a:defRPr>
    </a:lvl8pPr>
    <a:lvl9pPr marL="14031285" algn="r" defTabSz="3507821" rtl="1"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BF43"/>
    <a:srgbClr val="6E2B8F"/>
    <a:srgbClr val="E57121"/>
    <a:srgbClr val="8BC43D"/>
    <a:srgbClr val="00AAE9"/>
    <a:srgbClr val="015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377" autoAdjust="0"/>
    <p:restoredTop sz="98970" autoAdjust="0"/>
  </p:normalViewPr>
  <p:slideViewPr>
    <p:cSldViewPr snapToGrid="0">
      <p:cViewPr>
        <p:scale>
          <a:sx n="26" d="100"/>
          <a:sy n="26" d="100"/>
        </p:scale>
        <p:origin x="-912" y="60"/>
      </p:cViewPr>
      <p:guideLst>
        <p:guide orient="horz" pos="9638"/>
        <p:guide pos="133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en\Desktop\&#1491;&#1493;&#1495;%20&#1502;&#1505;&#1499;&#1501;\&#1502;&#1491;&#1491;&#1497;&#15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581219703811653"/>
          <c:y val="0.11224562286911999"/>
          <c:w val="0.74144561696357059"/>
          <c:h val="0.79299681792374499"/>
        </c:manualLayout>
      </c:layout>
      <c:lineChart>
        <c:grouping val="standard"/>
        <c:varyColors val="0"/>
        <c:ser>
          <c:idx val="0"/>
          <c:order val="0"/>
          <c:tx>
            <c:strRef>
              <c:f>[מדדים.xlsx]Sheet1!$BQ$67</c:f>
              <c:strCache>
                <c:ptCount val="1"/>
                <c:pt idx="0">
                  <c:v>vocal</c:v>
                </c:pt>
              </c:strCache>
            </c:strRef>
          </c:tx>
          <c:marker>
            <c:symbol val="none"/>
          </c:marker>
          <c:val>
            <c:numRef>
              <c:f>[מדדים.xlsx]Sheet1!$BQ$68:$BQ$87</c:f>
              <c:numCache>
                <c:formatCode>General</c:formatCode>
                <c:ptCount val="20"/>
                <c:pt idx="0">
                  <c:v>63.3</c:v>
                </c:pt>
                <c:pt idx="1">
                  <c:v>63.5</c:v>
                </c:pt>
                <c:pt idx="2">
                  <c:v>64.3</c:v>
                </c:pt>
                <c:pt idx="3">
                  <c:v>65.400000000000006</c:v>
                </c:pt>
                <c:pt idx="4">
                  <c:v>65.900000000000006</c:v>
                </c:pt>
                <c:pt idx="5">
                  <c:v>66.599999999999994</c:v>
                </c:pt>
                <c:pt idx="6">
                  <c:v>67.5</c:v>
                </c:pt>
                <c:pt idx="7">
                  <c:v>67.7</c:v>
                </c:pt>
                <c:pt idx="8">
                  <c:v>69.2</c:v>
                </c:pt>
                <c:pt idx="9">
                  <c:v>69.8</c:v>
                </c:pt>
                <c:pt idx="10">
                  <c:v>69.8</c:v>
                </c:pt>
                <c:pt idx="11">
                  <c:v>70.5</c:v>
                </c:pt>
                <c:pt idx="12">
                  <c:v>70.8</c:v>
                </c:pt>
                <c:pt idx="13">
                  <c:v>71.400000000000006</c:v>
                </c:pt>
                <c:pt idx="14">
                  <c:v>71.599999999999994</c:v>
                </c:pt>
                <c:pt idx="15">
                  <c:v>72.2</c:v>
                </c:pt>
                <c:pt idx="16">
                  <c:v>74.900000000000006</c:v>
                </c:pt>
                <c:pt idx="17">
                  <c:v>78.900000000000006</c:v>
                </c:pt>
                <c:pt idx="18">
                  <c:v>79</c:v>
                </c:pt>
                <c:pt idx="19">
                  <c:v>79.400000000000006</c:v>
                </c:pt>
              </c:numCache>
            </c:numRef>
          </c:val>
          <c:smooth val="0"/>
          <c:extLst xmlns:c16r2="http://schemas.microsoft.com/office/drawing/2015/06/chart">
            <c:ext xmlns:c16="http://schemas.microsoft.com/office/drawing/2014/chart" uri="{C3380CC4-5D6E-409C-BE32-E72D297353CC}">
              <c16:uniqueId val="{00000000-0E69-4941-B28D-88A9248ECA07}"/>
            </c:ext>
          </c:extLst>
        </c:ser>
        <c:ser>
          <c:idx val="1"/>
          <c:order val="1"/>
          <c:tx>
            <c:strRef>
              <c:f>[מדדים.xlsx]Sheet1!$BR$67</c:f>
              <c:strCache>
                <c:ptCount val="1"/>
                <c:pt idx="0">
                  <c:v>drums</c:v>
                </c:pt>
              </c:strCache>
            </c:strRef>
          </c:tx>
          <c:marker>
            <c:symbol val="none"/>
          </c:marker>
          <c:val>
            <c:numRef>
              <c:f>[מדדים.xlsx]Sheet1!$BR$68:$BR$87</c:f>
              <c:numCache>
                <c:formatCode>General</c:formatCode>
                <c:ptCount val="20"/>
                <c:pt idx="0">
                  <c:v>94.3</c:v>
                </c:pt>
                <c:pt idx="1">
                  <c:v>94.5</c:v>
                </c:pt>
                <c:pt idx="2">
                  <c:v>94.5</c:v>
                </c:pt>
                <c:pt idx="3">
                  <c:v>94.6</c:v>
                </c:pt>
                <c:pt idx="4">
                  <c:v>95.2</c:v>
                </c:pt>
                <c:pt idx="5">
                  <c:v>95.4</c:v>
                </c:pt>
                <c:pt idx="6">
                  <c:v>95.4</c:v>
                </c:pt>
                <c:pt idx="7">
                  <c:v>95.8</c:v>
                </c:pt>
                <c:pt idx="8">
                  <c:v>96</c:v>
                </c:pt>
                <c:pt idx="9">
                  <c:v>96.2</c:v>
                </c:pt>
                <c:pt idx="10">
                  <c:v>96.3</c:v>
                </c:pt>
                <c:pt idx="11">
                  <c:v>96.3</c:v>
                </c:pt>
                <c:pt idx="12">
                  <c:v>96.3</c:v>
                </c:pt>
                <c:pt idx="13">
                  <c:v>96.6</c:v>
                </c:pt>
                <c:pt idx="14">
                  <c:v>96.8</c:v>
                </c:pt>
                <c:pt idx="15">
                  <c:v>97.1</c:v>
                </c:pt>
                <c:pt idx="16">
                  <c:v>97.3</c:v>
                </c:pt>
                <c:pt idx="17">
                  <c:v>97.9</c:v>
                </c:pt>
                <c:pt idx="18">
                  <c:v>98.4</c:v>
                </c:pt>
                <c:pt idx="19">
                  <c:v>98.5</c:v>
                </c:pt>
              </c:numCache>
            </c:numRef>
          </c:val>
          <c:smooth val="0"/>
          <c:extLst xmlns:c16r2="http://schemas.microsoft.com/office/drawing/2015/06/chart">
            <c:ext xmlns:c16="http://schemas.microsoft.com/office/drawing/2014/chart" uri="{C3380CC4-5D6E-409C-BE32-E72D297353CC}">
              <c16:uniqueId val="{00000001-0E69-4941-B28D-88A9248ECA07}"/>
            </c:ext>
          </c:extLst>
        </c:ser>
        <c:ser>
          <c:idx val="2"/>
          <c:order val="2"/>
          <c:tx>
            <c:strRef>
              <c:f>[מדדים.xlsx]Sheet1!$BS$67</c:f>
              <c:strCache>
                <c:ptCount val="1"/>
                <c:pt idx="0">
                  <c:v>bass</c:v>
                </c:pt>
              </c:strCache>
            </c:strRef>
          </c:tx>
          <c:marker>
            <c:symbol val="none"/>
          </c:marker>
          <c:val>
            <c:numRef>
              <c:f>[מדדים.xlsx]Sheet1!$BS$68:$BS$87</c:f>
              <c:numCache>
                <c:formatCode>General</c:formatCode>
                <c:ptCount val="20"/>
                <c:pt idx="0">
                  <c:v>70.3</c:v>
                </c:pt>
                <c:pt idx="1">
                  <c:v>71.8</c:v>
                </c:pt>
                <c:pt idx="2">
                  <c:v>72.8</c:v>
                </c:pt>
                <c:pt idx="3">
                  <c:v>73.5</c:v>
                </c:pt>
                <c:pt idx="4">
                  <c:v>73.900000000000006</c:v>
                </c:pt>
                <c:pt idx="5">
                  <c:v>74.3</c:v>
                </c:pt>
                <c:pt idx="6">
                  <c:v>75.3</c:v>
                </c:pt>
                <c:pt idx="7">
                  <c:v>76.099999999999994</c:v>
                </c:pt>
                <c:pt idx="8">
                  <c:v>76.900000000000006</c:v>
                </c:pt>
                <c:pt idx="9">
                  <c:v>77.099999999999994</c:v>
                </c:pt>
                <c:pt idx="10">
                  <c:v>77.900000000000006</c:v>
                </c:pt>
                <c:pt idx="11">
                  <c:v>78</c:v>
                </c:pt>
                <c:pt idx="12">
                  <c:v>78.3</c:v>
                </c:pt>
                <c:pt idx="13">
                  <c:v>78.400000000000006</c:v>
                </c:pt>
                <c:pt idx="14">
                  <c:v>79</c:v>
                </c:pt>
                <c:pt idx="15">
                  <c:v>79</c:v>
                </c:pt>
                <c:pt idx="16">
                  <c:v>80.400000000000006</c:v>
                </c:pt>
                <c:pt idx="17">
                  <c:v>80.5</c:v>
                </c:pt>
                <c:pt idx="18">
                  <c:v>82.3</c:v>
                </c:pt>
                <c:pt idx="19">
                  <c:v>83.26</c:v>
                </c:pt>
              </c:numCache>
            </c:numRef>
          </c:val>
          <c:smooth val="0"/>
          <c:extLst xmlns:c16r2="http://schemas.microsoft.com/office/drawing/2015/06/chart">
            <c:ext xmlns:c16="http://schemas.microsoft.com/office/drawing/2014/chart" uri="{C3380CC4-5D6E-409C-BE32-E72D297353CC}">
              <c16:uniqueId val="{00000002-0E69-4941-B28D-88A9248ECA07}"/>
            </c:ext>
          </c:extLst>
        </c:ser>
        <c:ser>
          <c:idx val="3"/>
          <c:order val="3"/>
          <c:tx>
            <c:strRef>
              <c:f>[מדדים.xlsx]Sheet1!$BT$67</c:f>
              <c:strCache>
                <c:ptCount val="1"/>
                <c:pt idx="0">
                  <c:v>other</c:v>
                </c:pt>
              </c:strCache>
            </c:strRef>
          </c:tx>
          <c:marker>
            <c:symbol val="none"/>
          </c:marker>
          <c:val>
            <c:numRef>
              <c:f>[מדדים.xlsx]Sheet1!$BT$68:$BT$87</c:f>
              <c:numCache>
                <c:formatCode>General</c:formatCode>
                <c:ptCount val="20"/>
                <c:pt idx="0">
                  <c:v>72.2</c:v>
                </c:pt>
                <c:pt idx="1">
                  <c:v>72.5</c:v>
                </c:pt>
                <c:pt idx="2">
                  <c:v>74.099999999999994</c:v>
                </c:pt>
                <c:pt idx="3">
                  <c:v>74.599999999999994</c:v>
                </c:pt>
                <c:pt idx="4">
                  <c:v>75.099999999999994</c:v>
                </c:pt>
                <c:pt idx="5">
                  <c:v>75.900000000000006</c:v>
                </c:pt>
                <c:pt idx="6">
                  <c:v>77</c:v>
                </c:pt>
                <c:pt idx="7">
                  <c:v>77.2</c:v>
                </c:pt>
                <c:pt idx="8">
                  <c:v>78.599999999999994</c:v>
                </c:pt>
                <c:pt idx="9">
                  <c:v>78.8</c:v>
                </c:pt>
                <c:pt idx="10">
                  <c:v>79.099999999999994</c:v>
                </c:pt>
                <c:pt idx="11">
                  <c:v>80</c:v>
                </c:pt>
                <c:pt idx="12">
                  <c:v>80.3</c:v>
                </c:pt>
                <c:pt idx="13">
                  <c:v>80.400000000000006</c:v>
                </c:pt>
                <c:pt idx="14">
                  <c:v>80.5</c:v>
                </c:pt>
                <c:pt idx="15">
                  <c:v>81.5</c:v>
                </c:pt>
                <c:pt idx="16">
                  <c:v>82.1</c:v>
                </c:pt>
                <c:pt idx="17">
                  <c:v>83.4</c:v>
                </c:pt>
                <c:pt idx="18">
                  <c:v>86.3</c:v>
                </c:pt>
                <c:pt idx="19">
                  <c:v>86.7</c:v>
                </c:pt>
              </c:numCache>
            </c:numRef>
          </c:val>
          <c:smooth val="0"/>
          <c:extLst xmlns:c16r2="http://schemas.microsoft.com/office/drawing/2015/06/chart">
            <c:ext xmlns:c16="http://schemas.microsoft.com/office/drawing/2014/chart" uri="{C3380CC4-5D6E-409C-BE32-E72D297353CC}">
              <c16:uniqueId val="{00000003-0E69-4941-B28D-88A9248ECA07}"/>
            </c:ext>
          </c:extLst>
        </c:ser>
        <c:dLbls>
          <c:showLegendKey val="0"/>
          <c:showVal val="0"/>
          <c:showCatName val="0"/>
          <c:showSerName val="0"/>
          <c:showPercent val="0"/>
          <c:showBubbleSize val="0"/>
        </c:dLbls>
        <c:marker val="1"/>
        <c:smooth val="0"/>
        <c:axId val="137970432"/>
        <c:axId val="137972352"/>
      </c:lineChart>
      <c:catAx>
        <c:axId val="137970432"/>
        <c:scaling>
          <c:orientation val="minMax"/>
        </c:scaling>
        <c:delete val="0"/>
        <c:axPos val="b"/>
        <c:title>
          <c:tx>
            <c:rich>
              <a:bodyPr/>
              <a:lstStyle/>
              <a:p>
                <a:pPr>
                  <a:defRPr/>
                </a:pPr>
                <a:r>
                  <a:rPr lang="en-US"/>
                  <a:t>Index</a:t>
                </a:r>
              </a:p>
            </c:rich>
          </c:tx>
          <c:layout/>
          <c:overlay val="0"/>
        </c:title>
        <c:majorTickMark val="out"/>
        <c:minorTickMark val="none"/>
        <c:tickLblPos val="nextTo"/>
        <c:crossAx val="137972352"/>
        <c:crosses val="autoZero"/>
        <c:auto val="1"/>
        <c:lblAlgn val="ctr"/>
        <c:lblOffset val="100"/>
        <c:noMultiLvlLbl val="0"/>
      </c:catAx>
      <c:valAx>
        <c:axId val="137972352"/>
        <c:scaling>
          <c:orientation val="minMax"/>
        </c:scaling>
        <c:delete val="0"/>
        <c:axPos val="l"/>
        <c:majorGridlines/>
        <c:title>
          <c:tx>
            <c:rich>
              <a:bodyPr rot="-5400000" vert="horz"/>
              <a:lstStyle/>
              <a:p>
                <a:pPr>
                  <a:defRPr/>
                </a:pPr>
                <a:r>
                  <a:rPr lang="en-US"/>
                  <a:t>Intelliibility [%]</a:t>
                </a:r>
              </a:p>
            </c:rich>
          </c:tx>
          <c:layout/>
          <c:overlay val="0"/>
        </c:title>
        <c:numFmt formatCode="General" sourceLinked="1"/>
        <c:majorTickMark val="out"/>
        <c:minorTickMark val="none"/>
        <c:tickLblPos val="nextTo"/>
        <c:crossAx val="137970432"/>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3185994" y="5008025"/>
            <a:ext cx="36107926" cy="10653560"/>
          </a:xfrm>
        </p:spPr>
        <p:txBody>
          <a:bodyPr anchor="b"/>
          <a:lstStyle>
            <a:lvl1pPr algn="ctr">
              <a:defRPr sz="26772"/>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5309989" y="16072427"/>
            <a:ext cx="31859935" cy="7388071"/>
          </a:xfrm>
        </p:spPr>
        <p:txBody>
          <a:bodyPr/>
          <a:lstStyle>
            <a:lvl1pPr marL="0" indent="0" algn="ctr">
              <a:buNone/>
              <a:defRPr sz="10709"/>
            </a:lvl1pPr>
            <a:lvl2pPr marL="2040026" indent="0" algn="ctr">
              <a:buNone/>
              <a:defRPr sz="8924"/>
            </a:lvl2pPr>
            <a:lvl3pPr marL="4080053" indent="0" algn="ctr">
              <a:buNone/>
              <a:defRPr sz="8032"/>
            </a:lvl3pPr>
            <a:lvl4pPr marL="6120079" indent="0" algn="ctr">
              <a:buNone/>
              <a:defRPr sz="7139"/>
            </a:lvl4pPr>
            <a:lvl5pPr marL="8160106" indent="0" algn="ctr">
              <a:buNone/>
              <a:defRPr sz="7139"/>
            </a:lvl5pPr>
            <a:lvl6pPr marL="10200132" indent="0" algn="ctr">
              <a:buNone/>
              <a:defRPr sz="7139"/>
            </a:lvl6pPr>
            <a:lvl7pPr marL="12240158" indent="0" algn="ctr">
              <a:buNone/>
              <a:defRPr sz="7139"/>
            </a:lvl7pPr>
            <a:lvl8pPr marL="14280185" indent="0" algn="ctr">
              <a:buNone/>
              <a:defRPr sz="7139"/>
            </a:lvl8pPr>
            <a:lvl9pPr marL="16320211" indent="0" algn="ctr">
              <a:buNone/>
              <a:defRPr sz="7139"/>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כ"ז/סיון/תשפ"א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99851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כ"ז/סיון/תשפ"א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96662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399690" y="1629201"/>
            <a:ext cx="9159731" cy="25932636"/>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920496" y="1629201"/>
            <a:ext cx="26948195" cy="25932636"/>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כ"ז/סיון/תשפ"א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5546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כ"ז/סיון/תשפ"א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15154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898371" y="7628921"/>
            <a:ext cx="36638925" cy="12729018"/>
          </a:xfrm>
        </p:spPr>
        <p:txBody>
          <a:bodyPr anchor="b"/>
          <a:lstStyle>
            <a:lvl1pPr>
              <a:defRPr sz="26772"/>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898371" y="20478361"/>
            <a:ext cx="36638925" cy="6693890"/>
          </a:xfrm>
        </p:spPr>
        <p:txBody>
          <a:bodyPr/>
          <a:lstStyle>
            <a:lvl1pPr marL="0" indent="0">
              <a:buNone/>
              <a:defRPr sz="10709">
                <a:solidFill>
                  <a:schemeClr val="tx1"/>
                </a:solidFill>
              </a:defRPr>
            </a:lvl1pPr>
            <a:lvl2pPr marL="2040026" indent="0">
              <a:buNone/>
              <a:defRPr sz="8924">
                <a:solidFill>
                  <a:schemeClr val="tx1">
                    <a:tint val="75000"/>
                  </a:schemeClr>
                </a:solidFill>
              </a:defRPr>
            </a:lvl2pPr>
            <a:lvl3pPr marL="4080053" indent="0">
              <a:buNone/>
              <a:defRPr sz="8032">
                <a:solidFill>
                  <a:schemeClr val="tx1">
                    <a:tint val="75000"/>
                  </a:schemeClr>
                </a:solidFill>
              </a:defRPr>
            </a:lvl3pPr>
            <a:lvl4pPr marL="6120079" indent="0">
              <a:buNone/>
              <a:defRPr sz="7139">
                <a:solidFill>
                  <a:schemeClr val="tx1">
                    <a:tint val="75000"/>
                  </a:schemeClr>
                </a:solidFill>
              </a:defRPr>
            </a:lvl4pPr>
            <a:lvl5pPr marL="8160106" indent="0">
              <a:buNone/>
              <a:defRPr sz="7139">
                <a:solidFill>
                  <a:schemeClr val="tx1">
                    <a:tint val="75000"/>
                  </a:schemeClr>
                </a:solidFill>
              </a:defRPr>
            </a:lvl5pPr>
            <a:lvl6pPr marL="10200132" indent="0">
              <a:buNone/>
              <a:defRPr sz="7139">
                <a:solidFill>
                  <a:schemeClr val="tx1">
                    <a:tint val="75000"/>
                  </a:schemeClr>
                </a:solidFill>
              </a:defRPr>
            </a:lvl6pPr>
            <a:lvl7pPr marL="12240158" indent="0">
              <a:buNone/>
              <a:defRPr sz="7139">
                <a:solidFill>
                  <a:schemeClr val="tx1">
                    <a:tint val="75000"/>
                  </a:schemeClr>
                </a:solidFill>
              </a:defRPr>
            </a:lvl7pPr>
            <a:lvl8pPr marL="14280185" indent="0">
              <a:buNone/>
              <a:defRPr sz="7139">
                <a:solidFill>
                  <a:schemeClr val="tx1">
                    <a:tint val="75000"/>
                  </a:schemeClr>
                </a:solidFill>
              </a:defRPr>
            </a:lvl8pPr>
            <a:lvl9pPr marL="16320211" indent="0">
              <a:buNone/>
              <a:defRPr sz="7139">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1938E48-F708-4DD5-A3C4-8D7851AB3431}" type="datetimeFigureOut">
              <a:rPr lang="he-IL" smtClean="0"/>
              <a:t>כ"ז/סיון/תשפ"א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19009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920494" y="8146007"/>
            <a:ext cx="18053963" cy="1941583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21505456" y="8146007"/>
            <a:ext cx="18053963" cy="1941583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1938E48-F708-4DD5-A3C4-8D7851AB3431}" type="datetimeFigureOut">
              <a:rPr lang="he-IL" smtClean="0"/>
              <a:t>כ"ז/סיון/תשפ"א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421584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2926027" y="1629208"/>
            <a:ext cx="36638925" cy="591471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26031" y="7501412"/>
            <a:ext cx="17970992" cy="3676326"/>
          </a:xfrm>
        </p:spPr>
        <p:txBody>
          <a:bodyPr anchor="b"/>
          <a:lstStyle>
            <a:lvl1pPr marL="0" indent="0">
              <a:buNone/>
              <a:defRPr sz="10709" b="1"/>
            </a:lvl1pPr>
            <a:lvl2pPr marL="2040026" indent="0">
              <a:buNone/>
              <a:defRPr sz="8924" b="1"/>
            </a:lvl2pPr>
            <a:lvl3pPr marL="4080053" indent="0">
              <a:buNone/>
              <a:defRPr sz="8032" b="1"/>
            </a:lvl3pPr>
            <a:lvl4pPr marL="6120079" indent="0">
              <a:buNone/>
              <a:defRPr sz="7139" b="1"/>
            </a:lvl4pPr>
            <a:lvl5pPr marL="8160106" indent="0">
              <a:buNone/>
              <a:defRPr sz="7139" b="1"/>
            </a:lvl5pPr>
            <a:lvl6pPr marL="10200132" indent="0">
              <a:buNone/>
              <a:defRPr sz="7139" b="1"/>
            </a:lvl6pPr>
            <a:lvl7pPr marL="12240158" indent="0">
              <a:buNone/>
              <a:defRPr sz="7139" b="1"/>
            </a:lvl7pPr>
            <a:lvl8pPr marL="14280185" indent="0">
              <a:buNone/>
              <a:defRPr sz="7139" b="1"/>
            </a:lvl8pPr>
            <a:lvl9pPr marL="16320211" indent="0">
              <a:buNone/>
              <a:defRPr sz="7139"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926031" y="11177737"/>
            <a:ext cx="17970992" cy="164407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21505458" y="7501412"/>
            <a:ext cx="18059496" cy="3676326"/>
          </a:xfrm>
        </p:spPr>
        <p:txBody>
          <a:bodyPr anchor="b"/>
          <a:lstStyle>
            <a:lvl1pPr marL="0" indent="0">
              <a:buNone/>
              <a:defRPr sz="10709" b="1"/>
            </a:lvl1pPr>
            <a:lvl2pPr marL="2040026" indent="0">
              <a:buNone/>
              <a:defRPr sz="8924" b="1"/>
            </a:lvl2pPr>
            <a:lvl3pPr marL="4080053" indent="0">
              <a:buNone/>
              <a:defRPr sz="8032" b="1"/>
            </a:lvl3pPr>
            <a:lvl4pPr marL="6120079" indent="0">
              <a:buNone/>
              <a:defRPr sz="7139" b="1"/>
            </a:lvl4pPr>
            <a:lvl5pPr marL="8160106" indent="0">
              <a:buNone/>
              <a:defRPr sz="7139" b="1"/>
            </a:lvl5pPr>
            <a:lvl6pPr marL="10200132" indent="0">
              <a:buNone/>
              <a:defRPr sz="7139" b="1"/>
            </a:lvl6pPr>
            <a:lvl7pPr marL="12240158" indent="0">
              <a:buNone/>
              <a:defRPr sz="7139" b="1"/>
            </a:lvl7pPr>
            <a:lvl8pPr marL="14280185" indent="0">
              <a:buNone/>
              <a:defRPr sz="7139" b="1"/>
            </a:lvl8pPr>
            <a:lvl9pPr marL="16320211" indent="0">
              <a:buNone/>
              <a:defRPr sz="7139"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21505458" y="11177737"/>
            <a:ext cx="18059496" cy="164407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1938E48-F708-4DD5-A3C4-8D7851AB3431}" type="datetimeFigureOut">
              <a:rPr lang="he-IL" smtClean="0"/>
              <a:t>כ"ז/סיון/תשפ"א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3128251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D1938E48-F708-4DD5-A3C4-8D7851AB3431}" type="datetimeFigureOut">
              <a:rPr lang="he-IL" smtClean="0"/>
              <a:t>כ"ז/סיון/תשפ"א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66879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38E48-F708-4DD5-A3C4-8D7851AB3431}" type="datetimeFigureOut">
              <a:rPr lang="he-IL" smtClean="0"/>
              <a:t>כ"ז/סיון/תשפ"א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344167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926027" y="2040043"/>
            <a:ext cx="13700878" cy="7140152"/>
          </a:xfrm>
        </p:spPr>
        <p:txBody>
          <a:bodyPr anchor="b"/>
          <a:lstStyle>
            <a:lvl1pPr>
              <a:defRPr sz="14278"/>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8059496" y="4405934"/>
            <a:ext cx="21505456" cy="21746295"/>
          </a:xfrm>
        </p:spPr>
        <p:txBody>
          <a:bodyPr/>
          <a:lstStyle>
            <a:lvl1pPr>
              <a:defRPr sz="14278"/>
            </a:lvl1pPr>
            <a:lvl2pPr>
              <a:defRPr sz="12494"/>
            </a:lvl2pPr>
            <a:lvl3pPr>
              <a:defRPr sz="10709"/>
            </a:lvl3pPr>
            <a:lvl4pPr>
              <a:defRPr sz="8924"/>
            </a:lvl4pPr>
            <a:lvl5pPr>
              <a:defRPr sz="8924"/>
            </a:lvl5pPr>
            <a:lvl6pPr>
              <a:defRPr sz="8924"/>
            </a:lvl6pPr>
            <a:lvl7pPr>
              <a:defRPr sz="8924"/>
            </a:lvl7pPr>
            <a:lvl8pPr>
              <a:defRPr sz="8924"/>
            </a:lvl8pPr>
            <a:lvl9pPr>
              <a:defRPr sz="8924"/>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926027" y="9180195"/>
            <a:ext cx="13700878" cy="17007447"/>
          </a:xfrm>
        </p:spPr>
        <p:txBody>
          <a:bodyPr/>
          <a:lstStyle>
            <a:lvl1pPr marL="0" indent="0">
              <a:buNone/>
              <a:defRPr sz="7139"/>
            </a:lvl1pPr>
            <a:lvl2pPr marL="2040026" indent="0">
              <a:buNone/>
              <a:defRPr sz="6247"/>
            </a:lvl2pPr>
            <a:lvl3pPr marL="4080053" indent="0">
              <a:buNone/>
              <a:defRPr sz="5354"/>
            </a:lvl3pPr>
            <a:lvl4pPr marL="6120079" indent="0">
              <a:buNone/>
              <a:defRPr sz="4462"/>
            </a:lvl4pPr>
            <a:lvl5pPr marL="8160106" indent="0">
              <a:buNone/>
              <a:defRPr sz="4462"/>
            </a:lvl5pPr>
            <a:lvl6pPr marL="10200132" indent="0">
              <a:buNone/>
              <a:defRPr sz="4462"/>
            </a:lvl6pPr>
            <a:lvl7pPr marL="12240158" indent="0">
              <a:buNone/>
              <a:defRPr sz="4462"/>
            </a:lvl7pPr>
            <a:lvl8pPr marL="14280185" indent="0">
              <a:buNone/>
              <a:defRPr sz="4462"/>
            </a:lvl8pPr>
            <a:lvl9pPr marL="16320211" indent="0">
              <a:buNone/>
              <a:defRPr sz="4462"/>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1938E48-F708-4DD5-A3C4-8D7851AB3431}" type="datetimeFigureOut">
              <a:rPr lang="he-IL" smtClean="0"/>
              <a:t>כ"ז/סיון/תשפ"א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32720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926027" y="2040043"/>
            <a:ext cx="13700878" cy="7140152"/>
          </a:xfrm>
        </p:spPr>
        <p:txBody>
          <a:bodyPr anchor="b"/>
          <a:lstStyle>
            <a:lvl1pPr>
              <a:defRPr sz="14278"/>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8059496" y="4405934"/>
            <a:ext cx="21505456" cy="21746295"/>
          </a:xfrm>
        </p:spPr>
        <p:txBody>
          <a:bodyPr anchor="t"/>
          <a:lstStyle>
            <a:lvl1pPr marL="0" indent="0">
              <a:buNone/>
              <a:defRPr sz="14278"/>
            </a:lvl1pPr>
            <a:lvl2pPr marL="2040026" indent="0">
              <a:buNone/>
              <a:defRPr sz="12494"/>
            </a:lvl2pPr>
            <a:lvl3pPr marL="4080053" indent="0">
              <a:buNone/>
              <a:defRPr sz="10709"/>
            </a:lvl3pPr>
            <a:lvl4pPr marL="6120079" indent="0">
              <a:buNone/>
              <a:defRPr sz="8924"/>
            </a:lvl4pPr>
            <a:lvl5pPr marL="8160106" indent="0">
              <a:buNone/>
              <a:defRPr sz="8924"/>
            </a:lvl5pPr>
            <a:lvl6pPr marL="10200132" indent="0">
              <a:buNone/>
              <a:defRPr sz="8924"/>
            </a:lvl6pPr>
            <a:lvl7pPr marL="12240158" indent="0">
              <a:buNone/>
              <a:defRPr sz="8924"/>
            </a:lvl7pPr>
            <a:lvl8pPr marL="14280185" indent="0">
              <a:buNone/>
              <a:defRPr sz="8924"/>
            </a:lvl8pPr>
            <a:lvl9pPr marL="16320211" indent="0">
              <a:buNone/>
              <a:defRPr sz="8924"/>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926027" y="9180195"/>
            <a:ext cx="13700878" cy="17007447"/>
          </a:xfrm>
        </p:spPr>
        <p:txBody>
          <a:bodyPr/>
          <a:lstStyle>
            <a:lvl1pPr marL="0" indent="0">
              <a:buNone/>
              <a:defRPr sz="7139"/>
            </a:lvl1pPr>
            <a:lvl2pPr marL="2040026" indent="0">
              <a:buNone/>
              <a:defRPr sz="6247"/>
            </a:lvl2pPr>
            <a:lvl3pPr marL="4080053" indent="0">
              <a:buNone/>
              <a:defRPr sz="5354"/>
            </a:lvl3pPr>
            <a:lvl4pPr marL="6120079" indent="0">
              <a:buNone/>
              <a:defRPr sz="4462"/>
            </a:lvl4pPr>
            <a:lvl5pPr marL="8160106" indent="0">
              <a:buNone/>
              <a:defRPr sz="4462"/>
            </a:lvl5pPr>
            <a:lvl6pPr marL="10200132" indent="0">
              <a:buNone/>
              <a:defRPr sz="4462"/>
            </a:lvl6pPr>
            <a:lvl7pPr marL="12240158" indent="0">
              <a:buNone/>
              <a:defRPr sz="4462"/>
            </a:lvl7pPr>
            <a:lvl8pPr marL="14280185" indent="0">
              <a:buNone/>
              <a:defRPr sz="4462"/>
            </a:lvl8pPr>
            <a:lvl9pPr marL="16320211" indent="0">
              <a:buNone/>
              <a:defRPr sz="4462"/>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1938E48-F708-4DD5-A3C4-8D7851AB3431}" type="datetimeFigureOut">
              <a:rPr lang="he-IL" smtClean="0"/>
              <a:t>כ"ז/סיון/תשפ"א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264630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0494" y="1629208"/>
            <a:ext cx="36638925" cy="591471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20494" y="8146007"/>
            <a:ext cx="36638925" cy="1941583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2920494" y="28362276"/>
            <a:ext cx="9557980" cy="1629201"/>
          </a:xfrm>
          <a:prstGeom prst="rect">
            <a:avLst/>
          </a:prstGeom>
        </p:spPr>
        <p:txBody>
          <a:bodyPr vert="horz" lIns="91440" tIns="45720" rIns="91440" bIns="45720" rtlCol="0" anchor="ctr"/>
          <a:lstStyle>
            <a:lvl1pPr algn="l">
              <a:defRPr sz="5354">
                <a:solidFill>
                  <a:schemeClr val="tx1">
                    <a:tint val="75000"/>
                  </a:schemeClr>
                </a:solidFill>
              </a:defRPr>
            </a:lvl1pPr>
          </a:lstStyle>
          <a:p>
            <a:fld id="{D1938E48-F708-4DD5-A3C4-8D7851AB3431}" type="datetimeFigureOut">
              <a:rPr lang="he-IL" smtClean="0"/>
              <a:t>כ"ז/סיון/תשפ"א</a:t>
            </a:fld>
            <a:endParaRPr lang="he-IL"/>
          </a:p>
        </p:txBody>
      </p:sp>
      <p:sp>
        <p:nvSpPr>
          <p:cNvPr id="5" name="Footer Placeholder 4"/>
          <p:cNvSpPr>
            <a:spLocks noGrp="1"/>
          </p:cNvSpPr>
          <p:nvPr>
            <p:ph type="ftr" sz="quarter" idx="3"/>
          </p:nvPr>
        </p:nvSpPr>
        <p:spPr>
          <a:xfrm>
            <a:off x="14071471" y="28362276"/>
            <a:ext cx="14336971" cy="1629201"/>
          </a:xfrm>
          <a:prstGeom prst="rect">
            <a:avLst/>
          </a:prstGeom>
        </p:spPr>
        <p:txBody>
          <a:bodyPr vert="horz" lIns="91440" tIns="45720" rIns="91440" bIns="45720" rtlCol="0" anchor="ctr"/>
          <a:lstStyle>
            <a:lvl1pPr algn="ctr">
              <a:defRPr sz="5354">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30001439" y="28362276"/>
            <a:ext cx="9557980" cy="1629201"/>
          </a:xfrm>
          <a:prstGeom prst="rect">
            <a:avLst/>
          </a:prstGeom>
        </p:spPr>
        <p:txBody>
          <a:bodyPr vert="horz" lIns="91440" tIns="45720" rIns="91440" bIns="45720" rtlCol="0" anchor="ctr"/>
          <a:lstStyle>
            <a:lvl1pPr algn="r">
              <a:defRPr sz="5354">
                <a:solidFill>
                  <a:schemeClr val="tx1">
                    <a:tint val="75000"/>
                  </a:schemeClr>
                </a:solidFill>
              </a:defRPr>
            </a:lvl1pPr>
          </a:lstStyle>
          <a:p>
            <a:fld id="{454F0D2A-E218-47E0-A883-B788501C2BBC}" type="slidenum">
              <a:rPr lang="he-IL" smtClean="0"/>
              <a:t>‹#›</a:t>
            </a:fld>
            <a:endParaRPr lang="he-IL"/>
          </a:p>
        </p:txBody>
      </p:sp>
    </p:spTree>
    <p:extLst>
      <p:ext uri="{BB962C8B-B14F-4D97-AF65-F5344CB8AC3E}">
        <p14:creationId xmlns:p14="http://schemas.microsoft.com/office/powerpoint/2010/main" val="10290251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80053" rtl="1" eaLnBrk="1" latinLnBrk="0" hangingPunct="1">
        <a:lnSpc>
          <a:spcPct val="90000"/>
        </a:lnSpc>
        <a:spcBef>
          <a:spcPct val="0"/>
        </a:spcBef>
        <a:buNone/>
        <a:defRPr sz="19633" kern="1200">
          <a:solidFill>
            <a:schemeClr val="tx1"/>
          </a:solidFill>
          <a:latin typeface="+mj-lt"/>
          <a:ea typeface="+mj-ea"/>
          <a:cs typeface="+mj-cs"/>
        </a:defRPr>
      </a:lvl1pPr>
    </p:titleStyle>
    <p:bodyStyle>
      <a:lvl1pPr marL="1020013" indent="-1020013" algn="r" defTabSz="4080053" rtl="1" eaLnBrk="1" latinLnBrk="0" hangingPunct="1">
        <a:lnSpc>
          <a:spcPct val="90000"/>
        </a:lnSpc>
        <a:spcBef>
          <a:spcPts val="4462"/>
        </a:spcBef>
        <a:buFont typeface="Arial" panose="020B0604020202020204" pitchFamily="34" charset="0"/>
        <a:buChar char="•"/>
        <a:defRPr sz="12494" kern="1200">
          <a:solidFill>
            <a:schemeClr val="tx1"/>
          </a:solidFill>
          <a:latin typeface="+mn-lt"/>
          <a:ea typeface="+mn-ea"/>
          <a:cs typeface="+mn-cs"/>
        </a:defRPr>
      </a:lvl1pPr>
      <a:lvl2pPr marL="3060040" indent="-1020013" algn="r" defTabSz="4080053" rtl="1" eaLnBrk="1" latinLnBrk="0" hangingPunct="1">
        <a:lnSpc>
          <a:spcPct val="90000"/>
        </a:lnSpc>
        <a:spcBef>
          <a:spcPts val="2231"/>
        </a:spcBef>
        <a:buFont typeface="Arial" panose="020B0604020202020204" pitchFamily="34" charset="0"/>
        <a:buChar char="•"/>
        <a:defRPr sz="10709" kern="1200">
          <a:solidFill>
            <a:schemeClr val="tx1"/>
          </a:solidFill>
          <a:latin typeface="+mn-lt"/>
          <a:ea typeface="+mn-ea"/>
          <a:cs typeface="+mn-cs"/>
        </a:defRPr>
      </a:lvl2pPr>
      <a:lvl3pPr marL="5100066" indent="-1020013" algn="r" defTabSz="4080053" rtl="1" eaLnBrk="1" latinLnBrk="0" hangingPunct="1">
        <a:lnSpc>
          <a:spcPct val="90000"/>
        </a:lnSpc>
        <a:spcBef>
          <a:spcPts val="2231"/>
        </a:spcBef>
        <a:buFont typeface="Arial" panose="020B0604020202020204" pitchFamily="34" charset="0"/>
        <a:buChar char="•"/>
        <a:defRPr sz="8924" kern="1200">
          <a:solidFill>
            <a:schemeClr val="tx1"/>
          </a:solidFill>
          <a:latin typeface="+mn-lt"/>
          <a:ea typeface="+mn-ea"/>
          <a:cs typeface="+mn-cs"/>
        </a:defRPr>
      </a:lvl3pPr>
      <a:lvl4pPr marL="7140092"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4pPr>
      <a:lvl5pPr marL="9180119"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5pPr>
      <a:lvl6pPr marL="11220145"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6pPr>
      <a:lvl7pPr marL="13260172"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7pPr>
      <a:lvl8pPr marL="15300198"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8pPr>
      <a:lvl9pPr marL="17340224"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9pPr>
    </p:bodyStyle>
    <p:otherStyle>
      <a:defPPr>
        <a:defRPr lang="en-US"/>
      </a:defPPr>
      <a:lvl1pPr marL="0" algn="r" defTabSz="4080053" rtl="1" eaLnBrk="1" latinLnBrk="0" hangingPunct="1">
        <a:defRPr sz="8032" kern="1200">
          <a:solidFill>
            <a:schemeClr val="tx1"/>
          </a:solidFill>
          <a:latin typeface="+mn-lt"/>
          <a:ea typeface="+mn-ea"/>
          <a:cs typeface="+mn-cs"/>
        </a:defRPr>
      </a:lvl1pPr>
      <a:lvl2pPr marL="2040026" algn="r" defTabSz="4080053" rtl="1" eaLnBrk="1" latinLnBrk="0" hangingPunct="1">
        <a:defRPr sz="8032" kern="1200">
          <a:solidFill>
            <a:schemeClr val="tx1"/>
          </a:solidFill>
          <a:latin typeface="+mn-lt"/>
          <a:ea typeface="+mn-ea"/>
          <a:cs typeface="+mn-cs"/>
        </a:defRPr>
      </a:lvl2pPr>
      <a:lvl3pPr marL="4080053" algn="r" defTabSz="4080053" rtl="1" eaLnBrk="1" latinLnBrk="0" hangingPunct="1">
        <a:defRPr sz="8032" kern="1200">
          <a:solidFill>
            <a:schemeClr val="tx1"/>
          </a:solidFill>
          <a:latin typeface="+mn-lt"/>
          <a:ea typeface="+mn-ea"/>
          <a:cs typeface="+mn-cs"/>
        </a:defRPr>
      </a:lvl3pPr>
      <a:lvl4pPr marL="6120079" algn="r" defTabSz="4080053" rtl="1" eaLnBrk="1" latinLnBrk="0" hangingPunct="1">
        <a:defRPr sz="8032" kern="1200">
          <a:solidFill>
            <a:schemeClr val="tx1"/>
          </a:solidFill>
          <a:latin typeface="+mn-lt"/>
          <a:ea typeface="+mn-ea"/>
          <a:cs typeface="+mn-cs"/>
        </a:defRPr>
      </a:lvl4pPr>
      <a:lvl5pPr marL="8160106" algn="r" defTabSz="4080053" rtl="1" eaLnBrk="1" latinLnBrk="0" hangingPunct="1">
        <a:defRPr sz="8032" kern="1200">
          <a:solidFill>
            <a:schemeClr val="tx1"/>
          </a:solidFill>
          <a:latin typeface="+mn-lt"/>
          <a:ea typeface="+mn-ea"/>
          <a:cs typeface="+mn-cs"/>
        </a:defRPr>
      </a:lvl5pPr>
      <a:lvl6pPr marL="10200132" algn="r" defTabSz="4080053" rtl="1" eaLnBrk="1" latinLnBrk="0" hangingPunct="1">
        <a:defRPr sz="8032" kern="1200">
          <a:solidFill>
            <a:schemeClr val="tx1"/>
          </a:solidFill>
          <a:latin typeface="+mn-lt"/>
          <a:ea typeface="+mn-ea"/>
          <a:cs typeface="+mn-cs"/>
        </a:defRPr>
      </a:lvl6pPr>
      <a:lvl7pPr marL="12240158" algn="r" defTabSz="4080053" rtl="1" eaLnBrk="1" latinLnBrk="0" hangingPunct="1">
        <a:defRPr sz="8032" kern="1200">
          <a:solidFill>
            <a:schemeClr val="tx1"/>
          </a:solidFill>
          <a:latin typeface="+mn-lt"/>
          <a:ea typeface="+mn-ea"/>
          <a:cs typeface="+mn-cs"/>
        </a:defRPr>
      </a:lvl7pPr>
      <a:lvl8pPr marL="14280185" algn="r" defTabSz="4080053" rtl="1" eaLnBrk="1" latinLnBrk="0" hangingPunct="1">
        <a:defRPr sz="8032" kern="1200">
          <a:solidFill>
            <a:schemeClr val="tx1"/>
          </a:solidFill>
          <a:latin typeface="+mn-lt"/>
          <a:ea typeface="+mn-ea"/>
          <a:cs typeface="+mn-cs"/>
        </a:defRPr>
      </a:lvl8pPr>
      <a:lvl9pPr marL="16320211" algn="r" defTabSz="4080053" rtl="1" eaLnBrk="1" latinLnBrk="0" hangingPunct="1">
        <a:defRPr sz="80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chart" Target="../charts/chart1.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xmlns="" id="{291EE7C4-2296-450B-9B15-F3223E8ADD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1"/>
            <a:ext cx="42479913" cy="30598827"/>
          </a:xfrm>
          <a:prstGeom prst="rect">
            <a:avLst/>
          </a:prstGeom>
        </p:spPr>
      </p:pic>
      <p:sp>
        <p:nvSpPr>
          <p:cNvPr id="12" name="TextBox 11"/>
          <p:cNvSpPr txBox="1"/>
          <p:nvPr/>
        </p:nvSpPr>
        <p:spPr>
          <a:xfrm>
            <a:off x="21208686" y="812357"/>
            <a:ext cx="16208624" cy="1446550"/>
          </a:xfrm>
          <a:prstGeom prst="rect">
            <a:avLst/>
          </a:prstGeom>
          <a:noFill/>
        </p:spPr>
        <p:txBody>
          <a:bodyPr wrap="square" rtlCol="1" anchor="ctr" anchorCtr="0">
            <a:spAutoFit/>
          </a:bodyPr>
          <a:lstStyle/>
          <a:p>
            <a:r>
              <a:rPr lang="he-IL" sz="4400" b="1" dirty="0" smtClean="0">
                <a:solidFill>
                  <a:schemeClr val="bg1"/>
                </a:solidFill>
              </a:rPr>
              <a:t>בן ציון צוברי. </a:t>
            </a:r>
            <a:endParaRPr lang="he-IL" sz="4400" b="1" dirty="0">
              <a:solidFill>
                <a:schemeClr val="bg1"/>
              </a:solidFill>
            </a:endParaRPr>
          </a:p>
          <a:p>
            <a:r>
              <a:rPr lang="he-IL" sz="4400" b="1" dirty="0">
                <a:solidFill>
                  <a:schemeClr val="bg1"/>
                </a:solidFill>
              </a:rPr>
              <a:t>מנחה: </a:t>
            </a:r>
            <a:r>
              <a:rPr lang="he-IL" sz="4400" b="1" dirty="0" smtClean="0">
                <a:solidFill>
                  <a:schemeClr val="bg1"/>
                </a:solidFill>
              </a:rPr>
              <a:t>שגיא הרפז</a:t>
            </a:r>
            <a:endParaRPr lang="he-IL" sz="4400" b="1" dirty="0">
              <a:solidFill>
                <a:schemeClr val="bg1"/>
              </a:solidFill>
            </a:endParaRPr>
          </a:p>
        </p:txBody>
      </p:sp>
      <p:sp>
        <p:nvSpPr>
          <p:cNvPr id="13" name="TextBox 12"/>
          <p:cNvSpPr txBox="1"/>
          <p:nvPr/>
        </p:nvSpPr>
        <p:spPr>
          <a:xfrm>
            <a:off x="11440733" y="628871"/>
            <a:ext cx="9410700" cy="1862048"/>
          </a:xfrm>
          <a:prstGeom prst="rect">
            <a:avLst/>
          </a:prstGeom>
          <a:noFill/>
        </p:spPr>
        <p:txBody>
          <a:bodyPr wrap="square" rtlCol="1">
            <a:spAutoFit/>
          </a:bodyPr>
          <a:lstStyle/>
          <a:p>
            <a:r>
              <a:rPr lang="he-IL" sz="11500" dirty="0">
                <a:solidFill>
                  <a:schemeClr val="bg1"/>
                </a:solidFill>
              </a:rPr>
              <a:t>הנדסת חשמל</a:t>
            </a:r>
          </a:p>
        </p:txBody>
      </p:sp>
      <p:sp>
        <p:nvSpPr>
          <p:cNvPr id="14" name="TextBox 13"/>
          <p:cNvSpPr txBox="1"/>
          <p:nvPr/>
        </p:nvSpPr>
        <p:spPr>
          <a:xfrm>
            <a:off x="21907500" y="3810000"/>
            <a:ext cx="17564100" cy="1107996"/>
          </a:xfrm>
          <a:prstGeom prst="rect">
            <a:avLst/>
          </a:prstGeom>
          <a:noFill/>
        </p:spPr>
        <p:txBody>
          <a:bodyPr wrap="square" rtlCol="1">
            <a:spAutoFit/>
          </a:bodyPr>
          <a:lstStyle/>
          <a:p>
            <a:pPr algn="ctr"/>
            <a:r>
              <a:rPr lang="he-IL" sz="6600" b="1" dirty="0" smtClean="0">
                <a:solidFill>
                  <a:srgbClr val="73BF43"/>
                </a:solidFill>
              </a:rPr>
              <a:t>הפרדת זמר</a:t>
            </a:r>
            <a:r>
              <a:rPr lang="en-US" sz="6600" b="1" dirty="0" smtClean="0">
                <a:solidFill>
                  <a:srgbClr val="73BF43"/>
                </a:solidFill>
              </a:rPr>
              <a:t>/</a:t>
            </a:r>
            <a:r>
              <a:rPr lang="he-IL" sz="6600" b="1" dirty="0" smtClean="0">
                <a:solidFill>
                  <a:srgbClr val="73BF43"/>
                </a:solidFill>
              </a:rPr>
              <a:t>ת וכלי נגינה מהקלטות של שירים</a:t>
            </a:r>
            <a:endParaRPr lang="he-IL" sz="6600" b="1" dirty="0">
              <a:solidFill>
                <a:srgbClr val="73BF43"/>
              </a:solidFill>
            </a:endParaRPr>
          </a:p>
        </p:txBody>
      </p:sp>
      <p:sp>
        <p:nvSpPr>
          <p:cNvPr id="15" name="TextBox 14"/>
          <p:cNvSpPr txBox="1">
            <a:spLocks noChangeArrowheads="1"/>
          </p:cNvSpPr>
          <p:nvPr/>
        </p:nvSpPr>
        <p:spPr bwMode="auto">
          <a:xfrm>
            <a:off x="27241500" y="27195795"/>
            <a:ext cx="122520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5700">
                <a:solidFill>
                  <a:schemeClr val="tx1"/>
                </a:solidFill>
                <a:latin typeface="Arial" pitchFamily="34" charset="0"/>
                <a:cs typeface="Arial" pitchFamily="34" charset="0"/>
              </a:defRPr>
            </a:lvl1pPr>
            <a:lvl2pPr marL="742950" indent="-285750" eaLnBrk="0" hangingPunct="0">
              <a:defRPr sz="5700">
                <a:solidFill>
                  <a:schemeClr val="tx1"/>
                </a:solidFill>
                <a:latin typeface="Arial" pitchFamily="34" charset="0"/>
                <a:cs typeface="Arial" pitchFamily="34" charset="0"/>
              </a:defRPr>
            </a:lvl2pPr>
            <a:lvl3pPr marL="1143000" indent="-228600" eaLnBrk="0" hangingPunct="0">
              <a:defRPr sz="5700">
                <a:solidFill>
                  <a:schemeClr val="tx1"/>
                </a:solidFill>
                <a:latin typeface="Arial" pitchFamily="34" charset="0"/>
                <a:cs typeface="Arial" pitchFamily="34" charset="0"/>
              </a:defRPr>
            </a:lvl3pPr>
            <a:lvl4pPr marL="1600200" indent="-228600" eaLnBrk="0" hangingPunct="0">
              <a:defRPr sz="5700">
                <a:solidFill>
                  <a:schemeClr val="tx1"/>
                </a:solidFill>
                <a:latin typeface="Arial" pitchFamily="34" charset="0"/>
                <a:cs typeface="Arial" pitchFamily="34" charset="0"/>
              </a:defRPr>
            </a:lvl4pPr>
            <a:lvl5pPr marL="2057400" indent="-228600" eaLnBrk="0" hangingPunct="0">
              <a:defRPr sz="5700">
                <a:solidFill>
                  <a:schemeClr val="tx1"/>
                </a:solidFill>
                <a:latin typeface="Arial" pitchFamily="34" charset="0"/>
                <a:cs typeface="Arial" pitchFamily="34" charset="0"/>
              </a:defRPr>
            </a:lvl5pPr>
            <a:lvl6pPr marL="2514600" indent="-228600" defTabSz="2879725" eaLnBrk="0" fontAlgn="base" hangingPunct="0">
              <a:spcBef>
                <a:spcPct val="0"/>
              </a:spcBef>
              <a:spcAft>
                <a:spcPct val="0"/>
              </a:spcAft>
              <a:defRPr sz="5700">
                <a:solidFill>
                  <a:schemeClr val="tx1"/>
                </a:solidFill>
                <a:latin typeface="Arial" pitchFamily="34" charset="0"/>
                <a:cs typeface="Arial" pitchFamily="34" charset="0"/>
              </a:defRPr>
            </a:lvl6pPr>
            <a:lvl7pPr marL="2971800" indent="-228600" defTabSz="2879725" eaLnBrk="0" fontAlgn="base" hangingPunct="0">
              <a:spcBef>
                <a:spcPct val="0"/>
              </a:spcBef>
              <a:spcAft>
                <a:spcPct val="0"/>
              </a:spcAft>
              <a:defRPr sz="5700">
                <a:solidFill>
                  <a:schemeClr val="tx1"/>
                </a:solidFill>
                <a:latin typeface="Arial" pitchFamily="34" charset="0"/>
                <a:cs typeface="Arial" pitchFamily="34" charset="0"/>
              </a:defRPr>
            </a:lvl7pPr>
            <a:lvl8pPr marL="3429000" indent="-228600" defTabSz="2879725" eaLnBrk="0" fontAlgn="base" hangingPunct="0">
              <a:spcBef>
                <a:spcPct val="0"/>
              </a:spcBef>
              <a:spcAft>
                <a:spcPct val="0"/>
              </a:spcAft>
              <a:defRPr sz="5700">
                <a:solidFill>
                  <a:schemeClr val="tx1"/>
                </a:solidFill>
                <a:latin typeface="Arial" pitchFamily="34" charset="0"/>
                <a:cs typeface="Arial" pitchFamily="34" charset="0"/>
              </a:defRPr>
            </a:lvl8pPr>
            <a:lvl9pPr marL="3886200" indent="-228600" defTabSz="2879725" eaLnBrk="0" fontAlgn="base" hangingPunct="0">
              <a:spcBef>
                <a:spcPct val="0"/>
              </a:spcBef>
              <a:spcAft>
                <a:spcPct val="0"/>
              </a:spcAft>
              <a:defRPr sz="5700">
                <a:solidFill>
                  <a:schemeClr val="tx1"/>
                </a:solidFill>
                <a:latin typeface="Arial" pitchFamily="34" charset="0"/>
                <a:cs typeface="Arial" pitchFamily="34" charset="0"/>
              </a:defRPr>
            </a:lvl9pPr>
          </a:lstStyle>
          <a:p>
            <a:pPr eaLnBrk="1" hangingPunct="1"/>
            <a:endParaRPr lang="he-IL" sz="3600" dirty="0">
              <a:latin typeface="+mn-lt"/>
              <a:cs typeface="+mn-cs"/>
            </a:endParaRPr>
          </a:p>
        </p:txBody>
      </p:sp>
      <p:sp>
        <p:nvSpPr>
          <p:cNvPr id="17" name="TextBox 16"/>
          <p:cNvSpPr txBox="1"/>
          <p:nvPr/>
        </p:nvSpPr>
        <p:spPr>
          <a:xfrm>
            <a:off x="21564600" y="12153900"/>
            <a:ext cx="17602200" cy="16375379"/>
          </a:xfrm>
          <a:prstGeom prst="rect">
            <a:avLst/>
          </a:prstGeom>
          <a:noFill/>
        </p:spPr>
        <p:txBody>
          <a:bodyPr wrap="square" rtlCol="1">
            <a:noAutofit/>
          </a:bodyPr>
          <a:lstStyle/>
          <a:p>
            <a:r>
              <a:rPr lang="he-IL" sz="3600" b="1" dirty="0" smtClean="0"/>
              <a:t>דרישות עיקריות ליישום הפרויקט:</a:t>
            </a:r>
          </a:p>
          <a:p>
            <a:r>
              <a:rPr lang="he-IL" sz="3600" b="1" dirty="0" smtClean="0"/>
              <a:t>	</a:t>
            </a:r>
            <a:r>
              <a:rPr lang="he-IL" sz="3600" dirty="0" smtClean="0"/>
              <a:t>1. </a:t>
            </a:r>
            <a:r>
              <a:rPr lang="en-US" sz="3600" dirty="0" smtClean="0"/>
              <a:t>PC</a:t>
            </a:r>
            <a:r>
              <a:rPr lang="he-IL" sz="3600" dirty="0" smtClean="0"/>
              <a:t> עם </a:t>
            </a:r>
            <a:r>
              <a:rPr lang="en-US" sz="3600" dirty="0" smtClean="0"/>
              <a:t>GPU</a:t>
            </a:r>
            <a:r>
              <a:rPr lang="he-IL" sz="3600" dirty="0"/>
              <a:t>.</a:t>
            </a:r>
            <a:endParaRPr lang="he-IL" sz="3600" dirty="0" smtClean="0"/>
          </a:p>
          <a:p>
            <a:r>
              <a:rPr lang="he-IL" sz="3600" b="1" dirty="0"/>
              <a:t>	</a:t>
            </a:r>
            <a:r>
              <a:rPr lang="he-IL" sz="3600" dirty="0" smtClean="0"/>
              <a:t>2. תכנות בשפת </a:t>
            </a:r>
            <a:r>
              <a:rPr lang="en-US" sz="3600" dirty="0" smtClean="0"/>
              <a:t>PYTHON</a:t>
            </a:r>
            <a:r>
              <a:rPr lang="he-IL" sz="3600" dirty="0" smtClean="0"/>
              <a:t>.</a:t>
            </a:r>
          </a:p>
          <a:p>
            <a:r>
              <a:rPr lang="he-IL" sz="3600" b="1" dirty="0"/>
              <a:t>	</a:t>
            </a:r>
            <a:r>
              <a:rPr lang="he-IL" sz="3600" dirty="0" smtClean="0"/>
              <a:t>3. הכרת בסיסית של אלגוריתמ למידה עמוקה וסוגי שכבות של רשתות נוירונים.</a:t>
            </a:r>
          </a:p>
          <a:p>
            <a:endParaRPr lang="he-IL" sz="3600" b="1" dirty="0" smtClean="0"/>
          </a:p>
          <a:p>
            <a:endParaRPr lang="he-IL" sz="3600" b="1" dirty="0" smtClean="0"/>
          </a:p>
          <a:p>
            <a:r>
              <a:rPr lang="he-IL" sz="3600" dirty="0" smtClean="0"/>
              <a:t>ה- </a:t>
            </a:r>
            <a:r>
              <a:rPr lang="en-US" sz="3600" dirty="0" smtClean="0"/>
              <a:t>Wave-U-Net</a:t>
            </a:r>
            <a:r>
              <a:rPr lang="he-IL" sz="3600" dirty="0" smtClean="0"/>
              <a:t> הוא אלגוריתם ללמידה עמוקה מסוג</a:t>
            </a:r>
            <a:r>
              <a:rPr lang="en-US" sz="3600" dirty="0" smtClean="0"/>
              <a:t/>
            </a:r>
            <a:br>
              <a:rPr lang="en-US" sz="3600" dirty="0" smtClean="0"/>
            </a:br>
            <a:r>
              <a:rPr lang="en-US" sz="3600" dirty="0" smtClean="0"/>
              <a:t>CNN</a:t>
            </a:r>
            <a:r>
              <a:rPr lang="he-IL" sz="3600" dirty="0" smtClean="0"/>
              <a:t> המפיק מודל פרמטרי שבאמצעותו נפריד את השירים</a:t>
            </a:r>
            <a:r>
              <a:rPr lang="en-US" sz="3600" dirty="0" smtClean="0"/>
              <a:t/>
            </a:r>
            <a:br>
              <a:rPr lang="en-US" sz="3600" dirty="0" smtClean="0"/>
            </a:br>
            <a:r>
              <a:rPr lang="he-IL" sz="3600" dirty="0"/>
              <a:t>ו</a:t>
            </a:r>
            <a:r>
              <a:rPr lang="he-IL" sz="3600" dirty="0" smtClean="0"/>
              <a:t>פועל עליהם</a:t>
            </a:r>
            <a:r>
              <a:rPr lang="he-IL" sz="3600" dirty="0"/>
              <a:t> </a:t>
            </a:r>
            <a:r>
              <a:rPr lang="he-IL" sz="3600" dirty="0" smtClean="0"/>
              <a:t>בציר הזמן וללא מעבר לציר התדר.</a:t>
            </a:r>
          </a:p>
          <a:p>
            <a:endParaRPr lang="he-IL" sz="3600" dirty="0"/>
          </a:p>
          <a:p>
            <a:endParaRPr lang="he-IL" sz="3600" dirty="0" smtClean="0"/>
          </a:p>
          <a:p>
            <a:endParaRPr lang="he-IL" sz="3600" dirty="0" smtClean="0"/>
          </a:p>
          <a:p>
            <a:endParaRPr lang="he-IL" sz="3600" dirty="0"/>
          </a:p>
          <a:p>
            <a:endParaRPr lang="he-IL" sz="3600" dirty="0" smtClean="0"/>
          </a:p>
          <a:p>
            <a:r>
              <a:rPr lang="he-IL" sz="3600" dirty="0" smtClean="0"/>
              <a:t>הוא מקבל בכניסתו שיר כלשהו ומחזיר במוצא</a:t>
            </a:r>
            <a:r>
              <a:rPr lang="en-US" sz="3600" dirty="0" smtClean="0"/>
              <a:t/>
            </a:r>
            <a:br>
              <a:rPr lang="en-US" sz="3600" dirty="0" smtClean="0"/>
            </a:br>
            <a:r>
              <a:rPr lang="he-IL" sz="3600" dirty="0" smtClean="0"/>
              <a:t>4 קבצים נפרדים עם המקורות המופרדים.</a:t>
            </a:r>
            <a:r>
              <a:rPr lang="en-US" sz="3600" dirty="0" smtClean="0"/>
              <a:t/>
            </a:r>
            <a:br>
              <a:rPr lang="en-US" sz="3600" dirty="0" smtClean="0"/>
            </a:br>
            <a:r>
              <a:rPr lang="he-IL" sz="3600" dirty="0" smtClean="0"/>
              <a:t>קובץ בנפרד עבור הזמר</a:t>
            </a:r>
            <a:r>
              <a:rPr lang="en-US" sz="3600" dirty="0" smtClean="0"/>
              <a:t>/</a:t>
            </a:r>
            <a:r>
              <a:rPr lang="he-IL" sz="3600" dirty="0" smtClean="0"/>
              <a:t>ת, </a:t>
            </a:r>
            <a:r>
              <a:rPr lang="he-IL" sz="3600" dirty="0"/>
              <a:t>קובץ בנפרד </a:t>
            </a:r>
            <a:r>
              <a:rPr lang="he-IL" sz="3600" dirty="0" smtClean="0"/>
              <a:t>עבור הבס,</a:t>
            </a:r>
          </a:p>
          <a:p>
            <a:r>
              <a:rPr lang="he-IL" sz="3600" dirty="0"/>
              <a:t>קובץ בנפרד </a:t>
            </a:r>
            <a:r>
              <a:rPr lang="he-IL" sz="3600" dirty="0" smtClean="0"/>
              <a:t>עבור התופים ו</a:t>
            </a:r>
            <a:r>
              <a:rPr lang="he-IL" sz="3600" dirty="0"/>
              <a:t> קובץ בנפרד </a:t>
            </a:r>
            <a:r>
              <a:rPr lang="he-IL" sz="3600" dirty="0" smtClean="0"/>
              <a:t>עבור צלילים אחרים.</a:t>
            </a:r>
          </a:p>
          <a:p>
            <a:endParaRPr lang="he-IL" sz="3600" dirty="0" smtClean="0"/>
          </a:p>
          <a:p>
            <a:endParaRPr lang="he-IL" sz="3600" dirty="0" smtClean="0"/>
          </a:p>
          <a:p>
            <a:endParaRPr lang="he-IL" sz="3600" dirty="0"/>
          </a:p>
          <a:p>
            <a:endParaRPr lang="he-IL" sz="3600" dirty="0" smtClean="0"/>
          </a:p>
          <a:p>
            <a:r>
              <a:rPr lang="he-IL" sz="3600" dirty="0" smtClean="0"/>
              <a:t>		ארכיטקטורת המודל של ה- </a:t>
            </a:r>
            <a:r>
              <a:rPr lang="en-US" sz="3600" dirty="0" smtClean="0"/>
              <a:t>Wave-U-Net</a:t>
            </a:r>
            <a:r>
              <a:rPr lang="he-IL" sz="3600" dirty="0" smtClean="0"/>
              <a:t>:</a:t>
            </a:r>
          </a:p>
          <a:p>
            <a:endParaRPr lang="he-IL" sz="3600" dirty="0" smtClean="0"/>
          </a:p>
          <a:p>
            <a:r>
              <a:rPr lang="he-IL" sz="3600" dirty="0"/>
              <a:t>	</a:t>
            </a:r>
            <a:r>
              <a:rPr lang="he-IL" sz="3600" dirty="0" smtClean="0"/>
              <a:t>	1. אות המידע – שיר כלשהו.</a:t>
            </a:r>
          </a:p>
          <a:p>
            <a:r>
              <a:rPr lang="he-IL" sz="3600" dirty="0"/>
              <a:t>	</a:t>
            </a:r>
            <a:r>
              <a:rPr lang="he-IL" sz="3600" dirty="0" smtClean="0"/>
              <a:t>	2. מעבר של השיר ב- </a:t>
            </a:r>
            <a:r>
              <a:rPr lang="en-US" sz="3600" dirty="0"/>
              <a:t>L</a:t>
            </a:r>
            <a:r>
              <a:rPr lang="he-IL" sz="3600" dirty="0"/>
              <a:t> </a:t>
            </a:r>
            <a:r>
              <a:rPr lang="he-IL" sz="3600" dirty="0" smtClean="0"/>
              <a:t>שכבות קונבולוציה ודסימציה.</a:t>
            </a:r>
          </a:p>
          <a:p>
            <a:r>
              <a:rPr lang="he-IL" sz="3600" dirty="0"/>
              <a:t>	</a:t>
            </a:r>
            <a:r>
              <a:rPr lang="he-IL" sz="3600" dirty="0" smtClean="0"/>
              <a:t>	3. ביצוע קונבולוציה נוספת לרזולוציה הכי נמוכה.</a:t>
            </a:r>
          </a:p>
          <a:p>
            <a:r>
              <a:rPr lang="he-IL" sz="3600" dirty="0"/>
              <a:t>	</a:t>
            </a:r>
            <a:r>
              <a:rPr lang="he-IL" sz="3600" dirty="0" smtClean="0"/>
              <a:t>	4. מעבר ב- </a:t>
            </a:r>
            <a:r>
              <a:rPr lang="en-US" sz="3600" dirty="0" smtClean="0"/>
              <a:t>L</a:t>
            </a:r>
            <a:r>
              <a:rPr lang="he-IL" sz="3600" dirty="0" smtClean="0"/>
              <a:t> שכבות אינטרפולציה וקונבולוציה נוספות.</a:t>
            </a:r>
          </a:p>
          <a:p>
            <a:r>
              <a:rPr lang="he-IL" sz="3600" dirty="0"/>
              <a:t>	</a:t>
            </a:r>
            <a:r>
              <a:rPr lang="he-IL" sz="3600" dirty="0" smtClean="0"/>
              <a:t>	5. ביצוע קונבולוציה ונספת להפקת </a:t>
            </a:r>
            <a:r>
              <a:rPr lang="en-US" sz="3600" dirty="0" smtClean="0"/>
              <a:t>K</a:t>
            </a:r>
            <a:r>
              <a:rPr lang="he-IL" sz="3600" dirty="0" smtClean="0"/>
              <a:t> מקורות מופרדים.	</a:t>
            </a:r>
          </a:p>
          <a:p>
            <a:endParaRPr lang="he-IL" sz="3600" b="1" dirty="0" smtClean="0"/>
          </a:p>
          <a:p>
            <a:endParaRPr lang="he-IL" sz="3600" dirty="0" smtClean="0"/>
          </a:p>
        </p:txBody>
      </p:sp>
      <p:sp>
        <p:nvSpPr>
          <p:cNvPr id="18" name="TextBox 17"/>
          <p:cNvSpPr txBox="1"/>
          <p:nvPr/>
        </p:nvSpPr>
        <p:spPr>
          <a:xfrm>
            <a:off x="2968817" y="3413756"/>
            <a:ext cx="17602200" cy="24993601"/>
          </a:xfrm>
          <a:prstGeom prst="rect">
            <a:avLst/>
          </a:prstGeom>
          <a:noFill/>
        </p:spPr>
        <p:txBody>
          <a:bodyPr wrap="square" rtlCol="1">
            <a:noAutofit/>
          </a:bodyPr>
          <a:lstStyle/>
          <a:p>
            <a:r>
              <a:rPr lang="he-IL" sz="3600" dirty="0" smtClean="0"/>
              <a:t>כיצד האלגוריתם עובד?</a:t>
            </a:r>
          </a:p>
          <a:p>
            <a:endParaRPr lang="he-IL" sz="3600" dirty="0" smtClean="0"/>
          </a:p>
          <a:p>
            <a:endParaRPr lang="he-IL" sz="3600" dirty="0" smtClean="0"/>
          </a:p>
          <a:p>
            <a:pPr marL="742950" indent="-742950">
              <a:buAutoNum type="arabicPeriod"/>
            </a:pPr>
            <a:r>
              <a:rPr lang="he-IL" sz="3600" dirty="0" smtClean="0"/>
              <a:t>נריץ את תהליך האימון בלולאה במספר רב של</a:t>
            </a:r>
            <a:r>
              <a:rPr lang="en-US" sz="3600" dirty="0" smtClean="0"/>
              <a:t/>
            </a:r>
            <a:br>
              <a:rPr lang="en-US" sz="3600" dirty="0" smtClean="0"/>
            </a:br>
            <a:r>
              <a:rPr lang="he-IL" sz="3600" dirty="0" smtClean="0"/>
              <a:t>איטרציות כאשר התנאי הוא סף של מספר</a:t>
            </a:r>
            <a:r>
              <a:rPr lang="en-US" sz="3600" dirty="0" smtClean="0"/>
              <a:t/>
            </a:r>
            <a:br>
              <a:rPr lang="en-US" sz="3600" dirty="0" smtClean="0"/>
            </a:br>
            <a:r>
              <a:rPr lang="he-IL" sz="3600" dirty="0" smtClean="0"/>
              <a:t>החזרות ה-"גרועות".</a:t>
            </a:r>
          </a:p>
          <a:p>
            <a:pPr marL="742950" indent="-742950">
              <a:buAutoNum type="arabicPeriod"/>
            </a:pPr>
            <a:endParaRPr lang="he-IL" sz="3600" dirty="0" smtClean="0"/>
          </a:p>
          <a:p>
            <a:pPr marL="742950" indent="-742950">
              <a:buAutoNum type="arabicPeriod"/>
            </a:pPr>
            <a:r>
              <a:rPr lang="he-IL" sz="3600" dirty="0" smtClean="0"/>
              <a:t>בתהליך האימון מבוצעים הפרדות של שירים</a:t>
            </a:r>
            <a:r>
              <a:rPr lang="en-US" sz="3600" dirty="0" smtClean="0"/>
              <a:t/>
            </a:r>
            <a:br>
              <a:rPr lang="en-US" sz="3600" dirty="0" smtClean="0"/>
            </a:br>
            <a:r>
              <a:rPr lang="he-IL" sz="3600" dirty="0" smtClean="0"/>
              <a:t>מה-</a:t>
            </a:r>
            <a:r>
              <a:rPr lang="en-US" sz="3600" dirty="0" smtClean="0"/>
              <a:t>dataset</a:t>
            </a:r>
            <a:r>
              <a:rPr lang="he-IL" sz="3600" dirty="0" smtClean="0"/>
              <a:t> שעוברים במודל על מנת לייצר</a:t>
            </a:r>
            <a:r>
              <a:rPr lang="en-US" sz="3600" dirty="0" smtClean="0"/>
              <a:t/>
            </a:r>
            <a:br>
              <a:rPr lang="en-US" sz="3600" dirty="0" smtClean="0"/>
            </a:br>
            <a:r>
              <a:rPr lang="he-IL" sz="3600" dirty="0" smtClean="0"/>
              <a:t>את ה- </a:t>
            </a:r>
            <a:r>
              <a:rPr lang="en-US" sz="3600" dirty="0" smtClean="0"/>
              <a:t>feature maps</a:t>
            </a:r>
            <a:r>
              <a:rPr lang="he-IL" sz="3600" dirty="0" smtClean="0"/>
              <a:t> המהווים את המשקלים של</a:t>
            </a:r>
            <a:r>
              <a:rPr lang="en-US" sz="3600" dirty="0" smtClean="0"/>
              <a:t/>
            </a:r>
            <a:br>
              <a:rPr lang="en-US" sz="3600" dirty="0" smtClean="0"/>
            </a:br>
            <a:r>
              <a:rPr lang="he-IL" sz="3600" dirty="0" smtClean="0"/>
              <a:t>הרשת והבסיס לביצועי שיערוכים להפרדות.</a:t>
            </a:r>
          </a:p>
          <a:p>
            <a:pPr marL="742950" indent="-742950">
              <a:buAutoNum type="arabicPeriod"/>
            </a:pPr>
            <a:endParaRPr lang="he-IL" sz="3600" dirty="0" smtClean="0"/>
          </a:p>
          <a:p>
            <a:pPr marL="742950" indent="-742950">
              <a:buAutoNum type="arabicPeriod"/>
            </a:pPr>
            <a:r>
              <a:rPr lang="he-IL" sz="3600" dirty="0" smtClean="0"/>
              <a:t>נבצע אופטימיזציה לפרמטרי המודל באמצעות</a:t>
            </a:r>
            <a:r>
              <a:rPr lang="en-US" sz="3600" dirty="0" smtClean="0"/>
              <a:t/>
            </a:r>
            <a:br>
              <a:rPr lang="en-US" sz="3600" dirty="0" smtClean="0"/>
            </a:br>
            <a:r>
              <a:rPr lang="en-US" sz="3600" dirty="0" smtClean="0"/>
              <a:t>ADAM optimizer</a:t>
            </a:r>
            <a:r>
              <a:rPr lang="he-IL" sz="3600" dirty="0" smtClean="0"/>
              <a:t> המעדכן את המשקלים בכיוון</a:t>
            </a:r>
            <a:r>
              <a:rPr lang="en-US" sz="3600" dirty="0" smtClean="0"/>
              <a:t/>
            </a:r>
            <a:br>
              <a:rPr lang="en-US" sz="3600" dirty="0" smtClean="0"/>
            </a:br>
            <a:r>
              <a:rPr lang="he-IL" sz="3600" dirty="0" smtClean="0"/>
              <a:t>המינימום של ה- </a:t>
            </a:r>
            <a:r>
              <a:rPr lang="en-US" sz="3600" dirty="0" smtClean="0"/>
              <a:t>loss  function</a:t>
            </a:r>
            <a:r>
              <a:rPr lang="he-IL" sz="3600" dirty="0" smtClean="0"/>
              <a:t> שהיא פונקציה התלויה </a:t>
            </a:r>
            <a:r>
              <a:rPr lang="en-US" sz="3600" dirty="0" smtClean="0"/>
              <a:t/>
            </a:r>
            <a:br>
              <a:rPr lang="en-US" sz="3600" dirty="0" smtClean="0"/>
            </a:br>
            <a:r>
              <a:rPr lang="he-IL" sz="3600" dirty="0" smtClean="0"/>
              <a:t>במשקלי המודל.</a:t>
            </a:r>
          </a:p>
          <a:p>
            <a:pPr marL="742950" indent="-742950">
              <a:buAutoNum type="arabicPeriod"/>
            </a:pPr>
            <a:endParaRPr lang="he-IL" sz="3600" dirty="0" smtClean="0"/>
          </a:p>
          <a:p>
            <a:pPr marL="742950" indent="-742950">
              <a:buAutoNum type="arabicPeriod"/>
            </a:pPr>
            <a:r>
              <a:rPr lang="he-IL" sz="3600" dirty="0" smtClean="0"/>
              <a:t>נבחן את המודל הנוכחי ובהשוואה למודל האחרון</a:t>
            </a:r>
            <a:r>
              <a:rPr lang="en-US" sz="3600" dirty="0" smtClean="0"/>
              <a:t/>
            </a:r>
            <a:br>
              <a:rPr lang="en-US" sz="3600" dirty="0" smtClean="0"/>
            </a:br>
            <a:r>
              <a:rPr lang="he-IL" sz="3600" dirty="0" smtClean="0"/>
              <a:t>שנשמר</a:t>
            </a:r>
            <a:r>
              <a:rPr lang="he-IL" sz="3600" dirty="0"/>
              <a:t> </a:t>
            </a:r>
            <a:r>
              <a:rPr lang="he-IL" sz="3600" dirty="0" smtClean="0"/>
              <a:t>ובמידה והוא טוב יותר נחליף בינהם, במידה</a:t>
            </a:r>
            <a:r>
              <a:rPr lang="en-US" sz="3600" dirty="0" smtClean="0"/>
              <a:t/>
            </a:r>
            <a:br>
              <a:rPr lang="en-US" sz="3600" dirty="0" smtClean="0"/>
            </a:br>
            <a:r>
              <a:rPr lang="he-IL" sz="3600" dirty="0" smtClean="0"/>
              <a:t>ולא</a:t>
            </a:r>
            <a:r>
              <a:rPr lang="he-IL" sz="3600" dirty="0"/>
              <a:t> </a:t>
            </a:r>
            <a:r>
              <a:rPr lang="he-IL" sz="3600" dirty="0" smtClean="0"/>
              <a:t>נקדם את מספר החדרות הגרועות.</a:t>
            </a:r>
          </a:p>
          <a:p>
            <a:pPr marL="742950" indent="-742950">
              <a:buAutoNum type="arabicPeriod"/>
            </a:pPr>
            <a:endParaRPr lang="he-IL" sz="3600" dirty="0" smtClean="0"/>
          </a:p>
          <a:p>
            <a:pPr marL="742950" indent="-742950">
              <a:buAutoNum type="arabicPeriod"/>
            </a:pPr>
            <a:r>
              <a:rPr lang="he-IL" sz="3600" dirty="0" smtClean="0"/>
              <a:t>בסוף התהליך מתקבל מודל סופי עם הפרמטרים</a:t>
            </a:r>
            <a:r>
              <a:rPr lang="en-US" sz="3600" dirty="0" smtClean="0"/>
              <a:t/>
            </a:r>
            <a:br>
              <a:rPr lang="en-US" sz="3600" dirty="0" smtClean="0"/>
            </a:br>
            <a:r>
              <a:rPr lang="he-IL" sz="3600" dirty="0" smtClean="0"/>
              <a:t>הטובים ביותר לביצוע הפרדות שירים עליו מתבצעת</a:t>
            </a:r>
            <a:r>
              <a:rPr lang="en-US" sz="3600" dirty="0" smtClean="0"/>
              <a:t/>
            </a:r>
            <a:br>
              <a:rPr lang="en-US" sz="3600" dirty="0" smtClean="0"/>
            </a:br>
            <a:r>
              <a:rPr lang="he-IL" sz="3600" dirty="0" smtClean="0"/>
              <a:t>אבלואציה סופית.</a:t>
            </a:r>
          </a:p>
          <a:p>
            <a:pPr marL="742950" indent="-742950">
              <a:buAutoNum type="arabicPeriod"/>
            </a:pPr>
            <a:endParaRPr lang="he-IL" sz="3600" dirty="0" smtClean="0"/>
          </a:p>
          <a:p>
            <a:pPr marL="742950" indent="-742950">
              <a:buAutoNum type="arabicPeriod"/>
            </a:pPr>
            <a:endParaRPr lang="he-IL" sz="3600" dirty="0" smtClean="0"/>
          </a:p>
          <a:p>
            <a:endParaRPr lang="he-IL" sz="3600" dirty="0" smtClean="0"/>
          </a:p>
          <a:p>
            <a:endParaRPr lang="he-IL" sz="3600" dirty="0"/>
          </a:p>
          <a:p>
            <a:endParaRPr lang="he-IL" sz="3600" dirty="0" smtClean="0"/>
          </a:p>
          <a:p>
            <a:r>
              <a:rPr lang="he-IL" sz="3600" dirty="0" smtClean="0"/>
              <a:t>		השתמשנו במודל הסופי שנוצר בתהליך האימון על מנת</a:t>
            </a:r>
          </a:p>
          <a:p>
            <a:r>
              <a:rPr lang="he-IL" sz="3600" dirty="0"/>
              <a:t>	</a:t>
            </a:r>
            <a:r>
              <a:rPr lang="he-IL" sz="3600" dirty="0" smtClean="0"/>
              <a:t>	לבצע הפרדות של שירים מה-</a:t>
            </a:r>
            <a:r>
              <a:rPr lang="en-US" sz="3600" dirty="0" smtClean="0"/>
              <a:t> dataset </a:t>
            </a:r>
            <a:r>
              <a:rPr lang="he-IL" sz="3600" dirty="0" smtClean="0"/>
              <a:t>ולבחון אותם 		בהשוואה לקבצי המקוד המופרדים.</a:t>
            </a:r>
          </a:p>
          <a:p>
            <a:endParaRPr lang="he-IL" sz="3600" dirty="0" smtClean="0"/>
          </a:p>
          <a:p>
            <a:endParaRPr lang="he-IL" sz="3600" dirty="0"/>
          </a:p>
          <a:p>
            <a:r>
              <a:rPr lang="he-IL" sz="3600" dirty="0" smtClean="0"/>
              <a:t>		סה"כ בוצעו הפרדות של כ- 150 שירים מה- </a:t>
            </a:r>
            <a:r>
              <a:rPr lang="en-US" sz="3600" dirty="0" smtClean="0"/>
              <a:t>dataset</a:t>
            </a:r>
            <a:r>
              <a:rPr lang="he-IL" sz="3600" dirty="0" smtClean="0"/>
              <a:t> 		באמצעות המודל לחישוב הפרטמטרים.</a:t>
            </a:r>
          </a:p>
          <a:p>
            <a:endParaRPr lang="he-IL" sz="3600" dirty="0"/>
          </a:p>
          <a:p>
            <a:endParaRPr lang="he-IL" sz="3600" dirty="0" smtClean="0"/>
          </a:p>
          <a:p>
            <a:r>
              <a:rPr lang="he-IL" sz="3600" dirty="0" smtClean="0"/>
              <a:t>		לפי המדדים צפינו בתוצאות טובות של המודל המפרד 		בהיבט של איכות ומובנות הסיגנל הרצוי.</a:t>
            </a:r>
            <a:r>
              <a:rPr lang="en-US" sz="3600" dirty="0"/>
              <a:t/>
            </a:r>
            <a:br>
              <a:rPr lang="en-US" sz="3600" dirty="0"/>
            </a:br>
            <a:endParaRPr lang="he-IL" sz="3600" dirty="0"/>
          </a:p>
          <a:p>
            <a:endParaRPr lang="he-IL" sz="3600" dirty="0" smtClean="0"/>
          </a:p>
          <a:p>
            <a:r>
              <a:rPr lang="he-IL" sz="3600" dirty="0" smtClean="0"/>
              <a:t>		</a:t>
            </a:r>
            <a:endParaRPr lang="he-IL" sz="3600" dirty="0"/>
          </a:p>
          <a:p>
            <a:endParaRPr lang="he-IL" sz="3600" dirty="0" smtClean="0"/>
          </a:p>
          <a:p>
            <a:endParaRPr lang="he-IL" sz="3600" dirty="0"/>
          </a:p>
          <a:p>
            <a:endParaRPr lang="he-IL" sz="3600" dirty="0" smtClean="0"/>
          </a:p>
          <a:p>
            <a:endParaRPr lang="he-IL" sz="3600" dirty="0"/>
          </a:p>
          <a:p>
            <a:r>
              <a:rPr lang="he-IL" sz="3600" dirty="0" smtClean="0"/>
              <a:t>		</a:t>
            </a:r>
            <a:r>
              <a:rPr lang="en-US" sz="3600" dirty="0" smtClean="0"/>
              <a:t/>
            </a:r>
            <a:br>
              <a:rPr lang="en-US" sz="3600" dirty="0" smtClean="0"/>
            </a:br>
            <a:endParaRPr lang="he-IL" sz="3600" dirty="0"/>
          </a:p>
          <a:p>
            <a:endParaRPr lang="he-IL" sz="3600" dirty="0" smtClean="0"/>
          </a:p>
          <a:p>
            <a:endParaRPr lang="he-IL" sz="3600" dirty="0" smtClean="0"/>
          </a:p>
          <a:p>
            <a:r>
              <a:rPr lang="he-IL" sz="3600" dirty="0"/>
              <a:t>	</a:t>
            </a:r>
          </a:p>
        </p:txBody>
      </p:sp>
      <p:sp>
        <p:nvSpPr>
          <p:cNvPr id="19" name="TextBox 18">
            <a:extLst>
              <a:ext uri="{FF2B5EF4-FFF2-40B4-BE49-F238E27FC236}">
                <a16:creationId xmlns:a16="http://schemas.microsoft.com/office/drawing/2014/main" xmlns="" id="{C37CF2F2-C3E6-4F5F-8E02-5E289890B20A}"/>
              </a:ext>
            </a:extLst>
          </p:cNvPr>
          <p:cNvSpPr txBox="1"/>
          <p:nvPr/>
        </p:nvSpPr>
        <p:spPr>
          <a:xfrm>
            <a:off x="21891376" y="6649047"/>
            <a:ext cx="17602200" cy="4247317"/>
          </a:xfrm>
          <a:prstGeom prst="rect">
            <a:avLst/>
          </a:prstGeom>
          <a:solidFill>
            <a:srgbClr val="73BF43"/>
          </a:solidFill>
        </p:spPr>
        <p:txBody>
          <a:bodyPr wrap="square" rtlCol="1">
            <a:spAutoFit/>
          </a:bodyPr>
          <a:lstStyle/>
          <a:p>
            <a:pPr algn="just"/>
            <a:r>
              <a:rPr lang="he-IL" sz="5400" b="1" dirty="0" smtClean="0">
                <a:solidFill>
                  <a:schemeClr val="bg1"/>
                </a:solidFill>
              </a:rPr>
              <a:t>פרויקט זה מציג מערכת המבוססת על אלגוריתמי למידה עמוקה אשר תייצר מודל פרמטרי ממושקל להפרדת מקורות באמצעות תהליך אימון, המודל שנוצר יקבל בכניסתו קובץ אודיו המכיל שיר כלשהו ויפרידו באופן ברור ל-4 סיגנלים של זמר</a:t>
            </a:r>
            <a:r>
              <a:rPr lang="en-US" sz="5400" b="1" dirty="0" smtClean="0">
                <a:solidFill>
                  <a:schemeClr val="bg1"/>
                </a:solidFill>
              </a:rPr>
              <a:t>/</a:t>
            </a:r>
            <a:r>
              <a:rPr lang="he-IL" sz="5400" b="1" dirty="0" smtClean="0">
                <a:solidFill>
                  <a:schemeClr val="bg1"/>
                </a:solidFill>
              </a:rPr>
              <a:t>ת, בס, תופים וצלילים אחרים.</a:t>
            </a: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33587056" y="24024880"/>
            <a:ext cx="4936149" cy="4077723"/>
          </a:xfrm>
          <a:prstGeom prst="rect">
            <a:avLst/>
          </a:prstGeom>
        </p:spPr>
      </p:pic>
      <p:graphicFrame>
        <p:nvGraphicFramePr>
          <p:cNvPr id="11" name="Chart 10"/>
          <p:cNvGraphicFramePr/>
          <p:nvPr>
            <p:extLst>
              <p:ext uri="{D42A27DB-BD31-4B8C-83A1-F6EECF244321}">
                <p14:modId xmlns:p14="http://schemas.microsoft.com/office/powerpoint/2010/main" val="821149617"/>
              </p:ext>
            </p:extLst>
          </p:nvPr>
        </p:nvGraphicFramePr>
        <p:xfrm>
          <a:off x="13850349" y="24323041"/>
          <a:ext cx="6144131" cy="3519086"/>
        </p:xfrm>
        <a:graphic>
          <a:graphicData uri="http://schemas.openxmlformats.org/drawingml/2006/chart">
            <c:chart xmlns:c="http://schemas.openxmlformats.org/drawingml/2006/chart" xmlns:r="http://schemas.openxmlformats.org/officeDocument/2006/relationships" r:id="rId4"/>
          </a:graphicData>
        </a:graphic>
      </p:graphicFrame>
      <p:pic>
        <p:nvPicPr>
          <p:cNvPr id="16" name="Picture 15" descr="C:\Users\ben\Desktop\tempsnip.png"/>
          <p:cNvPicPr/>
          <p:nvPr/>
        </p:nvPicPr>
        <p:blipFill>
          <a:blip r:embed="rId5">
            <a:extLst>
              <a:ext uri="{28A0092B-C50C-407E-A947-70E740481C1C}">
                <a14:useLocalDpi xmlns:a14="http://schemas.microsoft.com/office/drawing/2010/main" val="0"/>
              </a:ext>
            </a:extLst>
          </a:blip>
          <a:srcRect/>
          <a:stretch>
            <a:fillRect/>
          </a:stretch>
        </p:blipFill>
        <p:spPr bwMode="auto">
          <a:xfrm>
            <a:off x="13850349" y="20593508"/>
            <a:ext cx="5854065" cy="3513113"/>
          </a:xfrm>
          <a:prstGeom prst="rect">
            <a:avLst/>
          </a:prstGeom>
          <a:noFill/>
          <a:ln>
            <a:noFill/>
          </a:ln>
        </p:spPr>
      </p:pic>
      <p:pic>
        <p:nvPicPr>
          <p:cNvPr id="20" name="Picture 19"/>
          <p:cNvPicPr/>
          <p:nvPr/>
        </p:nvPicPr>
        <p:blipFill>
          <a:blip r:embed="rId6">
            <a:extLst>
              <a:ext uri="{28A0092B-C50C-407E-A947-70E740481C1C}">
                <a14:useLocalDpi xmlns:a14="http://schemas.microsoft.com/office/drawing/2010/main" val="0"/>
              </a:ext>
            </a:extLst>
          </a:blip>
          <a:stretch>
            <a:fillRect/>
          </a:stretch>
        </p:blipFill>
        <p:spPr>
          <a:xfrm>
            <a:off x="14252335" y="16961801"/>
            <a:ext cx="5358417" cy="3134878"/>
          </a:xfrm>
          <a:prstGeom prst="rect">
            <a:avLst/>
          </a:prstGeom>
        </p:spPr>
      </p:pic>
      <p:pic>
        <p:nvPicPr>
          <p:cNvPr id="23" name="Picture 22"/>
          <p:cNvPicPr/>
          <p:nvPr/>
        </p:nvPicPr>
        <p:blipFill rotWithShape="1">
          <a:blip r:embed="rId7">
            <a:extLst>
              <a:ext uri="{28A0092B-C50C-407E-A947-70E740481C1C}">
                <a14:useLocalDpi xmlns:a14="http://schemas.microsoft.com/office/drawing/2010/main" val="0"/>
              </a:ext>
            </a:extLst>
          </a:blip>
          <a:srcRect b="23913"/>
          <a:stretch/>
        </p:blipFill>
        <p:spPr bwMode="auto">
          <a:xfrm>
            <a:off x="23462868" y="15147924"/>
            <a:ext cx="4473575" cy="3627755"/>
          </a:xfrm>
          <a:prstGeom prst="rect">
            <a:avLst/>
          </a:prstGeom>
          <a:ln>
            <a:noFill/>
          </a:ln>
          <a:extLst>
            <a:ext uri="{53640926-AAD7-44D8-BBD7-CCE9431645EC}">
              <a14:shadowObscured xmlns:a14="http://schemas.microsoft.com/office/drawing/2010/main"/>
            </a:ext>
          </a:extLst>
        </p:spPr>
      </p:pic>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62867" y="19673632"/>
            <a:ext cx="4473576" cy="3683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p:nvPr/>
        </p:nvPicPr>
        <p:blipFill>
          <a:blip r:embed="rId9">
            <a:extLst>
              <a:ext uri="{28A0092B-C50C-407E-A947-70E740481C1C}">
                <a14:useLocalDpi xmlns:a14="http://schemas.microsoft.com/office/drawing/2010/main" val="0"/>
              </a:ext>
            </a:extLst>
          </a:blip>
          <a:stretch>
            <a:fillRect/>
          </a:stretch>
        </p:blipFill>
        <p:spPr>
          <a:xfrm>
            <a:off x="3618437" y="4403921"/>
            <a:ext cx="6641433" cy="5978368"/>
          </a:xfrm>
          <a:prstGeom prst="rect">
            <a:avLst/>
          </a:prstGeom>
        </p:spPr>
      </p:pic>
      <p:pic>
        <p:nvPicPr>
          <p:cNvPr id="22" name="Picture 21"/>
          <p:cNvPicPr/>
          <p:nvPr/>
        </p:nvPicPr>
        <p:blipFill>
          <a:blip r:embed="rId10">
            <a:extLst>
              <a:ext uri="{28A0092B-C50C-407E-A947-70E740481C1C}">
                <a14:useLocalDpi xmlns:a14="http://schemas.microsoft.com/office/drawing/2010/main" val="0"/>
              </a:ext>
            </a:extLst>
          </a:blip>
          <a:stretch>
            <a:fillRect/>
          </a:stretch>
        </p:blipFill>
        <p:spPr>
          <a:xfrm>
            <a:off x="3410777" y="11535172"/>
            <a:ext cx="6849093" cy="3765152"/>
          </a:xfrm>
          <a:prstGeom prst="rect">
            <a:avLst/>
          </a:prstGeom>
        </p:spPr>
      </p:pic>
    </p:spTree>
    <p:extLst>
      <p:ext uri="{BB962C8B-B14F-4D97-AF65-F5344CB8AC3E}">
        <p14:creationId xmlns:p14="http://schemas.microsoft.com/office/powerpoint/2010/main" val="2336951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ערכת נושא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398</TotalTime>
  <Words>84</Words>
  <Application>Microsoft Office PowerPoint</Application>
  <PresentationFormat>Custom</PresentationFormat>
  <Paragraphs>67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ערכת נושא Office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ניר אלנברג</dc:creator>
  <cp:lastModifiedBy>97254</cp:lastModifiedBy>
  <cp:revision>41</cp:revision>
  <dcterms:created xsi:type="dcterms:W3CDTF">2017-02-20T11:23:11Z</dcterms:created>
  <dcterms:modified xsi:type="dcterms:W3CDTF">2021-06-07T18:34:38Z</dcterms:modified>
</cp:coreProperties>
</file>