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7"/>
  </p:notesMasterIdLst>
  <p:sldIdLst>
    <p:sldId id="257" r:id="rId2"/>
    <p:sldId id="259"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99"/>
    <a:srgbClr val="CC0099"/>
    <a:srgbClr val="FE9202"/>
    <a:srgbClr val="007033"/>
    <a:srgbClr val="6C1A00"/>
    <a:srgbClr val="00AACC"/>
    <a:srgbClr val="5EEC3C"/>
    <a:srgbClr val="1D3A00"/>
    <a:srgbClr val="003296"/>
    <a:srgbClr val="E39A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42" autoAdjust="0"/>
    <p:restoredTop sz="94660"/>
  </p:normalViewPr>
  <p:slideViewPr>
    <p:cSldViewPr>
      <p:cViewPr>
        <p:scale>
          <a:sx n="75" d="100"/>
          <a:sy n="75" d="100"/>
        </p:scale>
        <p:origin x="-1766" y="-6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8/29/2020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3036440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1659834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AF533E96-F078-4B3D-A8F4-F1AF21EBC357}" type="slidenum">
              <a:rPr lang="en-US" smtClean="0"/>
              <a:t>5</a:t>
            </a:fld>
            <a:endParaRPr lang="en-US"/>
          </a:p>
        </p:txBody>
      </p:sp>
    </p:spTree>
    <p:extLst>
      <p:ext uri="{BB962C8B-B14F-4D97-AF65-F5344CB8AC3E}">
        <p14:creationId xmlns:p14="http://schemas.microsoft.com/office/powerpoint/2010/main" val="612895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AF533E96-F078-4B3D-A8F4-F1AF21EBC357}" type="slidenum">
              <a:rPr lang="en-US" smtClean="0"/>
              <a:t>9</a:t>
            </a:fld>
            <a:endParaRPr lang="en-US"/>
          </a:p>
        </p:txBody>
      </p:sp>
    </p:spTree>
    <p:extLst>
      <p:ext uri="{BB962C8B-B14F-4D97-AF65-F5344CB8AC3E}">
        <p14:creationId xmlns:p14="http://schemas.microsoft.com/office/powerpoint/2010/main" val="39793977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3935" y="3258306"/>
            <a:ext cx="6551345" cy="804612"/>
          </a:xfrm>
          <a:noFill/>
          <a:effectLst>
            <a:outerShdw blurRad="50800" dist="38100" dir="2700000" algn="tl" rotWithShape="0">
              <a:prstClr val="black">
                <a:alpha val="40000"/>
              </a:prstClr>
            </a:outerShdw>
          </a:effectLst>
        </p:spPr>
        <p:txBody>
          <a:bodyPr>
            <a:normAutofit/>
          </a:bodyPr>
          <a:lstStyle>
            <a:lvl1pPr algn="r">
              <a:defRPr sz="3600">
                <a:solidFill>
                  <a:schemeClr val="tx2">
                    <a:lumMod val="50000"/>
                  </a:schemeClr>
                </a:solidFill>
              </a:defRPr>
            </a:lvl1pPr>
          </a:lstStyle>
          <a:p>
            <a:r>
              <a:rPr lang="en-US" dirty="0"/>
              <a:t>Click to edit Master title style</a:t>
            </a:r>
          </a:p>
        </p:txBody>
      </p:sp>
      <p:sp>
        <p:nvSpPr>
          <p:cNvPr id="3" name="Subtitle 2"/>
          <p:cNvSpPr>
            <a:spLocks noGrp="1"/>
          </p:cNvSpPr>
          <p:nvPr>
            <p:ph type="subTitle" idx="1"/>
          </p:nvPr>
        </p:nvSpPr>
        <p:spPr>
          <a:xfrm>
            <a:off x="463935" y="4163185"/>
            <a:ext cx="6551345" cy="610820"/>
          </a:xfrm>
        </p:spPr>
        <p:txBody>
          <a:bodyPr>
            <a:normAutofit/>
          </a:bodyPr>
          <a:lstStyle>
            <a:lvl1pPr marL="0" indent="0" algn="r">
              <a:buNone/>
              <a:defRPr sz="2800" b="0" i="0">
                <a:solidFill>
                  <a:schemeClr val="accent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8/29/2020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197404"/>
            <a:ext cx="8246070" cy="610821"/>
          </a:xfrm>
        </p:spPr>
        <p:txBody>
          <a:bodyPr>
            <a:normAutofit/>
          </a:bodyPr>
          <a:lstStyle>
            <a:lvl1pPr algn="r">
              <a:defRPr sz="3600" baseline="0">
                <a:solidFill>
                  <a:schemeClr val="accent1">
                    <a:lumMod val="60000"/>
                    <a:lumOff val="4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808225"/>
            <a:ext cx="8246070" cy="3054097"/>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9783" y="504013"/>
            <a:ext cx="6708202" cy="763525"/>
          </a:xfrm>
        </p:spPr>
        <p:txBody>
          <a:bodyPr>
            <a:normAutofit/>
          </a:bodyPr>
          <a:lstStyle>
            <a:lvl1pPr algn="l">
              <a:defRPr sz="3600">
                <a:solidFill>
                  <a:schemeClr val="tx2">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9783" y="1267539"/>
            <a:ext cx="6708202" cy="3511061"/>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8/29/2020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6880" y="891995"/>
            <a:ext cx="8076896" cy="916230"/>
          </a:xfrm>
        </p:spPr>
        <p:txBody>
          <a:bodyPr>
            <a:normAutofit/>
          </a:bodyPr>
          <a:lstStyle>
            <a:lvl1pPr algn="r">
              <a:defRPr sz="3600" baseline="0">
                <a:solidFill>
                  <a:schemeClr val="accent1">
                    <a:lumMod val="60000"/>
                    <a:lumOff val="4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950400"/>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422797"/>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950400"/>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422797"/>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8/29/2020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8/29/2020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8/29/2020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0.png"/><Relationship Id="rId7" Type="http://schemas.openxmlformats.org/officeDocument/2006/relationships/image" Target="../media/image24.png"/><Relationship Id="rId2" Type="http://schemas.openxmlformats.org/officeDocument/2006/relationships/image" Target="../media/image190.png"/><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hyperlink" Target="https://www.mimuw.edu.pl/~biolmat/Dynam_po.pdf" TargetMode="External"/><Relationship Id="rId3" Type="http://schemas.openxmlformats.org/officeDocument/2006/relationships/hyperlink" Target="https://ourworldindata.org/coronavirus" TargetMode="External"/><Relationship Id="rId7" Type="http://schemas.openxmlformats.org/officeDocument/2006/relationships/hyperlink" Target="https://www.idmod.org/docs/emod/hiv/model-seir.html" TargetMode="External"/><Relationship Id="rId2" Type="http://schemas.openxmlformats.org/officeDocument/2006/relationships/hyperlink" Target="https://github.com/openZH/covid_19" TargetMode="External"/><Relationship Id="rId1" Type="http://schemas.openxmlformats.org/officeDocument/2006/relationships/slideLayout" Target="../slideLayouts/slideLayout3.xml"/><Relationship Id="rId6" Type="http://schemas.openxmlformats.org/officeDocument/2006/relationships/hyperlink" Target="https://en.wikipedia.org/wiki/2020_coronavirus_pandemic_in_the_United_Kingdom" TargetMode="External"/><Relationship Id="rId5" Type="http://schemas.openxmlformats.org/officeDocument/2006/relationships/hyperlink" Target="https://en.wikipedia.org/wiki/2020_coronavirus_pandemic_in_Switzerland" TargetMode="External"/><Relationship Id="rId10" Type="http://schemas.openxmlformats.org/officeDocument/2006/relationships/hyperlink" Target="https://sites.me.ucsb.edu/~moehlis/APC514/tutorials/tutorial_seasonal/node4.html" TargetMode="External"/><Relationship Id="rId4" Type="http://schemas.openxmlformats.org/officeDocument/2006/relationships/hyperlink" Target="https://www.worldometers.info/coronavirus" TargetMode="External"/><Relationship Id="rId9" Type="http://schemas.openxmlformats.org/officeDocument/2006/relationships/hyperlink" Target="https://www.mathworks.com/matlabcentral/fileexchange/74545-generalized-seir-epidemic-model-fitting-and-computa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7080" y="1808225"/>
            <a:ext cx="7177134" cy="1982797"/>
          </a:xfrm>
          <a:effectLst>
            <a:outerShdw blurRad="50800" dist="38100" dir="2700000" algn="tl" rotWithShape="0">
              <a:prstClr val="black">
                <a:alpha val="40000"/>
              </a:prstClr>
            </a:outerShdw>
          </a:effectLst>
        </p:spPr>
        <p:txBody>
          <a:bodyPr>
            <a:noAutofit/>
          </a:bodyPr>
          <a:lstStyle/>
          <a:p>
            <a:pPr marL="0" indent="0" algn="ctr">
              <a:buNone/>
            </a:pPr>
            <a:r>
              <a:rPr lang="pl-PL" sz="3600" dirty="0">
                <a:effectLst>
                  <a:glow rad="482600">
                    <a:schemeClr val="tx2">
                      <a:alpha val="21000"/>
                    </a:schemeClr>
                  </a:glow>
                  <a:outerShdw dist="190500" dir="2700000" algn="ctr" rotWithShape="0">
                    <a:schemeClr val="tx1">
                      <a:alpha val="43000"/>
                    </a:schemeClr>
                  </a:outerShdw>
                </a:effectLst>
              </a:rPr>
              <a:t>Symulacja przebiegu epidemii z użyciem automatów komórkowych oraz modelu różniczkowego</a:t>
            </a:r>
            <a:r>
              <a:rPr lang="pl-PL" sz="3600" dirty="0" smtClean="0">
                <a:effectLst>
                  <a:glow rad="482600">
                    <a:schemeClr val="tx2">
                      <a:alpha val="21000"/>
                    </a:schemeClr>
                  </a:glow>
                  <a:outerShdw dist="190500" dir="2700000" algn="ctr" rotWithShape="0">
                    <a:schemeClr val="tx1">
                      <a:alpha val="43000"/>
                    </a:schemeClr>
                  </a:outerShdw>
                </a:effectLst>
              </a:rPr>
              <a:t>.</a:t>
            </a:r>
            <a:endParaRPr lang="en-US" sz="3600" dirty="0">
              <a:effectLst>
                <a:glow rad="482600">
                  <a:schemeClr val="tx2">
                    <a:alpha val="21000"/>
                  </a:schemeClr>
                </a:glow>
                <a:outerShdw dist="190500" dir="2700000" algn="ctr" rotWithShape="0">
                  <a:schemeClr val="tx1">
                    <a:alpha val="43000"/>
                  </a:schemeClr>
                </a:outerShdw>
              </a:effectLst>
            </a:endParaRPr>
          </a:p>
        </p:txBody>
      </p:sp>
      <p:sp>
        <p:nvSpPr>
          <p:cNvPr id="4" name="pole tekstowe 3"/>
          <p:cNvSpPr txBox="1"/>
          <p:nvPr/>
        </p:nvSpPr>
        <p:spPr>
          <a:xfrm>
            <a:off x="5438376" y="4098800"/>
            <a:ext cx="2443280" cy="553998"/>
          </a:xfrm>
          <a:prstGeom prst="rect">
            <a:avLst/>
          </a:prstGeom>
          <a:noFill/>
        </p:spPr>
        <p:txBody>
          <a:bodyPr wrap="square" rtlCol="0">
            <a:spAutoFit/>
          </a:bodyPr>
          <a:lstStyle/>
          <a:p>
            <a:r>
              <a:rPr lang="pl-PL" sz="1500" b="1" i="1" dirty="0" smtClean="0">
                <a:solidFill>
                  <a:schemeClr val="bg1"/>
                </a:solidFill>
              </a:rPr>
              <a:t>Autorzy: </a:t>
            </a:r>
          </a:p>
          <a:p>
            <a:r>
              <a:rPr lang="pl-PL" sz="1500" b="1" i="1" dirty="0" smtClean="0">
                <a:solidFill>
                  <a:schemeClr val="bg1"/>
                </a:solidFill>
              </a:rPr>
              <a:t>Łukasz Bednarek, Piotr Zając</a:t>
            </a:r>
            <a:endParaRPr lang="pl-PL" sz="1500" b="1" i="1" dirty="0">
              <a:solidFill>
                <a:schemeClr val="bg1"/>
              </a:solidFill>
            </a:endParaRP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55" y="281175"/>
            <a:ext cx="4225233" cy="45580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0988" y="712063"/>
            <a:ext cx="2901395" cy="17638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pole tekstowe 5"/>
          <p:cNvSpPr txBox="1"/>
          <p:nvPr/>
        </p:nvSpPr>
        <p:spPr>
          <a:xfrm>
            <a:off x="4572000" y="2724455"/>
            <a:ext cx="2825044" cy="1077218"/>
          </a:xfrm>
          <a:prstGeom prst="rect">
            <a:avLst/>
          </a:prstGeom>
          <a:noFill/>
        </p:spPr>
        <p:txBody>
          <a:bodyPr wrap="square" rtlCol="0">
            <a:spAutoFit/>
          </a:bodyPr>
          <a:lstStyle/>
          <a:p>
            <a:pPr algn="just"/>
            <a:r>
              <a:rPr lang="pl-PL" sz="1600" dirty="0" smtClean="0"/>
              <a:t>Po lewej widoczne możliwe przejścia osób między stanami, które są parametryzowalne z poziomu aplikacji.</a:t>
            </a:r>
            <a:endParaRPr lang="pl-PL" sz="1600" dirty="0"/>
          </a:p>
        </p:txBody>
      </p:sp>
    </p:spTree>
    <p:extLst>
      <p:ext uri="{BB962C8B-B14F-4D97-AF65-F5344CB8AC3E}">
        <p14:creationId xmlns:p14="http://schemas.microsoft.com/office/powerpoint/2010/main" val="4871663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Prostokąt 3"/>
              <p:cNvSpPr/>
              <p:nvPr/>
            </p:nvSpPr>
            <p:spPr>
              <a:xfrm>
                <a:off x="451100" y="1478412"/>
                <a:ext cx="2163734" cy="34381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pl-PL" sz="1500" i="1">
                          <a:latin typeface="Cambria Math"/>
                        </a:rPr>
                        <m:t>𝑆𝑖𝑐𝑘</m:t>
                      </m:r>
                      <m:d>
                        <m:dPr>
                          <m:ctrlPr>
                            <a:rPr lang="pl-PL" sz="1500" i="1">
                              <a:latin typeface="Cambria Math"/>
                            </a:rPr>
                          </m:ctrlPr>
                        </m:dPr>
                        <m:e>
                          <m:r>
                            <a:rPr lang="pl-PL" sz="1500" i="1">
                              <a:latin typeface="Cambria Math"/>
                            </a:rPr>
                            <m:t>𝑡</m:t>
                          </m:r>
                        </m:e>
                      </m:d>
                      <m:r>
                        <a:rPr lang="pl-PL" sz="1500" i="1">
                          <a:latin typeface="Cambria Math"/>
                        </a:rPr>
                        <m:t>=</m:t>
                      </m:r>
                      <m:r>
                        <a:rPr lang="pl-PL" sz="1500" i="1">
                          <a:latin typeface="Cambria Math"/>
                        </a:rPr>
                        <m:t>𝑠𝑖𝑐</m:t>
                      </m:r>
                      <m:sSub>
                        <m:sSubPr>
                          <m:ctrlPr>
                            <a:rPr lang="pl-PL" sz="1500" i="1">
                              <a:latin typeface="Cambria Math"/>
                            </a:rPr>
                          </m:ctrlPr>
                        </m:sSubPr>
                        <m:e>
                          <m:r>
                            <a:rPr lang="pl-PL" sz="1500" i="1">
                              <a:latin typeface="Cambria Math"/>
                            </a:rPr>
                            <m:t>𝑘</m:t>
                          </m:r>
                        </m:e>
                        <m:sub>
                          <m:r>
                            <a:rPr lang="pl-PL" sz="1500" i="1">
                              <a:latin typeface="Cambria Math"/>
                            </a:rPr>
                            <m:t>𝑝𝑜𝑝</m:t>
                          </m:r>
                        </m:sub>
                      </m:sSub>
                      <m:r>
                        <a:rPr lang="pl-PL" sz="1500" i="1">
                          <a:latin typeface="Cambria Math"/>
                        </a:rPr>
                        <m:t>∙</m:t>
                      </m:r>
                      <m:r>
                        <a:rPr lang="pl-PL" sz="1500" i="1">
                          <a:latin typeface="Cambria Math"/>
                        </a:rPr>
                        <m:t>𝐻</m:t>
                      </m:r>
                      <m:r>
                        <a:rPr lang="pl-PL" sz="1500" i="1">
                          <a:latin typeface="Cambria Math"/>
                        </a:rPr>
                        <m:t>(</m:t>
                      </m:r>
                      <m:r>
                        <a:rPr lang="pl-PL" sz="1500" i="1">
                          <a:latin typeface="Cambria Math"/>
                        </a:rPr>
                        <m:t>𝑡</m:t>
                      </m:r>
                      <m:r>
                        <a:rPr lang="pl-PL" sz="1500" i="1">
                          <a:latin typeface="Cambria Math"/>
                        </a:rPr>
                        <m:t>)</m:t>
                      </m:r>
                    </m:oMath>
                  </m:oMathPara>
                </a14:m>
                <a:endParaRPr lang="pl-PL" sz="1500" dirty="0"/>
              </a:p>
            </p:txBody>
          </p:sp>
        </mc:Choice>
        <mc:Fallback xmlns="">
          <p:sp>
            <p:nvSpPr>
              <p:cNvPr id="4" name="Prostokąt 3"/>
              <p:cNvSpPr>
                <a:spLocks noRot="1" noChangeAspect="1" noMove="1" noResize="1" noEditPoints="1" noAdjustHandles="1" noChangeArrowheads="1" noChangeShapeType="1" noTextEdit="1"/>
              </p:cNvSpPr>
              <p:nvPr/>
            </p:nvSpPr>
            <p:spPr>
              <a:xfrm>
                <a:off x="451100" y="1478412"/>
                <a:ext cx="2163734" cy="343812"/>
              </a:xfrm>
              <a:prstGeom prst="rect">
                <a:avLst/>
              </a:prstGeom>
              <a:blipFill rotWithShape="1">
                <a:blip r:embed="rId2"/>
                <a:stretch>
                  <a:fillRect t="-1786" b="-14286"/>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5" name="Prostokąt 4"/>
              <p:cNvSpPr/>
              <p:nvPr/>
            </p:nvSpPr>
            <p:spPr>
              <a:xfrm>
                <a:off x="448965" y="999112"/>
                <a:ext cx="2324611" cy="355803"/>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p>
                        <m:sSupPr>
                          <m:ctrlPr>
                            <a:rPr lang="pl-PL" sz="1500" i="1">
                              <a:latin typeface="Cambria Math"/>
                            </a:rPr>
                          </m:ctrlPr>
                        </m:sSupPr>
                        <m:e>
                          <m:r>
                            <a:rPr lang="pl-PL" sz="1500" i="1">
                              <a:latin typeface="Cambria Math"/>
                            </a:rPr>
                            <m:t>𝐻</m:t>
                          </m:r>
                        </m:e>
                        <m:sup>
                          <m:r>
                            <a:rPr lang="pl-PL" sz="1500" i="1">
                              <a:latin typeface="Cambria Math"/>
                            </a:rPr>
                            <m:t>′</m:t>
                          </m:r>
                        </m:sup>
                      </m:sSup>
                      <m:d>
                        <m:dPr>
                          <m:ctrlPr>
                            <a:rPr lang="pl-PL" sz="1500" i="1">
                              <a:latin typeface="Cambria Math"/>
                            </a:rPr>
                          </m:ctrlPr>
                        </m:dPr>
                        <m:e>
                          <m:r>
                            <a:rPr lang="pl-PL" sz="1500" i="1">
                              <a:latin typeface="Cambria Math"/>
                            </a:rPr>
                            <m:t>𝑡</m:t>
                          </m:r>
                        </m:e>
                      </m:d>
                      <m:r>
                        <a:rPr lang="pl-PL" sz="1500" i="1">
                          <a:latin typeface="Cambria Math"/>
                        </a:rPr>
                        <m:t>=−</m:t>
                      </m:r>
                      <m:r>
                        <a:rPr lang="pl-PL" sz="1500" i="1">
                          <a:latin typeface="Cambria Math"/>
                        </a:rPr>
                        <m:t>𝛼</m:t>
                      </m:r>
                      <m:r>
                        <a:rPr lang="pl-PL" sz="1500" i="1">
                          <a:latin typeface="Cambria Math"/>
                        </a:rPr>
                        <m:t>∙</m:t>
                      </m:r>
                      <m:r>
                        <a:rPr lang="pl-PL" sz="1500" i="1">
                          <a:latin typeface="Cambria Math"/>
                        </a:rPr>
                        <m:t>𝐼𝑛𝑓</m:t>
                      </m:r>
                      <m:r>
                        <a:rPr lang="pl-PL" sz="1500" i="1">
                          <a:latin typeface="Cambria Math"/>
                        </a:rPr>
                        <m:t>(</m:t>
                      </m:r>
                      <m:r>
                        <a:rPr lang="pl-PL" sz="1500" i="1">
                          <a:latin typeface="Cambria Math"/>
                        </a:rPr>
                        <m:t>𝑡</m:t>
                      </m:r>
                      <m:r>
                        <a:rPr lang="pl-PL" sz="1500" i="1">
                          <a:latin typeface="Cambria Math"/>
                        </a:rPr>
                        <m:t>)∙</m:t>
                      </m:r>
                      <m:r>
                        <a:rPr lang="pl-PL" sz="1500" i="1">
                          <a:latin typeface="Cambria Math"/>
                        </a:rPr>
                        <m:t>𝐻</m:t>
                      </m:r>
                      <m:r>
                        <a:rPr lang="pl-PL" sz="1500" i="1">
                          <a:latin typeface="Cambria Math"/>
                        </a:rPr>
                        <m:t>(</m:t>
                      </m:r>
                      <m:r>
                        <a:rPr lang="pl-PL" sz="1500" i="1">
                          <a:latin typeface="Cambria Math"/>
                        </a:rPr>
                        <m:t>𝑡</m:t>
                      </m:r>
                      <m:r>
                        <a:rPr lang="pl-PL" sz="1500" i="1">
                          <a:latin typeface="Cambria Math"/>
                        </a:rPr>
                        <m:t>)</m:t>
                      </m:r>
                    </m:oMath>
                  </m:oMathPara>
                </a14:m>
                <a:endParaRPr lang="pl-PL" sz="1500" dirty="0"/>
              </a:p>
            </p:txBody>
          </p:sp>
        </mc:Choice>
        <mc:Fallback xmlns="">
          <p:sp>
            <p:nvSpPr>
              <p:cNvPr id="5" name="Prostokąt 4"/>
              <p:cNvSpPr>
                <a:spLocks noRot="1" noChangeAspect="1" noMove="1" noResize="1" noEditPoints="1" noAdjustHandles="1" noChangeArrowheads="1" noChangeShapeType="1" noTextEdit="1"/>
              </p:cNvSpPr>
              <p:nvPr/>
            </p:nvSpPr>
            <p:spPr>
              <a:xfrm>
                <a:off x="448965" y="999112"/>
                <a:ext cx="2324611" cy="355803"/>
              </a:xfrm>
              <a:prstGeom prst="rect">
                <a:avLst/>
              </a:prstGeom>
              <a:blipFill rotWithShape="1">
                <a:blip r:embed="rId3"/>
                <a:stretch>
                  <a:fillRect r="-262" b="-18966"/>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6" name="Prostokąt 5"/>
              <p:cNvSpPr/>
              <p:nvPr/>
            </p:nvSpPr>
            <p:spPr>
              <a:xfrm>
                <a:off x="448965" y="1859342"/>
                <a:ext cx="3321550" cy="323165"/>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pl-PL" sz="1500" i="1">
                          <a:latin typeface="Cambria Math"/>
                        </a:rPr>
                        <m:t>𝐼𝑛𝑓</m:t>
                      </m:r>
                      <m:r>
                        <a:rPr lang="pl-PL" sz="1500" i="1">
                          <a:latin typeface="Cambria Math"/>
                        </a:rPr>
                        <m:t>′</m:t>
                      </m:r>
                      <m:d>
                        <m:dPr>
                          <m:ctrlPr>
                            <a:rPr lang="pl-PL" sz="1500" i="1">
                              <a:latin typeface="Cambria Math"/>
                            </a:rPr>
                          </m:ctrlPr>
                        </m:dPr>
                        <m:e>
                          <m:r>
                            <a:rPr lang="pl-PL" sz="1500" i="1">
                              <a:latin typeface="Cambria Math"/>
                            </a:rPr>
                            <m:t>𝑡</m:t>
                          </m:r>
                        </m:e>
                      </m:d>
                      <m:r>
                        <a:rPr lang="pl-PL" sz="1500" i="1">
                          <a:latin typeface="Cambria Math"/>
                        </a:rPr>
                        <m:t>=</m:t>
                      </m:r>
                      <m:r>
                        <a:rPr lang="pl-PL" sz="1500" i="1">
                          <a:latin typeface="Cambria Math"/>
                        </a:rPr>
                        <m:t>𝛼</m:t>
                      </m:r>
                      <m:r>
                        <a:rPr lang="pl-PL" sz="1500" i="1">
                          <a:latin typeface="Cambria Math"/>
                        </a:rPr>
                        <m:t>∙</m:t>
                      </m:r>
                      <m:r>
                        <a:rPr lang="pl-PL" sz="1500" i="1">
                          <a:latin typeface="Cambria Math"/>
                        </a:rPr>
                        <m:t>𝐻</m:t>
                      </m:r>
                      <m:d>
                        <m:dPr>
                          <m:ctrlPr>
                            <a:rPr lang="pl-PL" sz="1500" i="1">
                              <a:latin typeface="Cambria Math"/>
                            </a:rPr>
                          </m:ctrlPr>
                        </m:dPr>
                        <m:e>
                          <m:r>
                            <a:rPr lang="pl-PL" sz="1500" i="1">
                              <a:latin typeface="Cambria Math"/>
                            </a:rPr>
                            <m:t>𝑡</m:t>
                          </m:r>
                        </m:e>
                      </m:d>
                      <m:r>
                        <a:rPr lang="pl-PL" sz="1500" i="1">
                          <a:latin typeface="Cambria Math"/>
                        </a:rPr>
                        <m:t>∙</m:t>
                      </m:r>
                      <m:r>
                        <a:rPr lang="pl-PL" sz="1500" i="1">
                          <a:latin typeface="Cambria Math"/>
                        </a:rPr>
                        <m:t>𝐼𝑛𝑓</m:t>
                      </m:r>
                      <m:d>
                        <m:dPr>
                          <m:ctrlPr>
                            <a:rPr lang="pl-PL" sz="1500" i="1">
                              <a:latin typeface="Cambria Math"/>
                            </a:rPr>
                          </m:ctrlPr>
                        </m:dPr>
                        <m:e>
                          <m:r>
                            <a:rPr lang="pl-PL" sz="1500" i="1">
                              <a:latin typeface="Cambria Math"/>
                            </a:rPr>
                            <m:t>𝑡</m:t>
                          </m:r>
                        </m:e>
                      </m:d>
                      <m:r>
                        <a:rPr lang="pl-PL" sz="1500" i="1">
                          <a:latin typeface="Cambria Math"/>
                        </a:rPr>
                        <m:t>−</m:t>
                      </m:r>
                      <m:r>
                        <a:rPr lang="pl-PL" sz="1500" i="1">
                          <a:latin typeface="Cambria Math"/>
                        </a:rPr>
                        <m:t>𝛾</m:t>
                      </m:r>
                      <m:r>
                        <a:rPr lang="pl-PL" sz="1500" i="1">
                          <a:latin typeface="Cambria Math"/>
                        </a:rPr>
                        <m:t>∙</m:t>
                      </m:r>
                      <m:r>
                        <a:rPr lang="pl-PL" sz="1500" i="1">
                          <a:latin typeface="Cambria Math"/>
                        </a:rPr>
                        <m:t>𝐼𝑛𝑓</m:t>
                      </m:r>
                      <m:r>
                        <a:rPr lang="pl-PL" sz="1500" i="1">
                          <a:latin typeface="Cambria Math"/>
                        </a:rPr>
                        <m:t>(</m:t>
                      </m:r>
                      <m:r>
                        <a:rPr lang="pl-PL" sz="1500" i="1">
                          <a:latin typeface="Cambria Math"/>
                        </a:rPr>
                        <m:t>𝑡</m:t>
                      </m:r>
                      <m:r>
                        <a:rPr lang="pl-PL" sz="1500" i="1">
                          <a:latin typeface="Cambria Math"/>
                        </a:rPr>
                        <m:t>)</m:t>
                      </m:r>
                    </m:oMath>
                  </m:oMathPara>
                </a14:m>
                <a:endParaRPr lang="pl-PL" sz="1500" dirty="0"/>
              </a:p>
            </p:txBody>
          </p:sp>
        </mc:Choice>
        <mc:Fallback xmlns="">
          <p:sp>
            <p:nvSpPr>
              <p:cNvPr id="6" name="Prostokąt 5"/>
              <p:cNvSpPr>
                <a:spLocks noRot="1" noChangeAspect="1" noMove="1" noResize="1" noEditPoints="1" noAdjustHandles="1" noChangeArrowheads="1" noChangeShapeType="1" noTextEdit="1"/>
              </p:cNvSpPr>
              <p:nvPr/>
            </p:nvSpPr>
            <p:spPr>
              <a:xfrm>
                <a:off x="448965" y="1859342"/>
                <a:ext cx="3321550" cy="323165"/>
              </a:xfrm>
              <a:prstGeom prst="rect">
                <a:avLst/>
              </a:prstGeom>
              <a:blipFill rotWithShape="1">
                <a:blip r:embed="rId4"/>
                <a:stretch>
                  <a:fillRect l="-183" t="-3774" b="-18868"/>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7" name="Prostokąt 6"/>
              <p:cNvSpPr/>
              <p:nvPr/>
            </p:nvSpPr>
            <p:spPr>
              <a:xfrm>
                <a:off x="448964" y="2220752"/>
                <a:ext cx="7671145" cy="39292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pl-PL" sz="1500" i="1">
                          <a:latin typeface="Cambria Math"/>
                        </a:rPr>
                        <m:t>𝐼𝑛</m:t>
                      </m:r>
                      <m:sSubSup>
                        <m:sSubSupPr>
                          <m:ctrlPr>
                            <a:rPr lang="pl-PL" sz="1500" i="1">
                              <a:latin typeface="Cambria Math"/>
                            </a:rPr>
                          </m:ctrlPr>
                        </m:sSubSupPr>
                        <m:e>
                          <m:r>
                            <a:rPr lang="pl-PL" sz="1500" i="1">
                              <a:latin typeface="Cambria Math"/>
                            </a:rPr>
                            <m:t>𝑓</m:t>
                          </m:r>
                        </m:e>
                        <m:sub>
                          <m:r>
                            <a:rPr lang="pl-PL" sz="1500" i="1">
                              <a:latin typeface="Cambria Math"/>
                            </a:rPr>
                            <m:t>𝑠𝑖𝑐𝑘</m:t>
                          </m:r>
                        </m:sub>
                        <m:sup>
                          <m:r>
                            <a:rPr lang="pl-PL" sz="1500" i="1">
                              <a:latin typeface="Cambria Math"/>
                            </a:rPr>
                            <m:t>′</m:t>
                          </m:r>
                        </m:sup>
                      </m:sSubSup>
                      <m:d>
                        <m:dPr>
                          <m:ctrlPr>
                            <a:rPr lang="pl-PL" sz="1500" i="1">
                              <a:latin typeface="Cambria Math"/>
                            </a:rPr>
                          </m:ctrlPr>
                        </m:dPr>
                        <m:e>
                          <m:r>
                            <a:rPr lang="pl-PL" sz="1500" i="1">
                              <a:latin typeface="Cambria Math"/>
                            </a:rPr>
                            <m:t>𝑡</m:t>
                          </m:r>
                        </m:e>
                      </m:d>
                      <m:r>
                        <a:rPr lang="pl-PL" sz="1500" i="1">
                          <a:latin typeface="Cambria Math"/>
                        </a:rPr>
                        <m:t>=</m:t>
                      </m:r>
                      <m:r>
                        <a:rPr lang="pl-PL" sz="1500" i="1">
                          <a:latin typeface="Cambria Math"/>
                        </a:rPr>
                        <m:t>𝐼𝑛𝑓</m:t>
                      </m:r>
                      <m:d>
                        <m:dPr>
                          <m:ctrlPr>
                            <a:rPr lang="pl-PL" sz="1500" i="1">
                              <a:latin typeface="Cambria Math"/>
                            </a:rPr>
                          </m:ctrlPr>
                        </m:dPr>
                        <m:e>
                          <m:r>
                            <a:rPr lang="pl-PL" sz="1500" i="1">
                              <a:latin typeface="Cambria Math"/>
                            </a:rPr>
                            <m:t>𝑡</m:t>
                          </m:r>
                        </m:e>
                      </m:d>
                      <m:r>
                        <a:rPr lang="pl-PL" sz="1500" i="1" smtClean="0">
                          <a:latin typeface="Cambria Math"/>
                        </a:rPr>
                        <m:t>∙</m:t>
                      </m:r>
                      <m:r>
                        <a:rPr lang="pl-PL" sz="1500" i="1">
                          <a:latin typeface="Cambria Math"/>
                        </a:rPr>
                        <m:t>𝑠𝑦</m:t>
                      </m:r>
                      <m:sSub>
                        <m:sSubPr>
                          <m:ctrlPr>
                            <a:rPr lang="pl-PL" sz="1500" i="1">
                              <a:latin typeface="Cambria Math"/>
                            </a:rPr>
                          </m:ctrlPr>
                        </m:sSubPr>
                        <m:e>
                          <m:r>
                            <a:rPr lang="pl-PL" sz="1500" i="1">
                              <a:latin typeface="Cambria Math"/>
                            </a:rPr>
                            <m:t>𝑚</m:t>
                          </m:r>
                        </m:e>
                        <m:sub>
                          <m:r>
                            <a:rPr lang="pl-PL" sz="1500" i="1">
                              <a:latin typeface="Cambria Math"/>
                            </a:rPr>
                            <m:t>𝑐h𝑎𝑛𝑐𝑒</m:t>
                          </m:r>
                        </m:sub>
                      </m:sSub>
                      <m:r>
                        <a:rPr lang="pl-PL" sz="1500" i="1" smtClean="0">
                          <a:latin typeface="Cambria Math"/>
                        </a:rPr>
                        <m:t>−</m:t>
                      </m:r>
                      <m:d>
                        <m:dPr>
                          <m:ctrlPr>
                            <a:rPr lang="pl-PL" sz="1500" i="1">
                              <a:latin typeface="Cambria Math"/>
                            </a:rPr>
                          </m:ctrlPr>
                        </m:dPr>
                        <m:e>
                          <m:sSub>
                            <m:sSubPr>
                              <m:ctrlPr>
                                <a:rPr lang="pl-PL" sz="1500" i="1">
                                  <a:latin typeface="Cambria Math"/>
                                </a:rPr>
                              </m:ctrlPr>
                            </m:sSubPr>
                            <m:e>
                              <m:r>
                                <a:rPr lang="pl-PL" sz="1500" i="1">
                                  <a:latin typeface="Cambria Math"/>
                                </a:rPr>
                                <m:t>𝛽</m:t>
                              </m:r>
                            </m:e>
                            <m:sub>
                              <m:r>
                                <a:rPr lang="pl-PL" sz="1500" i="1">
                                  <a:latin typeface="Cambria Math"/>
                                </a:rPr>
                                <m:t>1</m:t>
                              </m:r>
                            </m:sub>
                          </m:sSub>
                          <m:r>
                            <a:rPr lang="pl-PL" sz="1500" i="1">
                              <a:latin typeface="Cambria Math"/>
                            </a:rPr>
                            <m:t>+</m:t>
                          </m:r>
                          <m:sSub>
                            <m:sSubPr>
                              <m:ctrlPr>
                                <a:rPr lang="pl-PL" sz="1500" i="1">
                                  <a:latin typeface="Cambria Math"/>
                                </a:rPr>
                              </m:ctrlPr>
                            </m:sSubPr>
                            <m:e>
                              <m:r>
                                <a:rPr lang="pl-PL" sz="1500" i="1">
                                  <a:latin typeface="Cambria Math"/>
                                </a:rPr>
                                <m:t>𝛿</m:t>
                              </m:r>
                            </m:e>
                            <m:sub>
                              <m:r>
                                <a:rPr lang="pl-PL" sz="1500" i="1">
                                  <a:latin typeface="Cambria Math"/>
                                </a:rPr>
                                <m:t>1</m:t>
                              </m:r>
                            </m:sub>
                          </m:sSub>
                          <m:r>
                            <a:rPr lang="pl-PL" sz="1500" i="1">
                              <a:latin typeface="Cambria Math"/>
                            </a:rPr>
                            <m:t>+</m:t>
                          </m:r>
                          <m:r>
                            <a:rPr lang="pl-PL" sz="1500" i="1">
                              <a:latin typeface="Cambria Math"/>
                            </a:rPr>
                            <m:t>h𝑜𝑠</m:t>
                          </m:r>
                          <m:sSub>
                            <m:sSubPr>
                              <m:ctrlPr>
                                <a:rPr lang="pl-PL" sz="1500" i="1">
                                  <a:latin typeface="Cambria Math"/>
                                </a:rPr>
                              </m:ctrlPr>
                            </m:sSubPr>
                            <m:e>
                              <m:r>
                                <a:rPr lang="pl-PL" sz="1500" i="1">
                                  <a:latin typeface="Cambria Math"/>
                                </a:rPr>
                                <m:t>𝑝</m:t>
                              </m:r>
                            </m:e>
                            <m:sub>
                              <m:r>
                                <a:rPr lang="pl-PL" sz="1500" i="1">
                                  <a:latin typeface="Cambria Math"/>
                                </a:rPr>
                                <m:t>𝑐h𝑎𝑛𝑐𝑒</m:t>
                              </m:r>
                            </m:sub>
                          </m:sSub>
                          <m:r>
                            <a:rPr lang="pl-PL" sz="1500" i="1">
                              <a:latin typeface="Cambria Math"/>
                            </a:rPr>
                            <m:t>+</m:t>
                          </m:r>
                          <m:r>
                            <a:rPr lang="pl-PL" sz="1500" i="1">
                              <a:latin typeface="Cambria Math"/>
                            </a:rPr>
                            <m:t>𝑠𝑖𝑐𝑘</m:t>
                          </m:r>
                          <m:r>
                            <a:rPr lang="pl-PL" sz="1500" i="1">
                              <a:latin typeface="Cambria Math"/>
                            </a:rPr>
                            <m:t>_</m:t>
                          </m:r>
                          <m:r>
                            <a:rPr lang="pl-PL" sz="1500" i="1">
                              <a:latin typeface="Cambria Math"/>
                            </a:rPr>
                            <m:t>𝑡𝑜</m:t>
                          </m:r>
                          <m:r>
                            <a:rPr lang="pl-PL" sz="1500" i="1">
                              <a:latin typeface="Cambria Math"/>
                            </a:rPr>
                            <m:t>_</m:t>
                          </m:r>
                          <m:r>
                            <a:rPr lang="pl-PL" sz="1500" i="1">
                              <a:latin typeface="Cambria Math"/>
                            </a:rPr>
                            <m:t>𝑞𝑢𝑎</m:t>
                          </m:r>
                          <m:sSub>
                            <m:sSubPr>
                              <m:ctrlPr>
                                <a:rPr lang="pl-PL" sz="1500" i="1">
                                  <a:latin typeface="Cambria Math"/>
                                </a:rPr>
                              </m:ctrlPr>
                            </m:sSubPr>
                            <m:e>
                              <m:r>
                                <a:rPr lang="pl-PL" sz="1500" i="1">
                                  <a:latin typeface="Cambria Math"/>
                                </a:rPr>
                                <m:t>𝑟</m:t>
                              </m:r>
                            </m:e>
                            <m:sub>
                              <m:r>
                                <a:rPr lang="pl-PL" sz="1500" i="1">
                                  <a:latin typeface="Cambria Math"/>
                                </a:rPr>
                                <m:t>𝑐h𝑎𝑛𝑐𝑒</m:t>
                              </m:r>
                            </m:sub>
                          </m:sSub>
                        </m:e>
                      </m:d>
                      <m:r>
                        <a:rPr lang="pl-PL" sz="1500" i="1">
                          <a:latin typeface="Cambria Math"/>
                        </a:rPr>
                        <m:t>∙</m:t>
                      </m:r>
                      <m:r>
                        <a:rPr lang="pl-PL" sz="1500" i="1">
                          <a:latin typeface="Cambria Math"/>
                        </a:rPr>
                        <m:t>𝐼𝑛</m:t>
                      </m:r>
                      <m:sSub>
                        <m:sSubPr>
                          <m:ctrlPr>
                            <a:rPr lang="pl-PL" sz="1500" i="1">
                              <a:latin typeface="Cambria Math"/>
                            </a:rPr>
                          </m:ctrlPr>
                        </m:sSubPr>
                        <m:e>
                          <m:r>
                            <a:rPr lang="pl-PL" sz="1500" i="1">
                              <a:latin typeface="Cambria Math"/>
                            </a:rPr>
                            <m:t>𝑓</m:t>
                          </m:r>
                        </m:e>
                        <m:sub>
                          <m:r>
                            <a:rPr lang="pl-PL" sz="1500" i="1">
                              <a:latin typeface="Cambria Math"/>
                            </a:rPr>
                            <m:t>𝑠𝑖𝑐𝑘</m:t>
                          </m:r>
                        </m:sub>
                      </m:sSub>
                    </m:oMath>
                  </m:oMathPara>
                </a14:m>
                <a:endParaRPr lang="pl-PL" sz="1500" dirty="0"/>
              </a:p>
            </p:txBody>
          </p:sp>
        </mc:Choice>
        <mc:Fallback xmlns="">
          <p:sp>
            <p:nvSpPr>
              <p:cNvPr id="7" name="Prostokąt 6"/>
              <p:cNvSpPr>
                <a:spLocks noRot="1" noChangeAspect="1" noMove="1" noResize="1" noEditPoints="1" noAdjustHandles="1" noChangeArrowheads="1" noChangeShapeType="1" noTextEdit="1"/>
              </p:cNvSpPr>
              <p:nvPr/>
            </p:nvSpPr>
            <p:spPr>
              <a:xfrm>
                <a:off x="448964" y="2220752"/>
                <a:ext cx="7671145" cy="392928"/>
              </a:xfrm>
              <a:prstGeom prst="rect">
                <a:avLst/>
              </a:prstGeom>
              <a:blipFill rotWithShape="1">
                <a:blip r:embed="rId5"/>
                <a:stretch>
                  <a:fillRect b="-9231"/>
                </a:stretch>
              </a:blipFill>
            </p:spPr>
            <p:txBody>
              <a:bodyPr/>
              <a:lstStyle/>
              <a:p>
                <a:r>
                  <a:rPr lang="pl-PL">
                    <a:noFill/>
                  </a:rPr>
                  <a:t> </a:t>
                </a:r>
              </a:p>
            </p:txBody>
          </p:sp>
        </mc:Fallback>
      </mc:AlternateContent>
      <p:sp>
        <p:nvSpPr>
          <p:cNvPr id="8" name="Tytuł 1"/>
          <p:cNvSpPr>
            <a:spLocks noGrp="1"/>
          </p:cNvSpPr>
          <p:nvPr>
            <p:ph type="title"/>
          </p:nvPr>
        </p:nvSpPr>
        <p:spPr>
          <a:xfrm>
            <a:off x="430518" y="128470"/>
            <a:ext cx="7177136" cy="763525"/>
          </a:xfrm>
        </p:spPr>
        <p:txBody>
          <a:bodyPr>
            <a:normAutofit fontScale="90000"/>
          </a:bodyPr>
          <a:lstStyle/>
          <a:p>
            <a:pPr algn="ctr"/>
            <a:r>
              <a:rPr lang="pl-PL" b="1" dirty="0" smtClean="0">
                <a:solidFill>
                  <a:schemeClr val="tx2"/>
                </a:solidFill>
                <a:effectLst>
                  <a:outerShdw blurRad="50800" dist="38100" dir="2700000" algn="tl" rotWithShape="0">
                    <a:prstClr val="black">
                      <a:alpha val="20000"/>
                    </a:prstClr>
                  </a:outerShdw>
                </a:effectLst>
              </a:rPr>
              <a:t>Równania różniczkowe opisujące model</a:t>
            </a:r>
            <a:endParaRPr lang="pl-PL" b="1" dirty="0">
              <a:solidFill>
                <a:schemeClr val="tx2"/>
              </a:solidFill>
              <a:effectLst>
                <a:outerShdw blurRad="50800" dist="38100" dir="2700000" algn="tl" rotWithShape="0">
                  <a:prstClr val="black">
                    <a:alpha val="20000"/>
                  </a:prstClr>
                </a:outerShdw>
              </a:effectLst>
            </a:endParaRPr>
          </a:p>
        </p:txBody>
      </p:sp>
      <mc:AlternateContent xmlns:mc="http://schemas.openxmlformats.org/markup-compatibility/2006" xmlns:a14="http://schemas.microsoft.com/office/drawing/2010/main">
        <mc:Choice Requires="a14">
          <p:sp>
            <p:nvSpPr>
              <p:cNvPr id="9" name="Prostokąt 8"/>
              <p:cNvSpPr/>
              <p:nvPr/>
            </p:nvSpPr>
            <p:spPr>
              <a:xfrm>
                <a:off x="451099" y="3136982"/>
                <a:ext cx="6106065" cy="42575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pl-PL" sz="1500" i="1">
                          <a:latin typeface="Cambria Math"/>
                        </a:rPr>
                        <m:t>𝑆𝑖𝑐</m:t>
                      </m:r>
                      <m:sSubSup>
                        <m:sSubSupPr>
                          <m:ctrlPr>
                            <a:rPr lang="pl-PL" sz="1500" i="1">
                              <a:latin typeface="Cambria Math"/>
                            </a:rPr>
                          </m:ctrlPr>
                        </m:sSubSupPr>
                        <m:e>
                          <m:r>
                            <a:rPr lang="pl-PL" sz="1500" i="1">
                              <a:latin typeface="Cambria Math"/>
                            </a:rPr>
                            <m:t>𝑘</m:t>
                          </m:r>
                        </m:e>
                        <m:sub>
                          <m:r>
                            <a:rPr lang="pl-PL" sz="1500" i="1">
                              <a:latin typeface="Cambria Math"/>
                            </a:rPr>
                            <m:t>𝑞</m:t>
                          </m:r>
                        </m:sub>
                        <m:sup>
                          <m:r>
                            <a:rPr lang="pl-PL" sz="1500" i="1">
                              <a:latin typeface="Cambria Math"/>
                            </a:rPr>
                            <m:t>′</m:t>
                          </m:r>
                        </m:sup>
                      </m:sSubSup>
                      <m:d>
                        <m:dPr>
                          <m:ctrlPr>
                            <a:rPr lang="pl-PL" sz="1500" i="1">
                              <a:latin typeface="Cambria Math"/>
                            </a:rPr>
                          </m:ctrlPr>
                        </m:dPr>
                        <m:e>
                          <m:r>
                            <a:rPr lang="pl-PL" sz="1500" i="1">
                              <a:latin typeface="Cambria Math"/>
                            </a:rPr>
                            <m:t>𝑡</m:t>
                          </m:r>
                        </m:e>
                      </m:d>
                      <m:r>
                        <a:rPr lang="pl-PL" sz="1500" i="1">
                          <a:latin typeface="Cambria Math"/>
                        </a:rPr>
                        <m:t>=</m:t>
                      </m:r>
                      <m:r>
                        <a:rPr lang="pl-PL" sz="1500" i="1">
                          <a:latin typeface="Cambria Math"/>
                        </a:rPr>
                        <m:t>𝑠𝑖𝑐</m:t>
                      </m:r>
                      <m:sSub>
                        <m:sSubPr>
                          <m:ctrlPr>
                            <a:rPr lang="pl-PL" sz="1500" i="1">
                              <a:latin typeface="Cambria Math"/>
                            </a:rPr>
                          </m:ctrlPr>
                        </m:sSubPr>
                        <m:e>
                          <m:r>
                            <a:rPr lang="pl-PL" sz="1500" i="1">
                              <a:latin typeface="Cambria Math"/>
                            </a:rPr>
                            <m:t>𝑘</m:t>
                          </m:r>
                        </m:e>
                        <m:sub>
                          <m:r>
                            <a:rPr lang="pl-PL" sz="1500" i="1">
                              <a:latin typeface="Cambria Math"/>
                            </a:rPr>
                            <m:t>𝑡</m:t>
                          </m:r>
                          <m:sSub>
                            <m:sSubPr>
                              <m:ctrlPr>
                                <a:rPr lang="pl-PL" sz="1500" i="1">
                                  <a:latin typeface="Cambria Math"/>
                                </a:rPr>
                              </m:ctrlPr>
                            </m:sSubPr>
                            <m:e>
                              <m:r>
                                <a:rPr lang="pl-PL" sz="1500" i="1">
                                  <a:latin typeface="Cambria Math"/>
                                </a:rPr>
                                <m:t>𝑜</m:t>
                              </m:r>
                            </m:e>
                            <m:sub>
                              <m:r>
                                <a:rPr lang="pl-PL" sz="1500" i="1">
                                  <a:latin typeface="Cambria Math"/>
                                </a:rPr>
                                <m:t>𝑞𝑢𝑎</m:t>
                              </m:r>
                              <m:sSub>
                                <m:sSubPr>
                                  <m:ctrlPr>
                                    <a:rPr lang="pl-PL" sz="1500" i="1">
                                      <a:latin typeface="Cambria Math"/>
                                    </a:rPr>
                                  </m:ctrlPr>
                                </m:sSubPr>
                                <m:e>
                                  <m:r>
                                    <a:rPr lang="pl-PL" sz="1500" i="1">
                                      <a:latin typeface="Cambria Math"/>
                                    </a:rPr>
                                    <m:t>𝑟</m:t>
                                  </m:r>
                                </m:e>
                                <m:sub>
                                  <m:r>
                                    <a:rPr lang="pl-PL" sz="1500" i="1">
                                      <a:latin typeface="Cambria Math"/>
                                    </a:rPr>
                                    <m:t>𝑐h𝑎𝑛𝑐𝑒</m:t>
                                  </m:r>
                                </m:sub>
                              </m:sSub>
                            </m:sub>
                          </m:sSub>
                        </m:sub>
                      </m:sSub>
                      <m:r>
                        <a:rPr lang="pl-PL" sz="1500" i="1">
                          <a:latin typeface="Cambria Math"/>
                        </a:rPr>
                        <m:t>∙</m:t>
                      </m:r>
                      <m:r>
                        <a:rPr lang="pl-PL" sz="1500" i="1">
                          <a:latin typeface="Cambria Math"/>
                        </a:rPr>
                        <m:t>𝐼𝑛</m:t>
                      </m:r>
                      <m:sSub>
                        <m:sSubPr>
                          <m:ctrlPr>
                            <a:rPr lang="pl-PL" sz="1500" i="1">
                              <a:latin typeface="Cambria Math"/>
                            </a:rPr>
                          </m:ctrlPr>
                        </m:sSubPr>
                        <m:e>
                          <m:r>
                            <a:rPr lang="pl-PL" sz="1500" i="1">
                              <a:latin typeface="Cambria Math"/>
                            </a:rPr>
                            <m:t>𝑓</m:t>
                          </m:r>
                        </m:e>
                        <m:sub>
                          <m:r>
                            <a:rPr lang="pl-PL" sz="1500" i="1">
                              <a:latin typeface="Cambria Math"/>
                            </a:rPr>
                            <m:t>𝑠𝑖𝑐𝑘</m:t>
                          </m:r>
                        </m:sub>
                      </m:sSub>
                      <m:d>
                        <m:dPr>
                          <m:ctrlPr>
                            <a:rPr lang="pl-PL" sz="1500" i="1">
                              <a:latin typeface="Cambria Math"/>
                            </a:rPr>
                          </m:ctrlPr>
                        </m:dPr>
                        <m:e>
                          <m:r>
                            <a:rPr lang="pl-PL" sz="1500" i="1">
                              <a:latin typeface="Cambria Math"/>
                            </a:rPr>
                            <m:t>𝑡</m:t>
                          </m:r>
                        </m:e>
                      </m:d>
                      <m:r>
                        <a:rPr lang="pl-PL" sz="1500" i="1">
                          <a:latin typeface="Cambria Math"/>
                        </a:rPr>
                        <m:t>−</m:t>
                      </m:r>
                      <m:d>
                        <m:dPr>
                          <m:ctrlPr>
                            <a:rPr lang="pl-PL" sz="1500" i="1">
                              <a:latin typeface="Cambria Math"/>
                            </a:rPr>
                          </m:ctrlPr>
                        </m:dPr>
                        <m:e>
                          <m:sSub>
                            <m:sSubPr>
                              <m:ctrlPr>
                                <a:rPr lang="pl-PL" sz="1500" i="1">
                                  <a:latin typeface="Cambria Math"/>
                                </a:rPr>
                              </m:ctrlPr>
                            </m:sSubPr>
                            <m:e>
                              <m:r>
                                <a:rPr lang="pl-PL" sz="1500" i="1">
                                  <a:latin typeface="Cambria Math"/>
                                </a:rPr>
                                <m:t>𝛽</m:t>
                              </m:r>
                            </m:e>
                            <m:sub>
                              <m:r>
                                <a:rPr lang="pl-PL" sz="1500" i="1">
                                  <a:latin typeface="Cambria Math"/>
                                </a:rPr>
                                <m:t>2</m:t>
                              </m:r>
                            </m:sub>
                          </m:sSub>
                          <m:r>
                            <a:rPr lang="pl-PL" sz="1500" i="1">
                              <a:latin typeface="Cambria Math"/>
                            </a:rPr>
                            <m:t>+</m:t>
                          </m:r>
                          <m:sSub>
                            <m:sSubPr>
                              <m:ctrlPr>
                                <a:rPr lang="pl-PL" sz="1500" i="1">
                                  <a:latin typeface="Cambria Math"/>
                                </a:rPr>
                              </m:ctrlPr>
                            </m:sSubPr>
                            <m:e>
                              <m:r>
                                <a:rPr lang="pl-PL" sz="1500" i="1">
                                  <a:latin typeface="Cambria Math"/>
                                </a:rPr>
                                <m:t>𝛿</m:t>
                              </m:r>
                            </m:e>
                            <m:sub>
                              <m:r>
                                <a:rPr lang="pl-PL" sz="1500" i="1">
                                  <a:latin typeface="Cambria Math"/>
                                </a:rPr>
                                <m:t>2</m:t>
                              </m:r>
                            </m:sub>
                          </m:sSub>
                        </m:e>
                      </m:d>
                      <m:r>
                        <a:rPr lang="pl-PL" sz="1500" i="1">
                          <a:latin typeface="Cambria Math"/>
                        </a:rPr>
                        <m:t>∙</m:t>
                      </m:r>
                      <m:r>
                        <a:rPr lang="pl-PL" sz="1500" i="1">
                          <a:latin typeface="Cambria Math"/>
                        </a:rPr>
                        <m:t>𝑆𝑖𝑐</m:t>
                      </m:r>
                      <m:sSub>
                        <m:sSubPr>
                          <m:ctrlPr>
                            <a:rPr lang="pl-PL" sz="1500" i="1">
                              <a:latin typeface="Cambria Math"/>
                            </a:rPr>
                          </m:ctrlPr>
                        </m:sSubPr>
                        <m:e>
                          <m:r>
                            <a:rPr lang="pl-PL" sz="1500" i="1">
                              <a:latin typeface="Cambria Math"/>
                            </a:rPr>
                            <m:t>𝑘</m:t>
                          </m:r>
                        </m:e>
                        <m:sub>
                          <m:r>
                            <a:rPr lang="pl-PL" sz="1500" i="1">
                              <a:latin typeface="Cambria Math"/>
                            </a:rPr>
                            <m:t>𝑞</m:t>
                          </m:r>
                        </m:sub>
                      </m:sSub>
                      <m:d>
                        <m:dPr>
                          <m:ctrlPr>
                            <a:rPr lang="pl-PL" sz="1500" i="1">
                              <a:latin typeface="Cambria Math"/>
                            </a:rPr>
                          </m:ctrlPr>
                        </m:dPr>
                        <m:e>
                          <m:r>
                            <a:rPr lang="pl-PL" sz="1500" i="1">
                              <a:latin typeface="Cambria Math"/>
                            </a:rPr>
                            <m:t>𝑡</m:t>
                          </m:r>
                        </m:e>
                      </m:d>
                    </m:oMath>
                  </m:oMathPara>
                </a14:m>
                <a:endParaRPr lang="pl-PL" sz="1500" dirty="0"/>
              </a:p>
            </p:txBody>
          </p:sp>
        </mc:Choice>
        <mc:Fallback xmlns="">
          <p:sp>
            <p:nvSpPr>
              <p:cNvPr id="9" name="Prostokąt 8"/>
              <p:cNvSpPr>
                <a:spLocks noRot="1" noChangeAspect="1" noMove="1" noResize="1" noEditPoints="1" noAdjustHandles="1" noChangeArrowheads="1" noChangeShapeType="1" noTextEdit="1"/>
              </p:cNvSpPr>
              <p:nvPr/>
            </p:nvSpPr>
            <p:spPr>
              <a:xfrm>
                <a:off x="451099" y="3136982"/>
                <a:ext cx="6106065" cy="425758"/>
              </a:xfrm>
              <a:prstGeom prst="rect">
                <a:avLst/>
              </a:prstGeom>
              <a:blipFill rotWithShape="1">
                <a:blip r:embed="rId6"/>
                <a:stretch>
                  <a:fillRect b="-2899"/>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10" name="Prostokąt 9"/>
              <p:cNvSpPr/>
              <p:nvPr/>
            </p:nvSpPr>
            <p:spPr>
              <a:xfrm>
                <a:off x="448965" y="2678867"/>
                <a:ext cx="6507910" cy="390684"/>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pl-PL" sz="1500" i="1" smtClean="0">
                          <a:latin typeface="Cambria Math"/>
                        </a:rPr>
                        <m:t>𝑆𝑖𝑐</m:t>
                      </m:r>
                      <m:sSubSup>
                        <m:sSubSupPr>
                          <m:ctrlPr>
                            <a:rPr lang="pl-PL" sz="1500" i="1">
                              <a:latin typeface="Cambria Math"/>
                            </a:rPr>
                          </m:ctrlPr>
                        </m:sSubSupPr>
                        <m:e>
                          <m:r>
                            <a:rPr lang="pl-PL" sz="1500" i="1">
                              <a:latin typeface="Cambria Math"/>
                            </a:rPr>
                            <m:t>𝑘</m:t>
                          </m:r>
                        </m:e>
                        <m:sub>
                          <m:r>
                            <a:rPr lang="pl-PL" sz="1500" i="1">
                              <a:latin typeface="Cambria Math"/>
                            </a:rPr>
                            <m:t>𝑛</m:t>
                          </m:r>
                        </m:sub>
                        <m:sup>
                          <m:r>
                            <a:rPr lang="pl-PL" sz="1500" i="1">
                              <a:latin typeface="Cambria Math"/>
                            </a:rPr>
                            <m:t>′</m:t>
                          </m:r>
                        </m:sup>
                      </m:sSubSup>
                      <m:d>
                        <m:dPr>
                          <m:ctrlPr>
                            <a:rPr lang="pl-PL" sz="1500" i="1">
                              <a:latin typeface="Cambria Math"/>
                            </a:rPr>
                          </m:ctrlPr>
                        </m:dPr>
                        <m:e>
                          <m:r>
                            <a:rPr lang="pl-PL" sz="1500" i="1">
                              <a:latin typeface="Cambria Math"/>
                            </a:rPr>
                            <m:t>𝑡</m:t>
                          </m:r>
                        </m:e>
                      </m:d>
                      <m:r>
                        <a:rPr lang="pl-PL" sz="1500" i="1">
                          <a:latin typeface="Cambria Math"/>
                        </a:rPr>
                        <m:t>=</m:t>
                      </m:r>
                      <m:d>
                        <m:dPr>
                          <m:ctrlPr>
                            <a:rPr lang="pl-PL" sz="1500" i="1">
                              <a:latin typeface="Cambria Math"/>
                            </a:rPr>
                          </m:ctrlPr>
                        </m:dPr>
                        <m:e>
                          <m:r>
                            <a:rPr lang="pl-PL" sz="1500" i="1">
                              <a:latin typeface="Cambria Math"/>
                            </a:rPr>
                            <m:t>1−</m:t>
                          </m:r>
                          <m:r>
                            <a:rPr lang="pl-PL" sz="1500" i="1">
                              <a:latin typeface="Cambria Math"/>
                            </a:rPr>
                            <m:t>𝑠𝑦</m:t>
                          </m:r>
                          <m:sSub>
                            <m:sSubPr>
                              <m:ctrlPr>
                                <a:rPr lang="pl-PL" sz="1500" i="1">
                                  <a:latin typeface="Cambria Math"/>
                                </a:rPr>
                              </m:ctrlPr>
                            </m:sSubPr>
                            <m:e>
                              <m:r>
                                <a:rPr lang="pl-PL" sz="1500" i="1">
                                  <a:latin typeface="Cambria Math"/>
                                </a:rPr>
                                <m:t>𝑚</m:t>
                              </m:r>
                            </m:e>
                            <m:sub>
                              <m:r>
                                <a:rPr lang="pl-PL" sz="1500" i="1">
                                  <a:latin typeface="Cambria Math"/>
                                </a:rPr>
                                <m:t>𝑐h𝑎𝑛𝑐𝑒</m:t>
                              </m:r>
                            </m:sub>
                          </m:sSub>
                        </m:e>
                      </m:d>
                      <m:r>
                        <a:rPr lang="pl-PL" sz="1500" i="1">
                          <a:latin typeface="Cambria Math"/>
                        </a:rPr>
                        <m:t>∙</m:t>
                      </m:r>
                      <m:r>
                        <a:rPr lang="pl-PL" sz="1500" i="1">
                          <a:latin typeface="Cambria Math"/>
                        </a:rPr>
                        <m:t>𝐼𝑛𝑓</m:t>
                      </m:r>
                      <m:d>
                        <m:dPr>
                          <m:ctrlPr>
                            <a:rPr lang="pl-PL" sz="1500" i="1">
                              <a:latin typeface="Cambria Math"/>
                            </a:rPr>
                          </m:ctrlPr>
                        </m:dPr>
                        <m:e>
                          <m:r>
                            <a:rPr lang="pl-PL" sz="1500" i="1">
                              <a:latin typeface="Cambria Math"/>
                            </a:rPr>
                            <m:t>𝑡</m:t>
                          </m:r>
                        </m:e>
                      </m:d>
                      <m:r>
                        <a:rPr lang="pl-PL" sz="1500" i="1">
                          <a:latin typeface="Cambria Math"/>
                        </a:rPr>
                        <m:t>−</m:t>
                      </m:r>
                      <m:d>
                        <m:dPr>
                          <m:ctrlPr>
                            <a:rPr lang="pl-PL" sz="1500" i="1">
                              <a:latin typeface="Cambria Math"/>
                            </a:rPr>
                          </m:ctrlPr>
                        </m:dPr>
                        <m:e>
                          <m:sSub>
                            <m:sSubPr>
                              <m:ctrlPr>
                                <a:rPr lang="pl-PL" sz="1500" i="1">
                                  <a:latin typeface="Cambria Math"/>
                                </a:rPr>
                              </m:ctrlPr>
                            </m:sSubPr>
                            <m:e>
                              <m:r>
                                <a:rPr lang="pl-PL" sz="1500" i="1">
                                  <a:latin typeface="Cambria Math"/>
                                </a:rPr>
                                <m:t>𝛽</m:t>
                              </m:r>
                            </m:e>
                            <m:sub>
                              <m:r>
                                <a:rPr lang="pl-PL" sz="1500" i="1">
                                  <a:latin typeface="Cambria Math"/>
                                </a:rPr>
                                <m:t>3</m:t>
                              </m:r>
                            </m:sub>
                          </m:sSub>
                          <m:r>
                            <a:rPr lang="pl-PL" sz="1500" i="1">
                              <a:latin typeface="Cambria Math"/>
                            </a:rPr>
                            <m:t>+</m:t>
                          </m:r>
                          <m:sSub>
                            <m:sSubPr>
                              <m:ctrlPr>
                                <a:rPr lang="pl-PL" sz="1500" i="1">
                                  <a:latin typeface="Cambria Math"/>
                                </a:rPr>
                              </m:ctrlPr>
                            </m:sSubPr>
                            <m:e>
                              <m:r>
                                <a:rPr lang="pl-PL" sz="1500" i="1">
                                  <a:latin typeface="Cambria Math"/>
                                </a:rPr>
                                <m:t>𝛿</m:t>
                              </m:r>
                            </m:e>
                            <m:sub>
                              <m:r>
                                <a:rPr lang="pl-PL" sz="1500" i="1">
                                  <a:latin typeface="Cambria Math"/>
                                </a:rPr>
                                <m:t>3</m:t>
                              </m:r>
                            </m:sub>
                          </m:sSub>
                        </m:e>
                      </m:d>
                      <m:r>
                        <a:rPr lang="pl-PL" sz="1500" i="1">
                          <a:latin typeface="Cambria Math"/>
                        </a:rPr>
                        <m:t>∙</m:t>
                      </m:r>
                      <m:r>
                        <a:rPr lang="pl-PL" sz="1500" i="1">
                          <a:latin typeface="Cambria Math"/>
                        </a:rPr>
                        <m:t>𝑆𝑖𝑐</m:t>
                      </m:r>
                      <m:sSub>
                        <m:sSubPr>
                          <m:ctrlPr>
                            <a:rPr lang="pl-PL" sz="1500" i="1">
                              <a:latin typeface="Cambria Math"/>
                            </a:rPr>
                          </m:ctrlPr>
                        </m:sSubPr>
                        <m:e>
                          <m:r>
                            <a:rPr lang="pl-PL" sz="1500" i="1">
                              <a:latin typeface="Cambria Math"/>
                            </a:rPr>
                            <m:t>𝑘</m:t>
                          </m:r>
                        </m:e>
                        <m:sub>
                          <m:r>
                            <a:rPr lang="pl-PL" sz="1500" i="1">
                              <a:latin typeface="Cambria Math"/>
                            </a:rPr>
                            <m:t>𝑛</m:t>
                          </m:r>
                        </m:sub>
                      </m:sSub>
                    </m:oMath>
                  </m:oMathPara>
                </a14:m>
                <a:endParaRPr lang="pl-PL" sz="1500" dirty="0"/>
              </a:p>
            </p:txBody>
          </p:sp>
        </mc:Choice>
        <mc:Fallback xmlns="">
          <p:sp>
            <p:nvSpPr>
              <p:cNvPr id="10" name="Prostokąt 9"/>
              <p:cNvSpPr>
                <a:spLocks noRot="1" noChangeAspect="1" noMove="1" noResize="1" noEditPoints="1" noAdjustHandles="1" noChangeArrowheads="1" noChangeShapeType="1" noTextEdit="1"/>
              </p:cNvSpPr>
              <p:nvPr/>
            </p:nvSpPr>
            <p:spPr>
              <a:xfrm>
                <a:off x="448965" y="2678867"/>
                <a:ext cx="6507910" cy="390684"/>
              </a:xfrm>
              <a:prstGeom prst="rect">
                <a:avLst/>
              </a:prstGeom>
              <a:blipFill rotWithShape="1">
                <a:blip r:embed="rId7"/>
                <a:stretch>
                  <a:fillRect b="-9231"/>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11" name="Prostokąt 10"/>
              <p:cNvSpPr/>
              <p:nvPr/>
            </p:nvSpPr>
            <p:spPr>
              <a:xfrm>
                <a:off x="448965" y="3596542"/>
                <a:ext cx="4572000" cy="379912"/>
              </a:xfrm>
              <a:prstGeom prst="rect">
                <a:avLst/>
              </a:prstGeom>
            </p:spPr>
            <p:txBody>
              <a:bodyPr>
                <a:spAutoFit/>
              </a:bodyPr>
              <a:lstStyle/>
              <a:p>
                <a:pPr/>
                <a14:m>
                  <m:oMathPara xmlns:m="http://schemas.openxmlformats.org/officeDocument/2006/math">
                    <m:oMathParaPr>
                      <m:jc m:val="left"/>
                    </m:oMathParaPr>
                    <m:oMath xmlns:m="http://schemas.openxmlformats.org/officeDocument/2006/math">
                      <m:r>
                        <a:rPr lang="pl-PL" sz="1500" i="1">
                          <a:latin typeface="Cambria Math"/>
                        </a:rPr>
                        <m:t>𝐼</m:t>
                      </m:r>
                      <m:sSubSup>
                        <m:sSubSupPr>
                          <m:ctrlPr>
                            <a:rPr lang="pl-PL" sz="1500" i="1">
                              <a:latin typeface="Cambria Math"/>
                            </a:rPr>
                          </m:ctrlPr>
                        </m:sSubSupPr>
                        <m:e>
                          <m:r>
                            <a:rPr lang="pl-PL" sz="1500" i="1">
                              <a:latin typeface="Cambria Math"/>
                            </a:rPr>
                            <m:t>𝑛</m:t>
                          </m:r>
                        </m:e>
                        <m:sub>
                          <m:r>
                            <a:rPr lang="pl-PL" sz="1500" i="1">
                              <a:latin typeface="Cambria Math"/>
                            </a:rPr>
                            <m:t>h</m:t>
                          </m:r>
                        </m:sub>
                        <m:sup>
                          <m:r>
                            <a:rPr lang="pl-PL" sz="1500" i="1">
                              <a:latin typeface="Cambria Math"/>
                            </a:rPr>
                            <m:t>′</m:t>
                          </m:r>
                        </m:sup>
                      </m:sSubSup>
                      <m:d>
                        <m:dPr>
                          <m:ctrlPr>
                            <a:rPr lang="pl-PL" sz="1500" i="1">
                              <a:latin typeface="Cambria Math"/>
                            </a:rPr>
                          </m:ctrlPr>
                        </m:dPr>
                        <m:e>
                          <m:r>
                            <a:rPr lang="pl-PL" sz="1500" i="1">
                              <a:latin typeface="Cambria Math"/>
                            </a:rPr>
                            <m:t>𝑡</m:t>
                          </m:r>
                        </m:e>
                      </m:d>
                      <m:r>
                        <a:rPr lang="pl-PL" sz="1500" i="1">
                          <a:latin typeface="Cambria Math"/>
                        </a:rPr>
                        <m:t>=</m:t>
                      </m:r>
                      <m:r>
                        <a:rPr lang="pl-PL" sz="1500" i="1">
                          <a:latin typeface="Cambria Math"/>
                        </a:rPr>
                        <m:t>𝐼𝑛</m:t>
                      </m:r>
                      <m:sSub>
                        <m:sSubPr>
                          <m:ctrlPr>
                            <a:rPr lang="pl-PL" sz="1500" i="1">
                              <a:latin typeface="Cambria Math"/>
                            </a:rPr>
                          </m:ctrlPr>
                        </m:sSubPr>
                        <m:e>
                          <m:r>
                            <a:rPr lang="pl-PL" sz="1500" i="1">
                              <a:latin typeface="Cambria Math"/>
                            </a:rPr>
                            <m:t>𝑓</m:t>
                          </m:r>
                        </m:e>
                        <m:sub>
                          <m:r>
                            <a:rPr lang="pl-PL" sz="1500" i="1">
                              <a:latin typeface="Cambria Math"/>
                            </a:rPr>
                            <m:t>𝑠𝑖𝑐𝑘</m:t>
                          </m:r>
                        </m:sub>
                      </m:sSub>
                      <m:d>
                        <m:dPr>
                          <m:ctrlPr>
                            <a:rPr lang="pl-PL" sz="1500" i="1">
                              <a:latin typeface="Cambria Math"/>
                            </a:rPr>
                          </m:ctrlPr>
                        </m:dPr>
                        <m:e>
                          <m:r>
                            <a:rPr lang="pl-PL" sz="1500" i="1">
                              <a:latin typeface="Cambria Math"/>
                            </a:rPr>
                            <m:t>𝑡</m:t>
                          </m:r>
                        </m:e>
                      </m:d>
                      <m:r>
                        <a:rPr lang="pl-PL" sz="1500" i="1">
                          <a:latin typeface="Cambria Math"/>
                        </a:rPr>
                        <m:t>∙</m:t>
                      </m:r>
                      <m:r>
                        <a:rPr lang="pl-PL" sz="1500" i="1">
                          <a:latin typeface="Cambria Math"/>
                        </a:rPr>
                        <m:t>h𝑜𝑠</m:t>
                      </m:r>
                      <m:sSub>
                        <m:sSubPr>
                          <m:ctrlPr>
                            <a:rPr lang="pl-PL" sz="1500" i="1">
                              <a:latin typeface="Cambria Math"/>
                            </a:rPr>
                          </m:ctrlPr>
                        </m:sSubPr>
                        <m:e>
                          <m:r>
                            <a:rPr lang="pl-PL" sz="1500" i="1">
                              <a:latin typeface="Cambria Math"/>
                            </a:rPr>
                            <m:t>𝑝</m:t>
                          </m:r>
                        </m:e>
                        <m:sub>
                          <m:r>
                            <a:rPr lang="pl-PL" sz="1500" i="1">
                              <a:latin typeface="Cambria Math"/>
                            </a:rPr>
                            <m:t>𝑐h𝑎𝑛𝑐𝑒</m:t>
                          </m:r>
                        </m:sub>
                      </m:sSub>
                      <m:r>
                        <a:rPr lang="pl-PL" sz="1500" i="1">
                          <a:latin typeface="Cambria Math"/>
                        </a:rPr>
                        <m:t>−</m:t>
                      </m:r>
                      <m:d>
                        <m:dPr>
                          <m:ctrlPr>
                            <a:rPr lang="pl-PL" sz="1500" i="1">
                              <a:latin typeface="Cambria Math"/>
                            </a:rPr>
                          </m:ctrlPr>
                        </m:dPr>
                        <m:e>
                          <m:sSub>
                            <m:sSubPr>
                              <m:ctrlPr>
                                <a:rPr lang="pl-PL" sz="1500" i="1">
                                  <a:latin typeface="Cambria Math"/>
                                </a:rPr>
                              </m:ctrlPr>
                            </m:sSubPr>
                            <m:e>
                              <m:r>
                                <a:rPr lang="pl-PL" sz="1500" i="1">
                                  <a:latin typeface="Cambria Math"/>
                                </a:rPr>
                                <m:t>𝛽</m:t>
                              </m:r>
                            </m:e>
                            <m:sub>
                              <m:r>
                                <a:rPr lang="pl-PL" sz="1500" i="1">
                                  <a:latin typeface="Cambria Math"/>
                                </a:rPr>
                                <m:t>4</m:t>
                              </m:r>
                            </m:sub>
                          </m:sSub>
                          <m:r>
                            <a:rPr lang="pl-PL" sz="1500" i="1">
                              <a:latin typeface="Cambria Math"/>
                            </a:rPr>
                            <m:t>+</m:t>
                          </m:r>
                          <m:sSub>
                            <m:sSubPr>
                              <m:ctrlPr>
                                <a:rPr lang="pl-PL" sz="1500" i="1">
                                  <a:latin typeface="Cambria Math"/>
                                </a:rPr>
                              </m:ctrlPr>
                            </m:sSubPr>
                            <m:e>
                              <m:r>
                                <a:rPr lang="pl-PL" sz="1500" i="1">
                                  <a:latin typeface="Cambria Math"/>
                                </a:rPr>
                                <m:t>𝛿</m:t>
                              </m:r>
                            </m:e>
                            <m:sub>
                              <m:r>
                                <a:rPr lang="pl-PL" sz="1500" i="1">
                                  <a:latin typeface="Cambria Math"/>
                                </a:rPr>
                                <m:t>4</m:t>
                              </m:r>
                            </m:sub>
                          </m:sSub>
                        </m:e>
                      </m:d>
                      <m:r>
                        <a:rPr lang="pl-PL" sz="1500" i="1">
                          <a:latin typeface="Cambria Math"/>
                        </a:rPr>
                        <m:t>∙</m:t>
                      </m:r>
                      <m:r>
                        <a:rPr lang="pl-PL" sz="1500" i="1">
                          <a:latin typeface="Cambria Math"/>
                        </a:rPr>
                        <m:t>𝐼</m:t>
                      </m:r>
                      <m:sSub>
                        <m:sSubPr>
                          <m:ctrlPr>
                            <a:rPr lang="pl-PL" sz="1500" i="1">
                              <a:latin typeface="Cambria Math"/>
                            </a:rPr>
                          </m:ctrlPr>
                        </m:sSubPr>
                        <m:e>
                          <m:r>
                            <a:rPr lang="pl-PL" sz="1500" i="1">
                              <a:latin typeface="Cambria Math"/>
                            </a:rPr>
                            <m:t>𝑛</m:t>
                          </m:r>
                        </m:e>
                        <m:sub>
                          <m:r>
                            <a:rPr lang="pl-PL" sz="1500" i="1">
                              <a:latin typeface="Cambria Math"/>
                            </a:rPr>
                            <m:t>h</m:t>
                          </m:r>
                        </m:sub>
                      </m:sSub>
                    </m:oMath>
                  </m:oMathPara>
                </a14:m>
                <a:endParaRPr lang="pl-PL" sz="1500" dirty="0"/>
              </a:p>
            </p:txBody>
          </p:sp>
        </mc:Choice>
        <mc:Fallback xmlns="">
          <p:sp>
            <p:nvSpPr>
              <p:cNvPr id="11" name="Prostokąt 10"/>
              <p:cNvSpPr>
                <a:spLocks noRot="1" noChangeAspect="1" noMove="1" noResize="1" noEditPoints="1" noAdjustHandles="1" noChangeArrowheads="1" noChangeShapeType="1" noTextEdit="1"/>
              </p:cNvSpPr>
              <p:nvPr/>
            </p:nvSpPr>
            <p:spPr>
              <a:xfrm>
                <a:off x="448965" y="3596542"/>
                <a:ext cx="4572000" cy="379912"/>
              </a:xfrm>
              <a:prstGeom prst="rect">
                <a:avLst/>
              </a:prstGeom>
              <a:blipFill rotWithShape="1">
                <a:blip r:embed="rId8"/>
                <a:stretch>
                  <a:fillRect b="-11290"/>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12" name="Prostokąt 11"/>
              <p:cNvSpPr/>
              <p:nvPr/>
            </p:nvSpPr>
            <p:spPr>
              <a:xfrm>
                <a:off x="1246528" y="3990934"/>
                <a:ext cx="2572884" cy="911083"/>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pl-PL" sz="1500" i="1" baseline="-25000">
                          <a:latin typeface="Cambria Math"/>
                        </a:rPr>
                        <m:t>𝑅</m:t>
                      </m:r>
                      <m:sSup>
                        <m:sSupPr>
                          <m:ctrlPr>
                            <a:rPr lang="pl-PL" sz="1500" i="1" baseline="-25000">
                              <a:latin typeface="Cambria Math"/>
                            </a:rPr>
                          </m:ctrlPr>
                        </m:sSupPr>
                        <m:e>
                          <m:r>
                            <a:rPr lang="pl-PL" sz="1500" i="1" baseline="-25000">
                              <a:latin typeface="Cambria Math"/>
                            </a:rPr>
                            <m:t>𝑒</m:t>
                          </m:r>
                        </m:e>
                        <m:sup>
                          <m:r>
                            <a:rPr lang="pl-PL" sz="1500" i="1" baseline="-25000">
                              <a:latin typeface="Cambria Math"/>
                            </a:rPr>
                            <m:t>′</m:t>
                          </m:r>
                        </m:sup>
                      </m:sSup>
                      <m:d>
                        <m:dPr>
                          <m:ctrlPr>
                            <a:rPr lang="pl-PL" sz="1500" i="1" baseline="-25000">
                              <a:latin typeface="Cambria Math"/>
                            </a:rPr>
                          </m:ctrlPr>
                        </m:dPr>
                        <m:e>
                          <m:r>
                            <a:rPr lang="pl-PL" sz="1500" i="1" baseline="-25000">
                              <a:latin typeface="Cambria Math"/>
                            </a:rPr>
                            <m:t>𝑡</m:t>
                          </m:r>
                        </m:e>
                      </m:d>
                      <m:r>
                        <a:rPr lang="pl-PL" sz="1500" i="1" baseline="-25000">
                          <a:latin typeface="Cambria Math"/>
                        </a:rPr>
                        <m:t>=</m:t>
                      </m:r>
                      <m:d>
                        <m:dPr>
                          <m:begChr m:val="["/>
                          <m:endChr m:val="]"/>
                          <m:ctrlPr>
                            <a:rPr lang="pl-PL" sz="1500" i="1" baseline="-25000">
                              <a:latin typeface="Cambria Math"/>
                            </a:rPr>
                          </m:ctrlPr>
                        </m:dPr>
                        <m:e>
                          <m:m>
                            <m:mPr>
                              <m:mcs>
                                <m:mc>
                                  <m:mcPr>
                                    <m:count m:val="3"/>
                                    <m:mcJc m:val="center"/>
                                  </m:mcPr>
                                </m:mc>
                              </m:mcs>
                              <m:ctrlPr>
                                <a:rPr lang="pl-PL" sz="1500" i="1" baseline="-25000">
                                  <a:latin typeface="Cambria Math"/>
                                </a:rPr>
                              </m:ctrlPr>
                            </m:mPr>
                            <m:mr>
                              <m:e>
                                <m:sSub>
                                  <m:sSubPr>
                                    <m:ctrlPr>
                                      <a:rPr lang="pl-PL" sz="1500" i="1" baseline="-25000">
                                        <a:latin typeface="Cambria Math"/>
                                      </a:rPr>
                                    </m:ctrlPr>
                                  </m:sSubPr>
                                  <m:e>
                                    <m:r>
                                      <a:rPr lang="pl-PL" sz="1500" i="1" baseline="-25000">
                                        <a:latin typeface="Cambria Math"/>
                                      </a:rPr>
                                      <m:t>𝛽</m:t>
                                    </m:r>
                                  </m:e>
                                  <m:sub>
                                    <m:r>
                                      <a:rPr lang="pl-PL" sz="1500" i="1" baseline="-25000">
                                        <a:latin typeface="Cambria Math"/>
                                      </a:rPr>
                                      <m:t>1</m:t>
                                    </m:r>
                                  </m:sub>
                                </m:sSub>
                              </m:e>
                              <m:e>
                                <m:sSub>
                                  <m:sSubPr>
                                    <m:ctrlPr>
                                      <a:rPr lang="pl-PL" sz="1500" i="1" baseline="-25000">
                                        <a:latin typeface="Cambria Math"/>
                                      </a:rPr>
                                    </m:ctrlPr>
                                  </m:sSubPr>
                                  <m:e>
                                    <m:r>
                                      <a:rPr lang="pl-PL" sz="1500" i="1" baseline="-25000">
                                        <a:latin typeface="Cambria Math"/>
                                      </a:rPr>
                                      <m:t>𝛽</m:t>
                                    </m:r>
                                  </m:e>
                                  <m:sub>
                                    <m:r>
                                      <a:rPr lang="pl-PL" sz="1500" i="1" baseline="-25000">
                                        <a:latin typeface="Cambria Math"/>
                                      </a:rPr>
                                      <m:t>2</m:t>
                                    </m:r>
                                  </m:sub>
                                </m:sSub>
                              </m:e>
                              <m:e>
                                <m:m>
                                  <m:mPr>
                                    <m:mcs>
                                      <m:mc>
                                        <m:mcPr>
                                          <m:count m:val="2"/>
                                          <m:mcJc m:val="center"/>
                                        </m:mcPr>
                                      </m:mc>
                                    </m:mcs>
                                    <m:ctrlPr>
                                      <a:rPr lang="pl-PL" sz="1500" i="1" baseline="-25000">
                                        <a:latin typeface="Cambria Math"/>
                                      </a:rPr>
                                    </m:ctrlPr>
                                  </m:mPr>
                                  <m:mr>
                                    <m:e>
                                      <m:sSub>
                                        <m:sSubPr>
                                          <m:ctrlPr>
                                            <a:rPr lang="pl-PL" sz="1500" i="1" baseline="-25000">
                                              <a:latin typeface="Cambria Math"/>
                                            </a:rPr>
                                          </m:ctrlPr>
                                        </m:sSubPr>
                                        <m:e>
                                          <m:r>
                                            <a:rPr lang="pl-PL" sz="1500" i="1" baseline="-25000">
                                              <a:latin typeface="Cambria Math"/>
                                            </a:rPr>
                                            <m:t>𝛽</m:t>
                                          </m:r>
                                        </m:e>
                                        <m:sub>
                                          <m:r>
                                            <a:rPr lang="pl-PL" sz="1500" i="1" baseline="-25000">
                                              <a:latin typeface="Cambria Math"/>
                                            </a:rPr>
                                            <m:t>3</m:t>
                                          </m:r>
                                        </m:sub>
                                      </m:sSub>
                                    </m:e>
                                    <m:e>
                                      <m:sSub>
                                        <m:sSubPr>
                                          <m:ctrlPr>
                                            <a:rPr lang="pl-PL" sz="1500" i="1" baseline="-25000">
                                              <a:latin typeface="Cambria Math"/>
                                            </a:rPr>
                                          </m:ctrlPr>
                                        </m:sSubPr>
                                        <m:e>
                                          <m:r>
                                            <a:rPr lang="pl-PL" sz="1500" i="1" baseline="-25000">
                                              <a:latin typeface="Cambria Math"/>
                                            </a:rPr>
                                            <m:t>𝛽</m:t>
                                          </m:r>
                                        </m:e>
                                        <m:sub>
                                          <m:r>
                                            <a:rPr lang="pl-PL" sz="1500" i="1" baseline="-25000">
                                              <a:latin typeface="Cambria Math"/>
                                            </a:rPr>
                                            <m:t>4</m:t>
                                          </m:r>
                                        </m:sub>
                                      </m:sSub>
                                    </m:e>
                                  </m:mr>
                                </m:m>
                              </m:e>
                            </m:mr>
                          </m:m>
                        </m:e>
                      </m:d>
                      <m:r>
                        <a:rPr lang="pl-PL" sz="1500" i="1" baseline="-25000">
                          <a:latin typeface="Cambria Math"/>
                        </a:rPr>
                        <m:t>∙</m:t>
                      </m:r>
                      <m:d>
                        <m:dPr>
                          <m:begChr m:val="["/>
                          <m:endChr m:val="]"/>
                          <m:ctrlPr>
                            <a:rPr lang="pl-PL" sz="1500" i="1" baseline="-25000">
                              <a:latin typeface="Cambria Math"/>
                            </a:rPr>
                          </m:ctrlPr>
                        </m:dPr>
                        <m:e>
                          <m:m>
                            <m:mPr>
                              <m:mcs>
                                <m:mc>
                                  <m:mcPr>
                                    <m:count m:val="1"/>
                                    <m:mcJc m:val="center"/>
                                  </m:mcPr>
                                </m:mc>
                              </m:mcs>
                              <m:ctrlPr>
                                <a:rPr lang="pl-PL" sz="1500" i="1" baseline="-25000">
                                  <a:latin typeface="Cambria Math"/>
                                </a:rPr>
                              </m:ctrlPr>
                            </m:mPr>
                            <m:mr>
                              <m:e>
                                <m:r>
                                  <a:rPr lang="pl-PL" sz="1500" i="1" baseline="-25000">
                                    <a:latin typeface="Cambria Math"/>
                                  </a:rPr>
                                  <m:t>𝐼𝑛</m:t>
                                </m:r>
                                <m:sSub>
                                  <m:sSubPr>
                                    <m:ctrlPr>
                                      <a:rPr lang="pl-PL" sz="1500" i="1" baseline="-25000">
                                        <a:latin typeface="Cambria Math"/>
                                      </a:rPr>
                                    </m:ctrlPr>
                                  </m:sSubPr>
                                  <m:e>
                                    <m:r>
                                      <a:rPr lang="pl-PL" sz="1500" i="1" baseline="-25000">
                                        <a:latin typeface="Cambria Math"/>
                                      </a:rPr>
                                      <m:t>𝑓</m:t>
                                    </m:r>
                                  </m:e>
                                  <m:sub>
                                    <m:r>
                                      <a:rPr lang="pl-PL" sz="1500" i="1" baseline="-25000">
                                        <a:latin typeface="Cambria Math"/>
                                      </a:rPr>
                                      <m:t>𝑠𝑖𝑐𝑘</m:t>
                                    </m:r>
                                  </m:sub>
                                </m:sSub>
                              </m:e>
                            </m:mr>
                            <m:mr>
                              <m:e>
                                <m:r>
                                  <a:rPr lang="pl-PL" sz="1500" i="1" baseline="-25000">
                                    <a:latin typeface="Cambria Math"/>
                                  </a:rPr>
                                  <m:t>𝑆𝑖𝑐</m:t>
                                </m:r>
                                <m:sSub>
                                  <m:sSubPr>
                                    <m:ctrlPr>
                                      <a:rPr lang="pl-PL" sz="1500" i="1" baseline="-25000">
                                        <a:latin typeface="Cambria Math"/>
                                      </a:rPr>
                                    </m:ctrlPr>
                                  </m:sSubPr>
                                  <m:e>
                                    <m:r>
                                      <a:rPr lang="pl-PL" sz="1500" i="1" baseline="-25000">
                                        <a:latin typeface="Cambria Math"/>
                                      </a:rPr>
                                      <m:t>𝑘</m:t>
                                    </m:r>
                                  </m:e>
                                  <m:sub>
                                    <m:r>
                                      <a:rPr lang="pl-PL" sz="1500" i="1" baseline="-25000">
                                        <a:latin typeface="Cambria Math"/>
                                      </a:rPr>
                                      <m:t>𝑞</m:t>
                                    </m:r>
                                  </m:sub>
                                </m:sSub>
                              </m:e>
                            </m:mr>
                            <m:mr>
                              <m:e>
                                <m:m>
                                  <m:mPr>
                                    <m:mcs>
                                      <m:mc>
                                        <m:mcPr>
                                          <m:count m:val="1"/>
                                          <m:mcJc m:val="center"/>
                                        </m:mcPr>
                                      </m:mc>
                                    </m:mcs>
                                    <m:ctrlPr>
                                      <a:rPr lang="pl-PL" sz="1500" i="1" baseline="-25000">
                                        <a:latin typeface="Cambria Math"/>
                                      </a:rPr>
                                    </m:ctrlPr>
                                  </m:mPr>
                                  <m:mr>
                                    <m:e>
                                      <m:r>
                                        <a:rPr lang="pl-PL" sz="1500" i="1" baseline="-25000">
                                          <a:latin typeface="Cambria Math"/>
                                        </a:rPr>
                                        <m:t>𝑆𝑖𝑐</m:t>
                                      </m:r>
                                      <m:sSub>
                                        <m:sSubPr>
                                          <m:ctrlPr>
                                            <a:rPr lang="pl-PL" sz="1500" i="1" baseline="-25000">
                                              <a:latin typeface="Cambria Math"/>
                                            </a:rPr>
                                          </m:ctrlPr>
                                        </m:sSubPr>
                                        <m:e>
                                          <m:r>
                                            <a:rPr lang="pl-PL" sz="1500" i="1" baseline="-25000">
                                              <a:latin typeface="Cambria Math"/>
                                            </a:rPr>
                                            <m:t>𝑘</m:t>
                                          </m:r>
                                        </m:e>
                                        <m:sub>
                                          <m:r>
                                            <a:rPr lang="pl-PL" sz="1500" i="1" baseline="-25000">
                                              <a:latin typeface="Cambria Math"/>
                                            </a:rPr>
                                            <m:t>𝑛</m:t>
                                          </m:r>
                                        </m:sub>
                                      </m:sSub>
                                    </m:e>
                                  </m:mr>
                                  <m:mr>
                                    <m:e>
                                      <m:r>
                                        <a:rPr lang="pl-PL" sz="1500" i="1" baseline="-25000">
                                          <a:latin typeface="Cambria Math"/>
                                        </a:rPr>
                                        <m:t>𝐼</m:t>
                                      </m:r>
                                      <m:sSub>
                                        <m:sSubPr>
                                          <m:ctrlPr>
                                            <a:rPr lang="pl-PL" sz="1500" i="1" baseline="-25000">
                                              <a:latin typeface="Cambria Math"/>
                                            </a:rPr>
                                          </m:ctrlPr>
                                        </m:sSubPr>
                                        <m:e>
                                          <m:r>
                                            <a:rPr lang="pl-PL" sz="1500" i="1" baseline="-25000">
                                              <a:latin typeface="Cambria Math"/>
                                            </a:rPr>
                                            <m:t>𝑛</m:t>
                                          </m:r>
                                        </m:e>
                                        <m:sub>
                                          <m:r>
                                            <a:rPr lang="pl-PL" sz="1500" i="1" baseline="-25000">
                                              <a:latin typeface="Cambria Math"/>
                                            </a:rPr>
                                            <m:t>h</m:t>
                                          </m:r>
                                        </m:sub>
                                      </m:sSub>
                                    </m:e>
                                  </m:mr>
                                </m:m>
                              </m:e>
                            </m:mr>
                          </m:m>
                        </m:e>
                      </m:d>
                    </m:oMath>
                  </m:oMathPara>
                </a14:m>
                <a:endParaRPr lang="pl-PL" sz="1500" dirty="0"/>
              </a:p>
            </p:txBody>
          </p:sp>
        </mc:Choice>
        <mc:Fallback xmlns="">
          <p:sp>
            <p:nvSpPr>
              <p:cNvPr id="12" name="Prostokąt 11"/>
              <p:cNvSpPr>
                <a:spLocks noRot="1" noChangeAspect="1" noMove="1" noResize="1" noEditPoints="1" noAdjustHandles="1" noChangeArrowheads="1" noChangeShapeType="1" noTextEdit="1"/>
              </p:cNvSpPr>
              <p:nvPr/>
            </p:nvSpPr>
            <p:spPr>
              <a:xfrm>
                <a:off x="1246528" y="3990934"/>
                <a:ext cx="2572884" cy="911083"/>
              </a:xfrm>
              <a:prstGeom prst="rect">
                <a:avLst/>
              </a:prstGeom>
              <a:blipFill rotWithShape="1">
                <a:blip r:embed="rId9"/>
                <a:stretch>
                  <a:fillRect b="-18121"/>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13" name="Prostokąt 12"/>
              <p:cNvSpPr/>
              <p:nvPr/>
            </p:nvSpPr>
            <p:spPr>
              <a:xfrm>
                <a:off x="3819412" y="3990933"/>
                <a:ext cx="2483116" cy="911083"/>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p>
                        <m:sSupPr>
                          <m:ctrlPr>
                            <a:rPr lang="pl-PL" sz="1500" i="1" baseline="-25000">
                              <a:latin typeface="Cambria Math"/>
                            </a:rPr>
                          </m:ctrlPr>
                        </m:sSupPr>
                        <m:e>
                          <m:r>
                            <a:rPr lang="pl-PL" sz="1500" i="1" baseline="-25000">
                              <a:latin typeface="Cambria Math"/>
                            </a:rPr>
                            <m:t>𝐷</m:t>
                          </m:r>
                        </m:e>
                        <m:sup>
                          <m:r>
                            <a:rPr lang="pl-PL" sz="1500" i="1" baseline="-25000">
                              <a:latin typeface="Cambria Math"/>
                            </a:rPr>
                            <m:t>′</m:t>
                          </m:r>
                        </m:sup>
                      </m:sSup>
                      <m:d>
                        <m:dPr>
                          <m:ctrlPr>
                            <a:rPr lang="pl-PL" sz="1500" i="1" baseline="-25000">
                              <a:latin typeface="Cambria Math"/>
                            </a:rPr>
                          </m:ctrlPr>
                        </m:dPr>
                        <m:e>
                          <m:r>
                            <a:rPr lang="pl-PL" sz="1500" i="1" baseline="-25000">
                              <a:latin typeface="Cambria Math"/>
                            </a:rPr>
                            <m:t>𝑡</m:t>
                          </m:r>
                        </m:e>
                      </m:d>
                      <m:r>
                        <a:rPr lang="pl-PL" sz="1500" i="1" baseline="-25000">
                          <a:latin typeface="Cambria Math"/>
                        </a:rPr>
                        <m:t>=</m:t>
                      </m:r>
                      <m:d>
                        <m:dPr>
                          <m:begChr m:val="["/>
                          <m:endChr m:val="]"/>
                          <m:ctrlPr>
                            <a:rPr lang="pl-PL" sz="1500" i="1" baseline="-25000">
                              <a:latin typeface="Cambria Math"/>
                            </a:rPr>
                          </m:ctrlPr>
                        </m:dPr>
                        <m:e>
                          <m:m>
                            <m:mPr>
                              <m:mcs>
                                <m:mc>
                                  <m:mcPr>
                                    <m:count m:val="3"/>
                                    <m:mcJc m:val="center"/>
                                  </m:mcPr>
                                </m:mc>
                              </m:mcs>
                              <m:ctrlPr>
                                <a:rPr lang="pl-PL" sz="1500" i="1" baseline="-25000">
                                  <a:latin typeface="Cambria Math"/>
                                </a:rPr>
                              </m:ctrlPr>
                            </m:mPr>
                            <m:mr>
                              <m:e>
                                <m:sSub>
                                  <m:sSubPr>
                                    <m:ctrlPr>
                                      <a:rPr lang="pl-PL" sz="1500" i="1" baseline="-25000">
                                        <a:latin typeface="Cambria Math"/>
                                      </a:rPr>
                                    </m:ctrlPr>
                                  </m:sSubPr>
                                  <m:e>
                                    <m:r>
                                      <a:rPr lang="pl-PL" sz="1500" i="1" baseline="-25000">
                                        <a:latin typeface="Cambria Math"/>
                                      </a:rPr>
                                      <m:t>𝛿</m:t>
                                    </m:r>
                                  </m:e>
                                  <m:sub>
                                    <m:r>
                                      <a:rPr lang="pl-PL" sz="1500" i="1" baseline="-25000">
                                        <a:latin typeface="Cambria Math"/>
                                      </a:rPr>
                                      <m:t>1</m:t>
                                    </m:r>
                                  </m:sub>
                                </m:sSub>
                              </m:e>
                              <m:e>
                                <m:sSub>
                                  <m:sSubPr>
                                    <m:ctrlPr>
                                      <a:rPr lang="pl-PL" sz="1500" i="1" baseline="-25000">
                                        <a:latin typeface="Cambria Math"/>
                                      </a:rPr>
                                    </m:ctrlPr>
                                  </m:sSubPr>
                                  <m:e>
                                    <m:r>
                                      <a:rPr lang="pl-PL" sz="1500" i="1" baseline="-25000">
                                        <a:latin typeface="Cambria Math"/>
                                      </a:rPr>
                                      <m:t>𝛿</m:t>
                                    </m:r>
                                  </m:e>
                                  <m:sub>
                                    <m:r>
                                      <a:rPr lang="pl-PL" sz="1500" i="1" baseline="-25000">
                                        <a:latin typeface="Cambria Math"/>
                                      </a:rPr>
                                      <m:t>2</m:t>
                                    </m:r>
                                  </m:sub>
                                </m:sSub>
                              </m:e>
                              <m:e>
                                <m:m>
                                  <m:mPr>
                                    <m:mcs>
                                      <m:mc>
                                        <m:mcPr>
                                          <m:count m:val="2"/>
                                          <m:mcJc m:val="center"/>
                                        </m:mcPr>
                                      </m:mc>
                                    </m:mcs>
                                    <m:ctrlPr>
                                      <a:rPr lang="pl-PL" sz="1500" i="1" baseline="-25000">
                                        <a:latin typeface="Cambria Math"/>
                                      </a:rPr>
                                    </m:ctrlPr>
                                  </m:mPr>
                                  <m:mr>
                                    <m:e>
                                      <m:sSub>
                                        <m:sSubPr>
                                          <m:ctrlPr>
                                            <a:rPr lang="pl-PL" sz="1500" i="1" baseline="-25000">
                                              <a:latin typeface="Cambria Math"/>
                                            </a:rPr>
                                          </m:ctrlPr>
                                        </m:sSubPr>
                                        <m:e>
                                          <m:r>
                                            <a:rPr lang="pl-PL" sz="1500" i="1" baseline="-25000">
                                              <a:latin typeface="Cambria Math"/>
                                            </a:rPr>
                                            <m:t>𝛿</m:t>
                                          </m:r>
                                        </m:e>
                                        <m:sub>
                                          <m:r>
                                            <a:rPr lang="pl-PL" sz="1500" i="1" baseline="-25000">
                                              <a:latin typeface="Cambria Math"/>
                                            </a:rPr>
                                            <m:t>3</m:t>
                                          </m:r>
                                        </m:sub>
                                      </m:sSub>
                                    </m:e>
                                    <m:e>
                                      <m:sSub>
                                        <m:sSubPr>
                                          <m:ctrlPr>
                                            <a:rPr lang="pl-PL" sz="1500" i="1" baseline="-25000">
                                              <a:latin typeface="Cambria Math"/>
                                            </a:rPr>
                                          </m:ctrlPr>
                                        </m:sSubPr>
                                        <m:e>
                                          <m:r>
                                            <a:rPr lang="pl-PL" sz="1500" i="1" baseline="-25000">
                                              <a:latin typeface="Cambria Math"/>
                                            </a:rPr>
                                            <m:t>𝛿</m:t>
                                          </m:r>
                                        </m:e>
                                        <m:sub>
                                          <m:r>
                                            <a:rPr lang="pl-PL" sz="1500" i="1" baseline="-25000">
                                              <a:latin typeface="Cambria Math"/>
                                            </a:rPr>
                                            <m:t>4</m:t>
                                          </m:r>
                                        </m:sub>
                                      </m:sSub>
                                    </m:e>
                                  </m:mr>
                                </m:m>
                              </m:e>
                            </m:mr>
                          </m:m>
                        </m:e>
                      </m:d>
                      <m:r>
                        <a:rPr lang="pl-PL" sz="1500" i="1" baseline="-25000">
                          <a:latin typeface="Cambria Math"/>
                        </a:rPr>
                        <m:t>∙</m:t>
                      </m:r>
                      <m:d>
                        <m:dPr>
                          <m:begChr m:val="["/>
                          <m:endChr m:val="]"/>
                          <m:ctrlPr>
                            <a:rPr lang="pl-PL" sz="1500" i="1" baseline="-25000">
                              <a:latin typeface="Cambria Math"/>
                            </a:rPr>
                          </m:ctrlPr>
                        </m:dPr>
                        <m:e>
                          <m:m>
                            <m:mPr>
                              <m:mcs>
                                <m:mc>
                                  <m:mcPr>
                                    <m:count m:val="1"/>
                                    <m:mcJc m:val="center"/>
                                  </m:mcPr>
                                </m:mc>
                              </m:mcs>
                              <m:ctrlPr>
                                <a:rPr lang="pl-PL" sz="1500" i="1" baseline="-25000">
                                  <a:latin typeface="Cambria Math"/>
                                </a:rPr>
                              </m:ctrlPr>
                            </m:mPr>
                            <m:mr>
                              <m:e>
                                <m:r>
                                  <a:rPr lang="pl-PL" sz="1500" i="1" baseline="-25000">
                                    <a:latin typeface="Cambria Math"/>
                                  </a:rPr>
                                  <m:t>𝐼𝑛</m:t>
                                </m:r>
                                <m:sSub>
                                  <m:sSubPr>
                                    <m:ctrlPr>
                                      <a:rPr lang="pl-PL" sz="1500" i="1" baseline="-25000">
                                        <a:latin typeface="Cambria Math"/>
                                      </a:rPr>
                                    </m:ctrlPr>
                                  </m:sSubPr>
                                  <m:e>
                                    <m:r>
                                      <a:rPr lang="pl-PL" sz="1500" i="1" baseline="-25000">
                                        <a:latin typeface="Cambria Math"/>
                                      </a:rPr>
                                      <m:t>𝑓</m:t>
                                    </m:r>
                                  </m:e>
                                  <m:sub>
                                    <m:r>
                                      <a:rPr lang="pl-PL" sz="1500" i="1" baseline="-25000">
                                        <a:latin typeface="Cambria Math"/>
                                      </a:rPr>
                                      <m:t>𝑠𝑖𝑐𝑘</m:t>
                                    </m:r>
                                  </m:sub>
                                </m:sSub>
                              </m:e>
                            </m:mr>
                            <m:mr>
                              <m:e>
                                <m:r>
                                  <a:rPr lang="pl-PL" sz="1500" i="1" baseline="-25000">
                                    <a:latin typeface="Cambria Math"/>
                                  </a:rPr>
                                  <m:t>𝑆𝑖𝑐</m:t>
                                </m:r>
                                <m:sSub>
                                  <m:sSubPr>
                                    <m:ctrlPr>
                                      <a:rPr lang="pl-PL" sz="1500" i="1" baseline="-25000">
                                        <a:latin typeface="Cambria Math"/>
                                      </a:rPr>
                                    </m:ctrlPr>
                                  </m:sSubPr>
                                  <m:e>
                                    <m:r>
                                      <a:rPr lang="pl-PL" sz="1500" i="1" baseline="-25000">
                                        <a:latin typeface="Cambria Math"/>
                                      </a:rPr>
                                      <m:t>𝑘</m:t>
                                    </m:r>
                                  </m:e>
                                  <m:sub>
                                    <m:r>
                                      <a:rPr lang="pl-PL" sz="1500" i="1" baseline="-25000">
                                        <a:latin typeface="Cambria Math"/>
                                      </a:rPr>
                                      <m:t>𝑞</m:t>
                                    </m:r>
                                  </m:sub>
                                </m:sSub>
                              </m:e>
                            </m:mr>
                            <m:mr>
                              <m:e>
                                <m:m>
                                  <m:mPr>
                                    <m:mcs>
                                      <m:mc>
                                        <m:mcPr>
                                          <m:count m:val="1"/>
                                          <m:mcJc m:val="center"/>
                                        </m:mcPr>
                                      </m:mc>
                                    </m:mcs>
                                    <m:ctrlPr>
                                      <a:rPr lang="pl-PL" sz="1500" i="1" baseline="-25000">
                                        <a:latin typeface="Cambria Math"/>
                                      </a:rPr>
                                    </m:ctrlPr>
                                  </m:mPr>
                                  <m:mr>
                                    <m:e>
                                      <m:r>
                                        <a:rPr lang="pl-PL" sz="1500" i="1" baseline="-25000">
                                          <a:latin typeface="Cambria Math"/>
                                        </a:rPr>
                                        <m:t>𝑆𝑖𝑐</m:t>
                                      </m:r>
                                      <m:sSub>
                                        <m:sSubPr>
                                          <m:ctrlPr>
                                            <a:rPr lang="pl-PL" sz="1500" i="1" baseline="-25000">
                                              <a:latin typeface="Cambria Math"/>
                                            </a:rPr>
                                          </m:ctrlPr>
                                        </m:sSubPr>
                                        <m:e>
                                          <m:r>
                                            <a:rPr lang="pl-PL" sz="1500" i="1" baseline="-25000">
                                              <a:latin typeface="Cambria Math"/>
                                            </a:rPr>
                                            <m:t>𝑘</m:t>
                                          </m:r>
                                        </m:e>
                                        <m:sub>
                                          <m:r>
                                            <a:rPr lang="pl-PL" sz="1500" i="1" baseline="-25000">
                                              <a:latin typeface="Cambria Math"/>
                                            </a:rPr>
                                            <m:t>𝑛</m:t>
                                          </m:r>
                                        </m:sub>
                                      </m:sSub>
                                    </m:e>
                                  </m:mr>
                                  <m:mr>
                                    <m:e>
                                      <m:r>
                                        <a:rPr lang="pl-PL" sz="1500" i="1" baseline="-25000">
                                          <a:latin typeface="Cambria Math"/>
                                        </a:rPr>
                                        <m:t>𝐼</m:t>
                                      </m:r>
                                      <m:sSub>
                                        <m:sSubPr>
                                          <m:ctrlPr>
                                            <a:rPr lang="pl-PL" sz="1500" i="1" baseline="-25000">
                                              <a:latin typeface="Cambria Math"/>
                                            </a:rPr>
                                          </m:ctrlPr>
                                        </m:sSubPr>
                                        <m:e>
                                          <m:r>
                                            <a:rPr lang="pl-PL" sz="1500" i="1" baseline="-25000">
                                              <a:latin typeface="Cambria Math"/>
                                            </a:rPr>
                                            <m:t>𝑛</m:t>
                                          </m:r>
                                        </m:e>
                                        <m:sub>
                                          <m:r>
                                            <a:rPr lang="pl-PL" sz="1500" i="1" baseline="-25000">
                                              <a:latin typeface="Cambria Math"/>
                                            </a:rPr>
                                            <m:t>h</m:t>
                                          </m:r>
                                        </m:sub>
                                      </m:sSub>
                                    </m:e>
                                  </m:mr>
                                </m:m>
                              </m:e>
                            </m:mr>
                          </m:m>
                        </m:e>
                      </m:d>
                    </m:oMath>
                  </m:oMathPara>
                </a14:m>
                <a:endParaRPr lang="pl-PL" sz="1500" dirty="0"/>
              </a:p>
            </p:txBody>
          </p:sp>
        </mc:Choice>
        <mc:Fallback xmlns="">
          <p:sp>
            <p:nvSpPr>
              <p:cNvPr id="13" name="Prostokąt 12"/>
              <p:cNvSpPr>
                <a:spLocks noRot="1" noChangeAspect="1" noMove="1" noResize="1" noEditPoints="1" noAdjustHandles="1" noChangeArrowheads="1" noChangeShapeType="1" noTextEdit="1"/>
              </p:cNvSpPr>
              <p:nvPr/>
            </p:nvSpPr>
            <p:spPr>
              <a:xfrm>
                <a:off x="3819412" y="3990933"/>
                <a:ext cx="2483116" cy="911083"/>
              </a:xfrm>
              <a:prstGeom prst="rect">
                <a:avLst/>
              </a:prstGeom>
              <a:blipFill rotWithShape="1">
                <a:blip r:embed="rId10"/>
                <a:stretch>
                  <a:fillRect b="-18121"/>
                </a:stretch>
              </a:blipFill>
            </p:spPr>
            <p:txBody>
              <a:bodyPr/>
              <a:lstStyle/>
              <a:p>
                <a:r>
                  <a:rPr lang="pl-PL">
                    <a:noFill/>
                  </a:rPr>
                  <a:t> </a:t>
                </a:r>
              </a:p>
            </p:txBody>
          </p:sp>
        </mc:Fallback>
      </mc:AlternateContent>
    </p:spTree>
    <p:extLst>
      <p:ext uri="{BB962C8B-B14F-4D97-AF65-F5344CB8AC3E}">
        <p14:creationId xmlns:p14="http://schemas.microsoft.com/office/powerpoint/2010/main" val="5493647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1"/>
          <p:cNvSpPr>
            <a:spLocks noGrp="1"/>
          </p:cNvSpPr>
          <p:nvPr>
            <p:ph type="title"/>
          </p:nvPr>
        </p:nvSpPr>
        <p:spPr>
          <a:xfrm>
            <a:off x="430518" y="128470"/>
            <a:ext cx="7177136" cy="763525"/>
          </a:xfrm>
        </p:spPr>
        <p:txBody>
          <a:bodyPr>
            <a:normAutofit/>
          </a:bodyPr>
          <a:lstStyle/>
          <a:p>
            <a:pPr algn="ctr"/>
            <a:r>
              <a:rPr lang="pl-PL" b="1" dirty="0" smtClean="0">
                <a:solidFill>
                  <a:schemeClr val="tx2"/>
                </a:solidFill>
                <a:effectLst>
                  <a:outerShdw blurRad="50800" dist="38100" dir="2700000" algn="tl" rotWithShape="0">
                    <a:prstClr val="black">
                      <a:alpha val="20000"/>
                    </a:prstClr>
                  </a:outerShdw>
                </a:effectLst>
              </a:rPr>
              <a:t>Model SIR - scenariusze</a:t>
            </a:r>
            <a:endParaRPr lang="pl-PL" b="1" dirty="0">
              <a:solidFill>
                <a:schemeClr val="tx2"/>
              </a:solidFill>
              <a:effectLst>
                <a:outerShdw blurRad="50800" dist="38100" dir="2700000" algn="tl" rotWithShape="0">
                  <a:prstClr val="black">
                    <a:alpha val="20000"/>
                  </a:prstClr>
                </a:outerShdw>
              </a:effectLst>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260" y="1029004"/>
            <a:ext cx="3426611" cy="167102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8500" y="1061920"/>
            <a:ext cx="3596265" cy="167246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6260" y="2861466"/>
            <a:ext cx="3426611" cy="17918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8498" y="2878686"/>
            <a:ext cx="3596267" cy="17918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2606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48965" y="281175"/>
            <a:ext cx="7177136" cy="763525"/>
          </a:xfrm>
        </p:spPr>
        <p:txBody>
          <a:bodyPr>
            <a:normAutofit/>
          </a:bodyPr>
          <a:lstStyle/>
          <a:p>
            <a:pPr algn="ctr"/>
            <a:r>
              <a:rPr lang="pl-PL" b="1" dirty="0" smtClean="0">
                <a:solidFill>
                  <a:schemeClr val="tx2"/>
                </a:solidFill>
                <a:effectLst>
                  <a:outerShdw blurRad="50800" dist="38100" dir="2700000" algn="tl" rotWithShape="0">
                    <a:prstClr val="black">
                      <a:alpha val="20000"/>
                    </a:prstClr>
                  </a:outerShdw>
                </a:effectLst>
              </a:rPr>
              <a:t>Główne problemy i historia wersji</a:t>
            </a:r>
            <a:endParaRPr lang="pl-PL" b="1" dirty="0">
              <a:solidFill>
                <a:schemeClr val="tx2"/>
              </a:solidFill>
              <a:effectLst>
                <a:outerShdw blurRad="50800" dist="38100" dir="2700000" algn="tl" rotWithShape="0">
                  <a:prstClr val="black">
                    <a:alpha val="20000"/>
                  </a:prstClr>
                </a:outerShdw>
              </a:effectLst>
            </a:endParaRPr>
          </a:p>
        </p:txBody>
      </p:sp>
      <p:sp>
        <p:nvSpPr>
          <p:cNvPr id="3" name="Symbol zastępczy zawartości 2"/>
          <p:cNvSpPr>
            <a:spLocks noGrp="1"/>
          </p:cNvSpPr>
          <p:nvPr>
            <p:ph idx="1"/>
          </p:nvPr>
        </p:nvSpPr>
        <p:spPr>
          <a:xfrm>
            <a:off x="448965" y="1197405"/>
            <a:ext cx="6914090" cy="3664919"/>
          </a:xfrm>
          <a:effectLst>
            <a:outerShdw blurRad="50800" dist="25400" dir="3000000" algn="ctr" rotWithShape="0">
              <a:srgbClr val="000000">
                <a:alpha val="26000"/>
              </a:srgbClr>
            </a:outerShdw>
          </a:effectLst>
        </p:spPr>
        <p:txBody>
          <a:bodyPr>
            <a:normAutofit fontScale="47500" lnSpcReduction="20000"/>
          </a:bodyPr>
          <a:lstStyle/>
          <a:p>
            <a:pPr marL="514350" indent="-514350" algn="just">
              <a:buAutoNum type="arabicPeriod"/>
            </a:pPr>
            <a:r>
              <a:rPr lang="pl-PL" dirty="0" smtClean="0">
                <a:effectLst>
                  <a:outerShdw blurRad="25400" dist="38100" dir="5400000" sx="1000" sy="1000" algn="ctr" rotWithShape="0">
                    <a:srgbClr val="000000">
                      <a:alpha val="30000"/>
                    </a:srgbClr>
                  </a:outerShdw>
                </a:effectLst>
              </a:rPr>
              <a:t>Na początku pracy nad aplikacją napotkaliśmy problem z wywoływaniem symulacji z jej poziomu -  w tym celu przekształciliśmy skrypty na postać funkcyjną, kosztowało to sporo pracy i kilku zmian, ale było skuteczne. </a:t>
            </a:r>
          </a:p>
          <a:p>
            <a:pPr marL="514350" indent="-514350" algn="just">
              <a:buAutoNum type="arabicPeriod"/>
            </a:pPr>
            <a:r>
              <a:rPr lang="pl-PL" dirty="0" smtClean="0">
                <a:effectLst>
                  <a:outerShdw blurRad="25400" dist="38100" dir="5400000" sx="1000" sy="1000" algn="ctr" rotWithShape="0">
                    <a:srgbClr val="000000">
                      <a:alpha val="30000"/>
                    </a:srgbClr>
                  </a:outerShdw>
                </a:effectLst>
              </a:rPr>
              <a:t>Podczas opracowywania modelu różniczkowego musieliśmy zrealizować dodatkowe stany w postaci równań oraz rozwiązać problem grupy </a:t>
            </a:r>
            <a:r>
              <a:rPr lang="pl-PL" dirty="0" err="1" smtClean="0">
                <a:effectLst>
                  <a:outerShdw blurRad="25400" dist="38100" dir="5400000" sx="1000" sy="1000" algn="ctr" rotWithShape="0">
                    <a:srgbClr val="000000">
                      <a:alpha val="30000"/>
                    </a:srgbClr>
                  </a:outerShdw>
                </a:effectLst>
              </a:rPr>
              <a:t>sick</a:t>
            </a:r>
            <a:r>
              <a:rPr lang="pl-PL" dirty="0" smtClean="0">
                <a:effectLst>
                  <a:outerShdw blurRad="25400" dist="38100" dir="5400000" sx="1000" sy="1000" algn="ctr" rotWithShape="0">
                    <a:srgbClr val="000000">
                      <a:alpha val="30000"/>
                    </a:srgbClr>
                  </a:outerShdw>
                </a:effectLst>
              </a:rPr>
              <a:t> – chorych na inne choroby. Przestudiowaliśmy zatem różne modele symulujące epidemię i określiliśmy dodatkowe równania różniczkowe według poznanych zasad, natomiast grupę </a:t>
            </a:r>
            <a:r>
              <a:rPr lang="pl-PL" dirty="0" err="1" smtClean="0">
                <a:effectLst>
                  <a:outerShdw blurRad="25400" dist="38100" dir="5400000" sx="1000" sy="1000" algn="ctr" rotWithShape="0">
                    <a:srgbClr val="000000">
                      <a:alpha val="30000"/>
                    </a:srgbClr>
                  </a:outerShdw>
                </a:effectLst>
              </a:rPr>
              <a:t>sick</a:t>
            </a:r>
            <a:r>
              <a:rPr lang="pl-PL" dirty="0" smtClean="0">
                <a:effectLst>
                  <a:outerShdw blurRad="25400" dist="38100" dir="5400000" sx="1000" sy="1000" algn="ctr" rotWithShape="0">
                    <a:srgbClr val="000000">
                      <a:alpha val="30000"/>
                    </a:srgbClr>
                  </a:outerShdw>
                </a:effectLst>
              </a:rPr>
              <a:t> potraktowaliśmy jako podzbiór </a:t>
            </a:r>
            <a:r>
              <a:rPr lang="pl-PL" dirty="0" err="1" smtClean="0">
                <a:effectLst>
                  <a:outerShdw blurRad="25400" dist="38100" dir="5400000" sx="1000" sy="1000" algn="ctr" rotWithShape="0">
                    <a:srgbClr val="000000">
                      <a:alpha val="30000"/>
                    </a:srgbClr>
                  </a:outerShdw>
                </a:effectLst>
              </a:rPr>
              <a:t>Healthy</a:t>
            </a:r>
            <a:r>
              <a:rPr lang="pl-PL" dirty="0" smtClean="0">
                <a:effectLst>
                  <a:outerShdw blurRad="25400" dist="38100" dir="5400000" sx="1000" sy="1000" algn="ctr" rotWithShape="0">
                    <a:srgbClr val="000000">
                      <a:alpha val="30000"/>
                    </a:srgbClr>
                  </a:outerShdw>
                </a:effectLst>
              </a:rPr>
              <a:t> wpływający na zaraźliwość tej grupy.</a:t>
            </a:r>
          </a:p>
          <a:p>
            <a:pPr marL="514350" indent="-514350" algn="just">
              <a:buAutoNum type="arabicPeriod"/>
            </a:pPr>
            <a:r>
              <a:rPr lang="pl-PL" dirty="0" smtClean="0">
                <a:effectLst>
                  <a:outerShdw blurRad="25400" dist="38100" dir="5400000" sx="1000" sy="1000" algn="ctr" rotWithShape="0">
                    <a:srgbClr val="000000">
                      <a:alpha val="30000"/>
                    </a:srgbClr>
                  </a:outerShdw>
                </a:effectLst>
              </a:rPr>
              <a:t>Symulacja modelu Wielkiej Brytanii okazała się problematyczna dla dużych populacji i wymaga optymalizacji, jednak ta wymagałaby gruntownego przebudowania modelu. Zdecydowaliśmy skupić się na innych rzeczach. Model Szwajcarii jest zoptymalizowany dobrze dla symulowania populacji rzędu 3mln, czyli ludności mieszkającej w tym kraju.</a:t>
            </a:r>
          </a:p>
          <a:p>
            <a:pPr marL="514350" indent="-514350" algn="just">
              <a:buAutoNum type="arabicPeriod"/>
            </a:pPr>
            <a:r>
              <a:rPr lang="pl-PL" dirty="0" smtClean="0">
                <a:effectLst>
                  <a:outerShdw blurRad="25400" dist="38100" dir="5400000" sx="1000" sy="1000" algn="ctr" rotWithShape="0">
                    <a:srgbClr val="000000">
                      <a:alpha val="30000"/>
                    </a:srgbClr>
                  </a:outerShdw>
                </a:effectLst>
              </a:rPr>
              <a:t>Symulacje w modelach różniczkowych zazwyczaj kończą się zarażeniem całej populacji, co raczej nie jest pożądanym efektem. Wynika z traktowania stanów jako grup o określonej liczebności i obliczania na tej podstawie przejść. W modelach komórkowych taka sytuacja nie ma miejsca, a zarażenie  się jednostki zależy od sąsiedztwa. Kosztem takiej dokładności jest złożoność obliczeniowa. Problem z modelem różniczkowym udało nam się częściowo rozwiązać poprzez  wprowadzenie możliwości uwzględnienia reform  (obostrzeń) rządowych.</a:t>
            </a:r>
          </a:p>
          <a:p>
            <a:pPr marL="514350" indent="-514350" algn="just">
              <a:buAutoNum type="arabicPeriod"/>
            </a:pPr>
            <a:r>
              <a:rPr lang="pl-PL" dirty="0" smtClean="0">
                <a:effectLst>
                  <a:outerShdw blurRad="25400" dist="38100" dir="5400000" sx="1000" sy="1000" algn="ctr" rotWithShape="0">
                    <a:srgbClr val="000000">
                      <a:alpha val="30000"/>
                    </a:srgbClr>
                  </a:outerShdw>
                </a:effectLst>
              </a:rPr>
              <a:t>Po wykonaniu aplikacji i modelu różniczkowego przystąpiliśmy do testowania, parametryzacji, realizacji scenariuszy oraz redakcji sprawozdania. Na tym etapie zdarzała się konieczność wprowadzenia poprawek w dotychczas wykonanej pracy.</a:t>
            </a:r>
            <a:endParaRPr lang="pl-PL" dirty="0">
              <a:effectLst>
                <a:outerShdw blurRad="25400" dist="38100" dir="5400000" sx="1000" sy="1000" algn="ctr" rotWithShape="0">
                  <a:srgbClr val="000000">
                    <a:alpha val="30000"/>
                  </a:srgbClr>
                </a:outerShdw>
              </a:effectLst>
            </a:endParaRPr>
          </a:p>
          <a:p>
            <a:pPr marL="0" indent="0" algn="just">
              <a:buNone/>
            </a:pPr>
            <a:endParaRPr lang="pl-PL" dirty="0">
              <a:effectLst>
                <a:outerShdw blurRad="25400" dist="38100" dir="5400000" sx="1000" sy="1000" algn="ctr" rotWithShape="0">
                  <a:srgbClr val="000000">
                    <a:alpha val="30000"/>
                  </a:srgbClr>
                </a:outerShdw>
              </a:effectLst>
            </a:endParaRPr>
          </a:p>
        </p:txBody>
      </p:sp>
    </p:spTree>
    <p:extLst>
      <p:ext uri="{BB962C8B-B14F-4D97-AF65-F5344CB8AC3E}">
        <p14:creationId xmlns:p14="http://schemas.microsoft.com/office/powerpoint/2010/main" val="1985456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1"/>
          <p:cNvSpPr>
            <a:spLocks noGrp="1"/>
          </p:cNvSpPr>
          <p:nvPr>
            <p:ph type="title"/>
          </p:nvPr>
        </p:nvSpPr>
        <p:spPr>
          <a:xfrm>
            <a:off x="448965" y="128470"/>
            <a:ext cx="7177136" cy="763525"/>
          </a:xfrm>
        </p:spPr>
        <p:txBody>
          <a:bodyPr>
            <a:normAutofit/>
          </a:bodyPr>
          <a:lstStyle/>
          <a:p>
            <a:r>
              <a:rPr lang="pl-PL" b="1" dirty="0" smtClean="0">
                <a:solidFill>
                  <a:schemeClr val="tx2"/>
                </a:solidFill>
                <a:effectLst>
                  <a:outerShdw blurRad="50800" dist="38100" dir="2700000" algn="tl" rotWithShape="0">
                    <a:prstClr val="black">
                      <a:alpha val="20000"/>
                    </a:prstClr>
                  </a:outerShdw>
                </a:effectLst>
              </a:rPr>
              <a:t>Wnioski </a:t>
            </a:r>
            <a:endParaRPr lang="pl-PL" b="1" dirty="0">
              <a:solidFill>
                <a:schemeClr val="tx2"/>
              </a:solidFill>
              <a:effectLst>
                <a:outerShdw blurRad="50800" dist="38100" dir="2700000" algn="tl" rotWithShape="0">
                  <a:prstClr val="black">
                    <a:alpha val="20000"/>
                  </a:prstClr>
                </a:outerShdw>
              </a:effectLst>
            </a:endParaRPr>
          </a:p>
        </p:txBody>
      </p:sp>
      <p:sp>
        <p:nvSpPr>
          <p:cNvPr id="5" name="Symbol zastępczy zawartości 2"/>
          <p:cNvSpPr>
            <a:spLocks noGrp="1"/>
          </p:cNvSpPr>
          <p:nvPr>
            <p:ph idx="1"/>
          </p:nvPr>
        </p:nvSpPr>
        <p:spPr>
          <a:xfrm>
            <a:off x="448965" y="1044700"/>
            <a:ext cx="6719020" cy="3664920"/>
          </a:xfrm>
          <a:effectLst>
            <a:outerShdw blurRad="50800" dist="25400" dir="3000000" algn="ctr" rotWithShape="0">
              <a:srgbClr val="000000">
                <a:alpha val="26000"/>
              </a:srgbClr>
            </a:outerShdw>
          </a:effectLst>
        </p:spPr>
        <p:txBody>
          <a:bodyPr>
            <a:normAutofit fontScale="55000" lnSpcReduction="20000"/>
          </a:bodyPr>
          <a:lstStyle/>
          <a:p>
            <a:pPr algn="just"/>
            <a:r>
              <a:rPr lang="pl-PL" dirty="0" smtClean="0">
                <a:effectLst>
                  <a:outerShdw blurRad="25400" dist="38100" dir="5400000" sx="1000" sy="1000" algn="ctr" rotWithShape="0">
                    <a:srgbClr val="000000">
                      <a:alpha val="30000"/>
                    </a:srgbClr>
                  </a:outerShdw>
                </a:effectLst>
              </a:rPr>
              <a:t>Stworzone przez nas modele oparte na automatach komórkowych działają zgodnie z oczekiwaniami, jakie można by im stawiać. Liczbowe wartości statystyczne są kwestią ich nastaw, dzięki którym można modele dostosować do konkretnej choroby i państwa.</a:t>
            </a:r>
          </a:p>
          <a:p>
            <a:pPr algn="just"/>
            <a:r>
              <a:rPr lang="pl-PL" dirty="0" smtClean="0">
                <a:effectLst>
                  <a:outerShdw blurRad="25400" dist="38100" dir="5400000" sx="1000" sy="1000" algn="ctr" rotWithShape="0">
                    <a:srgbClr val="000000">
                      <a:alpha val="30000"/>
                    </a:srgbClr>
                  </a:outerShdw>
                </a:effectLst>
              </a:rPr>
              <a:t>Porównanie naszego modelu SIR do modeli referencyjnych również napawa optymizmem, gdyż otrzymane krzywe są podobne i wpływając na współczynniki otrzymujemy oczekiwany efekt.</a:t>
            </a:r>
          </a:p>
          <a:p>
            <a:pPr algn="just"/>
            <a:r>
              <a:rPr lang="pl-PL" dirty="0" smtClean="0">
                <a:effectLst>
                  <a:outerShdw blurRad="25400" dist="38100" dir="5400000" sx="1000" sy="1000" algn="ctr" rotWithShape="0">
                    <a:srgbClr val="000000">
                      <a:alpha val="30000"/>
                    </a:srgbClr>
                  </a:outerShdw>
                </a:effectLst>
              </a:rPr>
              <a:t>Wykonane symulacje stanowią uproszczenie rzeczywistego obiektu i pomijają wiele aspektów. Dlatego też nie powinno się na nich bardzo polegać, a jedynie traktować jako narzędzie, które wskazuje tendencje spowodowane konkretnymi działaniami. Stworzenie kompleksowego i dokładnego modelu mogło by stanowić przedmiot pracy dyplomowej.</a:t>
            </a:r>
          </a:p>
          <a:p>
            <a:pPr algn="just"/>
            <a:r>
              <a:rPr lang="pl-PL" dirty="0" smtClean="0">
                <a:effectLst>
                  <a:outerShdw blurRad="25400" dist="38100" dir="5400000" sx="1000" sy="1000" algn="ctr" rotWithShape="0">
                    <a:srgbClr val="000000">
                      <a:alpha val="30000"/>
                    </a:srgbClr>
                  </a:outerShdw>
                </a:effectLst>
              </a:rPr>
              <a:t>Praca z App Designerem jest stosunkowo prosta, ale żmudna. Matlab App Designer </a:t>
            </a:r>
            <a:r>
              <a:rPr lang="pl-PL" dirty="0" err="1" smtClean="0">
                <a:effectLst>
                  <a:outerShdw blurRad="25400" dist="38100" dir="5400000" sx="1000" sy="1000" algn="ctr" rotWithShape="0">
                    <a:srgbClr val="000000">
                      <a:alpha val="30000"/>
                    </a:srgbClr>
                  </a:outerShdw>
                </a:effectLst>
              </a:rPr>
              <a:t>Toolbox</a:t>
            </a:r>
            <a:r>
              <a:rPr lang="pl-PL" dirty="0" smtClean="0">
                <a:effectLst>
                  <a:outerShdw blurRad="25400" dist="38100" dir="5400000" sx="1000" sy="1000" algn="ctr" rotWithShape="0">
                    <a:srgbClr val="000000">
                      <a:alpha val="30000"/>
                    </a:srgbClr>
                  </a:outerShdw>
                </a:effectLst>
              </a:rPr>
              <a:t> jest jednak dobrym narzędziem do połączenia różnych modeli napisanych w formie skryptu oraz w </a:t>
            </a:r>
            <a:r>
              <a:rPr lang="pl-PL" dirty="0" err="1" smtClean="0">
                <a:effectLst>
                  <a:outerShdw blurRad="25400" dist="38100" dir="5400000" sx="1000" sy="1000" algn="ctr" rotWithShape="0">
                    <a:srgbClr val="000000">
                      <a:alpha val="30000"/>
                    </a:srgbClr>
                  </a:outerShdw>
                </a:effectLst>
              </a:rPr>
              <a:t>Simulinku</a:t>
            </a:r>
            <a:r>
              <a:rPr lang="pl-PL" dirty="0" smtClean="0">
                <a:effectLst>
                  <a:outerShdw blurRad="25400" dist="38100" dir="5400000" sx="1000" sy="1000" algn="ctr" rotWithShape="0">
                    <a:srgbClr val="000000">
                      <a:alpha val="30000"/>
                    </a:srgbClr>
                  </a:outerShdw>
                </a:effectLst>
              </a:rPr>
              <a:t> w jednym interfejsie. Utworzoną przez nas aplikację można rozszerzyć o import danych z arkusza kalkulacyjnego, porównanie tych danych z uzyskanymi symulacyjnie oraz eksport. Może nawet jakąś formę automatycznego dobierania parametrów na podstawie porównania.</a:t>
            </a:r>
            <a:endParaRPr lang="pl-PL" dirty="0">
              <a:effectLst>
                <a:outerShdw blurRad="25400" dist="38100" dir="5400000" sx="1000" sy="1000" algn="ctr" rotWithShape="0">
                  <a:srgbClr val="000000">
                    <a:alpha val="30000"/>
                  </a:srgbClr>
                </a:outerShdw>
              </a:effectLst>
            </a:endParaRPr>
          </a:p>
        </p:txBody>
      </p:sp>
    </p:spTree>
    <p:extLst>
      <p:ext uri="{BB962C8B-B14F-4D97-AF65-F5344CB8AC3E}">
        <p14:creationId xmlns:p14="http://schemas.microsoft.com/office/powerpoint/2010/main" val="3142037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1"/>
          <p:cNvSpPr>
            <a:spLocks noGrp="1"/>
          </p:cNvSpPr>
          <p:nvPr>
            <p:ph type="title"/>
          </p:nvPr>
        </p:nvSpPr>
        <p:spPr>
          <a:xfrm>
            <a:off x="448965" y="128470"/>
            <a:ext cx="7177136" cy="763525"/>
          </a:xfrm>
        </p:spPr>
        <p:txBody>
          <a:bodyPr>
            <a:normAutofit/>
          </a:bodyPr>
          <a:lstStyle/>
          <a:p>
            <a:r>
              <a:rPr lang="pl-PL" b="1" dirty="0" smtClean="0">
                <a:solidFill>
                  <a:schemeClr val="tx2"/>
                </a:solidFill>
                <a:effectLst>
                  <a:outerShdw blurRad="50800" dist="38100" dir="2700000" algn="tl" rotWithShape="0">
                    <a:prstClr val="black">
                      <a:alpha val="20000"/>
                    </a:prstClr>
                  </a:outerShdw>
                </a:effectLst>
              </a:rPr>
              <a:t>Bibliografia</a:t>
            </a:r>
            <a:endParaRPr lang="pl-PL" b="1" dirty="0">
              <a:solidFill>
                <a:schemeClr val="tx2"/>
              </a:solidFill>
              <a:effectLst>
                <a:outerShdw blurRad="50800" dist="38100" dir="2700000" algn="tl" rotWithShape="0">
                  <a:prstClr val="black">
                    <a:alpha val="20000"/>
                  </a:prstClr>
                </a:outerShdw>
              </a:effectLst>
            </a:endParaRPr>
          </a:p>
        </p:txBody>
      </p:sp>
      <p:sp>
        <p:nvSpPr>
          <p:cNvPr id="5" name="Symbol zastępczy zawartości 2"/>
          <p:cNvSpPr>
            <a:spLocks noGrp="1"/>
          </p:cNvSpPr>
          <p:nvPr>
            <p:ph idx="1"/>
          </p:nvPr>
        </p:nvSpPr>
        <p:spPr>
          <a:xfrm>
            <a:off x="448965" y="1044700"/>
            <a:ext cx="6719020" cy="3664920"/>
          </a:xfrm>
          <a:effectLst>
            <a:outerShdw blurRad="50800" dist="25400" dir="3000000" algn="ctr" rotWithShape="0">
              <a:srgbClr val="000000">
                <a:alpha val="26000"/>
              </a:srgbClr>
            </a:outerShdw>
          </a:effectLst>
        </p:spPr>
        <p:txBody>
          <a:bodyPr>
            <a:normAutofit fontScale="55000" lnSpcReduction="20000"/>
          </a:bodyPr>
          <a:lstStyle/>
          <a:p>
            <a:pPr marL="0" lvl="0" indent="0" algn="just">
              <a:buNone/>
            </a:pPr>
            <a:r>
              <a:rPr lang="pl-PL" dirty="0" smtClean="0"/>
              <a:t>Podczas pracy nad projektem, sprawozdaniem oraz prezentacja korzystaliśmy z następujących źródeł:</a:t>
            </a:r>
          </a:p>
          <a:p>
            <a:pPr marL="0" lvl="0" indent="0" algn="just">
              <a:buNone/>
            </a:pPr>
            <a:endParaRPr lang="pl-PL" dirty="0" smtClean="0"/>
          </a:p>
          <a:p>
            <a:pPr lvl="0"/>
            <a:r>
              <a:rPr lang="pl-PL" dirty="0" smtClean="0"/>
              <a:t>Instrukcja </a:t>
            </a:r>
            <a:r>
              <a:rPr lang="pl-PL" dirty="0"/>
              <a:t>do laboratorium</a:t>
            </a:r>
          </a:p>
          <a:p>
            <a:pPr lvl="0"/>
            <a:r>
              <a:rPr lang="pl-PL" u="sng" dirty="0">
                <a:hlinkClick r:id="rId2"/>
              </a:rPr>
              <a:t>https://github.com/openZH/covid_19</a:t>
            </a:r>
            <a:endParaRPr lang="pl-PL" dirty="0"/>
          </a:p>
          <a:p>
            <a:pPr lvl="0"/>
            <a:r>
              <a:rPr lang="pl-PL" u="sng" dirty="0">
                <a:hlinkClick r:id="rId3"/>
              </a:rPr>
              <a:t>https://ourworldindata.org/coronavirus</a:t>
            </a:r>
            <a:r>
              <a:rPr lang="pl-PL" dirty="0"/>
              <a:t> </a:t>
            </a:r>
          </a:p>
          <a:p>
            <a:pPr lvl="0"/>
            <a:r>
              <a:rPr lang="pl-PL" u="sng" dirty="0">
                <a:hlinkClick r:id="rId4"/>
              </a:rPr>
              <a:t>https://www.worldometers.info/coronavirus</a:t>
            </a:r>
            <a:endParaRPr lang="pl-PL" dirty="0"/>
          </a:p>
          <a:p>
            <a:pPr lvl="0"/>
            <a:r>
              <a:rPr lang="pl-PL" u="sng" dirty="0">
                <a:hlinkClick r:id="rId5"/>
              </a:rPr>
              <a:t>https://en.wikipedia.org/wiki/2020_coronavirus_pandemic_in_Switzerland</a:t>
            </a:r>
            <a:endParaRPr lang="pl-PL" dirty="0"/>
          </a:p>
          <a:p>
            <a:pPr lvl="0"/>
            <a:r>
              <a:rPr lang="pl-PL" u="sng" dirty="0">
                <a:hlinkClick r:id="rId6"/>
              </a:rPr>
              <a:t>https://en.wikipedia.org/wiki/2020_coronavirus_pandemic_in_the_United_Kingdom</a:t>
            </a:r>
            <a:endParaRPr lang="pl-PL" dirty="0"/>
          </a:p>
          <a:p>
            <a:pPr lvl="0"/>
            <a:r>
              <a:rPr lang="pl-PL" u="sng" dirty="0">
                <a:hlinkClick r:id="rId7"/>
              </a:rPr>
              <a:t>https://www.idmod.org/docs/emod/hiv/model-seir.html</a:t>
            </a:r>
            <a:endParaRPr lang="pl-PL" dirty="0"/>
          </a:p>
          <a:p>
            <a:pPr lvl="0"/>
            <a:r>
              <a:rPr lang="pl-PL" u="sng" dirty="0">
                <a:hlinkClick r:id="rId8"/>
              </a:rPr>
              <a:t>https://www.mimuw.edu.pl/~biolmat/Dynam_po.pdf</a:t>
            </a:r>
            <a:endParaRPr lang="pl-PL" dirty="0"/>
          </a:p>
          <a:p>
            <a:pPr lvl="0"/>
            <a:r>
              <a:rPr lang="pl-PL" u="sng" dirty="0">
                <a:hlinkClick r:id="rId9"/>
              </a:rPr>
              <a:t>https://www.mathworks.com/matlabcentral/fileexchange/74545-generalized-seir-epidemic-model-fitting-and-computation</a:t>
            </a:r>
            <a:r>
              <a:rPr lang="pl-PL" dirty="0"/>
              <a:t>	</a:t>
            </a:r>
          </a:p>
          <a:p>
            <a:pPr lvl="0"/>
            <a:r>
              <a:rPr lang="pl-PL" u="sng" dirty="0">
                <a:hlinkClick r:id="rId10"/>
              </a:rPr>
              <a:t>https://sites.me.ucsb.edu/~moehlis/APC514/tutorials/tutorial_seasonal/node4.html</a:t>
            </a:r>
            <a:endParaRPr lang="pl-PL" dirty="0"/>
          </a:p>
          <a:p>
            <a:pPr algn="just"/>
            <a:endParaRPr lang="pl-PL" dirty="0">
              <a:effectLst>
                <a:outerShdw blurRad="25400" dist="38100" dir="5400000" sx="1000" sy="1000" algn="ctr" rotWithShape="0">
                  <a:srgbClr val="000000">
                    <a:alpha val="30000"/>
                  </a:srgbClr>
                </a:outerShdw>
              </a:effectLst>
            </a:endParaRPr>
          </a:p>
        </p:txBody>
      </p:sp>
    </p:spTree>
    <p:extLst>
      <p:ext uri="{BB962C8B-B14F-4D97-AF65-F5344CB8AC3E}">
        <p14:creationId xmlns:p14="http://schemas.microsoft.com/office/powerpoint/2010/main" val="884611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4"/>
            <a:ext cx="7177135" cy="763525"/>
          </a:xfrm>
        </p:spPr>
        <p:txBody>
          <a:bodyPr>
            <a:normAutofit fontScale="90000"/>
          </a:bodyPr>
          <a:lstStyle/>
          <a:p>
            <a:r>
              <a:rPr lang="pl-PL" b="1" dirty="0" smtClean="0">
                <a:solidFill>
                  <a:schemeClr val="tx2"/>
                </a:solidFill>
                <a:effectLst>
                  <a:outerShdw blurRad="50800" dist="38100" dir="2700000" algn="tl" rotWithShape="0">
                    <a:prstClr val="black">
                      <a:alpha val="20000"/>
                    </a:prstClr>
                  </a:outerShdw>
                </a:effectLst>
              </a:rPr>
              <a:t>Charakterystyka problemu i wymagania</a:t>
            </a:r>
            <a:endParaRPr lang="en-US" b="1" dirty="0">
              <a:solidFill>
                <a:schemeClr val="tx2"/>
              </a:solidFill>
              <a:effectLst>
                <a:outerShdw blurRad="50800" dist="38100" dir="2700000" algn="tl" rotWithShape="0">
                  <a:prstClr val="black">
                    <a:alpha val="20000"/>
                  </a:prstClr>
                </a:outerShdw>
              </a:effectLst>
            </a:endParaRPr>
          </a:p>
        </p:txBody>
      </p:sp>
      <p:sp>
        <p:nvSpPr>
          <p:cNvPr id="6" name="Symbol zastępczy zawartości 2"/>
          <p:cNvSpPr txBox="1">
            <a:spLocks/>
          </p:cNvSpPr>
          <p:nvPr/>
        </p:nvSpPr>
        <p:spPr>
          <a:xfrm>
            <a:off x="296260" y="1044699"/>
            <a:ext cx="7024430" cy="3664921"/>
          </a:xfrm>
          <a:prstGeom prst="rect">
            <a:avLst/>
          </a:prstGeom>
          <a:effectLst>
            <a:outerShdw blurRad="50800" dist="25400" dir="3000000" algn="ctr" rotWithShape="0">
              <a:srgbClr val="000000">
                <a:alpha val="26000"/>
              </a:srgbClr>
            </a:outerShdw>
          </a:effectLst>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2800" kern="1200">
                <a:solidFill>
                  <a:schemeClr val="tx2">
                    <a:lumMod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2">
                    <a:lumMod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2">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2">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2">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pl-PL" dirty="0"/>
              <a:t>Tworzona aplikacja i oprogramowanie za nią stojące miało umożliwiać użytkownikowi symulację rozwoju epidemii, jej sterowanie za pomocą liczby wykonywanych testów oraz dawać możliwość modyfikacji parametrów. Należało wykorzystać utworzone przy okazji wcześniejszego ćwiczenia modele bazujące na automatach komórkowych oraz utworzyć dodatkowy – różniczkowy model. W celu dobrania odpowiednich nastaw należało użyć kolekcjonowanych danych dotyczących przebiegu epidemii COVID-19 w Wielkiej Brytanii oraz Szwajcarii, porównać symulację z wybranym modelem referencyjnym oraz dokonać predykcji rozwoju epidemii według opracowanych scenariuszy.</a:t>
            </a:r>
            <a:endParaRPr lang="en-US" dirty="0"/>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754375" y="433880"/>
            <a:ext cx="6708202" cy="763525"/>
          </a:xfrm>
        </p:spPr>
        <p:txBody>
          <a:bodyPr/>
          <a:lstStyle/>
          <a:p>
            <a:r>
              <a:rPr lang="pl-PL" b="1" dirty="0" smtClean="0">
                <a:solidFill>
                  <a:schemeClr val="tx2"/>
                </a:solidFill>
                <a:effectLst>
                  <a:outerShdw blurRad="50800" dist="38100" dir="2700000" algn="tl" rotWithShape="0">
                    <a:prstClr val="black">
                      <a:alpha val="20000"/>
                    </a:prstClr>
                  </a:outerShdw>
                </a:effectLst>
              </a:rPr>
              <a:t>Zaimplementowana aplikacja</a:t>
            </a:r>
            <a:endParaRPr lang="pl-PL" b="1" dirty="0">
              <a:solidFill>
                <a:schemeClr val="tx2"/>
              </a:solidFill>
              <a:effectLst>
                <a:outerShdw blurRad="50800" dist="38100" dir="2700000" algn="tl" rotWithShape="0">
                  <a:prstClr val="black">
                    <a:alpha val="20000"/>
                  </a:prstClr>
                </a:outerShdw>
              </a:effectLst>
            </a:endParaRPr>
          </a:p>
        </p:txBody>
      </p:sp>
      <p:sp>
        <p:nvSpPr>
          <p:cNvPr id="3" name="Symbol zastępczy zawartości 2"/>
          <p:cNvSpPr>
            <a:spLocks noGrp="1"/>
          </p:cNvSpPr>
          <p:nvPr>
            <p:ph idx="1"/>
          </p:nvPr>
        </p:nvSpPr>
        <p:spPr>
          <a:xfrm>
            <a:off x="754375" y="1350110"/>
            <a:ext cx="6108200" cy="3054100"/>
          </a:xfrm>
          <a:effectLst>
            <a:outerShdw blurRad="50800" dist="25400" dir="3000000" algn="ctr" rotWithShape="0">
              <a:srgbClr val="000000">
                <a:alpha val="26000"/>
              </a:srgbClr>
            </a:outerShdw>
          </a:effectLst>
        </p:spPr>
        <p:txBody>
          <a:bodyPr>
            <a:normAutofit fontScale="92500" lnSpcReduction="10000"/>
          </a:bodyPr>
          <a:lstStyle/>
          <a:p>
            <a:pPr marL="0" indent="0" algn="just">
              <a:buNone/>
            </a:pPr>
            <a:r>
              <a:rPr lang="pl-PL" dirty="0" smtClean="0">
                <a:effectLst>
                  <a:outerShdw blurRad="25400" dist="38100" dir="5400000" sx="1000" sy="1000" algn="ctr" rotWithShape="0">
                    <a:srgbClr val="000000">
                      <a:alpha val="30000"/>
                    </a:srgbClr>
                  </a:outerShdw>
                </a:effectLst>
              </a:rPr>
              <a:t>Aby spełnić wszystkie wymagania stawiane w ćwiczeniu zdecydowaliśmy się stworzyć w środowisku </a:t>
            </a:r>
            <a:r>
              <a:rPr lang="pl-PL" i="1" dirty="0" smtClean="0">
                <a:effectLst>
                  <a:outerShdw blurRad="25400" dist="38100" dir="5400000" sx="1000" sy="1000" algn="ctr" rotWithShape="0">
                    <a:srgbClr val="000000">
                      <a:alpha val="30000"/>
                    </a:srgbClr>
                  </a:outerShdw>
                </a:effectLst>
              </a:rPr>
              <a:t>Matlab App Designer </a:t>
            </a:r>
            <a:r>
              <a:rPr lang="pl-PL" dirty="0" smtClean="0">
                <a:effectLst>
                  <a:outerShdw blurRad="25400" dist="38100" dir="5400000" sx="1000" sy="1000" algn="ctr" rotWithShape="0">
                    <a:srgbClr val="000000">
                      <a:alpha val="30000"/>
                    </a:srgbClr>
                  </a:outerShdw>
                </a:effectLst>
              </a:rPr>
              <a:t>aplikację, za pomocą której użytkownik będzie mógł uruchomić wybrany model i obserwować wyniki. Taka aplikacja pozwala na modyfikowanie parametrów i obserwowanie wyników.</a:t>
            </a:r>
            <a:endParaRPr lang="pl-PL" dirty="0">
              <a:effectLst>
                <a:outerShdw blurRad="25400" dist="38100" dir="5400000" sx="1000" sy="1000" algn="ctr" rotWithShape="0">
                  <a:srgbClr val="000000">
                    <a:alpha val="30000"/>
                  </a:srgbClr>
                </a:outerShdw>
              </a:effectLst>
            </a:endParaRPr>
          </a:p>
        </p:txBody>
      </p:sp>
    </p:spTree>
    <p:extLst>
      <p:ext uri="{BB962C8B-B14F-4D97-AF65-F5344CB8AC3E}">
        <p14:creationId xmlns:p14="http://schemas.microsoft.com/office/powerpoint/2010/main" val="42211031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601670" y="128470"/>
            <a:ext cx="4733855" cy="763525"/>
          </a:xfrm>
        </p:spPr>
        <p:txBody>
          <a:bodyPr/>
          <a:lstStyle/>
          <a:p>
            <a:r>
              <a:rPr lang="pl-PL" b="1" dirty="0" smtClean="0">
                <a:solidFill>
                  <a:schemeClr val="tx2"/>
                </a:solidFill>
                <a:effectLst>
                  <a:outerShdw blurRad="50800" dist="38100" dir="2700000" algn="tl" rotWithShape="0">
                    <a:prstClr val="black">
                      <a:alpha val="20000"/>
                    </a:prstClr>
                  </a:outerShdw>
                </a:effectLst>
              </a:rPr>
              <a:t>Dlaczego App Designer?</a:t>
            </a:r>
            <a:endParaRPr lang="pl-PL" b="1" dirty="0">
              <a:solidFill>
                <a:schemeClr val="tx2"/>
              </a:solidFill>
              <a:effectLst>
                <a:outerShdw blurRad="50800" dist="38100" dir="2700000" algn="tl" rotWithShape="0">
                  <a:prstClr val="black">
                    <a:alpha val="20000"/>
                  </a:prstClr>
                </a:outerShdw>
              </a:effectLst>
            </a:endParaRPr>
          </a:p>
        </p:txBody>
      </p:sp>
      <p:sp>
        <p:nvSpPr>
          <p:cNvPr id="5" name="Symbol zastępczy zawartości 2"/>
          <p:cNvSpPr>
            <a:spLocks noGrp="1"/>
          </p:cNvSpPr>
          <p:nvPr>
            <p:ph idx="1"/>
          </p:nvPr>
        </p:nvSpPr>
        <p:spPr>
          <a:xfrm>
            <a:off x="448965" y="891995"/>
            <a:ext cx="6914090" cy="1527050"/>
          </a:xfrm>
          <a:effectLst>
            <a:outerShdw blurRad="50800" dist="25400" dir="3000000" algn="ctr" rotWithShape="0">
              <a:srgbClr val="000000">
                <a:alpha val="26000"/>
              </a:srgbClr>
            </a:outerShdw>
          </a:effectLst>
        </p:spPr>
        <p:txBody>
          <a:bodyPr>
            <a:normAutofit fontScale="77500" lnSpcReduction="20000"/>
          </a:bodyPr>
          <a:lstStyle/>
          <a:p>
            <a:pPr marL="0" indent="0" algn="just">
              <a:buNone/>
            </a:pPr>
            <a:r>
              <a:rPr lang="pl-PL" dirty="0" smtClean="0">
                <a:effectLst>
                  <a:outerShdw blurRad="25400" dist="38100" dir="5400000" sx="1000" sy="1000" algn="ctr" rotWithShape="0">
                    <a:srgbClr val="000000">
                      <a:alpha val="30000"/>
                    </a:srgbClr>
                  </a:outerShdw>
                </a:effectLst>
              </a:rPr>
              <a:t>Aplikacja utworzona za pomocą tego Toolboxa pozwala na uruchamianie skryptów Matlaba, daje możliwość wizualizacji wyników oraz dodania predefiniowanych szablonów danych. Co jednak najważniejsze – integruje 3 odmiennie działające modele w jednym interfejsie.</a:t>
            </a:r>
            <a:endParaRPr lang="pl-PL" dirty="0">
              <a:effectLst>
                <a:outerShdw blurRad="25400" dist="38100" dir="5400000" sx="1000" sy="1000" algn="ctr" rotWithShape="0">
                  <a:srgbClr val="000000">
                    <a:alpha val="30000"/>
                  </a:srgbClr>
                </a:outerShdw>
              </a:effectLst>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260" y="2530990"/>
            <a:ext cx="2443280" cy="21348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7790" y="2573353"/>
            <a:ext cx="2848394" cy="21348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6344" y="2573353"/>
            <a:ext cx="2176483" cy="21348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pole tekstowe 6"/>
          <p:cNvSpPr txBox="1"/>
          <p:nvPr/>
        </p:nvSpPr>
        <p:spPr>
          <a:xfrm>
            <a:off x="514362" y="4722418"/>
            <a:ext cx="7635250" cy="307777"/>
          </a:xfrm>
          <a:prstGeom prst="rect">
            <a:avLst/>
          </a:prstGeom>
          <a:noFill/>
        </p:spPr>
        <p:txBody>
          <a:bodyPr wrap="square" rtlCol="0">
            <a:spAutoFit/>
          </a:bodyPr>
          <a:lstStyle/>
          <a:p>
            <a:pPr algn="ctr"/>
            <a:r>
              <a:rPr lang="pl-PL" sz="1400" b="1" dirty="0" smtClean="0"/>
              <a:t>Symulacje z przypadkowymi danymi odpowiednio Wielkiej Brytanii, SIR i Szwajcarii.</a:t>
            </a:r>
            <a:endParaRPr lang="pl-PL" sz="1400" b="1" dirty="0"/>
          </a:p>
        </p:txBody>
      </p:sp>
    </p:spTree>
    <p:extLst>
      <p:ext uri="{BB962C8B-B14F-4D97-AF65-F5344CB8AC3E}">
        <p14:creationId xmlns:p14="http://schemas.microsoft.com/office/powerpoint/2010/main" val="3459627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1"/>
          <p:cNvSpPr txBox="1">
            <a:spLocks/>
          </p:cNvSpPr>
          <p:nvPr/>
        </p:nvSpPr>
        <p:spPr>
          <a:xfrm>
            <a:off x="2128720" y="128470"/>
            <a:ext cx="4123035" cy="466805"/>
          </a:xfrm>
          <a:prstGeom prst="rect">
            <a:avLst/>
          </a:prstGeom>
        </p:spPr>
        <p:txBody>
          <a:bodyPr vert="horz" lIns="91440" tIns="45720" rIns="91440" bIns="45720" rtlCol="0" anchor="ctr">
            <a:normAutofit fontScale="77500" lnSpcReduction="20000"/>
          </a:bodyPr>
          <a:lstStyle>
            <a:lvl1pPr algn="l" defTabSz="914400" rtl="0" eaLnBrk="1" latinLnBrk="0" hangingPunct="1">
              <a:spcBef>
                <a:spcPct val="0"/>
              </a:spcBef>
              <a:buNone/>
              <a:defRPr sz="3600" kern="1200">
                <a:solidFill>
                  <a:schemeClr val="tx2">
                    <a:lumMod val="50000"/>
                  </a:schemeClr>
                </a:solidFill>
                <a:effectLst>
                  <a:outerShdw blurRad="50800" dist="38100" dir="2700000" algn="tl" rotWithShape="0">
                    <a:prstClr val="black">
                      <a:alpha val="40000"/>
                    </a:prstClr>
                  </a:outerShdw>
                </a:effectLst>
                <a:latin typeface="+mj-lt"/>
                <a:ea typeface="+mj-ea"/>
                <a:cs typeface="+mj-cs"/>
              </a:defRPr>
            </a:lvl1pPr>
          </a:lstStyle>
          <a:p>
            <a:pPr algn="ctr"/>
            <a:r>
              <a:rPr lang="pl-PL" b="1" dirty="0" smtClean="0">
                <a:solidFill>
                  <a:schemeClr val="tx2"/>
                </a:solidFill>
                <a:effectLst>
                  <a:outerShdw blurRad="50800" dist="38100" dir="2700000" algn="tl" rotWithShape="0">
                    <a:prstClr val="black">
                      <a:alpha val="20000"/>
                    </a:prstClr>
                  </a:outerShdw>
                </a:effectLst>
              </a:rPr>
              <a:t>Funkcjonalność aplikacji</a:t>
            </a:r>
            <a:endParaRPr lang="pl-PL" b="1" dirty="0">
              <a:solidFill>
                <a:schemeClr val="tx2"/>
              </a:solidFill>
              <a:effectLst>
                <a:outerShdw blurRad="50800" dist="38100" dir="2700000" algn="tl" rotWithShape="0">
                  <a:prstClr val="black">
                    <a:alpha val="20000"/>
                  </a:prstClr>
                </a:outerShdw>
              </a:effectLst>
            </a:endParaRP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556" y="739291"/>
            <a:ext cx="2443279" cy="171787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92748" y="777691"/>
            <a:ext cx="2325938" cy="163716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8230" y="739291"/>
            <a:ext cx="2821169" cy="170113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59785" y="2844491"/>
            <a:ext cx="2443280" cy="201029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pole tekstowe 5"/>
          <p:cNvSpPr txBox="1"/>
          <p:nvPr/>
        </p:nvSpPr>
        <p:spPr>
          <a:xfrm>
            <a:off x="1212490" y="2479453"/>
            <a:ext cx="6184553" cy="307777"/>
          </a:xfrm>
          <a:prstGeom prst="rect">
            <a:avLst/>
          </a:prstGeom>
          <a:noFill/>
        </p:spPr>
        <p:txBody>
          <a:bodyPr wrap="square" rtlCol="0">
            <a:spAutoFit/>
          </a:bodyPr>
          <a:lstStyle/>
          <a:p>
            <a:r>
              <a:rPr lang="pl-PL" sz="1400" b="1" dirty="0" smtClean="0"/>
              <a:t>Możliwość ustawienia wielu parametrów związanych z krajem i samym wirusem.</a:t>
            </a:r>
            <a:endParaRPr lang="pl-PL" sz="1400" b="1" dirty="0"/>
          </a:p>
        </p:txBody>
      </p:sp>
      <p:pic>
        <p:nvPicPr>
          <p:cNvPr id="307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8108" y="2832108"/>
            <a:ext cx="3206805" cy="20226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9793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1"/>
          <p:cNvSpPr txBox="1">
            <a:spLocks/>
          </p:cNvSpPr>
          <p:nvPr/>
        </p:nvSpPr>
        <p:spPr>
          <a:xfrm>
            <a:off x="1976015" y="361871"/>
            <a:ext cx="4123035" cy="466805"/>
          </a:xfrm>
          <a:prstGeom prst="rect">
            <a:avLst/>
          </a:prstGeom>
        </p:spPr>
        <p:txBody>
          <a:bodyPr vert="horz" lIns="91440" tIns="45720" rIns="91440" bIns="45720" rtlCol="0" anchor="ctr">
            <a:normAutofit fontScale="77500" lnSpcReduction="20000"/>
          </a:bodyPr>
          <a:lstStyle>
            <a:lvl1pPr algn="l" defTabSz="914400" rtl="0" eaLnBrk="1" latinLnBrk="0" hangingPunct="1">
              <a:spcBef>
                <a:spcPct val="0"/>
              </a:spcBef>
              <a:buNone/>
              <a:defRPr sz="3600" kern="1200">
                <a:solidFill>
                  <a:schemeClr val="tx2">
                    <a:lumMod val="50000"/>
                  </a:schemeClr>
                </a:solidFill>
                <a:effectLst>
                  <a:outerShdw blurRad="50800" dist="38100" dir="2700000" algn="tl" rotWithShape="0">
                    <a:prstClr val="black">
                      <a:alpha val="40000"/>
                    </a:prstClr>
                  </a:outerShdw>
                </a:effectLst>
                <a:latin typeface="+mj-lt"/>
                <a:ea typeface="+mj-ea"/>
                <a:cs typeface="+mj-cs"/>
              </a:defRPr>
            </a:lvl1pPr>
          </a:lstStyle>
          <a:p>
            <a:pPr algn="ctr"/>
            <a:r>
              <a:rPr lang="pl-PL" b="1" dirty="0" smtClean="0">
                <a:solidFill>
                  <a:schemeClr val="tx2"/>
                </a:solidFill>
                <a:effectLst>
                  <a:outerShdw blurRad="50800" dist="38100" dir="2700000" algn="tl" rotWithShape="0">
                    <a:prstClr val="black">
                      <a:alpha val="20000"/>
                    </a:prstClr>
                  </a:outerShdw>
                </a:effectLst>
              </a:rPr>
              <a:t>Funkcjonalność aplikacji</a:t>
            </a:r>
            <a:endParaRPr lang="pl-PL" b="1" dirty="0">
              <a:solidFill>
                <a:schemeClr val="tx2"/>
              </a:solidFill>
              <a:effectLst>
                <a:outerShdw blurRad="50800" dist="38100" dir="2700000" algn="tl" rotWithShape="0">
                  <a:prstClr val="black">
                    <a:alpha val="20000"/>
                  </a:prstClr>
                </a:outerShdw>
              </a:effectLst>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45" y="1197405"/>
            <a:ext cx="1255447" cy="136897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7697" y="1238885"/>
            <a:ext cx="1374345" cy="13274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775" y="2724455"/>
            <a:ext cx="2290575" cy="125575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pole tekstowe 7"/>
          <p:cNvSpPr txBox="1"/>
          <p:nvPr/>
        </p:nvSpPr>
        <p:spPr>
          <a:xfrm>
            <a:off x="4266589" y="4079267"/>
            <a:ext cx="3087859" cy="523220"/>
          </a:xfrm>
          <a:prstGeom prst="rect">
            <a:avLst/>
          </a:prstGeom>
          <a:noFill/>
        </p:spPr>
        <p:txBody>
          <a:bodyPr wrap="square" rtlCol="0">
            <a:spAutoFit/>
          </a:bodyPr>
          <a:lstStyle/>
          <a:p>
            <a:pPr algn="ctr"/>
            <a:r>
              <a:rPr lang="pl-PL" sz="1400" b="1" dirty="0" smtClean="0"/>
              <a:t>Obserwacja rozwoju epidemii „dzień po dniu” wraz z danymi statystycznymi.</a:t>
            </a:r>
            <a:endParaRPr lang="pl-PL" sz="1400" b="1" dirty="0"/>
          </a:p>
        </p:txBody>
      </p:sp>
      <p:pic>
        <p:nvPicPr>
          <p:cNvPr id="410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30449" y="1033316"/>
            <a:ext cx="3229005" cy="300493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pole tekstowe 10"/>
          <p:cNvSpPr txBox="1"/>
          <p:nvPr/>
        </p:nvSpPr>
        <p:spPr>
          <a:xfrm>
            <a:off x="656368" y="4097847"/>
            <a:ext cx="2748689" cy="523220"/>
          </a:xfrm>
          <a:prstGeom prst="rect">
            <a:avLst/>
          </a:prstGeom>
          <a:noFill/>
        </p:spPr>
        <p:txBody>
          <a:bodyPr wrap="square" rtlCol="0">
            <a:spAutoFit/>
          </a:bodyPr>
          <a:lstStyle/>
          <a:p>
            <a:pPr algn="ctr"/>
            <a:r>
              <a:rPr lang="pl-PL" sz="1400" b="1" dirty="0" smtClean="0"/>
              <a:t>Wybranie przygotowanego wcześniej zestawu parametrów.</a:t>
            </a:r>
            <a:endParaRPr lang="pl-PL" sz="1400" b="1" dirty="0"/>
          </a:p>
        </p:txBody>
      </p:sp>
    </p:spTree>
    <p:extLst>
      <p:ext uri="{BB962C8B-B14F-4D97-AF65-F5344CB8AC3E}">
        <p14:creationId xmlns:p14="http://schemas.microsoft.com/office/powerpoint/2010/main" val="1609950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296260" y="1197405"/>
            <a:ext cx="7013612" cy="3747491"/>
          </a:xfrm>
        </p:spPr>
        <p:txBody>
          <a:bodyPr>
            <a:normAutofit fontScale="55000" lnSpcReduction="20000"/>
          </a:bodyPr>
          <a:lstStyle/>
          <a:p>
            <a:pPr algn="just"/>
            <a:r>
              <a:rPr lang="pl-PL" dirty="0" smtClean="0">
                <a:effectLst>
                  <a:outerShdw blurRad="50800" dist="25400" dir="5400000" algn="ctr" rotWithShape="0">
                    <a:srgbClr val="000000">
                      <a:alpha val="20000"/>
                    </a:srgbClr>
                  </a:outerShdw>
                </a:effectLst>
              </a:rPr>
              <a:t>Stany Q2 (</a:t>
            </a:r>
            <a:r>
              <a:rPr lang="pl-PL" dirty="0" err="1" smtClean="0">
                <a:effectLst>
                  <a:outerShdw blurRad="50800" dist="25400" dir="5400000" algn="ctr" rotWithShape="0">
                    <a:srgbClr val="000000">
                      <a:alpha val="20000"/>
                    </a:srgbClr>
                  </a:outerShdw>
                </a:effectLst>
              </a:rPr>
              <a:t>Healthy</a:t>
            </a:r>
            <a:r>
              <a:rPr lang="pl-PL" dirty="0" smtClean="0">
                <a:effectLst>
                  <a:outerShdw blurRad="50800" dist="25400" dir="5400000" algn="ctr" rotWithShape="0">
                    <a:srgbClr val="000000">
                      <a:alpha val="20000"/>
                    </a:srgbClr>
                  </a:outerShdw>
                </a:effectLst>
              </a:rPr>
              <a:t>, </a:t>
            </a:r>
            <a:r>
              <a:rPr lang="pl-PL" dirty="0" err="1" smtClean="0">
                <a:effectLst>
                  <a:outerShdw blurRad="50800" dist="25400" dir="5400000" algn="ctr" rotWithShape="0">
                    <a:srgbClr val="000000">
                      <a:alpha val="20000"/>
                    </a:srgbClr>
                  </a:outerShdw>
                </a:effectLst>
              </a:rPr>
              <a:t>Infected</a:t>
            </a:r>
            <a:r>
              <a:rPr lang="pl-PL" dirty="0" smtClean="0">
                <a:effectLst>
                  <a:outerShdw blurRad="50800" dist="25400" dir="5400000" algn="ctr" rotWithShape="0">
                    <a:srgbClr val="000000">
                      <a:alpha val="20000"/>
                    </a:srgbClr>
                  </a:outerShdw>
                </a:effectLst>
              </a:rPr>
              <a:t>, itd.) określają, w jakim stadium choroby znajduje się jednostka, natomiast stany Q1 (</a:t>
            </a:r>
            <a:r>
              <a:rPr lang="pl-PL" dirty="0" err="1" smtClean="0">
                <a:effectLst>
                  <a:outerShdw blurRad="50800" dist="25400" dir="5400000" algn="ctr" rotWithShape="0">
                    <a:srgbClr val="000000">
                      <a:alpha val="20000"/>
                    </a:srgbClr>
                  </a:outerShdw>
                </a:effectLst>
              </a:rPr>
              <a:t>Infecting</a:t>
            </a:r>
            <a:r>
              <a:rPr lang="pl-PL" dirty="0" smtClean="0">
                <a:effectLst>
                  <a:outerShdw blurRad="50800" dist="25400" dir="5400000" algn="ctr" rotWithShape="0">
                    <a:srgbClr val="000000">
                      <a:alpha val="20000"/>
                    </a:srgbClr>
                  </a:outerShdw>
                </a:effectLst>
              </a:rPr>
              <a:t>, </a:t>
            </a:r>
            <a:r>
              <a:rPr lang="pl-PL" dirty="0" err="1" smtClean="0">
                <a:effectLst>
                  <a:outerShdw blurRad="50800" dist="25400" dir="5400000" algn="ctr" rotWithShape="0">
                    <a:srgbClr val="000000">
                      <a:alpha val="20000"/>
                    </a:srgbClr>
                  </a:outerShdw>
                </a:effectLst>
              </a:rPr>
              <a:t>Self_protecting</a:t>
            </a:r>
            <a:r>
              <a:rPr lang="pl-PL" dirty="0" smtClean="0">
                <a:effectLst>
                  <a:outerShdw blurRad="50800" dist="25400" dir="5400000" algn="ctr" rotWithShape="0">
                    <a:srgbClr val="000000">
                      <a:alpha val="20000"/>
                    </a:srgbClr>
                  </a:outerShdw>
                </a:effectLst>
              </a:rPr>
              <a:t>, itd.) jaki wpływ zachowanie tej jednostki ma na otoczenie i nią samą w kontekście zaraźliwości.</a:t>
            </a:r>
          </a:p>
          <a:p>
            <a:pPr algn="just"/>
            <a:r>
              <a:rPr lang="pl-PL" dirty="0" smtClean="0">
                <a:effectLst>
                  <a:outerShdw blurRad="50800" dist="25400" dir="5400000" algn="ctr" rotWithShape="0">
                    <a:srgbClr val="000000">
                      <a:alpha val="20000"/>
                    </a:srgbClr>
                  </a:outerShdw>
                </a:effectLst>
              </a:rPr>
              <a:t>Sterowanie odbywa się poprzez określenie ilości wykonanych testów na osobę, ustalenie terminów i skuteczności obostrzeń rządowych oraz szeroko rozumianą świadomość społeczną i zachowania prozdrowotne.</a:t>
            </a:r>
          </a:p>
          <a:p>
            <a:pPr algn="just"/>
            <a:r>
              <a:rPr lang="pl-PL" dirty="0" smtClean="0">
                <a:effectLst>
                  <a:outerShdw blurRad="50800" dist="25400" dir="5400000" algn="ctr" rotWithShape="0">
                    <a:srgbClr val="000000">
                      <a:alpha val="20000"/>
                    </a:srgbClr>
                  </a:outerShdw>
                </a:effectLst>
              </a:rPr>
              <a:t>Osoby po przebyciu choroby zyskują trwałą odporność, przypadki dzielą się na objawowe i bezobjawowe, zaraźliwość zależy od stanów Q1, jest modyfikowana przez stany Q2, a wpływ sposobu umieszczania jednostek w kwarantannie stanowi przedmiot testów.</a:t>
            </a:r>
          </a:p>
          <a:p>
            <a:pPr algn="just"/>
            <a:r>
              <a:rPr lang="pl-PL" dirty="0" smtClean="0">
                <a:effectLst>
                  <a:outerShdw blurRad="50800" dist="25400" dir="5400000" algn="ctr" rotWithShape="0">
                    <a:srgbClr val="000000">
                      <a:alpha val="20000"/>
                    </a:srgbClr>
                  </a:outerShdw>
                </a:effectLst>
              </a:rPr>
              <a:t>W modelu zastosowane jest sąsiedztwo (do wyboru) Moore’a lub Neumanna, komórka może raz na iterację zmienić swój stan, nie jest uwzględniona migracja ludności ani zmiana w rozmiarze populacji.</a:t>
            </a:r>
          </a:p>
          <a:p>
            <a:pPr algn="just"/>
            <a:r>
              <a:rPr lang="pl-PL" dirty="0" smtClean="0">
                <a:effectLst>
                  <a:outerShdw blurRad="50800" dist="25400" dir="5400000" algn="ctr" rotWithShape="0">
                    <a:srgbClr val="000000">
                      <a:alpha val="20000"/>
                    </a:srgbClr>
                  </a:outerShdw>
                </a:effectLst>
              </a:rPr>
              <a:t>Przygotowany zestaw parametrów został dopasowany do rzeczywistego przebiegu choroby danego liczbą nowych przypadków, śmierci, itd. </a:t>
            </a:r>
            <a:r>
              <a:rPr lang="pl-PL" dirty="0">
                <a:effectLst>
                  <a:outerShdw blurRad="50800" dist="25400" dir="5400000" algn="ctr" rotWithShape="0">
                    <a:srgbClr val="000000">
                      <a:alpha val="20000"/>
                    </a:srgbClr>
                  </a:outerShdw>
                </a:effectLst>
              </a:rPr>
              <a:t>k</a:t>
            </a:r>
            <a:r>
              <a:rPr lang="pl-PL" dirty="0" smtClean="0">
                <a:effectLst>
                  <a:outerShdw blurRad="50800" dist="25400" dir="5400000" algn="ctr" rotWithShape="0">
                    <a:srgbClr val="000000">
                      <a:alpha val="20000"/>
                    </a:srgbClr>
                  </a:outerShdw>
                </a:effectLst>
              </a:rPr>
              <a:t>ażdego dnia.</a:t>
            </a:r>
          </a:p>
          <a:p>
            <a:pPr algn="just"/>
            <a:r>
              <a:rPr lang="pl-PL" dirty="0" smtClean="0">
                <a:effectLst>
                  <a:outerShdw blurRad="50800" dist="25400" dir="5400000" algn="ctr" rotWithShape="0">
                    <a:srgbClr val="000000">
                      <a:alpha val="20000"/>
                    </a:srgbClr>
                  </a:outerShdw>
                </a:effectLst>
              </a:rPr>
              <a:t>Szczegóły dotyczące implementacji modelu zostały opisane w sprawozdaniu z ćwiczenia.</a:t>
            </a:r>
          </a:p>
          <a:p>
            <a:pPr algn="just"/>
            <a:endParaRPr lang="pl-PL" dirty="0"/>
          </a:p>
        </p:txBody>
      </p:sp>
      <p:sp>
        <p:nvSpPr>
          <p:cNvPr id="4" name="Tytuł 1"/>
          <p:cNvSpPr txBox="1">
            <a:spLocks/>
          </p:cNvSpPr>
          <p:nvPr/>
        </p:nvSpPr>
        <p:spPr>
          <a:xfrm>
            <a:off x="1670605" y="530157"/>
            <a:ext cx="4428445" cy="667248"/>
          </a:xfrm>
          <a:prstGeom prst="rect">
            <a:avLst/>
          </a:prstGeom>
        </p:spPr>
        <p:txBody>
          <a:bodyPr vert="horz" lIns="91440" tIns="45720" rIns="91440" bIns="45720" rtlCol="0" anchor="ctr">
            <a:normAutofit fontScale="62500" lnSpcReduction="20000"/>
          </a:bodyPr>
          <a:lstStyle>
            <a:lvl1pPr algn="l" defTabSz="914400" rtl="0" eaLnBrk="1" latinLnBrk="0" hangingPunct="1">
              <a:spcBef>
                <a:spcPct val="0"/>
              </a:spcBef>
              <a:buNone/>
              <a:defRPr sz="3600" kern="1200">
                <a:solidFill>
                  <a:schemeClr val="tx2">
                    <a:lumMod val="50000"/>
                  </a:schemeClr>
                </a:solidFill>
                <a:effectLst>
                  <a:outerShdw blurRad="50800" dist="38100" dir="2700000" algn="tl" rotWithShape="0">
                    <a:prstClr val="black">
                      <a:alpha val="40000"/>
                    </a:prstClr>
                  </a:outerShdw>
                </a:effectLst>
                <a:latin typeface="+mj-lt"/>
                <a:ea typeface="+mj-ea"/>
                <a:cs typeface="+mj-cs"/>
              </a:defRPr>
            </a:lvl1pPr>
          </a:lstStyle>
          <a:p>
            <a:pPr algn="ctr"/>
            <a:r>
              <a:rPr lang="pl-PL" b="1" dirty="0">
                <a:solidFill>
                  <a:schemeClr val="tx2"/>
                </a:solidFill>
              </a:rPr>
              <a:t>Opis modelu głównego - Szwajcarii</a:t>
            </a:r>
            <a:endParaRPr lang="pl-PL" b="1" dirty="0">
              <a:solidFill>
                <a:schemeClr val="tx2"/>
              </a:solidFill>
              <a:effectLst>
                <a:outerShdw blurRad="50800" dist="38100" dir="2700000" algn="tl" rotWithShape="0">
                  <a:prstClr val="black">
                    <a:alpha val="20000"/>
                  </a:prstClr>
                </a:outerShdw>
              </a:effectLst>
            </a:endParaRPr>
          </a:p>
        </p:txBody>
      </p:sp>
    </p:spTree>
    <p:extLst>
      <p:ext uri="{BB962C8B-B14F-4D97-AF65-F5344CB8AC3E}">
        <p14:creationId xmlns:p14="http://schemas.microsoft.com/office/powerpoint/2010/main" val="4172277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1"/>
          <p:cNvSpPr>
            <a:spLocks noGrp="1"/>
          </p:cNvSpPr>
          <p:nvPr>
            <p:ph type="title"/>
          </p:nvPr>
        </p:nvSpPr>
        <p:spPr>
          <a:xfrm>
            <a:off x="448965" y="84440"/>
            <a:ext cx="7177136" cy="763525"/>
          </a:xfrm>
        </p:spPr>
        <p:txBody>
          <a:bodyPr>
            <a:normAutofit/>
          </a:bodyPr>
          <a:lstStyle/>
          <a:p>
            <a:pPr algn="ctr"/>
            <a:r>
              <a:rPr lang="pl-PL" b="1" dirty="0" smtClean="0">
                <a:solidFill>
                  <a:schemeClr val="tx2"/>
                </a:solidFill>
                <a:effectLst>
                  <a:outerShdw blurRad="50800" dist="38100" dir="2700000" algn="tl" rotWithShape="0">
                    <a:prstClr val="black">
                      <a:alpha val="20000"/>
                    </a:prstClr>
                  </a:outerShdw>
                </a:effectLst>
              </a:rPr>
              <a:t>Szwajcaria – najlepsze dopasowanie</a:t>
            </a:r>
            <a:endParaRPr lang="pl-PL" b="1" dirty="0">
              <a:solidFill>
                <a:schemeClr val="tx2"/>
              </a:solidFill>
              <a:effectLst>
                <a:outerShdw blurRad="50800" dist="38100" dir="2700000" algn="tl" rotWithShape="0">
                  <a:prstClr val="black">
                    <a:alpha val="20000"/>
                  </a:prstClr>
                </a:outerShdw>
              </a:effectLst>
            </a:endParaRPr>
          </a:p>
        </p:txBody>
      </p:sp>
      <p:pic>
        <p:nvPicPr>
          <p:cNvPr id="1026" name="Picture 2" descr="https://scontent.fktw1-1.fna.fbcdn.net/v/t1.15752-9/118475084_2798261520431765_2358238997699870680_n.png?_nc_cat=103&amp;_nc_sid=b96e70&amp;_nc_ohc=DBHoPc5nK-AAX9WqqrU&amp;_nc_oc=AQkbYB5rDW9EYofvqPDKcdtVcoSnQ9CMmoexewujBQl6wX5O-6x-M-koo2j9vwZhOqs&amp;_nc_ht=scontent.fktw1-1.fna&amp;oh=533a56af827e46b577c6e3c29b0d9d45&amp;oe=5F6E135A"/>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206" r="6563"/>
          <a:stretch/>
        </p:blipFill>
        <p:spPr bwMode="auto">
          <a:xfrm>
            <a:off x="238345" y="852723"/>
            <a:ext cx="3512215" cy="203273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7445" y="847965"/>
            <a:ext cx="3970330" cy="20374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ymbol zastępczy zawartości 2"/>
          <p:cNvSpPr>
            <a:spLocks noGrp="1"/>
          </p:cNvSpPr>
          <p:nvPr>
            <p:ph idx="1"/>
          </p:nvPr>
        </p:nvSpPr>
        <p:spPr>
          <a:xfrm>
            <a:off x="281326" y="3182570"/>
            <a:ext cx="6733954" cy="1832460"/>
          </a:xfrm>
          <a:effectLst>
            <a:outerShdw blurRad="50800" dist="25400" dir="3000000" algn="ctr" rotWithShape="0">
              <a:srgbClr val="000000">
                <a:alpha val="26000"/>
              </a:srgbClr>
            </a:outerShdw>
          </a:effectLst>
        </p:spPr>
        <p:txBody>
          <a:bodyPr>
            <a:normAutofit fontScale="55000" lnSpcReduction="20000"/>
          </a:bodyPr>
          <a:lstStyle/>
          <a:p>
            <a:pPr marL="0" indent="0" algn="just">
              <a:buNone/>
            </a:pPr>
            <a:r>
              <a:rPr lang="pl-PL" dirty="0" smtClean="0">
                <a:effectLst>
                  <a:outerShdw blurRad="25400" dist="38100" dir="5400000" sx="1000" sy="1000" algn="ctr" rotWithShape="0">
                    <a:srgbClr val="000000">
                      <a:alpha val="30000"/>
                    </a:srgbClr>
                  </a:outerShdw>
                </a:effectLst>
              </a:rPr>
              <a:t>Powyżej widoczne jest najlepsze dopasowanie krzywej wszystkich zanotowanych przypadków uzyskanej w symulacji do rzeczywistej ilości (do 31.04). Po prawej stronie znajduje się rzeczywista liczba zanotowanych przypadków do końca września. Widać, że symulacja dokonała dobrej predykcji. Nie sposób jednak przewidzieć wprowadzenia i siły ograniczeń i poluzowań rządowych, dlatego rzeczywista ilość przypadków „odbiega” w górę w porównaniu do symulacji. Liczba zgonów i wyzdrowień również jest zgodna z oczekiwaniami, gdyż można nimi w łatwy sposób manipulować programowo. Bardziej wnikliwa analiza symulacji, wpływu sterowania i więcej scenariuszy znajduje się w sprawozdaniu z ćw. 2. </a:t>
            </a:r>
            <a:endParaRPr lang="pl-PL" dirty="0">
              <a:effectLst>
                <a:outerShdw blurRad="25400" dist="38100" dir="5400000" sx="1000" sy="1000" algn="ctr" rotWithShape="0">
                  <a:srgbClr val="000000">
                    <a:alpha val="30000"/>
                  </a:srgbClr>
                </a:outerShdw>
              </a:effectLst>
            </a:endParaRPr>
          </a:p>
        </p:txBody>
      </p:sp>
      <p:sp>
        <p:nvSpPr>
          <p:cNvPr id="5" name="pole tekstowe 4"/>
          <p:cNvSpPr txBox="1"/>
          <p:nvPr/>
        </p:nvSpPr>
        <p:spPr>
          <a:xfrm>
            <a:off x="4572000" y="2840996"/>
            <a:ext cx="2603910" cy="246221"/>
          </a:xfrm>
          <a:prstGeom prst="rect">
            <a:avLst/>
          </a:prstGeom>
          <a:noFill/>
        </p:spPr>
        <p:txBody>
          <a:bodyPr wrap="square" rtlCol="0">
            <a:spAutoFit/>
          </a:bodyPr>
          <a:lstStyle/>
          <a:p>
            <a:pPr algn="ctr"/>
            <a:r>
              <a:rPr lang="pl-PL" sz="1000" b="1" dirty="0"/>
              <a:t>ź</a:t>
            </a:r>
            <a:r>
              <a:rPr lang="pl-PL" sz="1000" b="1" dirty="0" smtClean="0"/>
              <a:t>ródło: www.worldometers.info/coronavirus</a:t>
            </a:r>
            <a:endParaRPr lang="pl-PL" sz="1000" b="1" dirty="0"/>
          </a:p>
        </p:txBody>
      </p:sp>
    </p:spTree>
    <p:extLst>
      <p:ext uri="{BB962C8B-B14F-4D97-AF65-F5344CB8AC3E}">
        <p14:creationId xmlns:p14="http://schemas.microsoft.com/office/powerpoint/2010/main" val="3425368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1"/>
          <p:cNvSpPr>
            <a:spLocks noGrp="1"/>
          </p:cNvSpPr>
          <p:nvPr>
            <p:ph type="title"/>
          </p:nvPr>
        </p:nvSpPr>
        <p:spPr>
          <a:xfrm>
            <a:off x="601670" y="281175"/>
            <a:ext cx="6719020" cy="763525"/>
          </a:xfrm>
        </p:spPr>
        <p:txBody>
          <a:bodyPr>
            <a:normAutofit fontScale="90000"/>
          </a:bodyPr>
          <a:lstStyle/>
          <a:p>
            <a:pPr algn="ctr"/>
            <a:r>
              <a:rPr lang="pl-PL" b="1" dirty="0" smtClean="0">
                <a:solidFill>
                  <a:schemeClr val="tx2"/>
                </a:solidFill>
                <a:effectLst>
                  <a:outerShdw blurRad="50800" dist="38100" dir="2700000" algn="tl" rotWithShape="0">
                    <a:prstClr val="black">
                      <a:alpha val="20000"/>
                    </a:prstClr>
                  </a:outerShdw>
                </a:effectLst>
              </a:rPr>
              <a:t>Model SIR bazujący na równaniach różniczkowych</a:t>
            </a:r>
            <a:endParaRPr lang="pl-PL" b="1" dirty="0">
              <a:solidFill>
                <a:schemeClr val="tx2"/>
              </a:solidFill>
              <a:effectLst>
                <a:outerShdw blurRad="50800" dist="38100" dir="2700000" algn="tl" rotWithShape="0">
                  <a:prstClr val="black">
                    <a:alpha val="20000"/>
                  </a:prstClr>
                </a:outerShdw>
              </a:effectLst>
            </a:endParaRPr>
          </a:p>
        </p:txBody>
      </p:sp>
      <p:sp>
        <p:nvSpPr>
          <p:cNvPr id="7" name="Symbol zastępczy zawartości 2"/>
          <p:cNvSpPr>
            <a:spLocks noGrp="1"/>
          </p:cNvSpPr>
          <p:nvPr>
            <p:ph idx="1"/>
          </p:nvPr>
        </p:nvSpPr>
        <p:spPr>
          <a:xfrm>
            <a:off x="448965" y="1350110"/>
            <a:ext cx="6914090" cy="3054100"/>
          </a:xfrm>
          <a:effectLst>
            <a:outerShdw blurRad="50800" dist="25400" dir="3000000" algn="ctr" rotWithShape="0">
              <a:srgbClr val="000000">
                <a:alpha val="26000"/>
              </a:srgbClr>
            </a:outerShdw>
          </a:effectLst>
        </p:spPr>
        <p:txBody>
          <a:bodyPr>
            <a:normAutofit fontScale="55000" lnSpcReduction="20000"/>
          </a:bodyPr>
          <a:lstStyle/>
          <a:p>
            <a:pPr marL="0" indent="0" algn="just">
              <a:buNone/>
            </a:pPr>
            <a:r>
              <a:rPr lang="pl-PL" dirty="0" smtClean="0">
                <a:effectLst>
                  <a:outerShdw blurRad="25400" dist="38100" dir="5400000" sx="1000" sy="1000" algn="ctr" rotWithShape="0">
                    <a:srgbClr val="000000">
                      <a:alpha val="30000"/>
                    </a:srgbClr>
                  </a:outerShdw>
                </a:effectLst>
              </a:rPr>
              <a:t>Podstawowa wersja modelu SIR zakłada istnienie trzech stanów: S – </a:t>
            </a:r>
            <a:r>
              <a:rPr lang="pl-PL" dirty="0" err="1" smtClean="0">
                <a:effectLst>
                  <a:outerShdw blurRad="25400" dist="38100" dir="5400000" sx="1000" sy="1000" algn="ctr" rotWithShape="0">
                    <a:srgbClr val="000000">
                      <a:alpha val="30000"/>
                    </a:srgbClr>
                  </a:outerShdw>
                </a:effectLst>
              </a:rPr>
              <a:t>Susceptible</a:t>
            </a:r>
            <a:r>
              <a:rPr lang="pl-PL" dirty="0" smtClean="0">
                <a:effectLst>
                  <a:outerShdw blurRad="25400" dist="38100" dir="5400000" sx="1000" sy="1000" algn="ctr" rotWithShape="0">
                    <a:srgbClr val="000000">
                      <a:alpha val="30000"/>
                    </a:srgbClr>
                  </a:outerShdw>
                </a:effectLst>
              </a:rPr>
              <a:t> (podatni na zarażenie), I – </a:t>
            </a:r>
            <a:r>
              <a:rPr lang="pl-PL" dirty="0" err="1" smtClean="0">
                <a:effectLst>
                  <a:outerShdw blurRad="25400" dist="38100" dir="5400000" sx="1000" sy="1000" algn="ctr" rotWithShape="0">
                    <a:srgbClr val="000000">
                      <a:alpha val="30000"/>
                    </a:srgbClr>
                  </a:outerShdw>
                </a:effectLst>
              </a:rPr>
              <a:t>Infected</a:t>
            </a:r>
            <a:r>
              <a:rPr lang="pl-PL" dirty="0" smtClean="0">
                <a:effectLst>
                  <a:outerShdw blurRad="25400" dist="38100" dir="5400000" sx="1000" sy="1000" algn="ctr" rotWithShape="0">
                    <a:srgbClr val="000000">
                      <a:alpha val="30000"/>
                    </a:srgbClr>
                  </a:outerShdw>
                </a:effectLst>
              </a:rPr>
              <a:t> (osoby chore i zarażające innych) oraz R – </a:t>
            </a:r>
            <a:r>
              <a:rPr lang="pl-PL" dirty="0" err="1" smtClean="0">
                <a:effectLst>
                  <a:outerShdw blurRad="25400" dist="38100" dir="5400000" sx="1000" sy="1000" algn="ctr" rotWithShape="0">
                    <a:srgbClr val="000000">
                      <a:alpha val="30000"/>
                    </a:srgbClr>
                  </a:outerShdw>
                </a:effectLst>
              </a:rPr>
              <a:t>Recovered</a:t>
            </a:r>
            <a:r>
              <a:rPr lang="pl-PL" dirty="0" smtClean="0">
                <a:effectLst>
                  <a:outerShdw blurRad="25400" dist="38100" dir="5400000" sx="1000" sy="1000" algn="ctr" rotWithShape="0">
                    <a:srgbClr val="000000">
                      <a:alpha val="30000"/>
                    </a:srgbClr>
                  </a:outerShdw>
                </a:effectLst>
              </a:rPr>
              <a:t> (odzyskane do populacji z nabytą odpornością).  W naszym modelu dodaliśmy dodatkowe stany do ww. grup i przejścia między nimi określiliśmy analogicznymi równaniami.</a:t>
            </a:r>
          </a:p>
          <a:p>
            <a:pPr marL="0" indent="0" algn="just">
              <a:buNone/>
            </a:pPr>
            <a:endParaRPr lang="pl-PL" dirty="0">
              <a:effectLst>
                <a:outerShdw blurRad="25400" dist="38100" dir="5400000" sx="1000" sy="1000" algn="ctr" rotWithShape="0">
                  <a:srgbClr val="000000">
                    <a:alpha val="30000"/>
                  </a:srgbClr>
                </a:outerShdw>
              </a:effectLst>
            </a:endParaRPr>
          </a:p>
          <a:p>
            <a:pPr marL="0" indent="0" algn="just">
              <a:buNone/>
            </a:pPr>
            <a:r>
              <a:rPr lang="pl-PL" dirty="0" smtClean="0">
                <a:effectLst>
                  <a:outerShdw blurRad="25400" dist="38100" dir="5400000" sx="1000" sy="1000" algn="ctr" rotWithShape="0">
                    <a:srgbClr val="000000">
                      <a:alpha val="30000"/>
                    </a:srgbClr>
                  </a:outerShdw>
                </a:effectLst>
              </a:rPr>
              <a:t>Zaimplementowaliśmy opracowany model w środowisku Matlab Simulink. Istotą działania takiego modelu jest obliczanie liczebności osób będących w poszczególnych stanach następnego dnia na podstawie dnia obecnego. Z tego też powodu wydajność obliczeniowa takiego modelu niewymownie rośnie względem modeli bazujących na automatach komórkowych wraz ze wzrostem populacji.</a:t>
            </a:r>
          </a:p>
          <a:p>
            <a:pPr marL="0" indent="0" algn="just">
              <a:buNone/>
            </a:pPr>
            <a:endParaRPr lang="pl-PL" dirty="0">
              <a:effectLst>
                <a:outerShdw blurRad="25400" dist="38100" dir="5400000" sx="1000" sy="1000" algn="ctr" rotWithShape="0">
                  <a:srgbClr val="000000">
                    <a:alpha val="30000"/>
                  </a:srgbClr>
                </a:outerShdw>
              </a:effectLst>
            </a:endParaRPr>
          </a:p>
          <a:p>
            <a:pPr marL="0" indent="0" algn="just">
              <a:buNone/>
            </a:pPr>
            <a:r>
              <a:rPr lang="pl-PL" dirty="0" smtClean="0">
                <a:effectLst>
                  <a:outerShdw blurRad="25400" dist="38100" dir="5400000" sx="1000" sy="1000" algn="ctr" rotWithShape="0">
                    <a:srgbClr val="000000">
                      <a:alpha val="30000"/>
                    </a:srgbClr>
                  </a:outerShdw>
                </a:effectLst>
              </a:rPr>
              <a:t>Wprowadziliśmy również możliwość uwzględnienia w modelu obostrzeń nakładanych przez rząd lub innych czynników, które w sposób wymierny ograniczają rozprzestrzenianie choroby.</a:t>
            </a:r>
          </a:p>
          <a:p>
            <a:pPr marL="0" indent="0" algn="just">
              <a:buNone/>
            </a:pPr>
            <a:endParaRPr lang="pl-PL" dirty="0">
              <a:effectLst>
                <a:outerShdw blurRad="25400" dist="38100" dir="5400000" sx="1000" sy="1000" algn="ctr" rotWithShape="0">
                  <a:srgbClr val="000000">
                    <a:alpha val="30000"/>
                  </a:srgbClr>
                </a:outerShdw>
              </a:effectLst>
            </a:endParaRPr>
          </a:p>
          <a:p>
            <a:pPr marL="0" indent="0" algn="just">
              <a:buNone/>
            </a:pPr>
            <a:endParaRPr lang="pl-PL" dirty="0">
              <a:effectLst>
                <a:outerShdw blurRad="25400" dist="38100" dir="5400000" sx="1000" sy="1000" algn="ctr" rotWithShape="0">
                  <a:srgbClr val="000000">
                    <a:alpha val="30000"/>
                  </a:srgbClr>
                </a:outerShdw>
              </a:effectLst>
            </a:endParaRPr>
          </a:p>
        </p:txBody>
      </p:sp>
    </p:spTree>
    <p:extLst>
      <p:ext uri="{BB962C8B-B14F-4D97-AF65-F5344CB8AC3E}">
        <p14:creationId xmlns:p14="http://schemas.microsoft.com/office/powerpoint/2010/main" val="5019256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1486</Words>
  <Application>Microsoft Office PowerPoint</Application>
  <PresentationFormat>Pokaz na ekranie (16:9)</PresentationFormat>
  <Paragraphs>71</Paragraphs>
  <Slides>15</Slides>
  <Notes>4</Notes>
  <HiddenSlides>0</HiddenSlides>
  <MMClips>0</MMClips>
  <ScaleCrop>false</ScaleCrop>
  <HeadingPairs>
    <vt:vector size="4" baseType="variant">
      <vt:variant>
        <vt:lpstr>Motyw</vt:lpstr>
      </vt:variant>
      <vt:variant>
        <vt:i4>1</vt:i4>
      </vt:variant>
      <vt:variant>
        <vt:lpstr>Tytuły slajdów</vt:lpstr>
      </vt:variant>
      <vt:variant>
        <vt:i4>15</vt:i4>
      </vt:variant>
    </vt:vector>
  </HeadingPairs>
  <TitlesOfParts>
    <vt:vector size="16" baseType="lpstr">
      <vt:lpstr>Office Theme</vt:lpstr>
      <vt:lpstr>Prezentacja programu PowerPoint</vt:lpstr>
      <vt:lpstr>Charakterystyka problemu i wymagania</vt:lpstr>
      <vt:lpstr>Zaimplementowana aplikacja</vt:lpstr>
      <vt:lpstr>Dlaczego App Designer?</vt:lpstr>
      <vt:lpstr>Prezentacja programu PowerPoint</vt:lpstr>
      <vt:lpstr>Prezentacja programu PowerPoint</vt:lpstr>
      <vt:lpstr>Prezentacja programu PowerPoint</vt:lpstr>
      <vt:lpstr>Szwajcaria – najlepsze dopasowanie</vt:lpstr>
      <vt:lpstr>Model SIR bazujący na równaniach różniczkowych</vt:lpstr>
      <vt:lpstr>Prezentacja programu PowerPoint</vt:lpstr>
      <vt:lpstr>Równania różniczkowe opisujące model</vt:lpstr>
      <vt:lpstr>Model SIR - scenariusze</vt:lpstr>
      <vt:lpstr>Główne problemy i historia wersji</vt:lpstr>
      <vt:lpstr>Wnioski </vt:lpstr>
      <vt:lpstr>Bibliografia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2020-08-29T11:09:51Z</dcterms:modified>
</cp:coreProperties>
</file>