
<file path=[Content_Types].xml><?xml version="1.0" encoding="utf-8"?>
<Types xmlns="http://schemas.openxmlformats.org/package/2006/content-types">
  <Default Extension="jpeg" ContentType="image/jpeg"/>
  <Default Extension="JPG" ContentType="image/.jp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261" r:id="rId4"/>
    <p:sldId id="259" r:id="rId5"/>
    <p:sldId id="273" r:id="rId6"/>
    <p:sldId id="262" r:id="rId7"/>
    <p:sldId id="274" r:id="rId8"/>
    <p:sldId id="269" r:id="rId9"/>
    <p:sldId id="270" r:id="rId10"/>
    <p:sldId id="271" r:id="rId11"/>
    <p:sldId id="285" r:id="rId12"/>
    <p:sldId id="286" r:id="rId13"/>
    <p:sldId id="287" r:id="rId14"/>
    <p:sldId id="288" r:id="rId15"/>
    <p:sldId id="289" r:id="rId16"/>
    <p:sldId id="290" r:id="rId17"/>
    <p:sldId id="291" r:id="rId18"/>
    <p:sldId id="292" r:id="rId19"/>
    <p:sldId id="275"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3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2"/>
    <p:restoredTop sz="94659"/>
  </p:normalViewPr>
  <p:slideViewPr>
    <p:cSldViewPr snapToGrid="0" snapToObjects="1">
      <p:cViewPr varScale="1">
        <p:scale>
          <a:sx n="80" d="100"/>
          <a:sy n="80" d="100"/>
        </p:scale>
        <p:origin x="216"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DA83D-B573-B44D-B090-9A7F53D5B785}"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EA2A9-01FB-9740-BB98-AE14AD9EFD9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
        <p:nvSpPr>
          <p:cNvPr id="7" name="矩形 6" descr="e7d195523061f1c0cef09ac28eaae964ec9988a5cce77c8b8C1E4685C6E6B40CD7615480512384A61EE159C6FE0045D14B61E85D0A95589D558B81FFC809322ACC20DC2254D928200A3EA0841B8B1814D46540F92FDE0CC7D2E4FED8FEEFC6C9A68F4EFD8E967F607C3A4874F08B710D4B9EDAF2198A37174DB562817F68A467C4A8AF4E469EC69C"/>
          <p:cNvSpPr/>
          <p:nvPr userDrawn="1"/>
        </p:nvSpPr>
        <p:spPr>
          <a:xfrm>
            <a:off x="323563" y="283442"/>
            <a:ext cx="3134138" cy="507831"/>
          </a:xfrm>
          <a:prstGeom prst="rect">
            <a:avLst/>
          </a:prstGeom>
        </p:spPr>
        <p:txBody>
          <a:bodyPr wrap="square">
            <a:spAutoFit/>
          </a:bodyPr>
          <a:lstStyle/>
          <a:p>
            <a:r>
              <a:rPr lang="zh-CN" altLang="en-US" sz="1600" dirty="0" smtClean="0">
                <a:solidFill>
                  <a:srgbClr val="44536A"/>
                </a:solidFill>
                <a:latin typeface="Hiragino Sans GB W3" charset="-122"/>
                <a:ea typeface="Hiragino Sans GB W3" charset="-122"/>
                <a:cs typeface="Hiragino Sans GB W3" charset="-122"/>
              </a:rPr>
              <a:t>文字标题</a:t>
            </a:r>
            <a:endParaRPr lang="en-US" altLang="zh-CN" sz="1600" dirty="0" smtClean="0">
              <a:solidFill>
                <a:srgbClr val="44536A"/>
              </a:solidFill>
              <a:latin typeface="Hiragino Sans GB W3" charset="-122"/>
              <a:ea typeface="Hiragino Sans GB W3" charset="-122"/>
              <a:cs typeface="Hiragino Sans GB W3" charset="-122"/>
            </a:endParaRPr>
          </a:p>
          <a:p>
            <a:r>
              <a:rPr lang="en-US" altLang="zh-CN" sz="1100" dirty="0" smtClean="0">
                <a:solidFill>
                  <a:srgbClr val="44536A"/>
                </a:solidFill>
                <a:latin typeface="Hiragino Sans GB W3" charset="-122"/>
                <a:ea typeface="Hiragino Sans GB W3" charset="-122"/>
                <a:cs typeface="Hiragino Sans GB W3" charset="-122"/>
              </a:rPr>
              <a:t>Work Text</a:t>
            </a:r>
            <a:endParaRPr lang="en-US" altLang="zh-CN" sz="1100" dirty="0">
              <a:solidFill>
                <a:srgbClr val="44536A"/>
              </a:solidFill>
              <a:latin typeface="Hiragino Sans GB W3" charset="-122"/>
              <a:ea typeface="Hiragino Sans GB W3" charset="-122"/>
              <a:cs typeface="Hiragino Sans GB W3" charset="-122"/>
            </a:endParaRPr>
          </a:p>
        </p:txBody>
      </p:sp>
      <p:sp>
        <p:nvSpPr>
          <p:cNvPr id="8" name="矩形 7"/>
          <p:cNvSpPr/>
          <p:nvPr userDrawn="1"/>
        </p:nvSpPr>
        <p:spPr>
          <a:xfrm>
            <a:off x="0" y="302820"/>
            <a:ext cx="273132" cy="4690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A9465A02-1B88-FC4A-BDFA-E28F4F5B5BE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BF02F83-A810-A349-BE5C-DFDDFA1AC64E}"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65A02-1B88-FC4A-BDFA-E28F4F5B5BE9}"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02F83-A810-A349-BE5C-DFDDFA1AC64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0"/>
            <a:ext cx="12192000" cy="6858000"/>
          </a:xfrm>
          <a:prstGeom prst="rect">
            <a:avLst/>
          </a:prstGeom>
        </p:spPr>
      </p:pic>
      <p:sp>
        <p:nvSpPr>
          <p:cNvPr id="9" name="矩形 8"/>
          <p:cNvSpPr/>
          <p:nvPr/>
        </p:nvSpPr>
        <p:spPr>
          <a:xfrm>
            <a:off x="0" y="0"/>
            <a:ext cx="12192000" cy="6858000"/>
          </a:xfrm>
          <a:prstGeom prst="rect">
            <a:avLst/>
          </a:prstGeom>
          <a:solidFill>
            <a:schemeClr val="tx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kumimoji="1" lang="zh-CN" alt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文本框 8"/>
          <p:cNvSpPr txBox="1"/>
          <p:nvPr/>
        </p:nvSpPr>
        <p:spPr>
          <a:xfrm>
            <a:off x="955040" y="764540"/>
            <a:ext cx="10573385" cy="14463395"/>
          </a:xfrm>
          <a:prstGeom prst="rect">
            <a:avLst/>
          </a:prstGeom>
          <a:noFill/>
        </p:spPr>
        <p:txBody>
          <a:bodyPr wrap="square" lIns="68580" tIns="34290" rIns="68580" bIns="34290" rtlCol="0">
            <a:noAutofit/>
          </a:bodyPr>
          <a:lstStyle/>
          <a:p>
            <a:r>
              <a:rPr lang="zh-CN" altLang="zh-CN" sz="6600">
                <a:ln w="22225">
                  <a:solidFill>
                    <a:schemeClr val="accent2"/>
                  </a:solidFill>
                  <a:prstDash val="solid"/>
                </a:ln>
                <a:solidFill>
                  <a:schemeClr val="accent2">
                    <a:lumMod val="40000"/>
                    <a:lumOff val="60000"/>
                  </a:schemeClr>
                </a:solidFill>
                <a:effectLst/>
                <a:sym typeface="+mn-ea"/>
              </a:rPr>
              <a:t>Evaluation of Code Copilot's Quality and Maintainability in Code Explanation Generation and Impact Analysis</a:t>
            </a:r>
            <a:endParaRPr lang="zh-CN" altLang="zh-CN" sz="6600" dirty="0">
              <a:ln w="22225">
                <a:solidFill>
                  <a:schemeClr val="accent2"/>
                </a:solidFill>
                <a:prstDash val="solid"/>
              </a:ln>
              <a:solidFill>
                <a:schemeClr val="accent2">
                  <a:lumMod val="40000"/>
                  <a:lumOff val="60000"/>
                </a:schemeClr>
              </a:solidFill>
              <a:effectLst/>
              <a:latin typeface="Arial" panose="020B0604020202020204" pitchFamily="34"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74650" y="2170430"/>
            <a:ext cx="11442700" cy="2861310"/>
          </a:xfrm>
          <a:prstGeom prst="rect">
            <a:avLst/>
          </a:prstGeom>
          <a:noFill/>
          <a:ln w="9525">
            <a:noFill/>
          </a:ln>
        </p:spPr>
        <p:txBody>
          <a:bodyPr wrap="square">
            <a:spAutoFit/>
          </a:bodyPr>
          <a:p>
            <a:pPr indent="0"/>
            <a:r>
              <a:rPr lang="en-US" sz="3600" b="0">
                <a:latin typeface="Calibri" panose="020F0502020204030204" pitchFamily="34" charset="0"/>
                <a:ea typeface="宋体" panose="02010600030101010101" pitchFamily="2" charset="-122"/>
                <a:cs typeface="Times New Roman" panose="02020603050405020304" charset="0"/>
              </a:rPr>
              <a:t>Vulnerability and Comprehensibility Analysis: Evaluate the differences in vulnerabilities and comprehensibility between the original code, generated explanations, and regenerated code. The analysis will include the detection of logical errors, potential vulnerabilities, and readability issues in the code.</a:t>
            </a:r>
            <a:endParaRPr lang="en-US" sz="36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74650" y="1280160"/>
            <a:ext cx="11442700" cy="3969385"/>
          </a:xfrm>
          <a:prstGeom prst="rect">
            <a:avLst/>
          </a:prstGeom>
          <a:noFill/>
          <a:ln w="9525">
            <a:noFill/>
          </a:ln>
        </p:spPr>
        <p:txBody>
          <a:bodyPr wrap="square">
            <a:spAutoFit/>
          </a:bodyPr>
          <a:p>
            <a:pPr indent="0"/>
            <a:r>
              <a:rPr lang="en-US" sz="3600" b="0">
                <a:latin typeface="Calibri" panose="020F0502020204030204" pitchFamily="34" charset="0"/>
                <a:ea typeface="宋体" panose="02010600030101010101" pitchFamily="2" charset="-122"/>
                <a:cs typeface="Times New Roman" panose="02020603050405020304" charset="0"/>
              </a:rPr>
              <a:t>Performance Evaluation: In addition to vulnerability and comprehensibility analysis, performance evaluation of the generated code can be conducted. This may include performance testing of the generated code, such as comparing execution time and resource consumption. This helps assess the efficiency and feasibility of the code generated by Code Copilot.</a:t>
            </a:r>
            <a:endParaRPr lang="en-US" sz="36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535194"/>
            <a:ext cx="12192000" cy="1346888"/>
          </a:xfrm>
          <a:prstGeom prst="rect">
            <a:avLst/>
          </a:prstGeom>
          <a:blipFill dpi="0" rotWithShape="1">
            <a:blip r:embed="rId1"/>
            <a:srcRect/>
            <a:stretch>
              <a:fillRect l="-2000" t="-50000" b="-1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0" y="2535194"/>
            <a:ext cx="12192000" cy="1346888"/>
          </a:xfrm>
          <a:prstGeom prst="rect">
            <a:avLst/>
          </a:prstGeom>
          <a:solidFill>
            <a:srgbClr val="44536A">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原创设计师QQ598969553             _2"/>
          <p:cNvSpPr>
            <a:spLocks noChangeArrowheads="1"/>
          </p:cNvSpPr>
          <p:nvPr/>
        </p:nvSpPr>
        <p:spPr bwMode="auto">
          <a:xfrm>
            <a:off x="1968292" y="2976706"/>
            <a:ext cx="167513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buFont typeface="Arial" panose="020B0604020202020204" pitchFamily="34" charset="0"/>
              <a:buNone/>
            </a:pPr>
            <a:r>
              <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rPr>
              <a:t>Research Plan</a:t>
            </a:r>
            <a:endPar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7" name="原创设计师QQ598969553             _5"/>
          <p:cNvCxnSpPr/>
          <p:nvPr/>
        </p:nvCxnSpPr>
        <p:spPr>
          <a:xfrm>
            <a:off x="1824276" y="3000518"/>
            <a:ext cx="0" cy="423243"/>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855208" y="2746973"/>
            <a:ext cx="868680" cy="922020"/>
          </a:xfrm>
          <a:prstGeom prst="rect">
            <a:avLst/>
          </a:prstGeom>
          <a:noFill/>
        </p:spPr>
        <p:txBody>
          <a:bodyPr wrap="none" rtlCol="0">
            <a:spAutoFit/>
          </a:bodyPr>
          <a:lstStyle/>
          <a:p>
            <a:r>
              <a:rPr lang="en-US" altLang="zh-CN" sz="5400" dirty="0">
                <a:solidFill>
                  <a:srgbClr val="FFC000"/>
                </a:solidFill>
                <a:latin typeface="HYDaHeiJ" charset="-122"/>
                <a:ea typeface="HYDaHeiJ" charset="-122"/>
                <a:cs typeface="HYDaHeiJ" charset="-122"/>
              </a:rPr>
              <a:t>05</a:t>
            </a:r>
            <a:endParaRPr lang="zh-CN" altLang="en-US" sz="5400" dirty="0">
              <a:solidFill>
                <a:srgbClr val="FFC000"/>
              </a:solidFill>
              <a:latin typeface="HYDaHeiJ" charset="-122"/>
              <a:ea typeface="HYDaHeiJ" charset="-122"/>
              <a:cs typeface="HYDaHeiJ" charset="-122"/>
            </a:endParaRPr>
          </a:p>
        </p:txBody>
      </p:sp>
      <p:sp>
        <p:nvSpPr>
          <p:cNvPr id="16" name="矩形 15"/>
          <p:cNvSpPr/>
          <p:nvPr/>
        </p:nvSpPr>
        <p:spPr>
          <a:xfrm>
            <a:off x="0" y="0"/>
            <a:ext cx="1563668"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74650" y="1280160"/>
            <a:ext cx="11442700" cy="4892675"/>
          </a:xfrm>
          <a:prstGeom prst="rect">
            <a:avLst/>
          </a:prstGeom>
          <a:noFill/>
          <a:ln w="9525">
            <a:noFill/>
          </a:ln>
        </p:spPr>
        <p:txBody>
          <a:bodyPr wrap="square">
            <a:spAutoFit/>
          </a:bodyPr>
          <a:p>
            <a:pPr indent="0"/>
            <a:r>
              <a:rPr lang="en-US" sz="2400" b="0">
                <a:latin typeface="Calibri" panose="020F0502020204030204" pitchFamily="34" charset="0"/>
                <a:ea typeface="宋体" panose="02010600030101010101" pitchFamily="2" charset="-122"/>
                <a:cs typeface="Times New Roman" panose="02020603050405020304" charset="0"/>
              </a:rPr>
              <a:t>Weeks 1-2: Collect relevant literature and resources, gain a deep understanding of Code Copilot's working principles and existing research.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3: Select sample code snippets, set up the experimental environment, and categorize the code snippets based on algorithm types or functionalities.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4: Generate explanations using Code Copilot and record the results.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5: Regenerate code using Code Copilot and compare it with the original code.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6: Analyze vulnerabilities and comprehensibility of generated explanations and regenerated code.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7: Perform performance evaluation of the generated code.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8: Write the initial draft of the paper and conduct preliminary review.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Weeks 9-10: Revise the paper based on feedback from advisors and reviewers, and prepare the final draft. </a:t>
            </a:r>
            <a:endParaRPr lang="en-US" sz="2400" b="0">
              <a:latin typeface="Calibri" panose="020F0502020204030204" pitchFamily="34" charset="0"/>
              <a:ea typeface="宋体" panose="02010600030101010101" pitchFamily="2" charset="-122"/>
              <a:cs typeface="Times New Roman" panose="02020603050405020304" charset="0"/>
            </a:endParaRPr>
          </a:p>
          <a:p>
            <a:pPr indent="0"/>
            <a:r>
              <a:rPr lang="en-US" sz="2400" b="0">
                <a:latin typeface="Calibri" panose="020F0502020204030204" pitchFamily="34" charset="0"/>
                <a:ea typeface="宋体" panose="02010600030101010101" pitchFamily="2" charset="-122"/>
                <a:cs typeface="Times New Roman" panose="02020603050405020304" charset="0"/>
              </a:rPr>
              <a:t>Week 11: Submit the paper.</a:t>
            </a:r>
            <a:endParaRPr lang="en-US" sz="24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535194"/>
            <a:ext cx="12192000" cy="1346888"/>
          </a:xfrm>
          <a:prstGeom prst="rect">
            <a:avLst/>
          </a:prstGeom>
          <a:blipFill dpi="0" rotWithShape="1">
            <a:blip r:embed="rId1"/>
            <a:srcRect/>
            <a:stretch>
              <a:fillRect l="-2000" t="-50000" b="-1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0" y="2535194"/>
            <a:ext cx="12192000" cy="1346888"/>
          </a:xfrm>
          <a:prstGeom prst="rect">
            <a:avLst/>
          </a:prstGeom>
          <a:solidFill>
            <a:srgbClr val="44536A">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原创设计师QQ598969553             _2"/>
          <p:cNvSpPr>
            <a:spLocks noChangeArrowheads="1"/>
          </p:cNvSpPr>
          <p:nvPr/>
        </p:nvSpPr>
        <p:spPr bwMode="auto">
          <a:xfrm>
            <a:off x="1968292" y="2976706"/>
            <a:ext cx="437642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buFont typeface="Arial" panose="020B0604020202020204" pitchFamily="34" charset="0"/>
              <a:buNone/>
            </a:pPr>
            <a:r>
              <a:rPr lang="en-US" altLang="zh-CN" sz="2000" dirty="0" smtClean="0">
                <a:solidFill>
                  <a:schemeClr val="bg1"/>
                </a:solidFill>
                <a:latin typeface="微软雅黑" panose="020B0503020204020204" charset="-122"/>
                <a:ea typeface="微软雅黑" panose="020B0503020204020204" charset="-122"/>
                <a:cs typeface="Arial" panose="020B0604020202020204" pitchFamily="34" charset="0"/>
              </a:rPr>
              <a:t>`Expected Results and Contributions</a:t>
            </a:r>
            <a:endParaRPr lang="en-US" altLang="zh-CN" sz="2000" dirty="0" smtClean="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7" name="原创设计师QQ598969553             _5"/>
          <p:cNvCxnSpPr/>
          <p:nvPr/>
        </p:nvCxnSpPr>
        <p:spPr>
          <a:xfrm>
            <a:off x="1824276" y="3000518"/>
            <a:ext cx="0" cy="423243"/>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855208" y="2746973"/>
            <a:ext cx="868680" cy="922020"/>
          </a:xfrm>
          <a:prstGeom prst="rect">
            <a:avLst/>
          </a:prstGeom>
          <a:noFill/>
        </p:spPr>
        <p:txBody>
          <a:bodyPr wrap="none" rtlCol="0">
            <a:spAutoFit/>
          </a:bodyPr>
          <a:lstStyle/>
          <a:p>
            <a:r>
              <a:rPr lang="en-US" altLang="zh-CN" sz="5400" dirty="0">
                <a:solidFill>
                  <a:srgbClr val="FFC000"/>
                </a:solidFill>
                <a:latin typeface="HYDaHeiJ" charset="-122"/>
                <a:ea typeface="HYDaHeiJ" charset="-122"/>
                <a:cs typeface="HYDaHeiJ" charset="-122"/>
              </a:rPr>
              <a:t>06</a:t>
            </a:r>
            <a:endParaRPr lang="zh-CN" altLang="en-US" sz="5400" dirty="0">
              <a:solidFill>
                <a:srgbClr val="FFC000"/>
              </a:solidFill>
              <a:latin typeface="HYDaHeiJ" charset="-122"/>
              <a:ea typeface="HYDaHeiJ" charset="-122"/>
              <a:cs typeface="HYDaHeiJ" charset="-122"/>
            </a:endParaRPr>
          </a:p>
        </p:txBody>
      </p:sp>
      <p:sp>
        <p:nvSpPr>
          <p:cNvPr id="16" name="矩形 15"/>
          <p:cNvSpPr/>
          <p:nvPr/>
        </p:nvSpPr>
        <p:spPr>
          <a:xfrm>
            <a:off x="0" y="0"/>
            <a:ext cx="1563668"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41630" y="928370"/>
            <a:ext cx="11442700" cy="5323205"/>
          </a:xfrm>
          <a:prstGeom prst="rect">
            <a:avLst/>
          </a:prstGeom>
          <a:noFill/>
          <a:ln w="9525">
            <a:noFill/>
          </a:ln>
        </p:spPr>
        <p:txBody>
          <a:bodyPr wrap="square">
            <a:spAutoFit/>
          </a:bodyPr>
          <a:p>
            <a:pPr indent="0"/>
            <a:r>
              <a:rPr lang="en-US" sz="2000" b="0">
                <a:latin typeface="Calibri" panose="020F0502020204030204" pitchFamily="34" charset="0"/>
                <a:ea typeface="宋体" panose="02010600030101010101" pitchFamily="2" charset="-122"/>
                <a:cs typeface="Times New Roman" panose="02020603050405020304" charset="0"/>
              </a:rPr>
              <a:t>Through this research, we expect to achieve the following results and contributions:</a:t>
            </a:r>
            <a:endParaRPr lang="en-US" sz="2000" b="0">
              <a:latin typeface="Calibri" panose="020F0502020204030204" pitchFamily="34" charset="0"/>
              <a:ea typeface="宋体" panose="02010600030101010101" pitchFamily="2" charset="-122"/>
              <a:cs typeface="Times New Roman" panose="02020603050405020304" charset="0"/>
            </a:endParaRPr>
          </a:p>
          <a:p>
            <a:pPr indent="0"/>
            <a:endParaRPr lang="en-US" sz="2000" b="0">
              <a:latin typeface="Calibri" panose="020F0502020204030204" pitchFamily="34" charset="0"/>
              <a:ea typeface="宋体" panose="02010600030101010101" pitchFamily="2" charset="-122"/>
              <a:cs typeface="Times New Roman" panose="02020603050405020304" charset="0"/>
            </a:endParaRPr>
          </a:p>
          <a:p>
            <a:pPr indent="0"/>
            <a:r>
              <a:rPr lang="en-US" sz="2000" b="0">
                <a:latin typeface="Calibri" panose="020F0502020204030204" pitchFamily="34" charset="0"/>
                <a:ea typeface="宋体" panose="02010600030101010101" pitchFamily="2" charset="-122"/>
                <a:cs typeface="Times New Roman" panose="02020603050405020304" charset="0"/>
              </a:rPr>
              <a:t>Evaluate the accuracy and practicality of code explanations generated by Code Copilot. We will analyze the consistency and richness of information between the generated explanations and the original code to determine if the explanations accurately describe the functionality and implementation of the code.</a:t>
            </a:r>
            <a:endParaRPr lang="en-US" sz="2000" b="0">
              <a:latin typeface="Calibri" panose="020F0502020204030204" pitchFamily="34" charset="0"/>
              <a:ea typeface="宋体" panose="02010600030101010101" pitchFamily="2" charset="-122"/>
              <a:cs typeface="Times New Roman" panose="02020603050405020304" charset="0"/>
            </a:endParaRPr>
          </a:p>
          <a:p>
            <a:pPr indent="0"/>
            <a:endParaRPr lang="en-US" sz="2000" b="0">
              <a:latin typeface="Calibri" panose="020F0502020204030204" pitchFamily="34" charset="0"/>
              <a:ea typeface="宋体" panose="02010600030101010101" pitchFamily="2" charset="-122"/>
              <a:cs typeface="Times New Roman" panose="02020603050405020304" charset="0"/>
            </a:endParaRPr>
          </a:p>
          <a:p>
            <a:pPr indent="0"/>
            <a:r>
              <a:rPr lang="en-US" sz="2000" b="0">
                <a:latin typeface="Calibri" panose="020F0502020204030204" pitchFamily="34" charset="0"/>
                <a:ea typeface="宋体" panose="02010600030101010101" pitchFamily="2" charset="-122"/>
                <a:cs typeface="Times New Roman" panose="02020603050405020304" charset="0"/>
              </a:rPr>
              <a:t>Analyze the differences and potential vulnerabilities between the regenerated code and the original code. We will compare the syntax and logic differences between the regenerated code and the original code, and detect potential vulnerabilities and errors.</a:t>
            </a:r>
            <a:endParaRPr lang="en-US" sz="2000" b="0">
              <a:latin typeface="Calibri" panose="020F0502020204030204" pitchFamily="34" charset="0"/>
              <a:ea typeface="宋体" panose="02010600030101010101" pitchFamily="2" charset="-122"/>
              <a:cs typeface="Times New Roman" panose="02020603050405020304" charset="0"/>
            </a:endParaRPr>
          </a:p>
          <a:p>
            <a:pPr indent="0"/>
            <a:endParaRPr lang="en-US" sz="2000" b="0">
              <a:latin typeface="Calibri" panose="020F0502020204030204" pitchFamily="34" charset="0"/>
              <a:ea typeface="宋体" panose="02010600030101010101" pitchFamily="2" charset="-122"/>
              <a:cs typeface="Times New Roman" panose="02020603050405020304" charset="0"/>
            </a:endParaRPr>
          </a:p>
          <a:p>
            <a:pPr indent="0"/>
            <a:r>
              <a:rPr lang="en-US" sz="2000" b="0">
                <a:latin typeface="Calibri" panose="020F0502020204030204" pitchFamily="34" charset="0"/>
                <a:ea typeface="宋体" panose="02010600030101010101" pitchFamily="2" charset="-122"/>
                <a:cs typeface="Times New Roman" panose="02020603050405020304" charset="0"/>
              </a:rPr>
              <a:t>Investigate the impact of generated explanations on code comprehension and maintainability. We will assess the extent to which the generated explanations aid in code comprehension, as well as their impact on code readability, maintainability, and extensibility.</a:t>
            </a:r>
            <a:endParaRPr lang="en-US" sz="2000" b="0">
              <a:latin typeface="Calibri" panose="020F0502020204030204" pitchFamily="34" charset="0"/>
              <a:ea typeface="宋体" panose="02010600030101010101" pitchFamily="2" charset="-122"/>
              <a:cs typeface="Times New Roman" panose="02020603050405020304" charset="0"/>
            </a:endParaRPr>
          </a:p>
          <a:p>
            <a:pPr indent="0"/>
            <a:endParaRPr lang="en-US" sz="2000" b="0">
              <a:latin typeface="Calibri" panose="020F0502020204030204" pitchFamily="34" charset="0"/>
              <a:ea typeface="宋体" panose="02010600030101010101" pitchFamily="2" charset="-122"/>
              <a:cs typeface="Times New Roman" panose="02020603050405020304" charset="0"/>
            </a:endParaRPr>
          </a:p>
          <a:p>
            <a:pPr indent="0"/>
            <a:r>
              <a:rPr lang="en-US" sz="2000" b="0">
                <a:latin typeface="Calibri" panose="020F0502020204030204" pitchFamily="34" charset="0"/>
                <a:ea typeface="宋体" panose="02010600030101010101" pitchFamily="2" charset="-122"/>
                <a:cs typeface="Times New Roman" panose="02020603050405020304" charset="0"/>
              </a:rPr>
              <a:t>Provide recommendations and guidance for the practical application of Code Copilot. Based on the research findings, we will offer best practices and considerations for utilizing Code Copilot to help developers make better use of this tool and improve code quality and maintainability in the software development process.</a:t>
            </a:r>
            <a:endParaRPr lang="en-US" sz="20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535194"/>
            <a:ext cx="12192000" cy="1346888"/>
          </a:xfrm>
          <a:prstGeom prst="rect">
            <a:avLst/>
          </a:prstGeom>
          <a:blipFill dpi="0" rotWithShape="1">
            <a:blip r:embed="rId1"/>
            <a:srcRect/>
            <a:stretch>
              <a:fillRect l="-2000" t="-50000" b="-1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0" y="2535194"/>
            <a:ext cx="12192000" cy="1346888"/>
          </a:xfrm>
          <a:prstGeom prst="rect">
            <a:avLst/>
          </a:prstGeom>
          <a:solidFill>
            <a:srgbClr val="44536A">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原创设计师QQ598969553             _2"/>
          <p:cNvSpPr>
            <a:spLocks noChangeArrowheads="1"/>
          </p:cNvSpPr>
          <p:nvPr/>
        </p:nvSpPr>
        <p:spPr bwMode="auto">
          <a:xfrm>
            <a:off x="1968292" y="2976706"/>
            <a:ext cx="113919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buFont typeface="Arial" panose="020B0604020202020204" pitchFamily="34" charset="0"/>
              <a:buNone/>
            </a:pPr>
            <a:r>
              <a:rPr lang="en-US" altLang="zh-CN" sz="2000" dirty="0" smtClean="0">
                <a:solidFill>
                  <a:schemeClr val="bg1"/>
                </a:solidFill>
                <a:latin typeface="微软雅黑" panose="020B0503020204020204" charset="-122"/>
                <a:ea typeface="微软雅黑" panose="020B0503020204020204" charset="-122"/>
                <a:cs typeface="Arial" panose="020B0604020202020204" pitchFamily="34" charset="0"/>
              </a:rPr>
              <a:t>Problems</a:t>
            </a:r>
            <a:endParaRPr lang="en-US" altLang="zh-CN" sz="2000" dirty="0" smtClean="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7" name="原创设计师QQ598969553             _5"/>
          <p:cNvCxnSpPr/>
          <p:nvPr/>
        </p:nvCxnSpPr>
        <p:spPr>
          <a:xfrm>
            <a:off x="1824276" y="3000518"/>
            <a:ext cx="0" cy="423243"/>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855208" y="2746973"/>
            <a:ext cx="868680" cy="922020"/>
          </a:xfrm>
          <a:prstGeom prst="rect">
            <a:avLst/>
          </a:prstGeom>
          <a:noFill/>
        </p:spPr>
        <p:txBody>
          <a:bodyPr wrap="none" rtlCol="0">
            <a:spAutoFit/>
          </a:bodyPr>
          <a:lstStyle/>
          <a:p>
            <a:r>
              <a:rPr lang="en-US" altLang="zh-CN" sz="5400" dirty="0">
                <a:solidFill>
                  <a:srgbClr val="FFC000"/>
                </a:solidFill>
                <a:latin typeface="HYDaHeiJ" charset="-122"/>
                <a:ea typeface="HYDaHeiJ" charset="-122"/>
                <a:cs typeface="HYDaHeiJ" charset="-122"/>
              </a:rPr>
              <a:t>07</a:t>
            </a:r>
            <a:endParaRPr lang="zh-CN" altLang="en-US" sz="5400" dirty="0">
              <a:solidFill>
                <a:srgbClr val="FFC000"/>
              </a:solidFill>
              <a:latin typeface="HYDaHeiJ" charset="-122"/>
              <a:ea typeface="HYDaHeiJ" charset="-122"/>
              <a:cs typeface="HYDaHeiJ" charset="-122"/>
            </a:endParaRPr>
          </a:p>
        </p:txBody>
      </p:sp>
      <p:sp>
        <p:nvSpPr>
          <p:cNvPr id="16" name="矩形 15"/>
          <p:cNvSpPr/>
          <p:nvPr/>
        </p:nvSpPr>
        <p:spPr>
          <a:xfrm>
            <a:off x="0" y="0"/>
            <a:ext cx="1563668"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41630" y="928370"/>
            <a:ext cx="11442700" cy="5631180"/>
          </a:xfrm>
          <a:prstGeom prst="rect">
            <a:avLst/>
          </a:prstGeom>
          <a:noFill/>
          <a:ln w="9525">
            <a:noFill/>
          </a:ln>
        </p:spPr>
        <p:txBody>
          <a:bodyPr wrap="square">
            <a:spAutoFit/>
          </a:bodyPr>
          <a:p>
            <a:pPr indent="0"/>
            <a:r>
              <a:rPr lang="en-US" sz="4000" b="0">
                <a:latin typeface="Calibri" panose="020F0502020204030204" pitchFamily="34" charset="0"/>
                <a:ea typeface="宋体" panose="02010600030101010101" pitchFamily="2" charset="-122"/>
                <a:cs typeface="Times New Roman" panose="02020603050405020304" charset="0"/>
              </a:rPr>
              <a:t>1.copilot does not generate comments but only interprets the code</a:t>
            </a:r>
            <a:endParaRPr lang="en-US" sz="4000" b="0">
              <a:latin typeface="Calibri" panose="020F0502020204030204" pitchFamily="34" charset="0"/>
              <a:ea typeface="宋体" panose="02010600030101010101" pitchFamily="2" charset="-122"/>
              <a:cs typeface="Times New Roman" panose="02020603050405020304" charset="0"/>
            </a:endParaRPr>
          </a:p>
          <a:p>
            <a:pPr indent="0"/>
            <a:r>
              <a:rPr lang="en-US" sz="4000" b="0">
                <a:latin typeface="Calibri" panose="020F0502020204030204" pitchFamily="34" charset="0"/>
                <a:ea typeface="宋体" panose="02010600030101010101" pitchFamily="2" charset="-122"/>
                <a:cs typeface="Times New Roman" panose="02020603050405020304" charset="0"/>
              </a:rPr>
              <a:t>2.Most of the interpretations of the code found so far from github can be regenerated to produce the original code, I wonder if it has something to do with the fact that copilot has studied the code in github. Need some code snippets that are not publicly available on github.I hope the supervisor can provide some.</a:t>
            </a:r>
            <a:endParaRPr lang="en-US" sz="40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1175656"/>
            <a:ext cx="12192000" cy="4358245"/>
          </a:xfrm>
          <a:prstGeom prst="rect">
            <a:avLst/>
          </a:prstGeom>
        </p:spPr>
      </p:pic>
      <p:sp>
        <p:nvSpPr>
          <p:cNvPr id="9" name="矩形 8"/>
          <p:cNvSpPr/>
          <p:nvPr/>
        </p:nvSpPr>
        <p:spPr>
          <a:xfrm>
            <a:off x="0" y="1175656"/>
            <a:ext cx="12192000" cy="4358245"/>
          </a:xfrm>
          <a:prstGeom prst="rect">
            <a:avLst/>
          </a:prstGeom>
          <a:solidFill>
            <a:schemeClr val="tx2">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8"/>
          <p:cNvSpPr txBox="1"/>
          <p:nvPr/>
        </p:nvSpPr>
        <p:spPr>
          <a:xfrm>
            <a:off x="4699757" y="2562931"/>
            <a:ext cx="3846671" cy="899160"/>
          </a:xfrm>
          <a:prstGeom prst="rect">
            <a:avLst/>
          </a:prstGeom>
          <a:noFill/>
        </p:spPr>
        <p:txBody>
          <a:bodyPr wrap="square" lIns="68580" tIns="34290" rIns="68580" bIns="34290" rtlCol="0">
            <a:spAutoFit/>
          </a:bodyPr>
          <a:lstStyle/>
          <a:p>
            <a:r>
              <a:rPr lang="en-US" altLang="zh-CN" sz="5400" b="1" dirty="0">
                <a:solidFill>
                  <a:srgbClr val="FFC000"/>
                </a:solidFill>
                <a:latin typeface="Hiragino Sans GB W3" charset="-122"/>
                <a:ea typeface="Hiragino Sans GB W3" charset="-122"/>
                <a:cs typeface="Hiragino Sans GB W3" charset="-122"/>
              </a:rPr>
              <a:t>Thank You</a:t>
            </a:r>
            <a:endParaRPr lang="en-US" altLang="zh-CN" sz="5400" b="1" dirty="0">
              <a:solidFill>
                <a:srgbClr val="FFC000"/>
              </a:solidFill>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535194"/>
            <a:ext cx="12192000" cy="1346888"/>
          </a:xfrm>
          <a:prstGeom prst="rect">
            <a:avLst/>
          </a:prstGeom>
          <a:blipFill dpi="0" rotWithShape="1">
            <a:blip r:embed="rId1"/>
            <a:srcRect/>
            <a:stretch>
              <a:fillRect l="-2000" t="-50000" b="-1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0" y="2535194"/>
            <a:ext cx="12192000" cy="1346888"/>
          </a:xfrm>
          <a:prstGeom prst="rect">
            <a:avLst/>
          </a:prstGeom>
          <a:solidFill>
            <a:srgbClr val="44536A">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原创设计师QQ598969553             _2"/>
          <p:cNvSpPr>
            <a:spLocks noChangeArrowheads="1"/>
          </p:cNvSpPr>
          <p:nvPr/>
        </p:nvSpPr>
        <p:spPr bwMode="auto">
          <a:xfrm>
            <a:off x="1968292" y="2976706"/>
            <a:ext cx="260794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buFont typeface="Arial" panose="020B0604020202020204" pitchFamily="34" charset="0"/>
              <a:buNone/>
            </a:pPr>
            <a:r>
              <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rPr>
              <a:t>Research Background</a:t>
            </a:r>
            <a:endPar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7" name="原创设计师QQ598969553             _5"/>
          <p:cNvCxnSpPr/>
          <p:nvPr/>
        </p:nvCxnSpPr>
        <p:spPr>
          <a:xfrm>
            <a:off x="1824276" y="3000518"/>
            <a:ext cx="0" cy="423243"/>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855208" y="2746973"/>
            <a:ext cx="877163" cy="923330"/>
          </a:xfrm>
          <a:prstGeom prst="rect">
            <a:avLst/>
          </a:prstGeom>
          <a:noFill/>
        </p:spPr>
        <p:txBody>
          <a:bodyPr wrap="none" rtlCol="0">
            <a:spAutoFit/>
          </a:bodyPr>
          <a:lstStyle/>
          <a:p>
            <a:r>
              <a:rPr lang="en-US" altLang="zh-CN" sz="5400" dirty="0">
                <a:solidFill>
                  <a:srgbClr val="FFC000"/>
                </a:solidFill>
                <a:latin typeface="HYDaHeiJ" charset="-122"/>
                <a:ea typeface="HYDaHeiJ" charset="-122"/>
                <a:cs typeface="HYDaHeiJ" charset="-122"/>
              </a:rPr>
              <a:t>01</a:t>
            </a:r>
            <a:endParaRPr lang="zh-CN" altLang="en-US" sz="5400" dirty="0">
              <a:solidFill>
                <a:srgbClr val="FFC000"/>
              </a:solidFill>
              <a:latin typeface="HYDaHeiJ" charset="-122"/>
              <a:ea typeface="HYDaHeiJ" charset="-122"/>
              <a:cs typeface="HYDaHeiJ" charset="-122"/>
            </a:endParaRPr>
          </a:p>
        </p:txBody>
      </p:sp>
      <p:sp>
        <p:nvSpPr>
          <p:cNvPr id="16" name="矩形 15"/>
          <p:cNvSpPr/>
          <p:nvPr/>
        </p:nvSpPr>
        <p:spPr>
          <a:xfrm>
            <a:off x="0" y="0"/>
            <a:ext cx="1563668"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31825" y="665480"/>
            <a:ext cx="11631930" cy="4258310"/>
          </a:xfrm>
          <a:prstGeom prst="rect">
            <a:avLst/>
          </a:prstGeom>
          <a:noFill/>
          <a:ln w="9525">
            <a:noFill/>
          </a:ln>
        </p:spPr>
        <p:txBody>
          <a:bodyPr>
            <a:noAutofit/>
            <a:scene3d>
              <a:camera prst="orthographicFront"/>
              <a:lightRig rig="harsh" dir="t"/>
            </a:scene3d>
            <a:sp3d extrusionH="57150" prstMaterial="matte">
              <a:bevelT w="63500" h="12700" prst="angle"/>
              <a:contourClr>
                <a:schemeClr val="bg1">
                  <a:lumMod val="65000"/>
                </a:schemeClr>
              </a:contourClr>
            </a:sp3d>
          </a:bodyPr>
          <a:p>
            <a:pPr algn="l">
              <a:buClrTx/>
              <a:buSzTx/>
              <a:buFontTx/>
            </a:pPr>
            <a:r>
              <a:rPr lang="en-US" sz="4000" b="0">
                <a:latin typeface="Calibri" panose="020F0502020204030204" pitchFamily="34" charset="0"/>
                <a:ea typeface="宋体" panose="02010600030101010101" pitchFamily="2" charset="-122"/>
                <a:cs typeface="Times New Roman" panose="02020603050405020304" charset="0"/>
              </a:rPr>
              <a:t>In recent years, the development of machine learning and natural language processing technologies has provided programmers with powerful tools. OpenAI's Code Copilot is an AI-based code assistant that can generate useful code explanations based on context and code snippets. This study aims to explore the potential of Code Copilot in generating code explanations and further analyze the impact of these explanations on code comprehension and maintainability.</a:t>
            </a:r>
            <a:endParaRPr lang="en-US" sz="40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535194"/>
            <a:ext cx="12192000" cy="1346888"/>
          </a:xfrm>
          <a:prstGeom prst="rect">
            <a:avLst/>
          </a:prstGeom>
          <a:blipFill dpi="0" rotWithShape="1">
            <a:blip r:embed="rId1"/>
            <a:srcRect/>
            <a:stretch>
              <a:fillRect l="-2000" t="-50000" b="-1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0" y="2535194"/>
            <a:ext cx="12192000" cy="1346888"/>
          </a:xfrm>
          <a:prstGeom prst="rect">
            <a:avLst/>
          </a:prstGeom>
          <a:solidFill>
            <a:srgbClr val="44536A">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原创设计师QQ598969553             _2"/>
          <p:cNvSpPr>
            <a:spLocks noChangeArrowheads="1"/>
          </p:cNvSpPr>
          <p:nvPr/>
        </p:nvSpPr>
        <p:spPr bwMode="auto">
          <a:xfrm>
            <a:off x="1968292" y="2976706"/>
            <a:ext cx="24193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buFont typeface="Arial" panose="020B0604020202020204" pitchFamily="34" charset="0"/>
              <a:buNone/>
            </a:pPr>
            <a:r>
              <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rPr>
              <a:t>Research Objectives</a:t>
            </a:r>
            <a:endPar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7" name="原创设计师QQ598969553             _5"/>
          <p:cNvCxnSpPr/>
          <p:nvPr/>
        </p:nvCxnSpPr>
        <p:spPr>
          <a:xfrm>
            <a:off x="1824276" y="3000518"/>
            <a:ext cx="0" cy="423243"/>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855208" y="2746973"/>
            <a:ext cx="877163" cy="923330"/>
          </a:xfrm>
          <a:prstGeom prst="rect">
            <a:avLst/>
          </a:prstGeom>
          <a:noFill/>
        </p:spPr>
        <p:txBody>
          <a:bodyPr wrap="none" rtlCol="0">
            <a:spAutoFit/>
          </a:bodyPr>
          <a:lstStyle/>
          <a:p>
            <a:r>
              <a:rPr lang="en-US" altLang="zh-CN" sz="5400" dirty="0" smtClean="0">
                <a:solidFill>
                  <a:srgbClr val="FFC000"/>
                </a:solidFill>
                <a:latin typeface="HYDaHeiJ" charset="-122"/>
                <a:ea typeface="HYDaHeiJ" charset="-122"/>
                <a:cs typeface="HYDaHeiJ" charset="-122"/>
              </a:rPr>
              <a:t>03</a:t>
            </a:r>
            <a:endParaRPr lang="zh-CN" altLang="en-US" sz="5400" dirty="0">
              <a:solidFill>
                <a:srgbClr val="FFC000"/>
              </a:solidFill>
              <a:latin typeface="HYDaHeiJ" charset="-122"/>
              <a:ea typeface="HYDaHeiJ" charset="-122"/>
              <a:cs typeface="HYDaHeiJ" charset="-122"/>
            </a:endParaRPr>
          </a:p>
        </p:txBody>
      </p:sp>
      <p:sp>
        <p:nvSpPr>
          <p:cNvPr id="16" name="矩形 15"/>
          <p:cNvSpPr/>
          <p:nvPr/>
        </p:nvSpPr>
        <p:spPr>
          <a:xfrm>
            <a:off x="0" y="0"/>
            <a:ext cx="1563668"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2865" y="962025"/>
            <a:ext cx="12129135" cy="4247515"/>
          </a:xfrm>
          <a:prstGeom prst="rect">
            <a:avLst/>
          </a:prstGeom>
          <a:noFill/>
          <a:ln w="9525">
            <a:noFill/>
          </a:ln>
        </p:spPr>
        <p:txBody>
          <a:bodyPr>
            <a:noAutofit/>
            <a:scene3d>
              <a:camera prst="orthographicFront"/>
              <a:lightRig rig="harsh" dir="t"/>
            </a:scene3d>
            <a:sp3d extrusionH="57150" prstMaterial="matte">
              <a:bevelT w="63500" h="12700" prst="angle"/>
              <a:contourClr>
                <a:schemeClr val="bg1">
                  <a:lumMod val="65000"/>
                </a:schemeClr>
              </a:contourClr>
            </a:sp3d>
          </a:bodyPr>
          <a:p>
            <a:pPr algn="l">
              <a:buClrTx/>
              <a:buSzTx/>
              <a:buFontTx/>
            </a:pPr>
            <a:r>
              <a:rPr lang="en-US" sz="4000" b="0">
                <a:latin typeface="Calibri" panose="020F0502020204030204" pitchFamily="34" charset="0"/>
                <a:ea typeface="宋体" panose="02010600030101010101" pitchFamily="2" charset="-122"/>
                <a:cs typeface="Times New Roman" panose="02020603050405020304" charset="0"/>
              </a:rPr>
              <a:t>The main objectives of this study are to evaluate the quality and practicality of code explanations generated by Code Copilot and investigate the influence of these explanations on regenerating code. We will compare the original code snippets, explanations generated by Code Copilot, and code snippets generated again by Code Copilot to assess the consistency, vulnerabilities, and comprehensibility between the explanations and regenerated code.</a:t>
            </a:r>
            <a:endParaRPr lang="en-US" sz="40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535194"/>
            <a:ext cx="12192000" cy="1346888"/>
          </a:xfrm>
          <a:prstGeom prst="rect">
            <a:avLst/>
          </a:prstGeom>
          <a:blipFill dpi="0" rotWithShape="1">
            <a:blip r:embed="rId1"/>
            <a:srcRect/>
            <a:stretch>
              <a:fillRect l="-2000" t="-50000" b="-14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0" y="2535194"/>
            <a:ext cx="12192000" cy="1346888"/>
          </a:xfrm>
          <a:prstGeom prst="rect">
            <a:avLst/>
          </a:prstGeom>
          <a:solidFill>
            <a:srgbClr val="44536A">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原创设计师QQ598969553             _2"/>
          <p:cNvSpPr>
            <a:spLocks noChangeArrowheads="1"/>
          </p:cNvSpPr>
          <p:nvPr/>
        </p:nvSpPr>
        <p:spPr bwMode="auto">
          <a:xfrm>
            <a:off x="1951990" y="2976880"/>
            <a:ext cx="266890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rPr>
              <a:t>Research Methods</a:t>
            </a:r>
            <a:endParaRPr lang="zh-CN" altLang="en-US" sz="2000" dirty="0" smtClean="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7" name="原创设计师QQ598969553             _5"/>
          <p:cNvCxnSpPr/>
          <p:nvPr/>
        </p:nvCxnSpPr>
        <p:spPr>
          <a:xfrm>
            <a:off x="1824276" y="3000518"/>
            <a:ext cx="0" cy="423243"/>
          </a:xfrm>
          <a:prstGeom prst="line">
            <a:avLst/>
          </a:prstGeom>
          <a:ln w="63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flipH="1">
            <a:off x="855208" y="2746973"/>
            <a:ext cx="877163" cy="923330"/>
          </a:xfrm>
          <a:prstGeom prst="rect">
            <a:avLst/>
          </a:prstGeom>
          <a:noFill/>
        </p:spPr>
        <p:txBody>
          <a:bodyPr wrap="none" rtlCol="0">
            <a:spAutoFit/>
          </a:bodyPr>
          <a:lstStyle/>
          <a:p>
            <a:r>
              <a:rPr lang="en-US" altLang="zh-CN" sz="5400" dirty="0" smtClean="0">
                <a:solidFill>
                  <a:srgbClr val="FFC000"/>
                </a:solidFill>
                <a:latin typeface="HYDaHeiJ" charset="-122"/>
                <a:ea typeface="HYDaHeiJ" charset="-122"/>
                <a:cs typeface="HYDaHeiJ" charset="-122"/>
              </a:rPr>
              <a:t>04</a:t>
            </a:r>
            <a:endParaRPr lang="zh-CN" altLang="en-US" sz="5400" dirty="0">
              <a:solidFill>
                <a:srgbClr val="FFC000"/>
              </a:solidFill>
              <a:latin typeface="HYDaHeiJ" charset="-122"/>
              <a:ea typeface="HYDaHeiJ" charset="-122"/>
              <a:cs typeface="HYDaHeiJ" charset="-122"/>
            </a:endParaRPr>
          </a:p>
        </p:txBody>
      </p:sp>
      <p:sp>
        <p:nvSpPr>
          <p:cNvPr id="16" name="矩形 15"/>
          <p:cNvSpPr/>
          <p:nvPr/>
        </p:nvSpPr>
        <p:spPr>
          <a:xfrm>
            <a:off x="0" y="0"/>
            <a:ext cx="1563668"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4545" y="1900555"/>
            <a:ext cx="10894695" cy="4395470"/>
          </a:xfrm>
          <a:prstGeom prst="rect">
            <a:avLst/>
          </a:prstGeom>
          <a:noFill/>
          <a:ln w="9525">
            <a:noFill/>
          </a:ln>
        </p:spPr>
        <p:txBody>
          <a:bodyPr>
            <a:noAutofit/>
          </a:bodyPr>
          <a:p>
            <a:pPr indent="0"/>
            <a:r>
              <a:rPr lang="en-US" sz="2800" b="0">
                <a:latin typeface="Calibri" panose="020F0502020204030204" pitchFamily="34" charset="0"/>
                <a:ea typeface="宋体" panose="02010600030101010101" pitchFamily="2" charset="-122"/>
                <a:cs typeface="Times New Roman" panose="02020603050405020304" charset="0"/>
              </a:rPr>
              <a:t>Data Collection: Select representative code snippets covering different programming languages and application scenarios as samples for the study. These code snippets will serve as the research samples. To facilitate analysis and comparison, code snippets can be categorized based on algorithm types or functionalities. Common algorithms such as sorting algorithms, search algorithms, graph algorithms, etc., and code snippets in different application scenarios like image processing, natural language processing, etc., can be chosen.</a:t>
            </a:r>
            <a:endParaRPr lang="en-US" sz="28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75005" y="1344295"/>
            <a:ext cx="11184890" cy="3653790"/>
          </a:xfrm>
          <a:prstGeom prst="rect">
            <a:avLst/>
          </a:prstGeom>
          <a:noFill/>
          <a:ln w="9525">
            <a:noFill/>
          </a:ln>
        </p:spPr>
        <p:txBody>
          <a:bodyPr>
            <a:noAutofit/>
          </a:bodyPr>
          <a:p>
            <a:pPr indent="0"/>
            <a:r>
              <a:rPr lang="en-US" sz="3200" b="0">
                <a:latin typeface="Calibri" panose="020F0502020204030204" pitchFamily="34" charset="0"/>
                <a:ea typeface="宋体" panose="02010600030101010101" pitchFamily="2" charset="-122"/>
                <a:cs typeface="Times New Roman" panose="02020603050405020304" charset="0"/>
              </a:rPr>
              <a:t>Explanation Generation: Use Code Copilot to generate explanations for the selected code snippets. These explanations will provide natural language descriptions of code functionality and implementation. When generating explanations, inputs provided to Code Copilot should include the code snippet itself and relevant contextual information, such as function or variable names, expected input-output formats, etc. This information can help Code Copilot better understand the meaning and purpose of the code.</a:t>
            </a:r>
            <a:endParaRPr lang="en-US" altLang="en-US" sz="32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89915" y="2829560"/>
            <a:ext cx="11442700" cy="2306955"/>
          </a:xfrm>
          <a:prstGeom prst="rect">
            <a:avLst/>
          </a:prstGeom>
          <a:noFill/>
          <a:ln w="9525">
            <a:noFill/>
          </a:ln>
        </p:spPr>
        <p:txBody>
          <a:bodyPr wrap="square">
            <a:spAutoFit/>
          </a:bodyPr>
          <a:p>
            <a:pPr indent="0"/>
            <a:r>
              <a:rPr lang="en-US" sz="3600" b="0">
                <a:latin typeface="Calibri" panose="020F0502020204030204" pitchFamily="34" charset="0"/>
                <a:ea typeface="宋体" panose="02010600030101010101" pitchFamily="2" charset="-122"/>
                <a:cs typeface="Times New Roman" panose="02020603050405020304" charset="0"/>
              </a:rPr>
              <a:t>Code Regeneration: Use Code Copilot to convert the generated explanations into code snippets. These regenerated code snippets will be compared and analyzed against the original code.</a:t>
            </a:r>
            <a:endParaRPr lang="en-US" altLang="en-US" sz="3600" b="0">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07e36de5-4884-45e8-8a58-7a5d40395718"/>
  <p:tag name="COMMONDATA" val="eyJoZGlkIjoiODkxNjNmNDFiMjBhZDBhMjRjZjFhZjI3YmYxM2NkZG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5448</Words>
  <Application>WPS 演示</Application>
  <PresentationFormat>宽屏</PresentationFormat>
  <Paragraphs>65</Paragraphs>
  <Slides>18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18</vt:i4>
      </vt:variant>
    </vt:vector>
  </HeadingPairs>
  <TitlesOfParts>
    <vt:vector size="39" baseType="lpstr">
      <vt:lpstr>Arial</vt:lpstr>
      <vt:lpstr>宋体</vt:lpstr>
      <vt:lpstr>Wingdings</vt:lpstr>
      <vt:lpstr>Arial</vt:lpstr>
      <vt:lpstr>Hiragino Sans GB W3</vt:lpstr>
      <vt:lpstr>微软雅黑</vt:lpstr>
      <vt:lpstr>微软雅黑</vt:lpstr>
      <vt:lpstr>Elephant</vt:lpstr>
      <vt:lpstr>华文中宋</vt:lpstr>
      <vt:lpstr>Calibri</vt:lpstr>
      <vt:lpstr>HYDaHeiJ</vt:lpstr>
      <vt:lpstr>Roboto Thin</vt:lpstr>
      <vt:lpstr>Segoe Print</vt:lpstr>
      <vt:lpstr>Century Gothic</vt:lpstr>
      <vt:lpstr>方正兰亭粗黑_GBK</vt:lpstr>
      <vt:lpstr>等线</vt:lpstr>
      <vt:lpstr>Arial Unicode MS</vt:lpstr>
      <vt:lpstr>等线 Light</vt:lpstr>
      <vt:lpstr>黑体</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office365</dc:creator>
  <cp:lastModifiedBy>设置备注和标签</cp:lastModifiedBy>
  <cp:revision>10</cp:revision>
  <dcterms:created xsi:type="dcterms:W3CDTF">2019-09-23T06:29:00Z</dcterms:created>
  <dcterms:modified xsi:type="dcterms:W3CDTF">2023-07-04T11:15:41Z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A78C0560CC8B4130B5D45BA314193C67_11</vt:lpwstr>
  </property>
  <property fmtid="{D5CDD505-2E9C-101B-9397-08002B2CF9AE}" pid="3" name="KSOProductBuildVer">
    <vt:lpwstr>2052-11.1.0.14309</vt:lpwstr>
  </property>
</Properties>
</file>