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72" r:id="rId1"/>
  </p:sldMasterIdLst>
  <p:sldIdLst>
    <p:sldId id="258" r:id="rId2"/>
    <p:sldId id="261" r:id="rId3"/>
    <p:sldId id="262" r:id="rId4"/>
    <p:sldId id="264" r:id="rId5"/>
    <p:sldId id="263" r:id="rId6"/>
    <p:sldId id="265" r:id="rId7"/>
    <p:sldId id="266" r:id="rId8"/>
    <p:sldId id="268" r:id="rId9"/>
    <p:sldId id="267" r:id="rId10"/>
    <p:sldId id="269" r:id="rId11"/>
  </p:sldIdLst>
  <p:sldSz cx="6858000" cy="9906000" type="A4"/>
  <p:notesSz cx="6858000" cy="9144000"/>
  <p:embeddedFontLst>
    <p:embeddedFont>
      <p:font typeface="Corbel" panose="020B0503020204020204" pitchFamily="34" charset="0"/>
      <p:regular r:id="rId12"/>
      <p:bold r:id="rId13"/>
      <p:italic r:id="rId14"/>
      <p:boldItalic r:id="rId15"/>
    </p:embeddedFont>
    <p:embeddedFont>
      <p:font typeface="Hacen Newspaper" panose="020B0604020202020204" charset="-78"/>
      <p:regular r:id="rId16"/>
    </p:embeddedFont>
    <p:embeddedFont>
      <p:font typeface="Hacen Sahafa" panose="020B0604020202020204" charset="-78"/>
      <p:regular r:id="rId17"/>
    </p:embeddedFont>
    <p:embeddedFont>
      <p:font typeface="Hacen Tunisia Bold" panose="020B0604020202020204" charset="-78"/>
      <p:regular r:id="rId18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993"/>
    <a:srgbClr val="326348"/>
    <a:srgbClr val="DE7C10"/>
    <a:srgbClr val="A22E73"/>
    <a:srgbClr val="404BA0"/>
    <a:srgbClr val="11B6A8"/>
    <a:srgbClr val="F6F7F8"/>
    <a:srgbClr val="BD2D64"/>
    <a:srgbClr val="BBDBA7"/>
    <a:srgbClr val="D8C6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3842" autoAdjust="0"/>
  </p:normalViewPr>
  <p:slideViewPr>
    <p:cSldViewPr snapToGrid="0">
      <p:cViewPr varScale="1">
        <p:scale>
          <a:sx n="51" d="100"/>
          <a:sy n="51" d="100"/>
        </p:scale>
        <p:origin x="100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5F08-54BA-44FD-9920-F2E24F2AFBEB}" type="datetimeFigureOut">
              <a:rPr lang="ar-SA" smtClean="0"/>
              <a:t>29/08/46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25EE-689D-4FC3-9038-8EABE2B952B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3983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5F08-54BA-44FD-9920-F2E24F2AFBEB}" type="datetimeFigureOut">
              <a:rPr lang="ar-SA" smtClean="0"/>
              <a:t>29/08/46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25EE-689D-4FC3-9038-8EABE2B952B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0768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5F08-54BA-44FD-9920-F2E24F2AFBEB}" type="datetimeFigureOut">
              <a:rPr lang="ar-SA" smtClean="0"/>
              <a:t>29/08/46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25EE-689D-4FC3-9038-8EABE2B952B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1979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5F08-54BA-44FD-9920-F2E24F2AFBEB}" type="datetimeFigureOut">
              <a:rPr lang="ar-SA" smtClean="0"/>
              <a:t>29/08/46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25EE-689D-4FC3-9038-8EABE2B952B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93377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5F08-54BA-44FD-9920-F2E24F2AFBEB}" type="datetimeFigureOut">
              <a:rPr lang="ar-SA" smtClean="0"/>
              <a:t>29/08/46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25EE-689D-4FC3-9038-8EABE2B952B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35718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5F08-54BA-44FD-9920-F2E24F2AFBEB}" type="datetimeFigureOut">
              <a:rPr lang="ar-SA" smtClean="0"/>
              <a:t>29/08/46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25EE-689D-4FC3-9038-8EABE2B952B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87450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5F08-54BA-44FD-9920-F2E24F2AFBEB}" type="datetimeFigureOut">
              <a:rPr lang="ar-SA" smtClean="0"/>
              <a:t>29/08/46</a:t>
            </a:fld>
            <a:endParaRPr lang="ar-S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25EE-689D-4FC3-9038-8EABE2B952B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2404269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5F08-54BA-44FD-9920-F2E24F2AFBEB}" type="datetimeFigureOut">
              <a:rPr lang="ar-SA" smtClean="0"/>
              <a:t>29/08/46</a:t>
            </a:fld>
            <a:endParaRPr lang="ar-S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25EE-689D-4FC3-9038-8EABE2B952B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224215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5F08-54BA-44FD-9920-F2E24F2AFBEB}" type="datetimeFigureOut">
              <a:rPr lang="ar-SA" smtClean="0"/>
              <a:t>29/08/46</a:t>
            </a:fld>
            <a:endParaRPr lang="ar-S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25EE-689D-4FC3-9038-8EABE2B952B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82707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5F08-54BA-44FD-9920-F2E24F2AFBEB}" type="datetimeFigureOut">
              <a:rPr lang="ar-SA" smtClean="0"/>
              <a:t>29/08/46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25EE-689D-4FC3-9038-8EABE2B952B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9349140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1B5F08-54BA-44FD-9920-F2E24F2AFBEB}" type="datetimeFigureOut">
              <a:rPr lang="ar-SA" smtClean="0"/>
              <a:t>29/08/46</a:t>
            </a:fld>
            <a:endParaRPr lang="ar-S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C25EE-689D-4FC3-9038-8EABE2B952B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1770520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1B5F08-54BA-44FD-9920-F2E24F2AFBEB}" type="datetimeFigureOut">
              <a:rPr lang="ar-SA" smtClean="0"/>
              <a:t>29/08/46</a:t>
            </a:fld>
            <a:endParaRPr lang="ar-S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EC25EE-689D-4FC3-9038-8EABE2B952B0}" type="slidenum">
              <a:rPr lang="ar-SA" smtClean="0"/>
              <a:t>‹#›</a:t>
            </a:fld>
            <a:endParaRPr lang="ar-SA"/>
          </a:p>
        </p:txBody>
      </p:sp>
    </p:spTree>
    <p:extLst>
      <p:ext uri="{BB962C8B-B14F-4D97-AF65-F5344CB8AC3E}">
        <p14:creationId xmlns:p14="http://schemas.microsoft.com/office/powerpoint/2010/main" val="345314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صورة 18">
            <a:extLst>
              <a:ext uri="{FF2B5EF4-FFF2-40B4-BE49-F238E27FC236}">
                <a16:creationId xmlns:a16="http://schemas.microsoft.com/office/drawing/2014/main" id="{B1F00B1A-91EB-4A42-83C9-314AA7CBE8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857" y="4346432"/>
            <a:ext cx="4088999" cy="3990022"/>
          </a:xfrm>
          <a:prstGeom prst="rect">
            <a:avLst/>
          </a:prstGeom>
        </p:spPr>
      </p:pic>
      <p:pic>
        <p:nvPicPr>
          <p:cNvPr id="7" name="Picture 9">
            <a:extLst>
              <a:ext uri="{FF2B5EF4-FFF2-40B4-BE49-F238E27FC236}">
                <a16:creationId xmlns:a16="http://schemas.microsoft.com/office/drawing/2014/main" id="{4B44D33B-C112-425B-A5F3-8DD2657674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6858000" cy="9906000"/>
          </a:xfrm>
          <a:prstGeom prst="rect">
            <a:avLst/>
          </a:prstGeom>
        </p:spPr>
      </p:pic>
      <p:sp>
        <p:nvSpPr>
          <p:cNvPr id="10" name="TextBox 11">
            <a:extLst>
              <a:ext uri="{FF2B5EF4-FFF2-40B4-BE49-F238E27FC236}">
                <a16:creationId xmlns:a16="http://schemas.microsoft.com/office/drawing/2014/main" id="{2C75D181-CC87-4CC4-B6C1-770C7CA53648}"/>
              </a:ext>
            </a:extLst>
          </p:cNvPr>
          <p:cNvSpPr txBox="1">
            <a:spLocks/>
          </p:cNvSpPr>
          <p:nvPr/>
        </p:nvSpPr>
        <p:spPr>
          <a:xfrm>
            <a:off x="2042002" y="2620705"/>
            <a:ext cx="856325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2800" b="0" i="0" u="none" strike="noStrike" kern="1200" cap="none" spc="0" normalizeH="0" baseline="0" noProof="0" dirty="0">
                <a:ln>
                  <a:noFill/>
                </a:ln>
                <a:solidFill>
                  <a:srgbClr val="11B6A8"/>
                </a:solidFill>
                <a:effectLst/>
                <a:uLnTx/>
                <a:uFillTx/>
                <a:latin typeface="Hacen Tunisia Bold" panose="02000000000000000000" pitchFamily="2" charset="-78"/>
                <a:ea typeface="+mn-ea"/>
                <a:cs typeface="Hacen Tunisia Bold" panose="02000000000000000000" pitchFamily="2" charset="-78"/>
              </a:rPr>
              <a:t>تقرير</a:t>
            </a:r>
          </a:p>
        </p:txBody>
      </p:sp>
      <p:sp>
        <p:nvSpPr>
          <p:cNvPr id="2" name="مستطيل 1">
            <a:extLst>
              <a:ext uri="{FF2B5EF4-FFF2-40B4-BE49-F238E27FC236}">
                <a16:creationId xmlns:a16="http://schemas.microsoft.com/office/drawing/2014/main" id="{D58D3B05-DF84-4989-847F-2DB02153E7B2}"/>
              </a:ext>
            </a:extLst>
          </p:cNvPr>
          <p:cNvSpPr/>
          <p:nvPr/>
        </p:nvSpPr>
        <p:spPr>
          <a:xfrm>
            <a:off x="4194629" y="356830"/>
            <a:ext cx="2032000" cy="2467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مستطيل 7">
            <a:extLst>
              <a:ext uri="{FF2B5EF4-FFF2-40B4-BE49-F238E27FC236}">
                <a16:creationId xmlns:a16="http://schemas.microsoft.com/office/drawing/2014/main" id="{68E2292C-2FD6-4051-8744-7A35F4D013D8}"/>
              </a:ext>
            </a:extLst>
          </p:cNvPr>
          <p:cNvSpPr/>
          <p:nvPr/>
        </p:nvSpPr>
        <p:spPr>
          <a:xfrm>
            <a:off x="631371" y="676497"/>
            <a:ext cx="2266956" cy="2467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11" name="مستطيل 10">
            <a:extLst>
              <a:ext uri="{FF2B5EF4-FFF2-40B4-BE49-F238E27FC236}">
                <a16:creationId xmlns:a16="http://schemas.microsoft.com/office/drawing/2014/main" id="{1FA67FFE-6DF0-43AE-94EE-FBF704520CD5}"/>
              </a:ext>
            </a:extLst>
          </p:cNvPr>
          <p:cNvSpPr/>
          <p:nvPr/>
        </p:nvSpPr>
        <p:spPr>
          <a:xfrm>
            <a:off x="162401" y="7373256"/>
            <a:ext cx="2101828" cy="18562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مستطيل 3">
            <a:extLst>
              <a:ext uri="{FF2B5EF4-FFF2-40B4-BE49-F238E27FC236}">
                <a16:creationId xmlns:a16="http://schemas.microsoft.com/office/drawing/2014/main" id="{9E02403E-381C-4D7B-BA2B-0D91F93242C9}"/>
              </a:ext>
            </a:extLst>
          </p:cNvPr>
          <p:cNvSpPr/>
          <p:nvPr/>
        </p:nvSpPr>
        <p:spPr>
          <a:xfrm>
            <a:off x="1" y="9470571"/>
            <a:ext cx="3570514" cy="435429"/>
          </a:xfrm>
          <a:prstGeom prst="rect">
            <a:avLst/>
          </a:prstGeom>
          <a:solidFill>
            <a:srgbClr val="33399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ar-SA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78C5408B-4808-409A-994F-5B0FE28D7D84}"/>
              </a:ext>
            </a:extLst>
          </p:cNvPr>
          <p:cNvSpPr txBox="1">
            <a:spLocks/>
          </p:cNvSpPr>
          <p:nvPr/>
        </p:nvSpPr>
        <p:spPr>
          <a:xfrm>
            <a:off x="162401" y="2177919"/>
            <a:ext cx="2987644" cy="229293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spcAft>
                <a:spcPts val="600"/>
              </a:spcAft>
            </a:pPr>
            <a:r>
              <a:rPr lang="ar-SA" sz="3200" dirty="0">
                <a:solidFill>
                  <a:srgbClr val="C00000"/>
                </a:solidFill>
                <a:latin typeface="Corbel" panose="020B0503020204020204" pitchFamily="34" charset="0"/>
                <a:cs typeface="Hacen Saudi Arabia" panose="02000000000000000000" pitchFamily="2" charset="-78"/>
              </a:rPr>
              <a:t>الدليل الإرشادي</a:t>
            </a:r>
          </a:p>
          <a:p>
            <a:pPr algn="ctr">
              <a:spcAft>
                <a:spcPts val="600"/>
              </a:spcAft>
            </a:pPr>
            <a:r>
              <a:rPr lang="ar-SA" sz="3200" dirty="0">
                <a:solidFill>
                  <a:srgbClr val="C00000"/>
                </a:solidFill>
                <a:latin typeface="Corbel" panose="020B0503020204020204" pitchFamily="34" charset="0"/>
                <a:cs typeface="Hacen Saudi Arabia" panose="02000000000000000000" pitchFamily="2" charset="-78"/>
              </a:rPr>
              <a:t> لكلية الشريعة</a:t>
            </a:r>
          </a:p>
          <a:p>
            <a:pPr algn="ctr">
              <a:spcAft>
                <a:spcPts val="600"/>
              </a:spcAft>
            </a:pPr>
            <a:r>
              <a:rPr lang="ar-SA" sz="3200" dirty="0">
                <a:solidFill>
                  <a:srgbClr val="326348"/>
                </a:solidFill>
                <a:latin typeface="Corbel" panose="020B0503020204020204" pitchFamily="34" charset="0"/>
                <a:cs typeface="Hacen Saudi Arabia" panose="02000000000000000000" pitchFamily="2" charset="-78"/>
              </a:rPr>
              <a:t>(مُعِينْ )</a:t>
            </a:r>
          </a:p>
          <a:p>
            <a:pPr>
              <a:spcAft>
                <a:spcPts val="600"/>
              </a:spcAft>
            </a:pPr>
            <a:endParaRPr lang="ar-SA" sz="3200" dirty="0">
              <a:solidFill>
                <a:srgbClr val="C00000"/>
              </a:solidFill>
              <a:latin typeface="Corbel" panose="020B0503020204020204" pitchFamily="34" charset="0"/>
              <a:cs typeface="Hacen Saudi Arabia" panose="02000000000000000000" pitchFamily="2" charset="-7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61533D-13B5-407C-9B15-BEBA88223911}"/>
              </a:ext>
            </a:extLst>
          </p:cNvPr>
          <p:cNvSpPr txBox="1">
            <a:spLocks/>
          </p:cNvSpPr>
          <p:nvPr/>
        </p:nvSpPr>
        <p:spPr>
          <a:xfrm>
            <a:off x="3907227" y="1973161"/>
            <a:ext cx="2606804" cy="40011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600"/>
              </a:spcAft>
            </a:pPr>
            <a:r>
              <a:rPr lang="ar-SA" sz="2000" dirty="0">
                <a:solidFill>
                  <a:srgbClr val="326348"/>
                </a:solidFill>
                <a:latin typeface="Hacen Tunisia Bold" panose="02000000000000000000" pitchFamily="2" charset="-78"/>
                <a:cs typeface="Hacen Tunisia Bold" panose="02000000000000000000" pitchFamily="2" charset="-78"/>
              </a:rPr>
              <a:t>كلية الشريعة وأصول الدين</a:t>
            </a:r>
          </a:p>
        </p:txBody>
      </p:sp>
      <p:sp>
        <p:nvSpPr>
          <p:cNvPr id="14" name="TextBox 11">
            <a:extLst>
              <a:ext uri="{FF2B5EF4-FFF2-40B4-BE49-F238E27FC236}">
                <a16:creationId xmlns:a16="http://schemas.microsoft.com/office/drawing/2014/main" id="{AB8FE090-0995-4A37-AB0F-39E62B1BCB65}"/>
              </a:ext>
            </a:extLst>
          </p:cNvPr>
          <p:cNvSpPr txBox="1">
            <a:spLocks/>
          </p:cNvSpPr>
          <p:nvPr/>
        </p:nvSpPr>
        <p:spPr>
          <a:xfrm>
            <a:off x="882144" y="7105303"/>
            <a:ext cx="984565" cy="46166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600"/>
              </a:spcAft>
            </a:pPr>
            <a:r>
              <a:rPr lang="ar-SA" sz="2400" dirty="0">
                <a:solidFill>
                  <a:srgbClr val="11B6A8"/>
                </a:solidFill>
                <a:latin typeface="Hacen Tunisia Bold" panose="02000000000000000000" pitchFamily="2" charset="-78"/>
                <a:cs typeface="Hacen Tunisia Bold" panose="02000000000000000000" pitchFamily="2" charset="-78"/>
              </a:rPr>
              <a:t>تقديم:</a:t>
            </a: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FF872F72-C401-496B-B47A-E9FA7A163803}"/>
              </a:ext>
            </a:extLst>
          </p:cNvPr>
          <p:cNvSpPr txBox="1">
            <a:spLocks/>
          </p:cNvSpPr>
          <p:nvPr/>
        </p:nvSpPr>
        <p:spPr>
          <a:xfrm>
            <a:off x="-149575" y="7674869"/>
            <a:ext cx="3048001" cy="1785104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>
              <a:spcAft>
                <a:spcPts val="600"/>
              </a:spcAft>
            </a:pPr>
            <a:r>
              <a:rPr lang="ar-SA" dirty="0">
                <a:solidFill>
                  <a:srgbClr val="333993"/>
                </a:solidFill>
                <a:latin typeface="Hacen Tunisia Bold" panose="02000000000000000000" pitchFamily="2" charset="-78"/>
                <a:cs typeface="Hacen Tunisia Bold" panose="02000000000000000000" pitchFamily="2" charset="-78"/>
              </a:rPr>
              <a:t>د. أم كلثوم </a:t>
            </a:r>
            <a:r>
              <a:rPr lang="ar-SA" dirty="0" err="1">
                <a:solidFill>
                  <a:srgbClr val="333993"/>
                </a:solidFill>
                <a:latin typeface="Hacen Tunisia Bold" panose="02000000000000000000" pitchFamily="2" charset="-78"/>
                <a:cs typeface="Hacen Tunisia Bold" panose="02000000000000000000" pitchFamily="2" charset="-78"/>
              </a:rPr>
              <a:t>حكوم</a:t>
            </a:r>
            <a:r>
              <a:rPr lang="ar-SA" dirty="0">
                <a:solidFill>
                  <a:srgbClr val="333993"/>
                </a:solidFill>
                <a:latin typeface="Hacen Tunisia Bold" panose="02000000000000000000" pitchFamily="2" charset="-78"/>
                <a:cs typeface="Hacen Tunisia Bold" panose="02000000000000000000" pitchFamily="2" charset="-78"/>
              </a:rPr>
              <a:t> داود يحيى</a:t>
            </a:r>
          </a:p>
          <a:p>
            <a:pPr algn="r">
              <a:spcAft>
                <a:spcPts val="600"/>
              </a:spcAft>
            </a:pPr>
            <a:r>
              <a:rPr lang="ar-SA" dirty="0">
                <a:solidFill>
                  <a:srgbClr val="333993"/>
                </a:solidFill>
                <a:latin typeface="Hacen Tunisia Bold" panose="02000000000000000000" pitchFamily="2" charset="-78"/>
                <a:cs typeface="Hacen Tunisia Bold" panose="02000000000000000000" pitchFamily="2" charset="-78"/>
              </a:rPr>
              <a:t>د. سكينة محمد </a:t>
            </a:r>
            <a:r>
              <a:rPr lang="ar-SA" dirty="0" err="1">
                <a:solidFill>
                  <a:srgbClr val="333993"/>
                </a:solidFill>
                <a:latin typeface="Hacen Tunisia Bold" panose="02000000000000000000" pitchFamily="2" charset="-78"/>
                <a:cs typeface="Hacen Tunisia Bold" panose="02000000000000000000" pitchFamily="2" charset="-78"/>
              </a:rPr>
              <a:t>محمد</a:t>
            </a:r>
            <a:r>
              <a:rPr lang="ar-SA" dirty="0">
                <a:solidFill>
                  <a:srgbClr val="333993"/>
                </a:solidFill>
                <a:latin typeface="Hacen Tunisia Bold" panose="02000000000000000000" pitchFamily="2" charset="-78"/>
                <a:cs typeface="Hacen Tunisia Bold" panose="02000000000000000000" pitchFamily="2" charset="-78"/>
              </a:rPr>
              <a:t> عبدالحليم</a:t>
            </a:r>
          </a:p>
          <a:p>
            <a:pPr algn="r">
              <a:spcAft>
                <a:spcPts val="600"/>
              </a:spcAft>
            </a:pPr>
            <a:r>
              <a:rPr lang="ar-SA" dirty="0">
                <a:solidFill>
                  <a:srgbClr val="333993"/>
                </a:solidFill>
                <a:latin typeface="Hacen Tunisia Bold" panose="02000000000000000000" pitchFamily="2" charset="-78"/>
                <a:cs typeface="Hacen Tunisia Bold" panose="02000000000000000000" pitchFamily="2" charset="-78"/>
              </a:rPr>
              <a:t>د. آسيا يعقوب الهادي عبد الخير </a:t>
            </a:r>
          </a:p>
          <a:p>
            <a:pPr algn="r">
              <a:spcAft>
                <a:spcPts val="600"/>
              </a:spcAft>
            </a:pPr>
            <a:r>
              <a:rPr lang="ar-SA" dirty="0">
                <a:solidFill>
                  <a:srgbClr val="333993"/>
                </a:solidFill>
                <a:latin typeface="Hacen Tunisia Bold" panose="02000000000000000000" pitchFamily="2" charset="-78"/>
                <a:cs typeface="Hacen Tunisia Bold" panose="02000000000000000000" pitchFamily="2" charset="-78"/>
              </a:rPr>
              <a:t>د. سامية لأمجد محمد نصر </a:t>
            </a:r>
          </a:p>
          <a:p>
            <a:pPr algn="r">
              <a:spcAft>
                <a:spcPts val="600"/>
              </a:spcAft>
            </a:pPr>
            <a:endParaRPr lang="ar-SA" dirty="0">
              <a:solidFill>
                <a:srgbClr val="333993"/>
              </a:solidFill>
              <a:latin typeface="Hacen Tunisia Bold" panose="02000000000000000000" pitchFamily="2" charset="-78"/>
              <a:cs typeface="Hacen Tunisia Bold" panose="02000000000000000000" pitchFamily="2" charset="-78"/>
            </a:endParaRPr>
          </a:p>
        </p:txBody>
      </p:sp>
      <p:pic>
        <p:nvPicPr>
          <p:cNvPr id="16" name="صورة 15">
            <a:extLst>
              <a:ext uri="{FF2B5EF4-FFF2-40B4-BE49-F238E27FC236}">
                <a16:creationId xmlns:a16="http://schemas.microsoft.com/office/drawing/2014/main" id="{050D45D6-73F2-4755-B4CD-2CA35B1417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240" y="311555"/>
            <a:ext cx="1880389" cy="1610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826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66FEBA-066F-89C3-4C86-925A76836F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"/>
          <a:stretch/>
        </p:blipFill>
        <p:spPr>
          <a:xfrm>
            <a:off x="20" y="10"/>
            <a:ext cx="6857980" cy="9905990"/>
          </a:xfrm>
          <a:prstGeom prst="rect">
            <a:avLst/>
          </a:prstGeom>
        </p:spPr>
      </p:pic>
      <p:sp>
        <p:nvSpPr>
          <p:cNvPr id="2" name="مستطيل: زوايا مستديرة 1">
            <a:extLst>
              <a:ext uri="{FF2B5EF4-FFF2-40B4-BE49-F238E27FC236}">
                <a16:creationId xmlns:a16="http://schemas.microsoft.com/office/drawing/2014/main" id="{FE1111FB-0CBC-48DB-92B7-645B9C8CBE29}"/>
              </a:ext>
            </a:extLst>
          </p:cNvPr>
          <p:cNvSpPr/>
          <p:nvPr/>
        </p:nvSpPr>
        <p:spPr>
          <a:xfrm>
            <a:off x="518474" y="299599"/>
            <a:ext cx="2583543" cy="9289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D6D67868-A114-4F5F-8E3B-850C5E93E83A}"/>
              </a:ext>
            </a:extLst>
          </p:cNvPr>
          <p:cNvSpPr txBox="1">
            <a:spLocks/>
          </p:cNvSpPr>
          <p:nvPr/>
        </p:nvSpPr>
        <p:spPr>
          <a:xfrm>
            <a:off x="2292346" y="454421"/>
            <a:ext cx="1619354" cy="56169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ts val="3600"/>
              </a:lnSpc>
              <a:spcAft>
                <a:spcPts val="600"/>
              </a:spcAft>
            </a:pPr>
            <a:r>
              <a:rPr lang="ar-SA" sz="3200" dirty="0">
                <a:solidFill>
                  <a:srgbClr val="A22E7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الخاتمـــة </a:t>
            </a: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49B29623-9CE3-45E4-96F5-2843FA5ABF5C}"/>
              </a:ext>
            </a:extLst>
          </p:cNvPr>
          <p:cNvSpPr txBox="1">
            <a:spLocks/>
          </p:cNvSpPr>
          <p:nvPr/>
        </p:nvSpPr>
        <p:spPr>
          <a:xfrm>
            <a:off x="1031557" y="4724719"/>
            <a:ext cx="4794902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ts val="3600"/>
              </a:lnSpc>
              <a:spcAft>
                <a:spcPts val="600"/>
              </a:spcAft>
            </a:pPr>
            <a:r>
              <a:rPr lang="ar-SA" sz="5400" dirty="0">
                <a:solidFill>
                  <a:schemeClr val="accent1">
                    <a:lumMod val="75000"/>
                  </a:schemeClr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شكراً على المتابعة  </a:t>
            </a:r>
          </a:p>
        </p:txBody>
      </p:sp>
    </p:spTree>
    <p:extLst>
      <p:ext uri="{BB962C8B-B14F-4D97-AF65-F5344CB8AC3E}">
        <p14:creationId xmlns:p14="http://schemas.microsoft.com/office/powerpoint/2010/main" val="396363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66FEBA-066F-89C3-4C86-925A76836F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"/>
          <a:stretch/>
        </p:blipFill>
        <p:spPr>
          <a:xfrm>
            <a:off x="20" y="10"/>
            <a:ext cx="6857980" cy="990599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F460E0-4A92-FF0B-D12B-6B1340C396A5}"/>
              </a:ext>
            </a:extLst>
          </p:cNvPr>
          <p:cNvSpPr txBox="1">
            <a:spLocks/>
          </p:cNvSpPr>
          <p:nvPr/>
        </p:nvSpPr>
        <p:spPr>
          <a:xfrm>
            <a:off x="914623" y="2014928"/>
            <a:ext cx="4578497" cy="109260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ts val="3600"/>
              </a:lnSpc>
              <a:spcAft>
                <a:spcPts val="600"/>
              </a:spcAft>
            </a:pPr>
            <a:r>
              <a:rPr lang="ar-SA" sz="2400" dirty="0">
                <a:solidFill>
                  <a:srgbClr val="C00000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تناول هذا الدليل أربعة محاور رئيسية </a:t>
            </a:r>
          </a:p>
          <a:p>
            <a:pPr algn="ctr">
              <a:lnSpc>
                <a:spcPts val="3600"/>
              </a:lnSpc>
              <a:spcAft>
                <a:spcPts val="600"/>
              </a:spcAft>
            </a:pPr>
            <a:r>
              <a:rPr lang="ar-SA" sz="2400" dirty="0">
                <a:solidFill>
                  <a:srgbClr val="C00000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تساهم في تحسين جودة التعليم الشرعي.</a:t>
            </a:r>
          </a:p>
        </p:txBody>
      </p:sp>
      <p:sp>
        <p:nvSpPr>
          <p:cNvPr id="2" name="مستطيل: زوايا مستديرة 1">
            <a:extLst>
              <a:ext uri="{FF2B5EF4-FFF2-40B4-BE49-F238E27FC236}">
                <a16:creationId xmlns:a16="http://schemas.microsoft.com/office/drawing/2014/main" id="{FE1111FB-0CBC-48DB-92B7-645B9C8CBE29}"/>
              </a:ext>
            </a:extLst>
          </p:cNvPr>
          <p:cNvSpPr/>
          <p:nvPr/>
        </p:nvSpPr>
        <p:spPr>
          <a:xfrm>
            <a:off x="551543" y="275771"/>
            <a:ext cx="2583543" cy="9289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id="{2F6D71CC-D7CB-4F89-8BA6-784E2F1463F7}"/>
              </a:ext>
            </a:extLst>
          </p:cNvPr>
          <p:cNvSpPr txBox="1">
            <a:spLocks/>
          </p:cNvSpPr>
          <p:nvPr/>
        </p:nvSpPr>
        <p:spPr>
          <a:xfrm>
            <a:off x="2336393" y="478618"/>
            <a:ext cx="2294218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>
              <a:spcAft>
                <a:spcPts val="600"/>
              </a:spcAft>
            </a:pPr>
            <a:r>
              <a:rPr lang="ar-SA" sz="3600" dirty="0">
                <a:solidFill>
                  <a:srgbClr val="11B6A8"/>
                </a:solidFill>
                <a:latin typeface="Hacen Newspaper" panose="02000000000000000000" pitchFamily="2" charset="-78"/>
                <a:cs typeface="Hacen Newspaper" panose="02000000000000000000" pitchFamily="2" charset="-78"/>
              </a:rPr>
              <a:t>المقدمــــــــــة </a:t>
            </a:r>
          </a:p>
        </p:txBody>
      </p:sp>
      <p:pic>
        <p:nvPicPr>
          <p:cNvPr id="14" name="صورة 13">
            <a:extLst>
              <a:ext uri="{FF2B5EF4-FFF2-40B4-BE49-F238E27FC236}">
                <a16:creationId xmlns:a16="http://schemas.microsoft.com/office/drawing/2014/main" id="{BBE9D5E4-7D21-4373-A4F6-492BD63FFFC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1" t="15916"/>
          <a:stretch/>
        </p:blipFill>
        <p:spPr>
          <a:xfrm flipH="1">
            <a:off x="518533" y="3541486"/>
            <a:ext cx="5838723" cy="5413828"/>
          </a:xfrm>
          <a:prstGeom prst="rect">
            <a:avLst/>
          </a:prstGeom>
        </p:spPr>
      </p:pic>
      <p:sp>
        <p:nvSpPr>
          <p:cNvPr id="30" name="TextBox 12">
            <a:extLst>
              <a:ext uri="{FF2B5EF4-FFF2-40B4-BE49-F238E27FC236}">
                <a16:creationId xmlns:a16="http://schemas.microsoft.com/office/drawing/2014/main" id="{0E395C64-9E39-4AFB-B9EF-C7F58E0D59E6}"/>
              </a:ext>
            </a:extLst>
          </p:cNvPr>
          <p:cNvSpPr txBox="1">
            <a:spLocks/>
          </p:cNvSpPr>
          <p:nvPr/>
        </p:nvSpPr>
        <p:spPr>
          <a:xfrm>
            <a:off x="5493119" y="5444335"/>
            <a:ext cx="1266693" cy="57708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ts val="3600"/>
              </a:lnSpc>
              <a:spcAft>
                <a:spcPts val="600"/>
              </a:spcAft>
            </a:pPr>
            <a:r>
              <a:rPr lang="ar-SA" sz="3600" dirty="0">
                <a:solidFill>
                  <a:srgbClr val="A22E7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المحاور </a:t>
            </a:r>
          </a:p>
        </p:txBody>
      </p:sp>
      <p:sp>
        <p:nvSpPr>
          <p:cNvPr id="31" name="TextBox 12">
            <a:extLst>
              <a:ext uri="{FF2B5EF4-FFF2-40B4-BE49-F238E27FC236}">
                <a16:creationId xmlns:a16="http://schemas.microsoft.com/office/drawing/2014/main" id="{A4F21F5E-1F96-4FDD-BC54-9A8D968DD7E5}"/>
              </a:ext>
            </a:extLst>
          </p:cNvPr>
          <p:cNvSpPr txBox="1">
            <a:spLocks/>
          </p:cNvSpPr>
          <p:nvPr/>
        </p:nvSpPr>
        <p:spPr>
          <a:xfrm>
            <a:off x="2343120" y="3589315"/>
            <a:ext cx="1909497" cy="55399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ts val="3600"/>
              </a:lnSpc>
              <a:spcAft>
                <a:spcPts val="600"/>
              </a:spcAft>
            </a:pPr>
            <a:r>
              <a:rPr lang="ar-SA" sz="2400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توصيف المقررات</a:t>
            </a:r>
          </a:p>
        </p:txBody>
      </p:sp>
      <p:sp>
        <p:nvSpPr>
          <p:cNvPr id="32" name="TextBox 12">
            <a:extLst>
              <a:ext uri="{FF2B5EF4-FFF2-40B4-BE49-F238E27FC236}">
                <a16:creationId xmlns:a16="http://schemas.microsoft.com/office/drawing/2014/main" id="{C5F427A6-32DE-4687-B21E-A09B32012DF3}"/>
              </a:ext>
            </a:extLst>
          </p:cNvPr>
          <p:cNvSpPr txBox="1">
            <a:spLocks/>
          </p:cNvSpPr>
          <p:nvPr/>
        </p:nvSpPr>
        <p:spPr>
          <a:xfrm>
            <a:off x="1514207" y="4890337"/>
            <a:ext cx="1657826" cy="55399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ts val="3600"/>
              </a:lnSpc>
              <a:spcAft>
                <a:spcPts val="600"/>
              </a:spcAft>
            </a:pPr>
            <a:r>
              <a:rPr lang="ar-SA" sz="2400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توليد الأسئلة </a:t>
            </a:r>
          </a:p>
        </p:txBody>
      </p:sp>
      <p:sp>
        <p:nvSpPr>
          <p:cNvPr id="33" name="TextBox 12">
            <a:extLst>
              <a:ext uri="{FF2B5EF4-FFF2-40B4-BE49-F238E27FC236}">
                <a16:creationId xmlns:a16="http://schemas.microsoft.com/office/drawing/2014/main" id="{FBEE718E-2918-4947-96C4-D9A1EBD91E3F}"/>
              </a:ext>
            </a:extLst>
          </p:cNvPr>
          <p:cNvSpPr txBox="1">
            <a:spLocks/>
          </p:cNvSpPr>
          <p:nvPr/>
        </p:nvSpPr>
        <p:spPr>
          <a:xfrm>
            <a:off x="1538029" y="6003088"/>
            <a:ext cx="1665842" cy="55399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ts val="3600"/>
              </a:lnSpc>
              <a:spcAft>
                <a:spcPts val="600"/>
              </a:spcAft>
            </a:pPr>
            <a:r>
              <a:rPr lang="ar-SA" sz="2400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التعلم العميق</a:t>
            </a:r>
          </a:p>
        </p:txBody>
      </p:sp>
      <p:sp>
        <p:nvSpPr>
          <p:cNvPr id="34" name="TextBox 12">
            <a:extLst>
              <a:ext uri="{FF2B5EF4-FFF2-40B4-BE49-F238E27FC236}">
                <a16:creationId xmlns:a16="http://schemas.microsoft.com/office/drawing/2014/main" id="{AE253A09-C9BA-4719-B959-6D7A09964362}"/>
              </a:ext>
            </a:extLst>
          </p:cNvPr>
          <p:cNvSpPr txBox="1">
            <a:spLocks/>
          </p:cNvSpPr>
          <p:nvPr/>
        </p:nvSpPr>
        <p:spPr>
          <a:xfrm>
            <a:off x="2157404" y="7227137"/>
            <a:ext cx="1733168" cy="55399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ts val="3600"/>
              </a:lnSpc>
              <a:spcAft>
                <a:spcPts val="600"/>
              </a:spcAft>
            </a:pPr>
            <a:r>
              <a:rPr lang="ar-SA" sz="2400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تقارير المقررات</a:t>
            </a:r>
          </a:p>
        </p:txBody>
      </p:sp>
    </p:spTree>
    <p:extLst>
      <p:ext uri="{BB962C8B-B14F-4D97-AF65-F5344CB8AC3E}">
        <p14:creationId xmlns:p14="http://schemas.microsoft.com/office/powerpoint/2010/main" val="3647716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66FEBA-066F-89C3-4C86-925A76836F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"/>
          <a:stretch/>
        </p:blipFill>
        <p:spPr>
          <a:xfrm>
            <a:off x="20" y="10"/>
            <a:ext cx="6857980" cy="9905990"/>
          </a:xfrm>
          <a:prstGeom prst="rect">
            <a:avLst/>
          </a:prstGeom>
        </p:spPr>
      </p:pic>
      <p:sp>
        <p:nvSpPr>
          <p:cNvPr id="2" name="مستطيل: زوايا مستديرة 1">
            <a:extLst>
              <a:ext uri="{FF2B5EF4-FFF2-40B4-BE49-F238E27FC236}">
                <a16:creationId xmlns:a16="http://schemas.microsoft.com/office/drawing/2014/main" id="{FE1111FB-0CBC-48DB-92B7-645B9C8CBE29}"/>
              </a:ext>
            </a:extLst>
          </p:cNvPr>
          <p:cNvSpPr/>
          <p:nvPr/>
        </p:nvSpPr>
        <p:spPr>
          <a:xfrm>
            <a:off x="518474" y="299599"/>
            <a:ext cx="2583543" cy="9289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D6D67868-A114-4F5F-8E3B-850C5E93E83A}"/>
              </a:ext>
            </a:extLst>
          </p:cNvPr>
          <p:cNvSpPr txBox="1">
            <a:spLocks/>
          </p:cNvSpPr>
          <p:nvPr/>
        </p:nvSpPr>
        <p:spPr>
          <a:xfrm>
            <a:off x="2451013" y="518451"/>
            <a:ext cx="1786066" cy="60785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ts val="3600"/>
              </a:lnSpc>
              <a:spcAft>
                <a:spcPts val="600"/>
              </a:spcAft>
            </a:pPr>
            <a:r>
              <a:rPr lang="ar-SA" sz="4400" dirty="0">
                <a:solidFill>
                  <a:srgbClr val="A22E7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الأهداف </a:t>
            </a:r>
          </a:p>
        </p:txBody>
      </p:sp>
      <p:pic>
        <p:nvPicPr>
          <p:cNvPr id="7" name="صورة 6">
            <a:extLst>
              <a:ext uri="{FF2B5EF4-FFF2-40B4-BE49-F238E27FC236}">
                <a16:creationId xmlns:a16="http://schemas.microsoft.com/office/drawing/2014/main" id="{303FE58E-0FC6-4F8E-8DB6-A95FE0B2CB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68" b="68243"/>
          <a:stretch/>
        </p:blipFill>
        <p:spPr>
          <a:xfrm>
            <a:off x="165013" y="2032215"/>
            <a:ext cx="5620831" cy="1623154"/>
          </a:xfrm>
          <a:prstGeom prst="rect">
            <a:avLst/>
          </a:prstGeom>
        </p:spPr>
      </p:pic>
      <p:sp>
        <p:nvSpPr>
          <p:cNvPr id="18" name="TextBox 12">
            <a:extLst>
              <a:ext uri="{FF2B5EF4-FFF2-40B4-BE49-F238E27FC236}">
                <a16:creationId xmlns:a16="http://schemas.microsoft.com/office/drawing/2014/main" id="{00C1FEC6-E004-467D-A11A-39C241032567}"/>
              </a:ext>
            </a:extLst>
          </p:cNvPr>
          <p:cNvSpPr txBox="1">
            <a:spLocks/>
          </p:cNvSpPr>
          <p:nvPr/>
        </p:nvSpPr>
        <p:spPr>
          <a:xfrm>
            <a:off x="1012439" y="2717174"/>
            <a:ext cx="3760966" cy="56169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ts val="3600"/>
              </a:lnSpc>
              <a:spcAft>
                <a:spcPts val="600"/>
              </a:spcAft>
            </a:pPr>
            <a:r>
              <a:rPr lang="ar-SA" sz="3200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تطوير العملية التعليمية </a:t>
            </a:r>
          </a:p>
        </p:txBody>
      </p:sp>
      <p:pic>
        <p:nvPicPr>
          <p:cNvPr id="19" name="صورة 18">
            <a:extLst>
              <a:ext uri="{FF2B5EF4-FFF2-40B4-BE49-F238E27FC236}">
                <a16:creationId xmlns:a16="http://schemas.microsoft.com/office/drawing/2014/main" id="{BA4FA8E4-E9CB-45E5-BD78-C4D62041998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82" t="37659" r="1282" b="39152"/>
          <a:stretch/>
        </p:blipFill>
        <p:spPr>
          <a:xfrm>
            <a:off x="0" y="3757573"/>
            <a:ext cx="5785844" cy="1843314"/>
          </a:xfrm>
          <a:prstGeom prst="rect">
            <a:avLst/>
          </a:prstGeom>
        </p:spPr>
      </p:pic>
      <p:sp>
        <p:nvSpPr>
          <p:cNvPr id="20" name="TextBox 12">
            <a:extLst>
              <a:ext uri="{FF2B5EF4-FFF2-40B4-BE49-F238E27FC236}">
                <a16:creationId xmlns:a16="http://schemas.microsoft.com/office/drawing/2014/main" id="{FF66A05B-0D25-4DC1-8A81-4E4A9AA8C410}"/>
              </a:ext>
            </a:extLst>
          </p:cNvPr>
          <p:cNvSpPr txBox="1">
            <a:spLocks/>
          </p:cNvSpPr>
          <p:nvPr/>
        </p:nvSpPr>
        <p:spPr>
          <a:xfrm>
            <a:off x="834916" y="4504746"/>
            <a:ext cx="4235455" cy="56169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ts val="3600"/>
              </a:lnSpc>
              <a:spcAft>
                <a:spcPts val="600"/>
              </a:spcAft>
            </a:pPr>
            <a:r>
              <a:rPr lang="ar-SA" sz="3200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تحقيق مخرجات أكثر فاعلية </a:t>
            </a:r>
          </a:p>
        </p:txBody>
      </p:sp>
      <p:sp>
        <p:nvSpPr>
          <p:cNvPr id="21" name="TextBox 12">
            <a:extLst>
              <a:ext uri="{FF2B5EF4-FFF2-40B4-BE49-F238E27FC236}">
                <a16:creationId xmlns:a16="http://schemas.microsoft.com/office/drawing/2014/main" id="{9318C4FE-8B11-40DD-B69E-324FD7904964}"/>
              </a:ext>
            </a:extLst>
          </p:cNvPr>
          <p:cNvSpPr txBox="1">
            <a:spLocks/>
          </p:cNvSpPr>
          <p:nvPr/>
        </p:nvSpPr>
        <p:spPr>
          <a:xfrm>
            <a:off x="1302458" y="5973633"/>
            <a:ext cx="4253088" cy="55399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ts val="3600"/>
              </a:lnSpc>
              <a:spcAft>
                <a:spcPts val="600"/>
              </a:spcAft>
            </a:pPr>
            <a:r>
              <a:rPr lang="ar-SA" sz="2800" dirty="0">
                <a:solidFill>
                  <a:srgbClr val="A22E7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نسعى من خلال هذا الدليل إلى : </a:t>
            </a:r>
            <a:r>
              <a:rPr lang="en-US" sz="2800" dirty="0">
                <a:solidFill>
                  <a:srgbClr val="A22E7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 </a:t>
            </a:r>
            <a:endParaRPr lang="ar-SA" sz="2800" dirty="0">
              <a:solidFill>
                <a:srgbClr val="A22E73"/>
              </a:solidFill>
              <a:latin typeface="Hacen Sahafa" panose="02000000000000000000" pitchFamily="2" charset="-78"/>
              <a:cs typeface="Hacen Sahafa" panose="02000000000000000000" pitchFamily="2" charset="-78"/>
            </a:endParaRPr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5356054D-E908-48C9-BD8B-DD3B42D74F47}"/>
              </a:ext>
            </a:extLst>
          </p:cNvPr>
          <p:cNvSpPr txBox="1">
            <a:spLocks/>
          </p:cNvSpPr>
          <p:nvPr/>
        </p:nvSpPr>
        <p:spPr>
          <a:xfrm>
            <a:off x="-245971" y="6789686"/>
            <a:ext cx="7180034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ar-SA" sz="2800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مساعدة أعضاء هيئة التدريس على زيادة الإنتاجية </a:t>
            </a:r>
          </a:p>
          <a:p>
            <a:pPr marL="0" marR="0" lvl="0" indent="0" algn="ctr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2800" b="0" i="0" u="none" strike="noStrike" kern="1200" cap="none" spc="0" normalizeH="0" baseline="0" noProof="0" dirty="0">
                <a:ln>
                  <a:noFill/>
                </a:ln>
                <a:solidFill>
                  <a:srgbClr val="333993"/>
                </a:solidFill>
                <a:effectLst/>
                <a:uLnTx/>
                <a:uFillTx/>
                <a:latin typeface="Hacen Sahafa" panose="02000000000000000000" pitchFamily="2" charset="-78"/>
                <a:ea typeface="+mn-ea"/>
                <a:cs typeface="Hacen Sahafa" panose="02000000000000000000" pitchFamily="2" charset="-78"/>
              </a:rPr>
              <a:t>بأقل جهد </a:t>
            </a:r>
            <a:r>
              <a:rPr lang="ar-SA" sz="2800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ووقت ممكن، من خلال استراتيجيات </a:t>
            </a:r>
          </a:p>
          <a:p>
            <a:pPr marL="0" marR="0" lvl="0" indent="0" algn="ctr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ar-SA" sz="2800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وتقنيات حديثة تدعم التدريس والتقييم الفعّال.</a:t>
            </a:r>
          </a:p>
        </p:txBody>
      </p:sp>
    </p:spTree>
    <p:extLst>
      <p:ext uri="{BB962C8B-B14F-4D97-AF65-F5344CB8AC3E}">
        <p14:creationId xmlns:p14="http://schemas.microsoft.com/office/powerpoint/2010/main" val="891862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66FEBA-066F-89C3-4C86-925A76836F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"/>
          <a:stretch/>
        </p:blipFill>
        <p:spPr>
          <a:xfrm>
            <a:off x="20" y="10"/>
            <a:ext cx="6857980" cy="9905990"/>
          </a:xfrm>
          <a:prstGeom prst="rect">
            <a:avLst/>
          </a:prstGeom>
        </p:spPr>
      </p:pic>
      <p:sp>
        <p:nvSpPr>
          <p:cNvPr id="2" name="مستطيل: زوايا مستديرة 1">
            <a:extLst>
              <a:ext uri="{FF2B5EF4-FFF2-40B4-BE49-F238E27FC236}">
                <a16:creationId xmlns:a16="http://schemas.microsoft.com/office/drawing/2014/main" id="{FE1111FB-0CBC-48DB-92B7-645B9C8CBE29}"/>
              </a:ext>
            </a:extLst>
          </p:cNvPr>
          <p:cNvSpPr/>
          <p:nvPr/>
        </p:nvSpPr>
        <p:spPr>
          <a:xfrm>
            <a:off x="518474" y="299599"/>
            <a:ext cx="2583543" cy="9289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D6D67868-A114-4F5F-8E3B-850C5E93E83A}"/>
              </a:ext>
            </a:extLst>
          </p:cNvPr>
          <p:cNvSpPr txBox="1">
            <a:spLocks/>
          </p:cNvSpPr>
          <p:nvPr/>
        </p:nvSpPr>
        <p:spPr>
          <a:xfrm>
            <a:off x="895323" y="454421"/>
            <a:ext cx="4413388" cy="56169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ts val="3600"/>
              </a:lnSpc>
              <a:spcAft>
                <a:spcPts val="600"/>
              </a:spcAft>
            </a:pPr>
            <a:r>
              <a:rPr lang="ar-SA" sz="3200" dirty="0">
                <a:solidFill>
                  <a:srgbClr val="A22E7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المحور الأول: توصيف المقررات</a:t>
            </a:r>
          </a:p>
        </p:txBody>
      </p:sp>
      <p:sp>
        <p:nvSpPr>
          <p:cNvPr id="21" name="TextBox 12">
            <a:extLst>
              <a:ext uri="{FF2B5EF4-FFF2-40B4-BE49-F238E27FC236}">
                <a16:creationId xmlns:a16="http://schemas.microsoft.com/office/drawing/2014/main" id="{9318C4FE-8B11-40DD-B69E-324FD7904964}"/>
              </a:ext>
            </a:extLst>
          </p:cNvPr>
          <p:cNvSpPr txBox="1">
            <a:spLocks/>
          </p:cNvSpPr>
          <p:nvPr/>
        </p:nvSpPr>
        <p:spPr>
          <a:xfrm>
            <a:off x="171323" y="4222971"/>
            <a:ext cx="5644494" cy="3247043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ts val="3600"/>
              </a:lnSpc>
              <a:spcAft>
                <a:spcPts val="600"/>
              </a:spcAft>
            </a:pPr>
            <a:r>
              <a:rPr lang="ar-SA" sz="2400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الروابط التشعبية تأخذ المستخدم إلى الكتاب المحدد </a:t>
            </a:r>
          </a:p>
          <a:p>
            <a:pPr algn="ctr">
              <a:lnSpc>
                <a:spcPts val="3600"/>
              </a:lnSpc>
              <a:spcAft>
                <a:spcPts val="600"/>
              </a:spcAft>
            </a:pPr>
            <a:r>
              <a:rPr lang="ar-SA" sz="2400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بنفس الطبعة، ودار النشر، وسنة النشر، واسم المحقق</a:t>
            </a:r>
          </a:p>
          <a:p>
            <a:pPr algn="ctr">
              <a:lnSpc>
                <a:spcPts val="3600"/>
              </a:lnSpc>
              <a:spcAft>
                <a:spcPts val="600"/>
              </a:spcAft>
            </a:pPr>
            <a:r>
              <a:rPr lang="ar-SA" sz="2400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كما هو موضح في التوصيف الرسمي للمقرر.</a:t>
            </a:r>
          </a:p>
          <a:p>
            <a:pPr algn="ctr">
              <a:lnSpc>
                <a:spcPts val="3600"/>
              </a:lnSpc>
              <a:spcAft>
                <a:spcPts val="600"/>
              </a:spcAft>
            </a:pPr>
            <a:endParaRPr lang="ar-SA" sz="2400" dirty="0">
              <a:solidFill>
                <a:srgbClr val="333993"/>
              </a:solidFill>
              <a:latin typeface="Hacen Sahafa" panose="02000000000000000000" pitchFamily="2" charset="-78"/>
              <a:cs typeface="Hacen Sahafa" panose="02000000000000000000" pitchFamily="2" charset="-78"/>
            </a:endParaRPr>
          </a:p>
          <a:p>
            <a:pPr algn="ctr">
              <a:lnSpc>
                <a:spcPts val="3600"/>
              </a:lnSpc>
              <a:spcAft>
                <a:spcPts val="600"/>
              </a:spcAft>
            </a:pPr>
            <a:endParaRPr lang="ar-SA" sz="2400" dirty="0">
              <a:solidFill>
                <a:srgbClr val="333993"/>
              </a:solidFill>
              <a:latin typeface="Hacen Sahafa" panose="02000000000000000000" pitchFamily="2" charset="-78"/>
              <a:cs typeface="Hacen Sahafa" panose="02000000000000000000" pitchFamily="2" charset="-78"/>
            </a:endParaRPr>
          </a:p>
          <a:p>
            <a:pPr algn="ctr">
              <a:lnSpc>
                <a:spcPts val="3600"/>
              </a:lnSpc>
              <a:spcAft>
                <a:spcPts val="600"/>
              </a:spcAft>
            </a:pPr>
            <a:endParaRPr lang="ar-SA" sz="2400" dirty="0">
              <a:solidFill>
                <a:srgbClr val="333993"/>
              </a:solidFill>
              <a:latin typeface="Hacen Sahafa" panose="02000000000000000000" pitchFamily="2" charset="-78"/>
              <a:cs typeface="Hacen Sahafa" panose="02000000000000000000" pitchFamily="2" charset="-78"/>
            </a:endParaRPr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B06B634E-18EF-451B-847D-E6EEA2BD693E}"/>
              </a:ext>
            </a:extLst>
          </p:cNvPr>
          <p:cNvSpPr txBox="1"/>
          <p:nvPr/>
        </p:nvSpPr>
        <p:spPr>
          <a:xfrm>
            <a:off x="171323" y="2084932"/>
            <a:ext cx="5500913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r-SA" sz="2400" dirty="0">
                <a:solidFill>
                  <a:srgbClr val="C00000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قمنا بربط مصادر التعلم بمراجع إلكترونية مباشرة</a:t>
            </a:r>
          </a:p>
          <a:p>
            <a:pPr marL="0" marR="0" lvl="0" indent="0" algn="r" defTabSz="457200" rtl="0" eaLnBrk="1" fontAlgn="auto" latinLnBrk="0" hangingPunct="1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ar-SA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Hacen Sahafa" panose="02000000000000000000" pitchFamily="2" charset="-78"/>
                <a:ea typeface="+mn-ea"/>
                <a:cs typeface="Hacen Sahafa" panose="02000000000000000000" pitchFamily="2" charset="-78"/>
              </a:rPr>
              <a:t>بحيث يتمكن أعضاء هيئة التدريس والطلاب من الوصول إلى المصادر بضغطة زر واحدة.</a:t>
            </a:r>
          </a:p>
          <a:p>
            <a:r>
              <a:rPr lang="ar-SA" sz="2400" dirty="0">
                <a:solidFill>
                  <a:srgbClr val="C00000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 </a:t>
            </a:r>
            <a:endParaRPr lang="ar-SA" sz="2400" dirty="0">
              <a:solidFill>
                <a:srgbClr val="C00000"/>
              </a:solidFill>
            </a:endParaRPr>
          </a:p>
        </p:txBody>
      </p:sp>
      <p:pic>
        <p:nvPicPr>
          <p:cNvPr id="24" name="صورة 23">
            <a:extLst>
              <a:ext uri="{FF2B5EF4-FFF2-40B4-BE49-F238E27FC236}">
                <a16:creationId xmlns:a16="http://schemas.microsoft.com/office/drawing/2014/main" id="{4DDB7B1A-9448-40AB-8FB9-76190BB2EC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6" t="33247" r="1456" b="49583"/>
          <a:stretch/>
        </p:blipFill>
        <p:spPr>
          <a:xfrm flipH="1">
            <a:off x="2037884" y="4985022"/>
            <a:ext cx="5190231" cy="1783797"/>
          </a:xfrm>
          <a:prstGeom prst="rect">
            <a:avLst/>
          </a:prstGeom>
        </p:spPr>
      </p:pic>
      <p:pic>
        <p:nvPicPr>
          <p:cNvPr id="25" name="صورة 24">
            <a:extLst>
              <a:ext uri="{FF2B5EF4-FFF2-40B4-BE49-F238E27FC236}">
                <a16:creationId xmlns:a16="http://schemas.microsoft.com/office/drawing/2014/main" id="{AB778419-07E4-4340-9F35-D34F872F1AF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42" t="49425" r="5642" b="33096"/>
          <a:stretch/>
        </p:blipFill>
        <p:spPr>
          <a:xfrm flipH="1">
            <a:off x="2583542" y="2149376"/>
            <a:ext cx="4644574" cy="2073595"/>
          </a:xfrm>
          <a:prstGeom prst="rect">
            <a:avLst/>
          </a:prstGeom>
        </p:spPr>
      </p:pic>
      <p:sp>
        <p:nvSpPr>
          <p:cNvPr id="28" name="TextBox 12">
            <a:extLst>
              <a:ext uri="{FF2B5EF4-FFF2-40B4-BE49-F238E27FC236}">
                <a16:creationId xmlns:a16="http://schemas.microsoft.com/office/drawing/2014/main" id="{21C9AC0B-1467-47E4-ADFA-650D19C73C36}"/>
              </a:ext>
            </a:extLst>
          </p:cNvPr>
          <p:cNvSpPr txBox="1">
            <a:spLocks/>
          </p:cNvSpPr>
          <p:nvPr/>
        </p:nvSpPr>
        <p:spPr>
          <a:xfrm>
            <a:off x="163746" y="6505323"/>
            <a:ext cx="6060357" cy="263149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ts val="3600"/>
              </a:lnSpc>
              <a:spcAft>
                <a:spcPts val="600"/>
              </a:spcAft>
            </a:pPr>
            <a:r>
              <a:rPr lang="ar-SA" sz="2400" dirty="0">
                <a:solidFill>
                  <a:schemeClr val="accent6">
                    <a:lumMod val="50000"/>
                  </a:schemeClr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ضمن الربط الدقيق بالاعتماد على مصادر موثوقة </a:t>
            </a:r>
          </a:p>
          <a:p>
            <a:pPr algn="ctr">
              <a:lnSpc>
                <a:spcPts val="3600"/>
              </a:lnSpc>
              <a:spcAft>
                <a:spcPts val="600"/>
              </a:spcAft>
            </a:pPr>
            <a:r>
              <a:rPr lang="ar-SA" sz="2400" dirty="0">
                <a:solidFill>
                  <a:schemeClr val="accent6">
                    <a:lumMod val="50000"/>
                  </a:schemeClr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وتجنب الكتب والأسماء المحظورة التي قد تفتقر إلى الدقة العلمية أو تتعارض مع المعايير الأكاديمية المعتمدة.</a:t>
            </a:r>
          </a:p>
          <a:p>
            <a:pPr algn="ctr">
              <a:lnSpc>
                <a:spcPts val="3600"/>
              </a:lnSpc>
              <a:spcAft>
                <a:spcPts val="600"/>
              </a:spcAft>
            </a:pPr>
            <a:endParaRPr lang="ar-SA" sz="2400" dirty="0">
              <a:solidFill>
                <a:schemeClr val="accent6">
                  <a:lumMod val="50000"/>
                </a:schemeClr>
              </a:solidFill>
              <a:latin typeface="Hacen Sahafa" panose="02000000000000000000" pitchFamily="2" charset="-78"/>
              <a:cs typeface="Hacen Sahafa" panose="02000000000000000000" pitchFamily="2" charset="-78"/>
            </a:endParaRPr>
          </a:p>
          <a:p>
            <a:pPr algn="ctr">
              <a:lnSpc>
                <a:spcPts val="3600"/>
              </a:lnSpc>
              <a:spcAft>
                <a:spcPts val="600"/>
              </a:spcAft>
            </a:pPr>
            <a:endParaRPr lang="ar-SA" sz="2400" dirty="0">
              <a:solidFill>
                <a:schemeClr val="accent6">
                  <a:lumMod val="50000"/>
                </a:schemeClr>
              </a:solidFill>
              <a:latin typeface="Hacen Sahafa" panose="02000000000000000000" pitchFamily="2" charset="-78"/>
              <a:cs typeface="Hacen Sahafa" panose="02000000000000000000" pitchFamily="2" charset="-78"/>
            </a:endParaRPr>
          </a:p>
        </p:txBody>
      </p:sp>
      <p:pic>
        <p:nvPicPr>
          <p:cNvPr id="29" name="صورة 28">
            <a:extLst>
              <a:ext uri="{FF2B5EF4-FFF2-40B4-BE49-F238E27FC236}">
                <a16:creationId xmlns:a16="http://schemas.microsoft.com/office/drawing/2014/main" id="{A2D317DE-C743-4DA7-8886-7360B68F22F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6" t="33595" r="1456" b="49582"/>
          <a:stretch/>
        </p:blipFill>
        <p:spPr>
          <a:xfrm flipH="1">
            <a:off x="2188859" y="7521426"/>
            <a:ext cx="5190231" cy="169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7835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66FEBA-066F-89C3-4C86-925A76836F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"/>
          <a:stretch/>
        </p:blipFill>
        <p:spPr>
          <a:xfrm>
            <a:off x="20" y="10"/>
            <a:ext cx="6857980" cy="9905990"/>
          </a:xfrm>
          <a:prstGeom prst="rect">
            <a:avLst/>
          </a:prstGeom>
        </p:spPr>
      </p:pic>
      <p:sp>
        <p:nvSpPr>
          <p:cNvPr id="2" name="مستطيل: زوايا مستديرة 1">
            <a:extLst>
              <a:ext uri="{FF2B5EF4-FFF2-40B4-BE49-F238E27FC236}">
                <a16:creationId xmlns:a16="http://schemas.microsoft.com/office/drawing/2014/main" id="{FE1111FB-0CBC-48DB-92B7-645B9C8CBE29}"/>
              </a:ext>
            </a:extLst>
          </p:cNvPr>
          <p:cNvSpPr/>
          <p:nvPr/>
        </p:nvSpPr>
        <p:spPr>
          <a:xfrm>
            <a:off x="518474" y="299599"/>
            <a:ext cx="2583543" cy="9289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D6D67868-A114-4F5F-8E3B-850C5E93E83A}"/>
              </a:ext>
            </a:extLst>
          </p:cNvPr>
          <p:cNvSpPr txBox="1">
            <a:spLocks/>
          </p:cNvSpPr>
          <p:nvPr/>
        </p:nvSpPr>
        <p:spPr>
          <a:xfrm>
            <a:off x="599573" y="454421"/>
            <a:ext cx="5004896" cy="55399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ts val="3600"/>
              </a:lnSpc>
              <a:spcAft>
                <a:spcPts val="600"/>
              </a:spcAft>
            </a:pPr>
            <a:r>
              <a:rPr lang="ar-SA" sz="2400" dirty="0">
                <a:solidFill>
                  <a:srgbClr val="A22E7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المحور الثاني : توليد الأسئلة بالذكاء الصناعي  </a:t>
            </a:r>
          </a:p>
        </p:txBody>
      </p:sp>
      <p:sp>
        <p:nvSpPr>
          <p:cNvPr id="21" name="TextBox 12">
            <a:extLst>
              <a:ext uri="{FF2B5EF4-FFF2-40B4-BE49-F238E27FC236}">
                <a16:creationId xmlns:a16="http://schemas.microsoft.com/office/drawing/2014/main" id="{9318C4FE-8B11-40DD-B69E-324FD7904964}"/>
              </a:ext>
            </a:extLst>
          </p:cNvPr>
          <p:cNvSpPr txBox="1">
            <a:spLocks/>
          </p:cNvSpPr>
          <p:nvPr/>
        </p:nvSpPr>
        <p:spPr>
          <a:xfrm>
            <a:off x="975956" y="3117845"/>
            <a:ext cx="6471634" cy="163121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ts val="3600"/>
              </a:lnSpc>
              <a:spcAft>
                <a:spcPts val="600"/>
              </a:spcAft>
            </a:pPr>
            <a:r>
              <a:rPr lang="ar-SA" sz="2400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هذه المنهجية تضمن تنوع الأسئلة من حيث:</a:t>
            </a:r>
          </a:p>
          <a:p>
            <a:pPr algn="ctr">
              <a:lnSpc>
                <a:spcPts val="3600"/>
              </a:lnSpc>
              <a:spcAft>
                <a:spcPts val="600"/>
              </a:spcAft>
            </a:pPr>
            <a:endParaRPr lang="ar-SA" sz="2400" dirty="0">
              <a:solidFill>
                <a:srgbClr val="333993"/>
              </a:solidFill>
              <a:latin typeface="Hacen Sahafa" panose="02000000000000000000" pitchFamily="2" charset="-78"/>
              <a:cs typeface="Hacen Sahafa" panose="02000000000000000000" pitchFamily="2" charset="-78"/>
            </a:endParaRPr>
          </a:p>
          <a:p>
            <a:pPr algn="ctr">
              <a:lnSpc>
                <a:spcPts val="3600"/>
              </a:lnSpc>
              <a:spcAft>
                <a:spcPts val="600"/>
              </a:spcAft>
            </a:pPr>
            <a:endParaRPr lang="ar-SA" sz="2400" dirty="0">
              <a:solidFill>
                <a:srgbClr val="333993"/>
              </a:solidFill>
              <a:latin typeface="Hacen Sahafa" panose="02000000000000000000" pitchFamily="2" charset="-78"/>
              <a:cs typeface="Hacen Sahafa" panose="02000000000000000000" pitchFamily="2" charset="-78"/>
            </a:endParaRPr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B06B634E-18EF-451B-847D-E6EEA2BD693E}"/>
              </a:ext>
            </a:extLst>
          </p:cNvPr>
          <p:cNvSpPr txBox="1"/>
          <p:nvPr/>
        </p:nvSpPr>
        <p:spPr>
          <a:xfrm>
            <a:off x="433170" y="2453965"/>
            <a:ext cx="61407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ar-SA" sz="2400" dirty="0">
                <a:solidFill>
                  <a:srgbClr val="C00000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وضعنا </a:t>
            </a:r>
            <a:r>
              <a:rPr lang="ar-SA" sz="2400" dirty="0">
                <a:solidFill>
                  <a:schemeClr val="accent6">
                    <a:lumMod val="50000"/>
                  </a:schemeClr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منهجية واضحة</a:t>
            </a:r>
            <a:r>
              <a:rPr lang="ar-SA" sz="2400" dirty="0">
                <a:solidFill>
                  <a:srgbClr val="C00000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 تساعد عضو هيئة التدريس على </a:t>
            </a:r>
            <a:r>
              <a:rPr lang="ar-SA" sz="2400" dirty="0">
                <a:solidFill>
                  <a:schemeClr val="accent6">
                    <a:lumMod val="50000"/>
                  </a:schemeClr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إنشاء بنك أسئلة شامل ومتوازن.</a:t>
            </a:r>
            <a:endParaRPr lang="ar-SA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8" name="TextBox 12">
            <a:extLst>
              <a:ext uri="{FF2B5EF4-FFF2-40B4-BE49-F238E27FC236}">
                <a16:creationId xmlns:a16="http://schemas.microsoft.com/office/drawing/2014/main" id="{21C9AC0B-1467-47E4-ADFA-650D19C73C36}"/>
              </a:ext>
            </a:extLst>
          </p:cNvPr>
          <p:cNvSpPr txBox="1">
            <a:spLocks/>
          </p:cNvSpPr>
          <p:nvPr/>
        </p:nvSpPr>
        <p:spPr>
          <a:xfrm>
            <a:off x="740820" y="3768152"/>
            <a:ext cx="5794048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ts val="3600"/>
              </a:lnSpc>
              <a:spcAft>
                <a:spcPts val="600"/>
              </a:spcAft>
            </a:pPr>
            <a:r>
              <a:rPr lang="ar-SA" sz="2800" dirty="0">
                <a:solidFill>
                  <a:srgbClr val="DE7C10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النواتج التعليمية </a:t>
            </a:r>
          </a:p>
        </p:txBody>
      </p:sp>
      <p:pic>
        <p:nvPicPr>
          <p:cNvPr id="35" name="صورة 34">
            <a:extLst>
              <a:ext uri="{FF2B5EF4-FFF2-40B4-BE49-F238E27FC236}">
                <a16:creationId xmlns:a16="http://schemas.microsoft.com/office/drawing/2014/main" id="{B8836794-9DFE-472D-833E-CEB431B29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168" y="4468285"/>
            <a:ext cx="5228812" cy="1511559"/>
          </a:xfrm>
          <a:prstGeom prst="rect">
            <a:avLst/>
          </a:prstGeom>
        </p:spPr>
      </p:pic>
      <p:pic>
        <p:nvPicPr>
          <p:cNvPr id="36" name="صورة 35">
            <a:extLst>
              <a:ext uri="{FF2B5EF4-FFF2-40B4-BE49-F238E27FC236}">
                <a16:creationId xmlns:a16="http://schemas.microsoft.com/office/drawing/2014/main" id="{6854E35B-893D-4AD7-B7BD-4253966599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03"/>
          <a:stretch/>
        </p:blipFill>
        <p:spPr>
          <a:xfrm>
            <a:off x="207433" y="4476471"/>
            <a:ext cx="1432261" cy="1511559"/>
          </a:xfrm>
          <a:prstGeom prst="rect">
            <a:avLst/>
          </a:prstGeom>
        </p:spPr>
      </p:pic>
      <p:sp>
        <p:nvSpPr>
          <p:cNvPr id="37" name="TextBox 12">
            <a:extLst>
              <a:ext uri="{FF2B5EF4-FFF2-40B4-BE49-F238E27FC236}">
                <a16:creationId xmlns:a16="http://schemas.microsoft.com/office/drawing/2014/main" id="{1836574E-1672-474E-BA5E-C4A84676ECC7}"/>
              </a:ext>
            </a:extLst>
          </p:cNvPr>
          <p:cNvSpPr txBox="1">
            <a:spLocks/>
          </p:cNvSpPr>
          <p:nvPr/>
        </p:nvSpPr>
        <p:spPr>
          <a:xfrm>
            <a:off x="5453594" y="4995670"/>
            <a:ext cx="1597317" cy="561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ts val="3600"/>
              </a:lnSpc>
              <a:spcAft>
                <a:spcPts val="600"/>
              </a:spcAft>
            </a:pPr>
            <a:r>
              <a:rPr lang="ar-SA" sz="2400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حفظ</a:t>
            </a:r>
          </a:p>
        </p:txBody>
      </p:sp>
      <p:sp>
        <p:nvSpPr>
          <p:cNvPr id="38" name="TextBox 12">
            <a:extLst>
              <a:ext uri="{FF2B5EF4-FFF2-40B4-BE49-F238E27FC236}">
                <a16:creationId xmlns:a16="http://schemas.microsoft.com/office/drawing/2014/main" id="{9DC21C66-815F-495A-8993-8E83029C438B}"/>
              </a:ext>
            </a:extLst>
          </p:cNvPr>
          <p:cNvSpPr txBox="1">
            <a:spLocks/>
          </p:cNvSpPr>
          <p:nvPr/>
        </p:nvSpPr>
        <p:spPr>
          <a:xfrm>
            <a:off x="4186794" y="4982329"/>
            <a:ext cx="1597317" cy="561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ts val="3600"/>
              </a:lnSpc>
              <a:spcAft>
                <a:spcPts val="600"/>
              </a:spcAft>
            </a:pPr>
            <a:r>
              <a:rPr lang="ar-SA" sz="2400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فهم</a:t>
            </a: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id="{75281B6E-81F6-4482-B10A-EAA1EEFD56CE}"/>
              </a:ext>
            </a:extLst>
          </p:cNvPr>
          <p:cNvSpPr txBox="1">
            <a:spLocks/>
          </p:cNvSpPr>
          <p:nvPr/>
        </p:nvSpPr>
        <p:spPr>
          <a:xfrm>
            <a:off x="2919994" y="4995670"/>
            <a:ext cx="1597317" cy="561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ts val="3600"/>
              </a:lnSpc>
              <a:spcAft>
                <a:spcPts val="600"/>
              </a:spcAft>
            </a:pPr>
            <a:r>
              <a:rPr lang="ar-SA" sz="2400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تحليل</a:t>
            </a:r>
          </a:p>
        </p:txBody>
      </p:sp>
      <p:sp>
        <p:nvSpPr>
          <p:cNvPr id="40" name="TextBox 12">
            <a:extLst>
              <a:ext uri="{FF2B5EF4-FFF2-40B4-BE49-F238E27FC236}">
                <a16:creationId xmlns:a16="http://schemas.microsoft.com/office/drawing/2014/main" id="{5AC1FAE2-2C83-491A-918B-0ECAF9BFEEC8}"/>
              </a:ext>
            </a:extLst>
          </p:cNvPr>
          <p:cNvSpPr txBox="1">
            <a:spLocks/>
          </p:cNvSpPr>
          <p:nvPr/>
        </p:nvSpPr>
        <p:spPr>
          <a:xfrm>
            <a:off x="1653194" y="4983195"/>
            <a:ext cx="1597317" cy="561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ts val="3600"/>
              </a:lnSpc>
              <a:spcAft>
                <a:spcPts val="600"/>
              </a:spcAft>
            </a:pPr>
            <a:r>
              <a:rPr lang="ar-SA" sz="2400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تطبيق</a:t>
            </a:r>
          </a:p>
        </p:txBody>
      </p:sp>
      <p:sp>
        <p:nvSpPr>
          <p:cNvPr id="41" name="TextBox 12">
            <a:extLst>
              <a:ext uri="{FF2B5EF4-FFF2-40B4-BE49-F238E27FC236}">
                <a16:creationId xmlns:a16="http://schemas.microsoft.com/office/drawing/2014/main" id="{6CB5BCBA-0477-4306-9A87-D3C9BCDF27A7}"/>
              </a:ext>
            </a:extLst>
          </p:cNvPr>
          <p:cNvSpPr txBox="1">
            <a:spLocks/>
          </p:cNvSpPr>
          <p:nvPr/>
        </p:nvSpPr>
        <p:spPr>
          <a:xfrm>
            <a:off x="215588" y="4958015"/>
            <a:ext cx="1597317" cy="561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ts val="3600"/>
              </a:lnSpc>
              <a:spcAft>
                <a:spcPts val="600"/>
              </a:spcAft>
            </a:pPr>
            <a:r>
              <a:rPr lang="ar-SA" sz="2400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تقويم</a:t>
            </a:r>
          </a:p>
        </p:txBody>
      </p:sp>
      <p:sp>
        <p:nvSpPr>
          <p:cNvPr id="42" name="TextBox 12">
            <a:extLst>
              <a:ext uri="{FF2B5EF4-FFF2-40B4-BE49-F238E27FC236}">
                <a16:creationId xmlns:a16="http://schemas.microsoft.com/office/drawing/2014/main" id="{6750B4A1-7595-4A54-8161-5A363846ABBC}"/>
              </a:ext>
            </a:extLst>
          </p:cNvPr>
          <p:cNvSpPr txBox="1">
            <a:spLocks/>
          </p:cNvSpPr>
          <p:nvPr/>
        </p:nvSpPr>
        <p:spPr>
          <a:xfrm>
            <a:off x="779906" y="6262575"/>
            <a:ext cx="5794048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ts val="3600"/>
              </a:lnSpc>
              <a:spcAft>
                <a:spcPts val="600"/>
              </a:spcAft>
            </a:pPr>
            <a:r>
              <a:rPr lang="ar-SA" sz="2800" dirty="0">
                <a:solidFill>
                  <a:srgbClr val="DE7C10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مستوى الصعوبة </a:t>
            </a:r>
          </a:p>
        </p:txBody>
      </p:sp>
      <p:pic>
        <p:nvPicPr>
          <p:cNvPr id="43" name="صورة 42">
            <a:extLst>
              <a:ext uri="{FF2B5EF4-FFF2-40B4-BE49-F238E27FC236}">
                <a16:creationId xmlns:a16="http://schemas.microsoft.com/office/drawing/2014/main" id="{6FC78AB2-42EC-4573-8AEF-93E5C26C7A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48"/>
          <a:stretch/>
        </p:blipFill>
        <p:spPr>
          <a:xfrm>
            <a:off x="1172420" y="7111116"/>
            <a:ext cx="4938093" cy="1511559"/>
          </a:xfrm>
          <a:prstGeom prst="rect">
            <a:avLst/>
          </a:prstGeom>
        </p:spPr>
      </p:pic>
      <p:sp>
        <p:nvSpPr>
          <p:cNvPr id="44" name="TextBox 12">
            <a:extLst>
              <a:ext uri="{FF2B5EF4-FFF2-40B4-BE49-F238E27FC236}">
                <a16:creationId xmlns:a16="http://schemas.microsoft.com/office/drawing/2014/main" id="{47061CAB-EC84-4D96-AD42-42F804CDAB7D}"/>
              </a:ext>
            </a:extLst>
          </p:cNvPr>
          <p:cNvSpPr txBox="1">
            <a:spLocks/>
          </p:cNvSpPr>
          <p:nvPr/>
        </p:nvSpPr>
        <p:spPr>
          <a:xfrm>
            <a:off x="4513196" y="7586118"/>
            <a:ext cx="1597317" cy="561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ts val="3600"/>
              </a:lnSpc>
              <a:spcAft>
                <a:spcPts val="600"/>
              </a:spcAft>
            </a:pPr>
            <a:r>
              <a:rPr lang="ar-SA" sz="2400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سهلة</a:t>
            </a:r>
          </a:p>
        </p:txBody>
      </p:sp>
      <p:sp>
        <p:nvSpPr>
          <p:cNvPr id="45" name="TextBox 12">
            <a:extLst>
              <a:ext uri="{FF2B5EF4-FFF2-40B4-BE49-F238E27FC236}">
                <a16:creationId xmlns:a16="http://schemas.microsoft.com/office/drawing/2014/main" id="{22670FF1-96BC-4C9B-B5AA-7945FBCEFF0B}"/>
              </a:ext>
            </a:extLst>
          </p:cNvPr>
          <p:cNvSpPr txBox="1">
            <a:spLocks/>
          </p:cNvSpPr>
          <p:nvPr/>
        </p:nvSpPr>
        <p:spPr>
          <a:xfrm>
            <a:off x="1369733" y="7561420"/>
            <a:ext cx="1597317" cy="561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ts val="3600"/>
              </a:lnSpc>
              <a:spcAft>
                <a:spcPts val="600"/>
              </a:spcAft>
            </a:pPr>
            <a:r>
              <a:rPr lang="ar-SA" sz="2400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متقدمة</a:t>
            </a:r>
          </a:p>
        </p:txBody>
      </p:sp>
      <p:sp>
        <p:nvSpPr>
          <p:cNvPr id="46" name="TextBox 12">
            <a:extLst>
              <a:ext uri="{FF2B5EF4-FFF2-40B4-BE49-F238E27FC236}">
                <a16:creationId xmlns:a16="http://schemas.microsoft.com/office/drawing/2014/main" id="{89F59082-2FD5-42A4-83AB-C8CEFFD99C50}"/>
              </a:ext>
            </a:extLst>
          </p:cNvPr>
          <p:cNvSpPr txBox="1">
            <a:spLocks/>
          </p:cNvSpPr>
          <p:nvPr/>
        </p:nvSpPr>
        <p:spPr>
          <a:xfrm>
            <a:off x="2973372" y="7586118"/>
            <a:ext cx="1597317" cy="5615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ts val="3600"/>
              </a:lnSpc>
              <a:spcAft>
                <a:spcPts val="600"/>
              </a:spcAft>
            </a:pPr>
            <a:r>
              <a:rPr lang="ar-SA" sz="2400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متوسطة</a:t>
            </a:r>
          </a:p>
        </p:txBody>
      </p:sp>
    </p:spTree>
    <p:extLst>
      <p:ext uri="{BB962C8B-B14F-4D97-AF65-F5344CB8AC3E}">
        <p14:creationId xmlns:p14="http://schemas.microsoft.com/office/powerpoint/2010/main" val="248705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66FEBA-066F-89C3-4C86-925A76836F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"/>
          <a:stretch/>
        </p:blipFill>
        <p:spPr>
          <a:xfrm>
            <a:off x="20" y="10"/>
            <a:ext cx="6857980" cy="9905990"/>
          </a:xfrm>
          <a:prstGeom prst="rect">
            <a:avLst/>
          </a:prstGeom>
        </p:spPr>
      </p:pic>
      <p:sp>
        <p:nvSpPr>
          <p:cNvPr id="2" name="مستطيل: زوايا مستديرة 1">
            <a:extLst>
              <a:ext uri="{FF2B5EF4-FFF2-40B4-BE49-F238E27FC236}">
                <a16:creationId xmlns:a16="http://schemas.microsoft.com/office/drawing/2014/main" id="{FE1111FB-0CBC-48DB-92B7-645B9C8CBE29}"/>
              </a:ext>
            </a:extLst>
          </p:cNvPr>
          <p:cNvSpPr/>
          <p:nvPr/>
        </p:nvSpPr>
        <p:spPr>
          <a:xfrm>
            <a:off x="518474" y="299599"/>
            <a:ext cx="2583543" cy="9289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21" name="TextBox 12">
            <a:extLst>
              <a:ext uri="{FF2B5EF4-FFF2-40B4-BE49-F238E27FC236}">
                <a16:creationId xmlns:a16="http://schemas.microsoft.com/office/drawing/2014/main" id="{9318C4FE-8B11-40DD-B69E-324FD7904964}"/>
              </a:ext>
            </a:extLst>
          </p:cNvPr>
          <p:cNvSpPr txBox="1">
            <a:spLocks/>
          </p:cNvSpPr>
          <p:nvPr/>
        </p:nvSpPr>
        <p:spPr>
          <a:xfrm>
            <a:off x="518474" y="2408459"/>
            <a:ext cx="6471634" cy="55399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ts val="3600"/>
              </a:lnSpc>
              <a:spcAft>
                <a:spcPts val="600"/>
              </a:spcAft>
            </a:pPr>
            <a:r>
              <a:rPr lang="ar-SA" sz="2400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بحيث تغطي جميع موضوعات المقرر. </a:t>
            </a:r>
          </a:p>
        </p:txBody>
      </p:sp>
      <p:sp>
        <p:nvSpPr>
          <p:cNvPr id="22" name="مربع نص 21">
            <a:extLst>
              <a:ext uri="{FF2B5EF4-FFF2-40B4-BE49-F238E27FC236}">
                <a16:creationId xmlns:a16="http://schemas.microsoft.com/office/drawing/2014/main" id="{B06B634E-18EF-451B-847D-E6EEA2BD693E}"/>
              </a:ext>
            </a:extLst>
          </p:cNvPr>
          <p:cNvSpPr txBox="1"/>
          <p:nvPr/>
        </p:nvSpPr>
        <p:spPr>
          <a:xfrm>
            <a:off x="-354434" y="1955225"/>
            <a:ext cx="61407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ar-SA" sz="2400" dirty="0">
                <a:solidFill>
                  <a:srgbClr val="C00000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شمولية المنهج : </a:t>
            </a:r>
            <a:endParaRPr lang="ar-SA" sz="24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صورة 4">
            <a:extLst>
              <a:ext uri="{FF2B5EF4-FFF2-40B4-BE49-F238E27FC236}">
                <a16:creationId xmlns:a16="http://schemas.microsoft.com/office/drawing/2014/main" id="{8DB76ADB-A4B3-4599-8A76-26CEE5B8AA2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25" t="37343" r="5260" b="38189"/>
          <a:stretch/>
        </p:blipFill>
        <p:spPr>
          <a:xfrm>
            <a:off x="132127" y="3173348"/>
            <a:ext cx="6471634" cy="3110744"/>
          </a:xfrm>
          <a:prstGeom prst="rect">
            <a:avLst/>
          </a:prstGeom>
        </p:spPr>
      </p:pic>
      <p:sp>
        <p:nvSpPr>
          <p:cNvPr id="23" name="TextBox 12">
            <a:extLst>
              <a:ext uri="{FF2B5EF4-FFF2-40B4-BE49-F238E27FC236}">
                <a16:creationId xmlns:a16="http://schemas.microsoft.com/office/drawing/2014/main" id="{2EE6A0FB-7EE9-4AD6-B875-91FEAC89068C}"/>
              </a:ext>
            </a:extLst>
          </p:cNvPr>
          <p:cNvSpPr txBox="1">
            <a:spLocks/>
          </p:cNvSpPr>
          <p:nvPr/>
        </p:nvSpPr>
        <p:spPr>
          <a:xfrm>
            <a:off x="518474" y="4220888"/>
            <a:ext cx="5931492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ts val="3600"/>
              </a:lnSpc>
              <a:spcAft>
                <a:spcPts val="600"/>
              </a:spcAft>
            </a:pPr>
            <a:r>
              <a:rPr lang="ar-SA" sz="2400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عرفنا عضو هيئة التدريس *بمفهوم هندسة الأوامر وكيفية استخدامها لصياغة أسئلة دقيقة وفعالة.</a:t>
            </a:r>
          </a:p>
        </p:txBody>
      </p:sp>
      <p:pic>
        <p:nvPicPr>
          <p:cNvPr id="24" name="صورة 23">
            <a:extLst>
              <a:ext uri="{FF2B5EF4-FFF2-40B4-BE49-F238E27FC236}">
                <a16:creationId xmlns:a16="http://schemas.microsoft.com/office/drawing/2014/main" id="{31A87527-3778-4EC8-BA75-27EF0A1A3A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3" t="8568" r="5528" b="71904"/>
          <a:stretch/>
        </p:blipFill>
        <p:spPr>
          <a:xfrm>
            <a:off x="77770" y="5845965"/>
            <a:ext cx="6780230" cy="2888546"/>
          </a:xfrm>
          <a:prstGeom prst="rect">
            <a:avLst/>
          </a:prstGeom>
        </p:spPr>
      </p:pic>
      <p:sp>
        <p:nvSpPr>
          <p:cNvPr id="25" name="TextBox 12">
            <a:extLst>
              <a:ext uri="{FF2B5EF4-FFF2-40B4-BE49-F238E27FC236}">
                <a16:creationId xmlns:a16="http://schemas.microsoft.com/office/drawing/2014/main" id="{4745485C-2DD7-4AC2-A34F-D3CB10E2E69D}"/>
              </a:ext>
            </a:extLst>
          </p:cNvPr>
          <p:cNvSpPr txBox="1">
            <a:spLocks/>
          </p:cNvSpPr>
          <p:nvPr/>
        </p:nvSpPr>
        <p:spPr>
          <a:xfrm>
            <a:off x="672269" y="6894627"/>
            <a:ext cx="5931492" cy="155427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>
              <a:lnSpc>
                <a:spcPts val="3600"/>
              </a:lnSpc>
              <a:spcAft>
                <a:spcPts val="600"/>
              </a:spcAft>
            </a:pPr>
            <a:r>
              <a:rPr lang="ar-SA" sz="2400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قمنا </a:t>
            </a:r>
            <a:r>
              <a:rPr lang="ar-SA" sz="2400" dirty="0">
                <a:solidFill>
                  <a:srgbClr val="C00000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بالمقارنة بين هندسة الأوامر الدقيقة وغير الدقيقة</a:t>
            </a:r>
            <a:r>
              <a:rPr lang="ar-SA" sz="2400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   موضحين أثر الصياغة الجيدة في تحقيق الوضوح </a:t>
            </a:r>
          </a:p>
          <a:p>
            <a:pPr algn="ctr">
              <a:lnSpc>
                <a:spcPts val="3600"/>
              </a:lnSpc>
              <a:spcAft>
                <a:spcPts val="600"/>
              </a:spcAft>
            </a:pPr>
            <a:r>
              <a:rPr lang="ar-SA" sz="2400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والدقة في الأسئلة.</a:t>
            </a:r>
          </a:p>
        </p:txBody>
      </p:sp>
      <p:sp>
        <p:nvSpPr>
          <p:cNvPr id="26" name="TextBox 12">
            <a:extLst>
              <a:ext uri="{FF2B5EF4-FFF2-40B4-BE49-F238E27FC236}">
                <a16:creationId xmlns:a16="http://schemas.microsoft.com/office/drawing/2014/main" id="{8CB12349-CD8C-4BFB-8A59-379138CA60A4}"/>
              </a:ext>
            </a:extLst>
          </p:cNvPr>
          <p:cNvSpPr txBox="1">
            <a:spLocks/>
          </p:cNvSpPr>
          <p:nvPr/>
        </p:nvSpPr>
        <p:spPr>
          <a:xfrm>
            <a:off x="599573" y="454421"/>
            <a:ext cx="5004896" cy="55399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ts val="3600"/>
              </a:lnSpc>
              <a:spcAft>
                <a:spcPts val="600"/>
              </a:spcAft>
            </a:pPr>
            <a:r>
              <a:rPr lang="ar-SA" sz="2400" dirty="0">
                <a:solidFill>
                  <a:srgbClr val="A22E7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المحور الثاني : توليد الأسئلة بالذكاء الصناعي  </a:t>
            </a:r>
          </a:p>
        </p:txBody>
      </p:sp>
    </p:spTree>
    <p:extLst>
      <p:ext uri="{BB962C8B-B14F-4D97-AF65-F5344CB8AC3E}">
        <p14:creationId xmlns:p14="http://schemas.microsoft.com/office/powerpoint/2010/main" val="4078404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66FEBA-066F-89C3-4C86-925A76836F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"/>
          <a:stretch/>
        </p:blipFill>
        <p:spPr>
          <a:xfrm>
            <a:off x="20" y="10"/>
            <a:ext cx="6857980" cy="9905990"/>
          </a:xfrm>
          <a:prstGeom prst="rect">
            <a:avLst/>
          </a:prstGeom>
        </p:spPr>
      </p:pic>
      <p:sp>
        <p:nvSpPr>
          <p:cNvPr id="2" name="مستطيل: زوايا مستديرة 1">
            <a:extLst>
              <a:ext uri="{FF2B5EF4-FFF2-40B4-BE49-F238E27FC236}">
                <a16:creationId xmlns:a16="http://schemas.microsoft.com/office/drawing/2014/main" id="{FE1111FB-0CBC-48DB-92B7-645B9C8CBE29}"/>
              </a:ext>
            </a:extLst>
          </p:cNvPr>
          <p:cNvSpPr/>
          <p:nvPr/>
        </p:nvSpPr>
        <p:spPr>
          <a:xfrm>
            <a:off x="518474" y="299599"/>
            <a:ext cx="2583543" cy="9289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D6D67868-A114-4F5F-8E3B-850C5E93E83A}"/>
              </a:ext>
            </a:extLst>
          </p:cNvPr>
          <p:cNvSpPr txBox="1">
            <a:spLocks/>
          </p:cNvSpPr>
          <p:nvPr/>
        </p:nvSpPr>
        <p:spPr>
          <a:xfrm>
            <a:off x="841626" y="454421"/>
            <a:ext cx="4520788" cy="515526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ts val="3600"/>
              </a:lnSpc>
              <a:spcAft>
                <a:spcPts val="600"/>
              </a:spcAft>
            </a:pPr>
            <a:r>
              <a:rPr lang="ar-SA" sz="2000" dirty="0">
                <a:solidFill>
                  <a:srgbClr val="A22E7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المحور الثالث: التعلم العميق في التدريس الشرعي</a:t>
            </a:r>
          </a:p>
        </p:txBody>
      </p:sp>
      <p:sp>
        <p:nvSpPr>
          <p:cNvPr id="21" name="TextBox 12">
            <a:extLst>
              <a:ext uri="{FF2B5EF4-FFF2-40B4-BE49-F238E27FC236}">
                <a16:creationId xmlns:a16="http://schemas.microsoft.com/office/drawing/2014/main" id="{9318C4FE-8B11-40DD-B69E-324FD7904964}"/>
              </a:ext>
            </a:extLst>
          </p:cNvPr>
          <p:cNvSpPr txBox="1">
            <a:spLocks/>
          </p:cNvSpPr>
          <p:nvPr/>
        </p:nvSpPr>
        <p:spPr>
          <a:xfrm>
            <a:off x="137160" y="3183367"/>
            <a:ext cx="6430513" cy="474745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>
              <a:lnSpc>
                <a:spcPts val="3600"/>
              </a:lnSpc>
              <a:spcAft>
                <a:spcPts val="600"/>
              </a:spcAft>
            </a:pPr>
            <a:r>
              <a:rPr lang="ar-SA" sz="2000" dirty="0">
                <a:solidFill>
                  <a:srgbClr val="C00000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1- يساهم التعلم العميق في مراعاة الفروق الفردية بين الطلاب: </a:t>
            </a:r>
          </a:p>
          <a:p>
            <a:pPr algn="r">
              <a:lnSpc>
                <a:spcPts val="3600"/>
              </a:lnSpc>
              <a:spcAft>
                <a:spcPts val="600"/>
              </a:spcAft>
            </a:pPr>
            <a:r>
              <a:rPr lang="ar-SA" sz="2000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من خلال تحليل أدائهم وتقديم محتوى تعليمي يتناسب مع احتياجاتهم. </a:t>
            </a:r>
          </a:p>
          <a:p>
            <a:pPr algn="r">
              <a:lnSpc>
                <a:spcPts val="3600"/>
              </a:lnSpc>
              <a:spcAft>
                <a:spcPts val="600"/>
              </a:spcAft>
            </a:pPr>
            <a:r>
              <a:rPr lang="ar-SA" sz="2000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  </a:t>
            </a:r>
            <a:r>
              <a:rPr lang="ar-SA" sz="2000" dirty="0">
                <a:solidFill>
                  <a:srgbClr val="C00000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2- يعمل على تحسين جودة التعلم: </a:t>
            </a:r>
          </a:p>
          <a:p>
            <a:pPr algn="r">
              <a:lnSpc>
                <a:spcPts val="3600"/>
              </a:lnSpc>
              <a:spcAft>
                <a:spcPts val="600"/>
              </a:spcAft>
            </a:pPr>
            <a:r>
              <a:rPr lang="ar-SA" sz="2000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 من خلال التكيف مع مستوى الطالب وتوفير مصادر تعليمية تتناسب</a:t>
            </a:r>
          </a:p>
          <a:p>
            <a:pPr algn="r">
              <a:lnSpc>
                <a:spcPts val="3600"/>
              </a:lnSpc>
              <a:spcAft>
                <a:spcPts val="600"/>
              </a:spcAft>
            </a:pPr>
            <a:r>
              <a:rPr lang="ar-SA" sz="2000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 مع قدراته.</a:t>
            </a:r>
          </a:p>
          <a:p>
            <a:pPr algn="r">
              <a:lnSpc>
                <a:spcPts val="3600"/>
              </a:lnSpc>
              <a:spcAft>
                <a:spcPts val="600"/>
              </a:spcAft>
            </a:pPr>
            <a:r>
              <a:rPr lang="ar-SA" sz="2000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  </a:t>
            </a:r>
            <a:r>
              <a:rPr lang="ar-SA" sz="2000" dirty="0">
                <a:solidFill>
                  <a:srgbClr val="C00000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3-</a:t>
            </a:r>
            <a:r>
              <a:rPr lang="ar-SA" sz="2000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 </a:t>
            </a:r>
            <a:r>
              <a:rPr lang="ar-SA" sz="2000" dirty="0">
                <a:solidFill>
                  <a:srgbClr val="C00000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يمنح الطالب تجربة تعليمية فريدة تتناسب مع مؤهلاته العلمية</a:t>
            </a:r>
          </a:p>
          <a:p>
            <a:pPr algn="r">
              <a:lnSpc>
                <a:spcPts val="3600"/>
              </a:lnSpc>
              <a:spcAft>
                <a:spcPts val="600"/>
              </a:spcAft>
            </a:pPr>
            <a:r>
              <a:rPr lang="ar-SA" sz="2000" dirty="0">
                <a:solidFill>
                  <a:srgbClr val="C00000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 </a:t>
            </a:r>
            <a:r>
              <a:rPr lang="ar-SA" sz="2000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واستعداداته العقلية، مما يعزز من استيعابه للمادة ويحفزه على البحث</a:t>
            </a:r>
          </a:p>
          <a:p>
            <a:pPr algn="r">
              <a:lnSpc>
                <a:spcPts val="3600"/>
              </a:lnSpc>
              <a:spcAft>
                <a:spcPts val="600"/>
              </a:spcAft>
            </a:pPr>
            <a:r>
              <a:rPr lang="ar-SA" sz="2000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 والاستنباط.</a:t>
            </a:r>
          </a:p>
        </p:txBody>
      </p:sp>
    </p:spTree>
    <p:extLst>
      <p:ext uri="{BB962C8B-B14F-4D97-AF65-F5344CB8AC3E}">
        <p14:creationId xmlns:p14="http://schemas.microsoft.com/office/powerpoint/2010/main" val="2605815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66FEBA-066F-89C3-4C86-925A76836F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"/>
          <a:stretch/>
        </p:blipFill>
        <p:spPr>
          <a:xfrm>
            <a:off x="20" y="10"/>
            <a:ext cx="6857980" cy="9905990"/>
          </a:xfrm>
          <a:prstGeom prst="rect">
            <a:avLst/>
          </a:prstGeom>
        </p:spPr>
      </p:pic>
      <p:sp>
        <p:nvSpPr>
          <p:cNvPr id="2" name="مستطيل: زوايا مستديرة 1">
            <a:extLst>
              <a:ext uri="{FF2B5EF4-FFF2-40B4-BE49-F238E27FC236}">
                <a16:creationId xmlns:a16="http://schemas.microsoft.com/office/drawing/2014/main" id="{FE1111FB-0CBC-48DB-92B7-645B9C8CBE29}"/>
              </a:ext>
            </a:extLst>
          </p:cNvPr>
          <p:cNvSpPr/>
          <p:nvPr/>
        </p:nvSpPr>
        <p:spPr>
          <a:xfrm>
            <a:off x="518474" y="299599"/>
            <a:ext cx="2583543" cy="9289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D6D67868-A114-4F5F-8E3B-850C5E93E83A}"/>
              </a:ext>
            </a:extLst>
          </p:cNvPr>
          <p:cNvSpPr txBox="1">
            <a:spLocks/>
          </p:cNvSpPr>
          <p:nvPr/>
        </p:nvSpPr>
        <p:spPr>
          <a:xfrm>
            <a:off x="1537329" y="454421"/>
            <a:ext cx="3129382" cy="553998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ts val="3600"/>
              </a:lnSpc>
              <a:spcAft>
                <a:spcPts val="600"/>
              </a:spcAft>
            </a:pPr>
            <a:r>
              <a:rPr lang="ar-SA" sz="2400" dirty="0">
                <a:solidFill>
                  <a:srgbClr val="A22E7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المحور الرابع: تقارير المقررات</a:t>
            </a:r>
          </a:p>
        </p:txBody>
      </p:sp>
      <p:sp>
        <p:nvSpPr>
          <p:cNvPr id="21" name="TextBox 12">
            <a:extLst>
              <a:ext uri="{FF2B5EF4-FFF2-40B4-BE49-F238E27FC236}">
                <a16:creationId xmlns:a16="http://schemas.microsoft.com/office/drawing/2014/main" id="{9318C4FE-8B11-40DD-B69E-324FD7904964}"/>
              </a:ext>
            </a:extLst>
          </p:cNvPr>
          <p:cNvSpPr txBox="1">
            <a:spLocks/>
          </p:cNvSpPr>
          <p:nvPr/>
        </p:nvSpPr>
        <p:spPr>
          <a:xfrm>
            <a:off x="213743" y="2771887"/>
            <a:ext cx="6430513" cy="490134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>
              <a:lnSpc>
                <a:spcPts val="3600"/>
              </a:lnSpc>
              <a:spcAft>
                <a:spcPts val="600"/>
              </a:spcAft>
            </a:pPr>
            <a:r>
              <a:rPr lang="ar-SA" sz="2000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- قمنا بملء معلومات المقرر ونواتج التعلم مسبقًا، مما يساعد عضو هيئة التدريس على </a:t>
            </a:r>
            <a:r>
              <a:rPr lang="ar-SA" sz="2000" dirty="0">
                <a:solidFill>
                  <a:srgbClr val="C00000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توفير الوقت</a:t>
            </a:r>
            <a:r>
              <a:rPr lang="ar-SA" sz="2000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 حيث لا يحتاج إلا لإضافة </a:t>
            </a:r>
            <a:r>
              <a:rPr lang="ar-SA" sz="2000" dirty="0">
                <a:solidFill>
                  <a:srgbClr val="C00000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نتائج الطلاب وتحليلها</a:t>
            </a:r>
            <a:r>
              <a:rPr lang="ar-SA" sz="2000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.  </a:t>
            </a:r>
          </a:p>
          <a:p>
            <a:pPr algn="r">
              <a:lnSpc>
                <a:spcPts val="3600"/>
              </a:lnSpc>
              <a:spcAft>
                <a:spcPts val="600"/>
              </a:spcAft>
            </a:pPr>
            <a:r>
              <a:rPr lang="ar-SA" sz="2000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- في </a:t>
            </a:r>
            <a:r>
              <a:rPr lang="ar-SA" sz="2000" dirty="0">
                <a:solidFill>
                  <a:srgbClr val="C00000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خطة التحسين</a:t>
            </a:r>
            <a:r>
              <a:rPr lang="ar-SA" sz="2000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، تم شرح كيفية </a:t>
            </a:r>
            <a:r>
              <a:rPr lang="ar-SA" sz="2000" dirty="0">
                <a:solidFill>
                  <a:srgbClr val="C00000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اقتراح التحسينات بناءً على الدروس المستفادة</a:t>
            </a:r>
            <a:r>
              <a:rPr lang="ar-SA" sz="2000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 خلال العملية التعليمية. </a:t>
            </a:r>
          </a:p>
          <a:p>
            <a:pPr algn="r">
              <a:lnSpc>
                <a:spcPts val="3600"/>
              </a:lnSpc>
              <a:spcAft>
                <a:spcPts val="600"/>
              </a:spcAft>
            </a:pPr>
            <a:r>
              <a:rPr lang="ar-SA" sz="2000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 - وفرنا </a:t>
            </a:r>
            <a:r>
              <a:rPr lang="ar-SA" sz="2000" dirty="0">
                <a:solidFill>
                  <a:srgbClr val="C00000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مجموعة كبيرة من خيارات التحسين</a:t>
            </a:r>
            <a:r>
              <a:rPr lang="ar-SA" sz="2000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، بحيث يتمكن عضو هيئة التدريس من اختيار ما يناسب </a:t>
            </a:r>
            <a:r>
              <a:rPr lang="ar-SA" sz="2000" dirty="0">
                <a:solidFill>
                  <a:srgbClr val="C00000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المقرر الذي يقوم بتدريسه. </a:t>
            </a:r>
          </a:p>
          <a:p>
            <a:pPr algn="r">
              <a:lnSpc>
                <a:spcPts val="3600"/>
              </a:lnSpc>
              <a:spcAft>
                <a:spcPts val="600"/>
              </a:spcAft>
            </a:pPr>
            <a:r>
              <a:rPr lang="ar-SA" sz="2000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 - أوضحنا أهمية أن يأخذ الأستاذ وقته الكافي في ملء التقرير، والتأكيد على </a:t>
            </a:r>
            <a:r>
              <a:rPr lang="ar-SA" sz="2000" dirty="0">
                <a:solidFill>
                  <a:srgbClr val="C00000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ضرورة بيان أوجه القصور التي تحتاج إلى تحسين </a:t>
            </a:r>
            <a:r>
              <a:rPr lang="ar-SA" sz="2000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، مما يساعد في رفع مستوى جودة المقرر وتأثيره الإيجابي على العملية التعليمية.</a:t>
            </a:r>
          </a:p>
        </p:txBody>
      </p:sp>
    </p:spTree>
    <p:extLst>
      <p:ext uri="{BB962C8B-B14F-4D97-AF65-F5344CB8AC3E}">
        <p14:creationId xmlns:p14="http://schemas.microsoft.com/office/powerpoint/2010/main" val="3201650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66FEBA-066F-89C3-4C86-925A76836FA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8"/>
          <a:stretch/>
        </p:blipFill>
        <p:spPr>
          <a:xfrm>
            <a:off x="20" y="10"/>
            <a:ext cx="6857980" cy="9905990"/>
          </a:xfrm>
          <a:prstGeom prst="rect">
            <a:avLst/>
          </a:prstGeom>
        </p:spPr>
      </p:pic>
      <p:sp>
        <p:nvSpPr>
          <p:cNvPr id="2" name="مستطيل: زوايا مستديرة 1">
            <a:extLst>
              <a:ext uri="{FF2B5EF4-FFF2-40B4-BE49-F238E27FC236}">
                <a16:creationId xmlns:a16="http://schemas.microsoft.com/office/drawing/2014/main" id="{FE1111FB-0CBC-48DB-92B7-645B9C8CBE29}"/>
              </a:ext>
            </a:extLst>
          </p:cNvPr>
          <p:cNvSpPr/>
          <p:nvPr/>
        </p:nvSpPr>
        <p:spPr>
          <a:xfrm>
            <a:off x="518474" y="299599"/>
            <a:ext cx="2583543" cy="92891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SA"/>
          </a:p>
        </p:txBody>
      </p:sp>
      <p:sp>
        <p:nvSpPr>
          <p:cNvPr id="15" name="TextBox 12">
            <a:extLst>
              <a:ext uri="{FF2B5EF4-FFF2-40B4-BE49-F238E27FC236}">
                <a16:creationId xmlns:a16="http://schemas.microsoft.com/office/drawing/2014/main" id="{D6D67868-A114-4F5F-8E3B-850C5E93E83A}"/>
              </a:ext>
            </a:extLst>
          </p:cNvPr>
          <p:cNvSpPr txBox="1">
            <a:spLocks/>
          </p:cNvSpPr>
          <p:nvPr/>
        </p:nvSpPr>
        <p:spPr>
          <a:xfrm>
            <a:off x="2007011" y="454421"/>
            <a:ext cx="2190023" cy="56169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>
              <a:lnSpc>
                <a:spcPts val="3600"/>
              </a:lnSpc>
              <a:spcAft>
                <a:spcPts val="600"/>
              </a:spcAft>
            </a:pPr>
            <a:r>
              <a:rPr lang="ar-SA" sz="3200" dirty="0">
                <a:solidFill>
                  <a:srgbClr val="A22E7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أهم الإنجازات </a:t>
            </a:r>
          </a:p>
        </p:txBody>
      </p:sp>
      <p:sp>
        <p:nvSpPr>
          <p:cNvPr id="21" name="TextBox 12">
            <a:extLst>
              <a:ext uri="{FF2B5EF4-FFF2-40B4-BE49-F238E27FC236}">
                <a16:creationId xmlns:a16="http://schemas.microsoft.com/office/drawing/2014/main" id="{9318C4FE-8B11-40DD-B69E-324FD7904964}"/>
              </a:ext>
            </a:extLst>
          </p:cNvPr>
          <p:cNvSpPr txBox="1">
            <a:spLocks/>
          </p:cNvSpPr>
          <p:nvPr/>
        </p:nvSpPr>
        <p:spPr>
          <a:xfrm>
            <a:off x="-1" y="3101071"/>
            <a:ext cx="6314417" cy="31239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r">
              <a:lnSpc>
                <a:spcPts val="3600"/>
              </a:lnSpc>
              <a:spcAft>
                <a:spcPts val="600"/>
              </a:spcAft>
            </a:pPr>
            <a:r>
              <a:rPr lang="ar-SA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- تحسين توصيف المقررات بربط المصادر بمراجع إلكترونية موثوقة.</a:t>
            </a:r>
          </a:p>
          <a:p>
            <a:pPr algn="r">
              <a:lnSpc>
                <a:spcPts val="3600"/>
              </a:lnSpc>
              <a:spcAft>
                <a:spcPts val="600"/>
              </a:spcAft>
            </a:pPr>
            <a:r>
              <a:rPr lang="ar-SA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  - تطوير </a:t>
            </a:r>
            <a:r>
              <a:rPr lang="ar-SA" dirty="0">
                <a:solidFill>
                  <a:srgbClr val="C00000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منهجية واضحة لبناء بنك أسئلة </a:t>
            </a:r>
            <a:r>
              <a:rPr lang="ar-SA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شامل ومتوازن.</a:t>
            </a:r>
          </a:p>
          <a:p>
            <a:pPr algn="r">
              <a:lnSpc>
                <a:spcPts val="3600"/>
              </a:lnSpc>
              <a:spcAft>
                <a:spcPts val="600"/>
              </a:spcAft>
            </a:pPr>
            <a:r>
              <a:rPr lang="ar-SA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  - تقديم </a:t>
            </a:r>
            <a:r>
              <a:rPr lang="ar-SA" dirty="0">
                <a:solidFill>
                  <a:srgbClr val="C00000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تدريب عملي على هندسة الأوامر</a:t>
            </a:r>
            <a:r>
              <a:rPr lang="ar-SA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 لضمان دقة الأسئلة وتنوعها. </a:t>
            </a:r>
          </a:p>
          <a:p>
            <a:pPr algn="r">
              <a:lnSpc>
                <a:spcPts val="3600"/>
              </a:lnSpc>
              <a:spcAft>
                <a:spcPts val="600"/>
              </a:spcAft>
            </a:pPr>
            <a:r>
              <a:rPr lang="ar-SA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 - استخدام التعلم العميق في </a:t>
            </a:r>
            <a:r>
              <a:rPr lang="ar-SA" dirty="0">
                <a:solidFill>
                  <a:srgbClr val="C00000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مراعاة الفروق الفردية وتحسين جودة التعلم . </a:t>
            </a:r>
          </a:p>
          <a:p>
            <a:pPr algn="r">
              <a:lnSpc>
                <a:spcPts val="3600"/>
              </a:lnSpc>
              <a:spcAft>
                <a:spcPts val="600"/>
              </a:spcAft>
            </a:pPr>
            <a:r>
              <a:rPr lang="ar-SA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 - تعزيز دور تقارير المقررات في تحسين </a:t>
            </a:r>
            <a:r>
              <a:rPr lang="ar-SA" dirty="0">
                <a:solidFill>
                  <a:srgbClr val="C00000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جودة العملية التعليمية وتسهيل إعدادها على أعضاء هيئة التدريس</a:t>
            </a:r>
            <a:r>
              <a:rPr lang="ar-SA" dirty="0">
                <a:solidFill>
                  <a:srgbClr val="333993"/>
                </a:solidFill>
                <a:latin typeface="Hacen Sahafa" panose="02000000000000000000" pitchFamily="2" charset="-78"/>
                <a:cs typeface="Hacen Sahafa" panose="02000000000000000000" pitchFamily="2" charset="-78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459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2363</TotalTime>
  <Words>528</Words>
  <Application>Microsoft Office PowerPoint</Application>
  <PresentationFormat>A4 Paper (210x297 mm)‎</PresentationFormat>
  <Paragraphs>76</Paragraphs>
  <Slides>10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7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10</vt:i4>
      </vt:variant>
    </vt:vector>
  </HeadingPairs>
  <TitlesOfParts>
    <vt:vector size="18" baseType="lpstr">
      <vt:lpstr>Calibri</vt:lpstr>
      <vt:lpstr>Hacen Newspaper</vt:lpstr>
      <vt:lpstr>Hacen Sahafa</vt:lpstr>
      <vt:lpstr>Corbel</vt:lpstr>
      <vt:lpstr>Calibri Light</vt:lpstr>
      <vt:lpstr>Hacen Tunisia Bold</vt:lpstr>
      <vt:lpstr>Arial</vt:lpstr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افنان عبدالله عبدالرحمن العطاس</dc:creator>
  <cp:lastModifiedBy>Oum keltoum   Benyahia</cp:lastModifiedBy>
  <cp:revision>26</cp:revision>
  <dcterms:created xsi:type="dcterms:W3CDTF">2022-11-18T18:35:53Z</dcterms:created>
  <dcterms:modified xsi:type="dcterms:W3CDTF">2025-02-27T19:24:15Z</dcterms:modified>
</cp:coreProperties>
</file>