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73" r:id="rId5"/>
    <p:sldId id="267" r:id="rId6"/>
    <p:sldId id="275" r:id="rId7"/>
    <p:sldId id="269" r:id="rId8"/>
    <p:sldId id="276" r:id="rId9"/>
    <p:sldId id="278" r:id="rId10"/>
    <p:sldId id="258" r:id="rId11"/>
    <p:sldId id="27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4"/>
    <p:restoredTop sz="83951"/>
  </p:normalViewPr>
  <p:slideViewPr>
    <p:cSldViewPr snapToGrid="0">
      <p:cViewPr>
        <p:scale>
          <a:sx n="105" d="100"/>
          <a:sy n="105" d="100"/>
        </p:scale>
        <p:origin x="4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9C500-FF74-8647-A6D3-001FEEF125C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E87F-BC7C-FF4E-B56F-29143901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2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Earthquake early warning now available to Oregon public</a:t>
            </a:r>
            <a:r>
              <a:rPr lang="en-US" dirty="0">
                <a:effectLst/>
              </a:rPr>
              <a:t>. Earthquake early warning now available to Oregon public | Around the O. (2021a, March 10). https://</a:t>
            </a:r>
            <a:r>
              <a:rPr lang="en-US" dirty="0" err="1">
                <a:effectLst/>
              </a:rPr>
              <a:t>around.uoregon.edu</a:t>
            </a:r>
            <a:r>
              <a:rPr lang="en-US" dirty="0">
                <a:effectLst/>
              </a:rPr>
              <a:t>/content/earthquake-early-warning-now-available-</a:t>
            </a:r>
            <a:r>
              <a:rPr lang="en-US" dirty="0" err="1">
                <a:effectLst/>
              </a:rPr>
              <a:t>oregon</a:t>
            </a:r>
            <a:r>
              <a:rPr lang="en-US" dirty="0">
                <a:effectLst/>
              </a:rPr>
              <a:t>-public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ensemble with different dataset</a:t>
            </a:r>
          </a:p>
          <a:p>
            <a:r>
              <a:rPr lang="en-US" dirty="0"/>
              <a:t>- or transfer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2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Earthquake Warning California. (n.d.). </a:t>
            </a:r>
            <a:r>
              <a:rPr lang="en-US" i="1" dirty="0">
                <a:effectLst/>
              </a:rPr>
              <a:t>How it works</a:t>
            </a:r>
            <a:r>
              <a:rPr lang="en-US" dirty="0">
                <a:effectLst/>
              </a:rPr>
              <a:t>. How It Works | California Earthquake Early Warning. https://</a:t>
            </a:r>
            <a:r>
              <a:rPr lang="en-US" dirty="0" err="1">
                <a:effectLst/>
              </a:rPr>
              <a:t>earthquake.ca.gov</a:t>
            </a:r>
            <a:r>
              <a:rPr lang="en-US" dirty="0">
                <a:effectLst/>
              </a:rPr>
              <a:t>/how-it-works/ 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Source Sans Pro" panose="020F0502020204030204" pitchFamily="34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Source Sans Pro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 Sans Pro" panose="020F0502020204030204" pitchFamily="34" charset="0"/>
              </a:rPr>
              <a:t>In an earthquake, a rupturing fault sends out two different types of waves. The fast-moving P-wave is first to arrive, but the damage is caused by the slower S-waves and surface waves.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 Sans Pro" panose="020F0502020204030204" pitchFamily="34" charset="0"/>
              </a:rPr>
              <a:t>Sensors detect the P-wave and immediately transmit data to an earthquake alert center where the location and size of the quake are determined and updated as more data becomes available.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 Sans Pro" panose="020F0502020204030204" pitchFamily="34" charset="0"/>
              </a:rPr>
              <a:t>A message from the alert center is immediately transmitted to users.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- The single-station based EEWS: faster 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- Trade-off between the earliest alert time and the accuracy of the estimates </a:t>
            </a:r>
            <a:r>
              <a:rPr lang="en-US" dirty="0">
                <a:solidFill>
                  <a:srgbClr val="FF0000"/>
                </a:solidFill>
              </a:rPr>
              <a:t>(Meier, 2017)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9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Lara, P.,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Bletery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Q.,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Ampuero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P.,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Inza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Tavera, H. (2023). Earthquake Early Warning starting from 3 s of records on a single station with machine learning.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Geophysical Research: Solid Earth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(11), e2023JB026575.</a:t>
            </a:r>
            <a:endParaRPr lang="en-US" dirty="0"/>
          </a:p>
          <a:p>
            <a:endParaRPr lang="en-US" dirty="0"/>
          </a:p>
          <a:p>
            <a:r>
              <a:rPr lang="en-US" dirty="0"/>
              <a:t>- Look at page 3; last3 lines describing a feature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focus on magnitude, so LASSO and Stacking algorithm are not performed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4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Feature vectors discussion here (as input fed to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- Note that we skipped the detection and P-wave picking for the simplicity of the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hyperparameters from Lara et al. (2023):</a:t>
            </a:r>
          </a:p>
          <a:p>
            <a:r>
              <a:rPr lang="en-US" dirty="0"/>
              <a:t>Depth = 4</a:t>
            </a:r>
          </a:p>
          <a:p>
            <a:r>
              <a:rPr lang="en-US" dirty="0"/>
              <a:t>Number of trees = 6000</a:t>
            </a:r>
          </a:p>
          <a:p>
            <a:r>
              <a:rPr lang="en-US" dirty="0"/>
              <a:t>Subset = 80%</a:t>
            </a:r>
          </a:p>
          <a:p>
            <a:r>
              <a:rPr lang="en-US" dirty="0"/>
              <a:t>Learning Rate = 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2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5B28-D762-28D2-EDC5-71F0B41BF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29348-04B3-2D1C-71A6-4541823E9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5281-F3D6-3BF0-FEC2-EDFB6A8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1599-9462-CCB9-0441-8C9F6B0E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7639-39BD-1860-8C65-64A9EE6E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102E-89A4-2C24-CF2B-1516FF0F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A8BD0-F76D-EE88-E956-785EB193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2881-7A2C-EA12-7256-BF66064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39F1-D782-FB2D-8924-C0F13FFF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1936-C7FF-D655-118A-D24F72E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1B076-EE49-2992-AB88-EEB02111C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D1A37-95A9-8242-AD8C-6CB3E6C63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1F09-B438-FAF5-9212-09C48D53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5CD9-5800-9258-1A77-58410C38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C03C-3713-46F7-A33C-F51A628C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9B1C-660F-43A1-6FC9-88CF99D4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5FC5-2196-17FD-4EA0-376D433C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EC56-45E2-B2A2-FBF2-DCF1953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48C5-270D-2D93-FD2D-0E3C48DF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594DA-CBFA-758F-4044-290F85C9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42F2-F5D5-0E64-6695-A606D124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3816-F824-6F35-1936-110C9BDB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42C3-667D-D311-3AD1-5D489E42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94B0E-792C-E93C-BD8F-AD9AA894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45B3-6AF2-572C-78FE-3818EA4E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85E8-AC86-D15C-05B3-9074D912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6D99-C3E2-EBC7-32F0-46748B903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434C9-1AF8-40F2-F335-C32D3554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9784-0B41-B6CC-9574-A0528736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263BA-55B2-EB06-A4C1-EB40905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8BA3-6B9F-8767-21E1-FC0D4919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9D23-588A-44CB-EBED-AD0F77D0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39690-287B-0E2A-B044-95C4EBB17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154D6-6ED7-85F6-391B-614FE553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3FD1D-64EE-2221-523D-BBE77380D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9293A-CFC4-6F17-A39A-6757DB585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8E70-BE72-7AC1-4F09-2DFAE942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3D7C2-CBFC-D291-7F89-3F4C8FB2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83AD-CAED-ABA6-262F-FE4D5F9B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07FC-815F-36D6-4839-1B060B99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3AF8A-E854-655E-94D1-C63F8B41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A2295-80E7-53FD-088E-1D45E24C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9BCB-87F6-EBDE-249F-FDDF82E3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345BF-7650-B7D8-5C56-CF0BB8D9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7AE75-F2CA-A38F-18A7-641FEE6B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10AE-90D3-0BA9-74FE-E9106F8F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63F0-37A2-274A-D520-0BEAAF34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0DA-67E4-13D5-50A6-E0EE1235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CC0FC-6599-B527-C31C-02BFEC70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A7A67-29C0-D2E7-892B-F96D3A0A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3AC41-08C4-AFB0-9A9F-C64AA9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72B05-A4D9-5A3E-A712-1DAE84B3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76C-62D1-E68C-709B-B5E928DE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656F6-41D2-2B7E-D4AC-E4DDD5A7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D9A30-F9F4-CDFF-B188-398B4B97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18F14-29AA-E97E-2AF3-AE222D27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9853-E590-B163-C282-4D65E5A3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E72D-CD7C-7816-5B3D-8B3465DC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FCB2F-C94A-8521-24DC-7E7ED899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64E4-8390-FC47-2A8B-8BF4F334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CC5D-FF0B-517C-5A76-CFE204242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31C7-F2BC-2621-D4E1-8D68800B6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BD34-E2C0-2ED8-F392-2B4B34AC6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-ESS-DS/mlgeo-2023-PNSN-E3WS/tree/feature-stevens-examp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Benz-Poobua/ESS-469-Projec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s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arthquake early warning now available to Oregon public | Around the O">
            <a:extLst>
              <a:ext uri="{FF2B5EF4-FFF2-40B4-BE49-F238E27FC236}">
                <a16:creationId xmlns:a16="http://schemas.microsoft.com/office/drawing/2014/main" id="{7424BB44-C3DE-7358-D72C-617EFF92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E85F25-F571-0E9A-971A-B16844792AAC}"/>
              </a:ext>
            </a:extLst>
          </p:cNvPr>
          <p:cNvSpPr/>
          <p:nvPr/>
        </p:nvSpPr>
        <p:spPr>
          <a:xfrm>
            <a:off x="-99848" y="2360708"/>
            <a:ext cx="12391695" cy="18845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4DF1F-C9A8-D782-7AE9-4FF386707303}"/>
              </a:ext>
            </a:extLst>
          </p:cNvPr>
          <p:cNvSpPr txBox="1"/>
          <p:nvPr/>
        </p:nvSpPr>
        <p:spPr>
          <a:xfrm>
            <a:off x="1850835" y="2511265"/>
            <a:ext cx="8490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Ensemble Earthquake Early Warning System (E3WS) Performance Testing by PNSN-Curated Data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1070C-962B-7F8A-0525-0979DC79D08F}"/>
              </a:ext>
            </a:extLst>
          </p:cNvPr>
          <p:cNvSpPr txBox="1"/>
          <p:nvPr/>
        </p:nvSpPr>
        <p:spPr>
          <a:xfrm>
            <a:off x="2444503" y="3532138"/>
            <a:ext cx="730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Nate Stevens, Benz </a:t>
            </a:r>
            <a:r>
              <a:rPr lang="en-US" sz="2400" b="1" dirty="0" err="1">
                <a:solidFill>
                  <a:schemeClr val="bg1"/>
                </a:solidFill>
              </a:rPr>
              <a:t>Poobua</a:t>
            </a:r>
            <a:r>
              <a:rPr lang="en-US" sz="2400" b="1" dirty="0">
                <a:solidFill>
                  <a:schemeClr val="bg1"/>
                </a:solidFill>
              </a:rPr>
              <a:t>, Jake Ward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University of Washington, PNSN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 </a:t>
            </a:r>
            <a:r>
              <a:rPr lang="en-US" sz="1200" b="1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F83AD-BCB2-B19E-926F-9519114F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7" y="6366588"/>
            <a:ext cx="333656" cy="22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NSN Recent Events | Pacific Northwest Seismic Network">
            <a:extLst>
              <a:ext uri="{FF2B5EF4-FFF2-40B4-BE49-F238E27FC236}">
                <a16:creationId xmlns:a16="http://schemas.microsoft.com/office/drawing/2014/main" id="{1553AED9-15A3-51D6-C425-E317C183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8" y="6160105"/>
            <a:ext cx="1606303" cy="5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53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AEF6-B93D-0671-E1D4-8B02765CDBC9}"/>
              </a:ext>
            </a:extLst>
          </p:cNvPr>
          <p:cNvSpPr txBox="1"/>
          <p:nvPr/>
        </p:nvSpPr>
        <p:spPr>
          <a:xfrm>
            <a:off x="640080" y="2074363"/>
            <a:ext cx="267632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C1636-31AD-1080-FD3A-696C2C903EEA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1269FC56-5E38-A210-3094-85CE9015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90" y="615069"/>
            <a:ext cx="7772400" cy="5043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3FB89-7CD6-A29E-2034-6D0D3DC79530}"/>
              </a:ext>
            </a:extLst>
          </p:cNvPr>
          <p:cNvSpPr txBox="1"/>
          <p:nvPr/>
        </p:nvSpPr>
        <p:spPr>
          <a:xfrm>
            <a:off x="2905592" y="5814968"/>
            <a:ext cx="419718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MAE for train set = </a:t>
            </a:r>
            <a:r>
              <a:rPr lang="en-US" b="0" i="0" dirty="0">
                <a:effectLst/>
              </a:rPr>
              <a:t>0.28282909989356997</a:t>
            </a:r>
          </a:p>
          <a:p>
            <a:pPr>
              <a:lnSpc>
                <a:spcPct val="150000"/>
              </a:lnSpc>
            </a:pPr>
            <a:r>
              <a:rPr lang="en-US" dirty="0"/>
              <a:t>MAE for test set = </a:t>
            </a:r>
            <a:r>
              <a:rPr lang="en-US" b="0" i="0" dirty="0">
                <a:effectLst/>
              </a:rPr>
              <a:t>0.3052198588848114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1984917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777F0D-DB4F-3EDB-2820-24E5AA8C86EF}"/>
              </a:ext>
            </a:extLst>
          </p:cNvPr>
          <p:cNvSpPr/>
          <p:nvPr/>
        </p:nvSpPr>
        <p:spPr>
          <a:xfrm>
            <a:off x="514906" y="126445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14960-3595-5199-1C06-038964BFC7C1}"/>
              </a:ext>
            </a:extLst>
          </p:cNvPr>
          <p:cNvSpPr txBox="1"/>
          <p:nvPr/>
        </p:nvSpPr>
        <p:spPr>
          <a:xfrm>
            <a:off x="718009" y="1243063"/>
            <a:ext cx="419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Lara et al. (2023)</a:t>
            </a:r>
            <a:endParaRPr lang="en-US" sz="2400" b="1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76286-B0C2-6E88-09C7-62393DDD08CD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E1E99-5D23-A19D-E898-3D3B810B3949}"/>
              </a:ext>
            </a:extLst>
          </p:cNvPr>
          <p:cNvSpPr txBox="1"/>
          <p:nvPr/>
        </p:nvSpPr>
        <p:spPr>
          <a:xfrm>
            <a:off x="718008" y="1888876"/>
            <a:ext cx="333840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effectLst/>
              </a:rPr>
              <a:t>Mean Absolute Error and R2 results using 3–46 s of </a:t>
            </a:r>
            <a:r>
              <a:rPr lang="en-US" sz="1800" i="1" dirty="0">
                <a:effectLst/>
              </a:rPr>
              <a:t>P</a:t>
            </a:r>
            <a:r>
              <a:rPr lang="en-US" sz="1800" dirty="0">
                <a:effectLst/>
              </a:rPr>
              <a:t>-wave.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8995DC-99A3-25A7-4D89-15DF8288C809}"/>
              </a:ext>
            </a:extLst>
          </p:cNvPr>
          <p:cNvSpPr/>
          <p:nvPr/>
        </p:nvSpPr>
        <p:spPr>
          <a:xfrm>
            <a:off x="514906" y="3210086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ABE104-9199-AEE7-1430-61C746DD5567}"/>
              </a:ext>
            </a:extLst>
          </p:cNvPr>
          <p:cNvSpPr txBox="1"/>
          <p:nvPr/>
        </p:nvSpPr>
        <p:spPr>
          <a:xfrm>
            <a:off x="718009" y="3188695"/>
            <a:ext cx="419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can we improve it?</a:t>
            </a:r>
            <a:endParaRPr lang="en-US" sz="2400" b="1" dirty="0">
              <a:highlight>
                <a:srgbClr val="FF0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75F75-169B-B6CE-C880-5EB2B4654BC6}"/>
              </a:ext>
            </a:extLst>
          </p:cNvPr>
          <p:cNvSpPr txBox="1"/>
          <p:nvPr/>
        </p:nvSpPr>
        <p:spPr>
          <a:xfrm>
            <a:off x="718008" y="3834508"/>
            <a:ext cx="3338401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effectLst/>
              </a:rPr>
              <a:t>Hyperparameter tuning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Ensemble methods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Re-curated Dataset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C9ADDB2F-9909-907E-803B-E804D3FE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94" y="1264454"/>
            <a:ext cx="7772400" cy="37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4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FC141-E208-5EB5-0FE0-931640D6A90A}"/>
              </a:ext>
            </a:extLst>
          </p:cNvPr>
          <p:cNvSpPr txBox="1"/>
          <p:nvPr/>
        </p:nvSpPr>
        <p:spPr>
          <a:xfrm>
            <a:off x="0" y="238838"/>
            <a:ext cx="2756452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</a:rPr>
              <a:t>Reproducibility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DE4D7-9D5B-2045-09BD-F3923E0C47CA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A1178-0E36-BECF-E5C1-6B406A025A12}"/>
              </a:ext>
            </a:extLst>
          </p:cNvPr>
          <p:cNvSpPr txBox="1"/>
          <p:nvPr/>
        </p:nvSpPr>
        <p:spPr>
          <a:xfrm>
            <a:off x="966883" y="2021308"/>
            <a:ext cx="1084503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https://github.com/UW-ESS-DS/mlgeo-2023-PNSN-E3WS/tree/feature-stevens-examples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linkClick r:id="rId4"/>
              </a:rPr>
              <a:t>https://github.com/Benz-Poobua/ESS-469-Project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F3665-A96E-057F-BE39-C4D889DD4015}"/>
              </a:ext>
            </a:extLst>
          </p:cNvPr>
          <p:cNvSpPr/>
          <p:nvPr/>
        </p:nvSpPr>
        <p:spPr>
          <a:xfrm>
            <a:off x="537208" y="126445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5A7F8-7F85-722D-1950-8A719B498D71}"/>
              </a:ext>
            </a:extLst>
          </p:cNvPr>
          <p:cNvSpPr txBox="1"/>
          <p:nvPr/>
        </p:nvSpPr>
        <p:spPr>
          <a:xfrm>
            <a:off x="740311" y="1243063"/>
            <a:ext cx="752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Script and Datasets provided in </a:t>
            </a:r>
            <a:r>
              <a:rPr lang="en-US" sz="2400" b="1" dirty="0" err="1"/>
              <a:t>Github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1EF120-AB6A-AFB9-B121-2D1F8E783A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09" b="8248"/>
          <a:stretch/>
        </p:blipFill>
        <p:spPr>
          <a:xfrm>
            <a:off x="2476816" y="3080290"/>
            <a:ext cx="7777625" cy="3485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F059AF-86CE-D135-6B98-6AE4E1D95B70}"/>
              </a:ext>
            </a:extLst>
          </p:cNvPr>
          <p:cNvSpPr txBox="1"/>
          <p:nvPr/>
        </p:nvSpPr>
        <p:spPr>
          <a:xfrm>
            <a:off x="848315" y="4540820"/>
            <a:ext cx="73500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88C1B-7119-0F4F-7081-F7AABC0F2F12}"/>
              </a:ext>
            </a:extLst>
          </p:cNvPr>
          <p:cNvSpPr txBox="1"/>
          <p:nvPr/>
        </p:nvSpPr>
        <p:spPr>
          <a:xfrm>
            <a:off x="582701" y="5505333"/>
            <a:ext cx="97031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datasets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2468C9-D987-F5DE-83C4-59F4D9BE8053}"/>
              </a:ext>
            </a:extLst>
          </p:cNvPr>
          <p:cNvCxnSpPr>
            <a:cxnSpLocks/>
          </p:cNvCxnSpPr>
          <p:nvPr/>
        </p:nvCxnSpPr>
        <p:spPr>
          <a:xfrm flipV="1">
            <a:off x="1538617" y="4822951"/>
            <a:ext cx="86470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2F10EA-F171-7EB6-0076-8EB2BB266781}"/>
              </a:ext>
            </a:extLst>
          </p:cNvPr>
          <p:cNvCxnSpPr>
            <a:cxnSpLocks/>
          </p:cNvCxnSpPr>
          <p:nvPr/>
        </p:nvCxnSpPr>
        <p:spPr>
          <a:xfrm flipV="1">
            <a:off x="1538617" y="5801864"/>
            <a:ext cx="86470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3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FE6D1-D968-2442-2721-4598D16B4AE6}"/>
              </a:ext>
            </a:extLst>
          </p:cNvPr>
          <p:cNvSpPr txBox="1"/>
          <p:nvPr/>
        </p:nvSpPr>
        <p:spPr>
          <a:xfrm>
            <a:off x="0" y="238838"/>
            <a:ext cx="2083443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E754F-93DA-757B-6A06-8A19176B76F7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4C3C7-048A-1980-0751-68818F577348}"/>
              </a:ext>
            </a:extLst>
          </p:cNvPr>
          <p:cNvSpPr txBox="1"/>
          <p:nvPr/>
        </p:nvSpPr>
        <p:spPr>
          <a:xfrm>
            <a:off x="982669" y="1393667"/>
            <a:ext cx="1022666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Earthquake Warning California. (n.d.). </a:t>
            </a:r>
            <a:r>
              <a:rPr lang="en-US" i="1" dirty="0">
                <a:effectLst/>
              </a:rPr>
              <a:t>How it works</a:t>
            </a:r>
            <a:r>
              <a:rPr lang="en-US" dirty="0">
                <a:effectLst/>
              </a:rPr>
              <a:t>. How It Works | California Earthquake Early Warning. https://</a:t>
            </a:r>
            <a:r>
              <a:rPr lang="en-US" dirty="0" err="1">
                <a:effectLst/>
              </a:rPr>
              <a:t>earthquake.ca.gov</a:t>
            </a:r>
            <a:r>
              <a:rPr lang="en-US" dirty="0">
                <a:effectLst/>
              </a:rPr>
              <a:t>/how-it-works/ 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US" dirty="0">
              <a:solidFill>
                <a:srgbClr val="222222"/>
              </a:solidFill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Lara, P.,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Bletery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Q.,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Ampuero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J. P.,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Inza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A., &amp; Tavera, H. (2023). Earthquake Early Warning starting from 3 s of records on a single station with machine learning.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Journal of Geophysical Research: Solid Earth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128</a:t>
            </a:r>
            <a:r>
              <a:rPr lang="en-US" b="0" i="0" dirty="0">
                <a:solidFill>
                  <a:srgbClr val="222222"/>
                </a:solidFill>
                <a:effectLst/>
              </a:rPr>
              <a:t>(11), e2023JB026575.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2976ED-7B77-218A-5899-94A14A1779B2}"/>
              </a:ext>
            </a:extLst>
          </p:cNvPr>
          <p:cNvGrpSpPr/>
          <p:nvPr/>
        </p:nvGrpSpPr>
        <p:grpSpPr>
          <a:xfrm>
            <a:off x="510836" y="1233492"/>
            <a:ext cx="4802077" cy="461665"/>
            <a:chOff x="6788540" y="410532"/>
            <a:chExt cx="4802077" cy="461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E45EF2-4A40-9FF3-413B-846DBFC78212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10D9BD-509A-005C-374A-903EDFB7136E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Motivation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1D75E-33FC-6190-FDA2-B77DC4285EE9}"/>
              </a:ext>
            </a:extLst>
          </p:cNvPr>
          <p:cNvSpPr txBox="1"/>
          <p:nvPr/>
        </p:nvSpPr>
        <p:spPr>
          <a:xfrm>
            <a:off x="0" y="238838"/>
            <a:ext cx="234431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6" name="Picture 2" descr="Earthquake Early Warning basic operation">
            <a:extLst>
              <a:ext uri="{FF2B5EF4-FFF2-40B4-BE49-F238E27FC236}">
                <a16:creationId xmlns:a16="http://schemas.microsoft.com/office/drawing/2014/main" id="{ED14D2D6-D058-4599-E3A5-80C19323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 b="9844"/>
          <a:stretch/>
        </p:blipFill>
        <p:spPr bwMode="auto">
          <a:xfrm>
            <a:off x="420565" y="3337560"/>
            <a:ext cx="7264377" cy="29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642F974-ECF3-6815-6C6C-815C2B7AA005}"/>
              </a:ext>
            </a:extLst>
          </p:cNvPr>
          <p:cNvGrpSpPr/>
          <p:nvPr/>
        </p:nvGrpSpPr>
        <p:grpSpPr>
          <a:xfrm>
            <a:off x="7121062" y="1254883"/>
            <a:ext cx="4802077" cy="461665"/>
            <a:chOff x="6788540" y="410532"/>
            <a:chExt cx="4802077" cy="4616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0E593F-58B3-E0FE-F438-6E99DE342911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AA7FAD-A098-52F5-C54A-0F813D48B6A6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Limitations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9B7121-FADE-2ED4-06EB-0AC9A9254A31}"/>
              </a:ext>
            </a:extLst>
          </p:cNvPr>
          <p:cNvSpPr txBox="1"/>
          <p:nvPr/>
        </p:nvSpPr>
        <p:spPr>
          <a:xfrm>
            <a:off x="7324166" y="1920370"/>
            <a:ext cx="4598973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Most EEWS are based on multi-station data (more information and trade-off delays)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Most single-sensor-based algorithms only contain some components of an EEWS (detection, picking, magnitude, or location)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0F382-0F14-CCBA-9711-C556A076B2ED}"/>
              </a:ext>
            </a:extLst>
          </p:cNvPr>
          <p:cNvSpPr txBox="1"/>
          <p:nvPr/>
        </p:nvSpPr>
        <p:spPr>
          <a:xfrm>
            <a:off x="713938" y="1920370"/>
            <a:ext cx="588498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Nearly 1 million deaths due to earthquakes since 1990 </a:t>
            </a:r>
            <a:r>
              <a:rPr lang="en-US" dirty="0">
                <a:solidFill>
                  <a:srgbClr val="000000"/>
                </a:solidFill>
              </a:rPr>
              <a:t>Earthquake Early Warning System used to mitigate human losses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EDC20-B187-16F8-C435-A757427FD339}"/>
              </a:ext>
            </a:extLst>
          </p:cNvPr>
          <p:cNvSpPr txBox="1"/>
          <p:nvPr/>
        </p:nvSpPr>
        <p:spPr>
          <a:xfrm>
            <a:off x="2911662" y="6422053"/>
            <a:ext cx="2282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</a:rPr>
              <a:t>(“How it works”, n.d.)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0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1D75E-33FC-6190-FDA2-B77DC4285EE9}"/>
              </a:ext>
            </a:extLst>
          </p:cNvPr>
          <p:cNvSpPr txBox="1"/>
          <p:nvPr/>
        </p:nvSpPr>
        <p:spPr>
          <a:xfrm>
            <a:off x="0" y="238838"/>
            <a:ext cx="234431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BBD9F3-B307-2A69-C73F-30F6CE5FB148}"/>
              </a:ext>
            </a:extLst>
          </p:cNvPr>
          <p:cNvGrpSpPr/>
          <p:nvPr/>
        </p:nvGrpSpPr>
        <p:grpSpPr>
          <a:xfrm>
            <a:off x="510836" y="1233492"/>
            <a:ext cx="4802077" cy="461665"/>
            <a:chOff x="6788540" y="410532"/>
            <a:chExt cx="4802077" cy="4616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57BECA-1FBF-3E4E-AAD7-F7D275E735D0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04A08F-2579-E4D3-C344-EEF6C1971D0A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Inspiring Literatures</a:t>
              </a:r>
            </a:p>
          </p:txBody>
        </p:sp>
      </p:grpSp>
      <p:pic>
        <p:nvPicPr>
          <p:cNvPr id="19" name="Picture 18" descr="A graph showing a wave line&#10;&#10;Description automatically generated with medium confidence">
            <a:extLst>
              <a:ext uri="{FF2B5EF4-FFF2-40B4-BE49-F238E27FC236}">
                <a16:creationId xmlns:a16="http://schemas.microsoft.com/office/drawing/2014/main" id="{8D331865-0D9B-FE37-6EC4-C6B0015E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95" y="4753449"/>
            <a:ext cx="7837454" cy="19384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6EE903-1151-691D-AF31-3C62F6803888}"/>
              </a:ext>
            </a:extLst>
          </p:cNvPr>
          <p:cNvSpPr txBox="1"/>
          <p:nvPr/>
        </p:nvSpPr>
        <p:spPr>
          <a:xfrm>
            <a:off x="713938" y="1920370"/>
            <a:ext cx="10815451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Lara et al. (2023) 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E3WS: the first EEWS in which all components (detection, picking, and source parameters) are based on AI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3 seconds of recorded by a single 3-component instrument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For near seismic sources (less than 200 km)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Detector, P-phase picker, 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Source Characterization (regression models): magnitude, epicentral distance, back azimuth, and depth of the source</a:t>
            </a:r>
          </a:p>
        </p:txBody>
      </p:sp>
    </p:spTree>
    <p:extLst>
      <p:ext uri="{BB962C8B-B14F-4D97-AF65-F5344CB8AC3E}">
        <p14:creationId xmlns:p14="http://schemas.microsoft.com/office/powerpoint/2010/main" val="326144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2976ED-7B77-218A-5899-94A14A1779B2}"/>
              </a:ext>
            </a:extLst>
          </p:cNvPr>
          <p:cNvGrpSpPr/>
          <p:nvPr/>
        </p:nvGrpSpPr>
        <p:grpSpPr>
          <a:xfrm>
            <a:off x="510836" y="1243453"/>
            <a:ext cx="4802077" cy="461665"/>
            <a:chOff x="6788540" y="410532"/>
            <a:chExt cx="4802077" cy="461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E45EF2-4A40-9FF3-413B-846DBFC78212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10D9BD-509A-005C-374A-903EDFB7136E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Project Question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51D75E-33FC-6190-FDA2-B77DC4285EE9}"/>
              </a:ext>
            </a:extLst>
          </p:cNvPr>
          <p:cNvSpPr txBox="1"/>
          <p:nvPr/>
        </p:nvSpPr>
        <p:spPr>
          <a:xfrm>
            <a:off x="0" y="238838"/>
            <a:ext cx="234431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39D945-332D-A4EC-9C8F-ED70A5E98071}"/>
              </a:ext>
            </a:extLst>
          </p:cNvPr>
          <p:cNvGrpSpPr/>
          <p:nvPr/>
        </p:nvGrpSpPr>
        <p:grpSpPr>
          <a:xfrm>
            <a:off x="510836" y="4192023"/>
            <a:ext cx="4802077" cy="461665"/>
            <a:chOff x="6788540" y="410532"/>
            <a:chExt cx="4802077" cy="4616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F8B5CF-4F88-ED45-E20F-0C5E6F8BC09E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6D93B-8EB0-92AB-B16F-13329C463980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ML Approaches</a:t>
              </a:r>
            </a:p>
          </p:txBody>
        </p:sp>
      </p:grpSp>
      <p:pic>
        <p:nvPicPr>
          <p:cNvPr id="3" name="Picture 2" descr="A diagram of a group&#10;&#10;Description automatically generated">
            <a:extLst>
              <a:ext uri="{FF2B5EF4-FFF2-40B4-BE49-F238E27FC236}">
                <a16:creationId xmlns:a16="http://schemas.microsoft.com/office/drawing/2014/main" id="{F2A72297-0178-4C0E-7F26-231DE13A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12" y="3266989"/>
            <a:ext cx="7144955" cy="3245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8B72F1-D7B3-DFB6-DB81-E157967B8544}"/>
              </a:ext>
            </a:extLst>
          </p:cNvPr>
          <p:cNvSpPr txBox="1"/>
          <p:nvPr/>
        </p:nvSpPr>
        <p:spPr>
          <a:xfrm>
            <a:off x="7007096" y="6245431"/>
            <a:ext cx="19282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(Lara et al., 2023)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48C4B9-E9B8-1C87-ACF5-91C6D171A211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9DB76-5824-0947-4C6F-2F0C3FB8DB63}"/>
              </a:ext>
            </a:extLst>
          </p:cNvPr>
          <p:cNvSpPr txBox="1"/>
          <p:nvPr/>
        </p:nvSpPr>
        <p:spPr>
          <a:xfrm>
            <a:off x="713939" y="1889664"/>
            <a:ext cx="1010728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Is the performance of our model using PNSN-curated data better or worse, relative to the work of Lara et al. (2023)? 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How can we improve the model’s performance?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what are the contributing factors causing the model uncertainty?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BB331-D3A6-E4B1-14A3-0B0F7CBEC99E}"/>
              </a:ext>
            </a:extLst>
          </p:cNvPr>
          <p:cNvSpPr txBox="1"/>
          <p:nvPr/>
        </p:nvSpPr>
        <p:spPr>
          <a:xfrm>
            <a:off x="699871" y="4838234"/>
            <a:ext cx="1010728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Stacking algorithm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K-fold validation (K = 10)*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</a:rPr>
              <a:t>XGBoost</a:t>
            </a:r>
            <a:r>
              <a:rPr lang="en-US" dirty="0">
                <a:solidFill>
                  <a:srgbClr val="000000"/>
                </a:solidFill>
              </a:rPr>
              <a:t>*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253848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2BC41-CB93-EBE2-4F76-AC806C124469}"/>
              </a:ext>
            </a:extLst>
          </p:cNvPr>
          <p:cNvSpPr txBox="1"/>
          <p:nvPr/>
        </p:nvSpPr>
        <p:spPr>
          <a:xfrm>
            <a:off x="966883" y="2021308"/>
            <a:ext cx="467953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F</a:t>
            </a:r>
            <a:r>
              <a:rPr lang="en-US" b="0" i="0" dirty="0">
                <a:effectLst/>
              </a:rPr>
              <a:t>rom </a:t>
            </a:r>
            <a:r>
              <a:rPr lang="en-US" b="0" i="0" u="sng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https://pnsn.org</a:t>
            </a:r>
            <a:endParaRPr lang="en-US" u="sng" dirty="0"/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latitude range: 42 - 49 °N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longitude range 122 - 125.5 °W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magnitude range: 0 - 8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Exclude Mount St. Helens events: True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Date Range: 2015-01-01 to 2023-11-17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X = feature vectors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en-US" dirty="0">
                <a:solidFill>
                  <a:srgbClr val="00B050"/>
                </a:solidFill>
              </a:rPr>
              <a:t>(65821,140)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Dimensionality Reduction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y = magnitude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en-US" dirty="0">
                <a:solidFill>
                  <a:srgbClr val="00B050"/>
                </a:solidFill>
              </a:rPr>
              <a:t>(65821,1)</a:t>
            </a:r>
            <a:endParaRPr lang="en-US" b="0" i="0" dirty="0">
              <a:solidFill>
                <a:srgbClr val="00B050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989DD-6559-D585-E785-6642F318063C}"/>
              </a:ext>
            </a:extLst>
          </p:cNvPr>
          <p:cNvSpPr/>
          <p:nvPr/>
        </p:nvSpPr>
        <p:spPr>
          <a:xfrm>
            <a:off x="510836" y="126484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2BCA7-1665-93C8-EE8F-F11A663F0F94}"/>
              </a:ext>
            </a:extLst>
          </p:cNvPr>
          <p:cNvSpPr txBox="1"/>
          <p:nvPr/>
        </p:nvSpPr>
        <p:spPr>
          <a:xfrm>
            <a:off x="713938" y="1243453"/>
            <a:ext cx="702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 1: Data Processing (Data Characterizing/Curating)</a:t>
            </a:r>
          </a:p>
        </p:txBody>
      </p:sp>
      <p:pic>
        <p:nvPicPr>
          <p:cNvPr id="20" name="Picture 19" descr="A graph of a graph&#10;&#10;Description automatically generated">
            <a:extLst>
              <a:ext uri="{FF2B5EF4-FFF2-40B4-BE49-F238E27FC236}">
                <a16:creationId xmlns:a16="http://schemas.microsoft.com/office/drawing/2014/main" id="{9BE09917-D10C-7946-C91F-1A2052AC0D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40"/>
          <a:stretch/>
        </p:blipFill>
        <p:spPr>
          <a:xfrm>
            <a:off x="5679770" y="1783046"/>
            <a:ext cx="5966460" cy="4709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54761B-88F8-1EBF-0552-FA385EB41C9A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21C0D-3E22-16CC-907D-BF6672AE0DC3}"/>
              </a:ext>
            </a:extLst>
          </p:cNvPr>
          <p:cNvSpPr txBox="1"/>
          <p:nvPr/>
        </p:nvSpPr>
        <p:spPr>
          <a:xfrm>
            <a:off x="966882" y="5941232"/>
            <a:ext cx="4816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rgbClr val="FF0000"/>
                </a:solidFill>
              </a:rPr>
              <a:t>Note</a:t>
            </a:r>
            <a:r>
              <a:rPr lang="en-US" dirty="0">
                <a:solidFill>
                  <a:srgbClr val="FF0000"/>
                </a:solidFill>
              </a:rPr>
              <a:t>	We focus on magnitude for this project </a:t>
            </a:r>
          </a:p>
        </p:txBody>
      </p:sp>
    </p:spTree>
    <p:extLst>
      <p:ext uri="{BB962C8B-B14F-4D97-AF65-F5344CB8AC3E}">
        <p14:creationId xmlns:p14="http://schemas.microsoft.com/office/powerpoint/2010/main" val="258406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253848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35F70-700A-DE42-0089-31CBA3F11641}"/>
              </a:ext>
            </a:extLst>
          </p:cNvPr>
          <p:cNvGrpSpPr/>
          <p:nvPr/>
        </p:nvGrpSpPr>
        <p:grpSpPr>
          <a:xfrm>
            <a:off x="510836" y="1243453"/>
            <a:ext cx="5307033" cy="461665"/>
            <a:chOff x="6788540" y="410532"/>
            <a:chExt cx="5307033" cy="461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DE07A2-4755-2974-92EC-84613343371B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CD36A8-4611-8FFA-0229-6B7B1C185EF6}"/>
                </a:ext>
              </a:extLst>
            </p:cNvPr>
            <p:cNvSpPr txBox="1"/>
            <p:nvPr/>
          </p:nvSpPr>
          <p:spPr>
            <a:xfrm>
              <a:off x="6991642" y="410532"/>
              <a:ext cx="5103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Part 1: Data Processing (Data Splitting)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89A6E82-7AF1-DC22-12FD-45C07391B81A}"/>
              </a:ext>
            </a:extLst>
          </p:cNvPr>
          <p:cNvSpPr txBox="1"/>
          <p:nvPr/>
        </p:nvSpPr>
        <p:spPr>
          <a:xfrm>
            <a:off x="966883" y="2021308"/>
            <a:ext cx="426805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80% train + 20% test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X_train.shape</a:t>
            </a:r>
            <a:r>
              <a:rPr lang="en-US" dirty="0"/>
              <a:t> = </a:t>
            </a:r>
            <a:r>
              <a:rPr lang="en-US" b="0" i="0" dirty="0">
                <a:solidFill>
                  <a:srgbClr val="00B050"/>
                </a:solidFill>
                <a:effectLst/>
              </a:rPr>
              <a:t>(52656, 140)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X_test.shape</a:t>
            </a:r>
            <a:r>
              <a:rPr lang="en-US" dirty="0"/>
              <a:t> = </a:t>
            </a:r>
            <a:r>
              <a:rPr lang="en-US" b="0" i="0" dirty="0">
                <a:solidFill>
                  <a:srgbClr val="00B050"/>
                </a:solidFill>
                <a:effectLst/>
              </a:rPr>
              <a:t>(13165, 140)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y_train.shape</a:t>
            </a:r>
            <a:r>
              <a:rPr lang="en-US" dirty="0"/>
              <a:t> = </a:t>
            </a:r>
            <a:r>
              <a:rPr lang="en-US" b="0" i="0" dirty="0">
                <a:solidFill>
                  <a:srgbClr val="00B050"/>
                </a:solidFill>
                <a:effectLst/>
              </a:rPr>
              <a:t>(52656, 1)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y_test.shape</a:t>
            </a:r>
            <a:r>
              <a:rPr lang="en-US" dirty="0"/>
              <a:t> = </a:t>
            </a:r>
            <a:r>
              <a:rPr lang="en-US" b="0" i="0" dirty="0">
                <a:solidFill>
                  <a:srgbClr val="00B050"/>
                </a:solidFill>
                <a:effectLst/>
              </a:rPr>
              <a:t>(13165, 1)</a:t>
            </a:r>
            <a:endParaRPr lang="en-US" dirty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effectLst/>
            </a:endParaRPr>
          </a:p>
        </p:txBody>
      </p:sp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2F5F86F9-5B97-D54E-6AE4-6DF868D85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34" y="1736133"/>
            <a:ext cx="6016571" cy="48132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90D63C-62D6-FED3-7BA3-3370446CC7C0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471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253848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777F0D-DB4F-3EDB-2820-24E5AA8C86EF}"/>
              </a:ext>
            </a:extLst>
          </p:cNvPr>
          <p:cNvSpPr/>
          <p:nvPr/>
        </p:nvSpPr>
        <p:spPr>
          <a:xfrm>
            <a:off x="514906" y="126445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14960-3595-5199-1C06-038964BFC7C1}"/>
              </a:ext>
            </a:extLst>
          </p:cNvPr>
          <p:cNvSpPr txBox="1"/>
          <p:nvPr/>
        </p:nvSpPr>
        <p:spPr>
          <a:xfrm>
            <a:off x="718008" y="1243063"/>
            <a:ext cx="783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 2: ML Approach Workflow (not finished)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76286-B0C2-6E88-09C7-62393DDD08CD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65837-3433-4BE7-8884-CB1EC6CBCB37}"/>
              </a:ext>
            </a:extLst>
          </p:cNvPr>
          <p:cNvSpPr txBox="1"/>
          <p:nvPr/>
        </p:nvSpPr>
        <p:spPr>
          <a:xfrm>
            <a:off x="966880" y="2007859"/>
            <a:ext cx="1084503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Type of data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Feature vectors (f000 - f139) as input to </a:t>
            </a:r>
            <a:r>
              <a:rPr lang="en-US" dirty="0" err="1"/>
              <a:t>XGBoost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Numpy</a:t>
            </a:r>
            <a:r>
              <a:rPr lang="en-US" dirty="0"/>
              <a:t> array (1,140)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US" sz="1800" dirty="0">
                <a:effectLst/>
              </a:rPr>
              <a:t> feature vector formed by concatenating 140 attributes extracted from the waveforms, their spectrum and their </a:t>
            </a:r>
            <a:r>
              <a:rPr lang="en-US" sz="1800" dirty="0" err="1">
                <a:effectLst/>
              </a:rPr>
              <a:t>cepstrum</a:t>
            </a:r>
            <a:r>
              <a:rPr lang="en-US" sz="1800" dirty="0">
                <a:effectLst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US" sz="1800" dirty="0">
                <a:effectLst/>
              </a:rPr>
              <a:t>ll components of the EEWS (detection, P-phase picking, and source characterization) are based on the same definition of attributes, arranged in a feature vector of length 140, avoiding the use of other algorithms that can increase the processing latency.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0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253848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777F0D-DB4F-3EDB-2820-24E5AA8C86EF}"/>
              </a:ext>
            </a:extLst>
          </p:cNvPr>
          <p:cNvSpPr/>
          <p:nvPr/>
        </p:nvSpPr>
        <p:spPr>
          <a:xfrm>
            <a:off x="514906" y="126445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14960-3595-5199-1C06-038964BFC7C1}"/>
              </a:ext>
            </a:extLst>
          </p:cNvPr>
          <p:cNvSpPr txBox="1"/>
          <p:nvPr/>
        </p:nvSpPr>
        <p:spPr>
          <a:xfrm>
            <a:off x="718008" y="1243063"/>
            <a:ext cx="783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 2: ML Approach Workflow</a:t>
            </a:r>
            <a:endParaRPr lang="en-US" sz="2400" b="1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76286-B0C2-6E88-09C7-62393DDD08CD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0B50C-18EE-4736-47FA-4BE3D1859154}"/>
              </a:ext>
            </a:extLst>
          </p:cNvPr>
          <p:cNvSpPr txBox="1"/>
          <p:nvPr/>
        </p:nvSpPr>
        <p:spPr>
          <a:xfrm>
            <a:off x="966880" y="2007859"/>
            <a:ext cx="108450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2. K-Fold Cross Validation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60F0B7-A411-479E-AE93-A6C830CA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80" y="2775861"/>
            <a:ext cx="10361520" cy="29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4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253848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777F0D-DB4F-3EDB-2820-24E5AA8C86EF}"/>
              </a:ext>
            </a:extLst>
          </p:cNvPr>
          <p:cNvSpPr/>
          <p:nvPr/>
        </p:nvSpPr>
        <p:spPr>
          <a:xfrm>
            <a:off x="514906" y="126445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14960-3595-5199-1C06-038964BFC7C1}"/>
              </a:ext>
            </a:extLst>
          </p:cNvPr>
          <p:cNvSpPr txBox="1"/>
          <p:nvPr/>
        </p:nvSpPr>
        <p:spPr>
          <a:xfrm>
            <a:off x="718008" y="1243063"/>
            <a:ext cx="783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 2: ML Approach Workflow</a:t>
            </a:r>
            <a:endParaRPr lang="en-US" sz="2400" b="1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76286-B0C2-6E88-09C7-62393DDD08CD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0B50C-18EE-4736-47FA-4BE3D1859154}"/>
              </a:ext>
            </a:extLst>
          </p:cNvPr>
          <p:cNvSpPr txBox="1"/>
          <p:nvPr/>
        </p:nvSpPr>
        <p:spPr>
          <a:xfrm>
            <a:off x="966880" y="2007859"/>
            <a:ext cx="108450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 </a:t>
            </a:r>
            <a:r>
              <a:rPr lang="en-US" i="0" dirty="0">
                <a:effectLst/>
              </a:rPr>
              <a:t>Extreme Gradient Boosting (</a:t>
            </a:r>
            <a:r>
              <a:rPr lang="en-US" i="0" dirty="0" err="1">
                <a:effectLst/>
              </a:rPr>
              <a:t>XGBoost</a:t>
            </a:r>
            <a:r>
              <a:rPr lang="en-US" i="0" dirty="0">
                <a:effectLst/>
              </a:rPr>
              <a:t>)</a:t>
            </a:r>
            <a:endParaRPr lang="en-US" dirty="0"/>
          </a:p>
        </p:txBody>
      </p:sp>
      <p:pic>
        <p:nvPicPr>
          <p:cNvPr id="10" name="Picture 9" descr="A black screen with text on it&#10;&#10;Description automatically generated">
            <a:extLst>
              <a:ext uri="{FF2B5EF4-FFF2-40B4-BE49-F238E27FC236}">
                <a16:creationId xmlns:a16="http://schemas.microsoft.com/office/drawing/2014/main" id="{A683EF94-F683-795C-B043-ADBF5510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79" y="2788966"/>
            <a:ext cx="10370847" cy="16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1009</Words>
  <Application>Microsoft Macintosh PowerPoint</Application>
  <PresentationFormat>Widescreen</PresentationFormat>
  <Paragraphs>129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spoobu</dc:creator>
  <cp:lastModifiedBy>spoobu</cp:lastModifiedBy>
  <cp:revision>47</cp:revision>
  <dcterms:created xsi:type="dcterms:W3CDTF">2023-11-26T21:18:52Z</dcterms:created>
  <dcterms:modified xsi:type="dcterms:W3CDTF">2023-12-04T18:47:53Z</dcterms:modified>
</cp:coreProperties>
</file>