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7"/>
  </p:notesMasterIdLst>
  <p:sldIdLst>
    <p:sldId id="257" r:id="rId2"/>
    <p:sldId id="260" r:id="rId3"/>
    <p:sldId id="266" r:id="rId4"/>
    <p:sldId id="269" r:id="rId5"/>
    <p:sldId id="271" r:id="rId6"/>
    <p:sldId id="272" r:id="rId7"/>
    <p:sldId id="274" r:id="rId8"/>
    <p:sldId id="270" r:id="rId9"/>
    <p:sldId id="273" r:id="rId10"/>
    <p:sldId id="276" r:id="rId11"/>
    <p:sldId id="275" r:id="rId12"/>
    <p:sldId id="277" r:id="rId13"/>
    <p:sldId id="279" r:id="rId14"/>
    <p:sldId id="280" r:id="rId15"/>
    <p:sldId id="278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68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Comic Sans MS" panose="030F0702030302020204" pitchFamily="66" charset="0"/>
      <p:regular r:id="rId34"/>
      <p:bold r:id="rId35"/>
      <p:italic r:id="rId36"/>
      <p:boldItalic r:id="rId37"/>
    </p:embeddedFont>
    <p:embeddedFont>
      <p:font typeface="FC Lamoon" panose="020B0604020202020204" charset="0"/>
      <p:regular r:id="rId38"/>
      <p:bold r:id="rId39"/>
      <p:italic r:id="rId40"/>
      <p:boldItalic r:id="rId41"/>
    </p:embeddedFont>
    <p:embeddedFont>
      <p:font typeface="Segoe UI" panose="020B0502040204020203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DA"/>
    <a:srgbClr val="FFFFFF"/>
    <a:srgbClr val="7BEBD8"/>
    <a:srgbClr val="8335E5"/>
    <a:srgbClr val="6B8DE1"/>
    <a:srgbClr val="6C92E1"/>
    <a:srgbClr val="6313DC"/>
    <a:srgbClr val="030553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112" d="100"/>
          <a:sy n="112" d="100"/>
        </p:scale>
        <p:origin x="78" y="10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54BA-EBE3-45F0-A388-93702DF02754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FAB-9DBD-463C-B37D-1D7F7DF34B97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E8FF-EC15-4883-9480-5384D06EFC5A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9009-665F-42C5-B76B-9C30BC7500A6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6797-6710-4302-B2F4-81D2B471120B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203-4307-4BAA-984A-7A61C5E682E8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7654-E8DD-4385-B051-FFF2D2366557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5114-E5D1-419B-BA1C-7483869B68A1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8701-875D-4F3B-98BF-ED63CD828CE6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653-1CE4-4D0D-A7C4-69735714FEBF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A9CE-35EB-46C9-B39D-5EDB23C0C619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E9C2F-F96E-4F3C-8085-2650E57CBB86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7" Type="http://schemas.openxmlformats.org/officeDocument/2006/relationships/image" Target="../media/image55.sv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sv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machine-learning-databases/hepatitis/hepatitis.dat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1051522" y="2544502"/>
            <a:ext cx="7075527" cy="23391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800" dirty="0">
                <a:latin typeface="Comic Sans MS" panose="030F0702030302020204" pitchFamily="66" charset="0"/>
                <a:cs typeface="bangkok" panose="02000000000000000000" pitchFamily="2" charset="-34"/>
              </a:rPr>
              <a:t>Mini Projects</a:t>
            </a:r>
          </a:p>
          <a:p>
            <a:endParaRPr lang="en-US" dirty="0"/>
          </a:p>
          <a:p>
            <a:r>
              <a:rPr lang="en-US" dirty="0">
                <a:latin typeface="Comic Sans MS" panose="030F0702030302020204" pitchFamily="66" charset="0"/>
              </a:rPr>
              <a:t>Special Topics in Computer Science ( Data Analytics and Mining) </a:t>
            </a:r>
            <a:endParaRPr lang="en-US" dirty="0"/>
          </a:p>
          <a:p>
            <a:r>
              <a:rPr lang="en-US" dirty="0"/>
              <a:t>                   </a:t>
            </a:r>
            <a:r>
              <a:rPr lang="en-US" sz="2800" dirty="0">
                <a:latin typeface="FC Lamoon" panose="02000000000000000000" pitchFamily="2" charset="0"/>
                <a:cs typeface="FC Lamoon" panose="02000000000000000000" pitchFamily="2" charset="0"/>
              </a:rPr>
              <a:t> </a:t>
            </a:r>
            <a:endParaRPr lang="en-US" sz="2800" dirty="0">
              <a:solidFill>
                <a:srgbClr val="002060"/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3CDEB-8593-4704-8990-E5ACCC0D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7682093">
            <a:off x="-9658780" y="-3665131"/>
            <a:ext cx="10950287" cy="13598190"/>
            <a:chOff x="4855953" y="-2246936"/>
            <a:chExt cx="9275588" cy="11518530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3C1F-1034-4258-94A4-D560967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10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51BDC-EE37-41C5-A74E-B9ADA5413844}"/>
              </a:ext>
            </a:extLst>
          </p:cNvPr>
          <p:cNvSpPr txBox="1"/>
          <p:nvPr/>
        </p:nvSpPr>
        <p:spPr>
          <a:xfrm>
            <a:off x="2889133" y="522895"/>
            <a:ext cx="86449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8.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แบ่งข้อมูลเพื่อทำ 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Training data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และ 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Testing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CC18F-9433-4834-932A-D03D6D35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361" y="1951807"/>
            <a:ext cx="6297278" cy="3357005"/>
          </a:xfrm>
          <a:prstGeom prst="rect">
            <a:avLst/>
          </a:prstGeom>
        </p:spPr>
      </p:pic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F738D52B-6C72-46D2-A2DD-4E145AE07231}"/>
              </a:ext>
            </a:extLst>
          </p:cNvPr>
          <p:cNvSpPr/>
          <p:nvPr/>
        </p:nvSpPr>
        <p:spPr>
          <a:xfrm>
            <a:off x="2605108" y="1785261"/>
            <a:ext cx="6932000" cy="3726776"/>
          </a:xfrm>
          <a:prstGeom prst="rect">
            <a:avLst/>
          </a:prstGeom>
          <a:noFill/>
          <a:ln w="38100" cap="flat" cmpd="sng" algn="ctr">
            <a:solidFill>
              <a:srgbClr val="1E3ADA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กราฟิก 4" descr="สมุดวางแผนการเล่น">
            <a:extLst>
              <a:ext uri="{FF2B5EF4-FFF2-40B4-BE49-F238E27FC236}">
                <a16:creationId xmlns:a16="http://schemas.microsoft.com/office/drawing/2014/main" id="{82618638-5E2D-4F82-A8BB-3E9F06217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8358" y="7691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6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7682093">
            <a:off x="-9658780" y="-3665131"/>
            <a:ext cx="10950287" cy="13598190"/>
            <a:chOff x="4855953" y="-2246936"/>
            <a:chExt cx="9275588" cy="11518530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3C1F-1034-4258-94A4-D560967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11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51BDC-EE37-41C5-A74E-B9ADA5413844}"/>
              </a:ext>
            </a:extLst>
          </p:cNvPr>
          <p:cNvSpPr txBox="1"/>
          <p:nvPr/>
        </p:nvSpPr>
        <p:spPr>
          <a:xfrm>
            <a:off x="2889133" y="471979"/>
            <a:ext cx="864493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9.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จากนั้น</a:t>
            </a:r>
            <a:r>
              <a:rPr lang="th-TH" sz="3200" dirty="0" err="1">
                <a:latin typeface="FC Lamoon" panose="02000000000000000000" pitchFamily="2" charset="0"/>
                <a:cs typeface="FC Lamoon" panose="02000000000000000000" pitchFamily="2" charset="0"/>
              </a:rPr>
              <a:t>ทําการ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 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training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และ 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testing data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โดยใช้ </a:t>
            </a:r>
            <a:endParaRPr lang="en-US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  <a:p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k-Nearest Neighbors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และ </a:t>
            </a:r>
            <a:r>
              <a:rPr lang="en-US" sz="3200" dirty="0" err="1">
                <a:latin typeface="FC Lamoon" panose="02000000000000000000" pitchFamily="2" charset="0"/>
                <a:cs typeface="FC Lamoon" panose="02000000000000000000" pitchFamily="2" charset="0"/>
              </a:rPr>
              <a:t>linear_model</a:t>
            </a:r>
            <a:endParaRPr lang="en-US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6F6BFF-8420-472B-A390-D3A0B177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133" y="1854615"/>
            <a:ext cx="6284589" cy="3973269"/>
          </a:xfrm>
          <a:prstGeom prst="rect">
            <a:avLst/>
          </a:prstGeom>
        </p:spPr>
      </p:pic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3D1BB436-18F0-4950-B3CA-3B2722029B69}"/>
              </a:ext>
            </a:extLst>
          </p:cNvPr>
          <p:cNvSpPr/>
          <p:nvPr/>
        </p:nvSpPr>
        <p:spPr>
          <a:xfrm>
            <a:off x="2605108" y="1785260"/>
            <a:ext cx="6932000" cy="4136975"/>
          </a:xfrm>
          <a:prstGeom prst="rect">
            <a:avLst/>
          </a:prstGeom>
          <a:noFill/>
          <a:ln w="38100" cap="flat" cmpd="sng" algn="ctr">
            <a:solidFill>
              <a:srgbClr val="1E3ADA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กราฟิก 4" descr="ลำดับขั้น">
            <a:extLst>
              <a:ext uri="{FF2B5EF4-FFF2-40B4-BE49-F238E27FC236}">
                <a16:creationId xmlns:a16="http://schemas.microsoft.com/office/drawing/2014/main" id="{4C170261-51B5-4BFA-8A53-BADEAD434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9500" y="279776"/>
            <a:ext cx="1505484" cy="15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7682093">
            <a:off x="-9658780" y="-3665131"/>
            <a:ext cx="10950287" cy="13598190"/>
            <a:chOff x="4855953" y="-2246936"/>
            <a:chExt cx="9275588" cy="11518530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3C1F-1034-4258-94A4-D560967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12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51BDC-EE37-41C5-A74E-B9ADA5413844}"/>
              </a:ext>
            </a:extLst>
          </p:cNvPr>
          <p:cNvSpPr txBox="1"/>
          <p:nvPr/>
        </p:nvSpPr>
        <p:spPr>
          <a:xfrm>
            <a:off x="2708863" y="653917"/>
            <a:ext cx="86449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จะได้ผลลัพธ์ดังนี้</a:t>
            </a:r>
            <a:endParaRPr lang="en-US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5F471C-0233-4E53-84C5-683F2799B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71" y="1971618"/>
            <a:ext cx="5079135" cy="3149276"/>
          </a:xfrm>
          <a:prstGeom prst="rect">
            <a:avLst/>
          </a:prstGeom>
        </p:spPr>
      </p:pic>
      <p:cxnSp>
        <p:nvCxnSpPr>
          <p:cNvPr id="10" name="ตัวเชื่อมต่อ: โค้ง 9">
            <a:extLst>
              <a:ext uri="{FF2B5EF4-FFF2-40B4-BE49-F238E27FC236}">
                <a16:creationId xmlns:a16="http://schemas.microsoft.com/office/drawing/2014/main" id="{A6769983-631A-4B5B-984D-CC40527DA09D}"/>
              </a:ext>
            </a:extLst>
          </p:cNvPr>
          <p:cNvCxnSpPr>
            <a:cxnSpLocks/>
            <a:endCxn id="3" idx="0"/>
          </p:cNvCxnSpPr>
          <p:nvPr/>
        </p:nvCxnSpPr>
        <p:spPr>
          <a:xfrm rot="16200000" flipH="1">
            <a:off x="4856666" y="1116845"/>
            <a:ext cx="1040126" cy="669420"/>
          </a:xfrm>
          <a:prstGeom prst="curvedConnector3">
            <a:avLst>
              <a:gd name="adj1" fmla="val 50000"/>
            </a:avLst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กราฟิก 6" descr="เอกสาร">
            <a:extLst>
              <a:ext uri="{FF2B5EF4-FFF2-40B4-BE49-F238E27FC236}">
                <a16:creationId xmlns:a16="http://schemas.microsoft.com/office/drawing/2014/main" id="{EF363379-6FF6-4D4E-9C41-84632C65D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9562" y="5371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5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7682093">
            <a:off x="-9658780" y="-3665131"/>
            <a:ext cx="10950287" cy="13598190"/>
            <a:chOff x="4855953" y="-2246936"/>
            <a:chExt cx="9275588" cy="11518530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3C1F-1034-4258-94A4-D560967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13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51BDC-EE37-41C5-A74E-B9ADA5413844}"/>
              </a:ext>
            </a:extLst>
          </p:cNvPr>
          <p:cNvSpPr txBox="1"/>
          <p:nvPr/>
        </p:nvSpPr>
        <p:spPr>
          <a:xfrm>
            <a:off x="2792108" y="585882"/>
            <a:ext cx="86449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3200" dirty="0" err="1">
                <a:latin typeface="FC Lamoon" panose="02000000000000000000" pitchFamily="2" charset="0"/>
                <a:cs typeface="FC Lamoon" panose="02000000000000000000" pitchFamily="2" charset="0"/>
              </a:rPr>
              <a:t>การทํา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 </a:t>
            </a:r>
            <a:r>
              <a:rPr lang="en-US" sz="3200" dirty="0" err="1">
                <a:latin typeface="FC Lamoon" panose="02000000000000000000" pitchFamily="2" charset="0"/>
                <a:cs typeface="FC Lamoon" panose="02000000000000000000" pitchFamily="2" charset="0"/>
              </a:rPr>
              <a:t>linear_model</a:t>
            </a:r>
            <a:endParaRPr lang="en-US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72F8C-1B60-499C-BCED-848ABECC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746" y="1668529"/>
            <a:ext cx="4955059" cy="4495800"/>
          </a:xfrm>
          <a:prstGeom prst="rect">
            <a:avLst/>
          </a:prstGeom>
        </p:spPr>
      </p:pic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B35CE6A7-84BA-417D-9D79-AF8E14E58530}"/>
              </a:ext>
            </a:extLst>
          </p:cNvPr>
          <p:cNvSpPr/>
          <p:nvPr/>
        </p:nvSpPr>
        <p:spPr>
          <a:xfrm>
            <a:off x="2605108" y="1521152"/>
            <a:ext cx="6932000" cy="4835198"/>
          </a:xfrm>
          <a:prstGeom prst="rect">
            <a:avLst/>
          </a:prstGeom>
          <a:noFill/>
          <a:ln w="38100" cap="flat" cmpd="sng" algn="ctr">
            <a:solidFill>
              <a:srgbClr val="1E3ADA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1" name="กราฟิก 10" descr="ลำดับขั้น">
            <a:extLst>
              <a:ext uri="{FF2B5EF4-FFF2-40B4-BE49-F238E27FC236}">
                <a16:creationId xmlns:a16="http://schemas.microsoft.com/office/drawing/2014/main" id="{48844960-5C4D-4D24-B827-C6B0BEFA4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9500" y="279776"/>
            <a:ext cx="1505484" cy="15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2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7682093">
            <a:off x="-9658780" y="-3665131"/>
            <a:ext cx="10950287" cy="13598190"/>
            <a:chOff x="4855953" y="-2246936"/>
            <a:chExt cx="9275588" cy="11518530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3C1F-1034-4258-94A4-D560967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14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51BDC-EE37-41C5-A74E-B9ADA5413844}"/>
              </a:ext>
            </a:extLst>
          </p:cNvPr>
          <p:cNvSpPr txBox="1"/>
          <p:nvPr/>
        </p:nvSpPr>
        <p:spPr>
          <a:xfrm>
            <a:off x="2616381" y="576773"/>
            <a:ext cx="86449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จะได้ผลลัพธ์ดังนี้</a:t>
            </a:r>
            <a:endParaRPr lang="en-US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41EF4-E6CC-4387-8D2D-94861313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133" y="2033412"/>
            <a:ext cx="6971559" cy="3717412"/>
          </a:xfrm>
          <a:prstGeom prst="rect">
            <a:avLst/>
          </a:prstGeom>
        </p:spPr>
      </p:pic>
      <p:cxnSp>
        <p:nvCxnSpPr>
          <p:cNvPr id="10" name="ตัวเชื่อมต่อ: โค้ง 9">
            <a:extLst>
              <a:ext uri="{FF2B5EF4-FFF2-40B4-BE49-F238E27FC236}">
                <a16:creationId xmlns:a16="http://schemas.microsoft.com/office/drawing/2014/main" id="{A5E617E1-C1AE-44BC-BEF0-41B74E9CAE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56666" y="1116845"/>
            <a:ext cx="1040126" cy="669420"/>
          </a:xfrm>
          <a:prstGeom prst="curvedConnector3">
            <a:avLst>
              <a:gd name="adj1" fmla="val 50000"/>
            </a:avLst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กราฟิก 10" descr="เอกสาร">
            <a:extLst>
              <a:ext uri="{FF2B5EF4-FFF2-40B4-BE49-F238E27FC236}">
                <a16:creationId xmlns:a16="http://schemas.microsoft.com/office/drawing/2014/main" id="{A9E18339-8FF3-4304-B619-C34AB00BD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9562" y="5371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71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7682093">
            <a:off x="-9658780" y="-3665131"/>
            <a:ext cx="10950287" cy="13598190"/>
            <a:chOff x="4855953" y="-2246936"/>
            <a:chExt cx="9275588" cy="11518530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3C1F-1034-4258-94A4-D560967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15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51BDC-EE37-41C5-A74E-B9ADA5413844}"/>
              </a:ext>
            </a:extLst>
          </p:cNvPr>
          <p:cNvSpPr txBox="1"/>
          <p:nvPr/>
        </p:nvSpPr>
        <p:spPr>
          <a:xfrm>
            <a:off x="2708863" y="581380"/>
            <a:ext cx="86449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3600" dirty="0">
                <a:latin typeface="FC Lamoon" panose="02000000000000000000" pitchFamily="2" charset="0"/>
                <a:cs typeface="FC Lamoon" panose="02000000000000000000" pitchFamily="2" charset="0"/>
              </a:rPr>
              <a:t>สรุป</a:t>
            </a:r>
            <a:endParaRPr lang="en-US" sz="36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04B04-D62F-4B63-925F-29FFF9EBD80A}"/>
              </a:ext>
            </a:extLst>
          </p:cNvPr>
          <p:cNvSpPr/>
          <p:nvPr/>
        </p:nvSpPr>
        <p:spPr>
          <a:xfrm>
            <a:off x="1476235" y="1711973"/>
            <a:ext cx="67138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>
                <a:latin typeface="FC Lamoon" panose="02000000000000000000" pitchFamily="2" charset="0"/>
                <a:cs typeface="FC Lamoon" panose="02000000000000000000" pitchFamily="2" charset="0"/>
              </a:rPr>
              <a:t>จากภาพข้างต้นจะได้ว่า การ </a:t>
            </a:r>
            <a:r>
              <a:rPr lang="en-US" sz="2800" dirty="0">
                <a:latin typeface="FC Lamoon" panose="02000000000000000000" pitchFamily="2" charset="0"/>
                <a:cs typeface="FC Lamoon" panose="02000000000000000000" pitchFamily="2" charset="0"/>
              </a:rPr>
              <a:t>train </a:t>
            </a:r>
            <a:r>
              <a:rPr lang="th-TH" sz="2800" dirty="0">
                <a:latin typeface="FC Lamoon" panose="02000000000000000000" pitchFamily="2" charset="0"/>
                <a:cs typeface="FC Lamoon" panose="02000000000000000000" pitchFamily="2" charset="0"/>
              </a:rPr>
              <a:t>ข้อมูลโดยการเติมข้อมูลเข้าไป ให้ผลที่มี </a:t>
            </a:r>
            <a:r>
              <a:rPr lang="en-US" sz="2800" dirty="0">
                <a:latin typeface="FC Lamoon" panose="02000000000000000000" pitchFamily="2" charset="0"/>
                <a:cs typeface="FC Lamoon" panose="02000000000000000000" pitchFamily="2" charset="0"/>
              </a:rPr>
              <a:t>accuracy </a:t>
            </a:r>
            <a:r>
              <a:rPr lang="th-TH" sz="2800" dirty="0">
                <a:latin typeface="FC Lamoon" panose="02000000000000000000" pitchFamily="2" charset="0"/>
                <a:cs typeface="FC Lamoon" panose="02000000000000000000" pitchFamily="2" charset="0"/>
              </a:rPr>
              <a:t>ที่สูงที่สุด</a:t>
            </a:r>
            <a:endParaRPr lang="en-US" sz="28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B3C22-117D-4DCA-AC8D-C13DE6498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48" y="3192472"/>
            <a:ext cx="6598125" cy="1106783"/>
          </a:xfrm>
          <a:prstGeom prst="rect">
            <a:avLst/>
          </a:prstGeom>
        </p:spPr>
      </p:pic>
      <p:sp>
        <p:nvSpPr>
          <p:cNvPr id="5" name="วงรี 4">
            <a:extLst>
              <a:ext uri="{FF2B5EF4-FFF2-40B4-BE49-F238E27FC236}">
                <a16:creationId xmlns:a16="http://schemas.microsoft.com/office/drawing/2014/main" id="{96790E9A-D156-4C41-A253-7D26CEB2F4FD}"/>
              </a:ext>
            </a:extLst>
          </p:cNvPr>
          <p:cNvSpPr/>
          <p:nvPr/>
        </p:nvSpPr>
        <p:spPr>
          <a:xfrm>
            <a:off x="3905428" y="3862699"/>
            <a:ext cx="606751" cy="32474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กราฟิก 6" descr="อาจารย์">
            <a:extLst>
              <a:ext uri="{FF2B5EF4-FFF2-40B4-BE49-F238E27FC236}">
                <a16:creationId xmlns:a16="http://schemas.microsoft.com/office/drawing/2014/main" id="{EACA4DE8-AFD5-4C92-B116-838D21163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139" y="364654"/>
            <a:ext cx="1397237" cy="13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54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133FC74E-0271-4FA5-BC83-5591AEF75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883" y="5144122"/>
            <a:ext cx="3999000" cy="778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4326224" y="578404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3200" b="1" dirty="0">
                <a:solidFill>
                  <a:srgbClr val="0070C0"/>
                </a:solidFill>
                <a:latin typeface="FC Lamoon" panose="020B0604020202020204" charset="0"/>
                <a:cs typeface="FC Lamoon" panose="020B0604020202020204" charset="0"/>
              </a:rPr>
              <a:t>ปัญหา </a:t>
            </a:r>
            <a:r>
              <a:rPr lang="en-US" sz="3200" b="1" dirty="0">
                <a:solidFill>
                  <a:srgbClr val="0070C0"/>
                </a:solidFill>
                <a:latin typeface="FC Lamoon" panose="020B0604020202020204" charset="0"/>
                <a:cs typeface="FC Lamoon" panose="020B0604020202020204" charset="0"/>
              </a:rPr>
              <a:t>regression  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7682093">
            <a:off x="-9658780" y="-3665131"/>
            <a:ext cx="10950287" cy="13598190"/>
            <a:chOff x="4855953" y="-2246936"/>
            <a:chExt cx="9275588" cy="11518530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3C1F-1034-4258-94A4-D560967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16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D236B2-5F72-4EF0-807F-1821A3580ACB}"/>
              </a:ext>
            </a:extLst>
          </p:cNvPr>
          <p:cNvSpPr txBox="1"/>
          <p:nvPr/>
        </p:nvSpPr>
        <p:spPr>
          <a:xfrm>
            <a:off x="1871814" y="1717398"/>
            <a:ext cx="104065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3200" b="1" dirty="0">
                <a:solidFill>
                  <a:srgbClr val="0070C0"/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ขั้นตอน</a:t>
            </a:r>
            <a:endParaRPr lang="en-US" sz="3200" b="1" dirty="0">
              <a:solidFill>
                <a:srgbClr val="0070C0"/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51BDC-EE37-41C5-A74E-B9ADA5413844}"/>
              </a:ext>
            </a:extLst>
          </p:cNvPr>
          <p:cNvSpPr txBox="1"/>
          <p:nvPr/>
        </p:nvSpPr>
        <p:spPr>
          <a:xfrm>
            <a:off x="3064859" y="1713878"/>
            <a:ext cx="8644937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3200" b="1" dirty="0">
                <a:latin typeface="FC Lamoon" panose="020B0604020202020204" charset="0"/>
                <a:cs typeface="FC Lamoon" panose="020B0604020202020204" charset="0"/>
              </a:rPr>
              <a:t>1. </a:t>
            </a:r>
            <a:r>
              <a:rPr lang="th-TH" sz="3200" dirty="0">
                <a:latin typeface="FC Lamoon" panose="020B0604020202020204" charset="0"/>
                <a:cs typeface="FC Lamoon" panose="020B0604020202020204" charset="0"/>
              </a:rPr>
              <a:t>จากข้อมูลสภาพอากาศซึ่งทำการตรวจวัดจากสถานี ภาคตะวันออกเฉียงเหนือ จังหวัดขอนแก่น ตั้งแต่ปี 2550 – 2561 โดยนำเข้าข้อมูล 4 ชนิด ดังนี้ 	1. ก๊าซ</a:t>
            </a:r>
            <a:r>
              <a:rPr lang="th-TH" sz="3200" dirty="0" err="1">
                <a:latin typeface="FC Lamoon" panose="020B0604020202020204" charset="0"/>
                <a:cs typeface="FC Lamoon" panose="020B0604020202020204" charset="0"/>
              </a:rPr>
              <a:t>ซัลเฟ</a:t>
            </a:r>
            <a:r>
              <a:rPr lang="th-TH" sz="3200" dirty="0">
                <a:latin typeface="FC Lamoon" panose="020B0604020202020204" charset="0"/>
                <a:cs typeface="FC Lamoon" panose="020B0604020202020204" charset="0"/>
              </a:rPr>
              <a:t>อร์</a:t>
            </a:r>
            <a:r>
              <a:rPr lang="th-TH" sz="3200" dirty="0" err="1">
                <a:latin typeface="FC Lamoon" panose="020B0604020202020204" charset="0"/>
                <a:cs typeface="FC Lamoon" panose="020B0604020202020204" charset="0"/>
              </a:rPr>
              <a:t>ได</a:t>
            </a:r>
            <a:r>
              <a:rPr lang="th-TH" sz="3200" dirty="0">
                <a:latin typeface="FC Lamoon" panose="020B0604020202020204" charset="0"/>
                <a:cs typeface="FC Lamoon" panose="020B0604020202020204" charset="0"/>
              </a:rPr>
              <a:t>ออกไซด์ </a:t>
            </a:r>
          </a:p>
          <a:p>
            <a:r>
              <a:rPr lang="th-TH" sz="3200" dirty="0">
                <a:latin typeface="FC Lamoon" panose="020B0604020202020204" charset="0"/>
                <a:cs typeface="FC Lamoon" panose="020B0604020202020204" charset="0"/>
              </a:rPr>
              <a:t>		2. ก๊าซไนโตรเจน</a:t>
            </a:r>
            <a:r>
              <a:rPr lang="th-TH" sz="3200" dirty="0" err="1">
                <a:latin typeface="FC Lamoon" panose="020B0604020202020204" charset="0"/>
                <a:cs typeface="FC Lamoon" panose="020B0604020202020204" charset="0"/>
              </a:rPr>
              <a:t>ได</a:t>
            </a:r>
            <a:r>
              <a:rPr lang="th-TH" sz="3200" dirty="0">
                <a:latin typeface="FC Lamoon" panose="020B0604020202020204" charset="0"/>
                <a:cs typeface="FC Lamoon" panose="020B0604020202020204" charset="0"/>
              </a:rPr>
              <a:t>ออกไซด์ </a:t>
            </a:r>
          </a:p>
          <a:p>
            <a:r>
              <a:rPr lang="th-TH" sz="3200" dirty="0">
                <a:latin typeface="FC Lamoon" panose="020B0604020202020204" charset="0"/>
                <a:cs typeface="FC Lamoon" panose="020B0604020202020204" charset="0"/>
              </a:rPr>
              <a:t>		3. ก๊าซคาร์บอนมอนอกไซด์ </a:t>
            </a:r>
          </a:p>
          <a:p>
            <a:r>
              <a:rPr lang="th-TH" sz="3200" dirty="0">
                <a:latin typeface="FC Lamoon" panose="020B0604020202020204" charset="0"/>
                <a:cs typeface="FC Lamoon" panose="020B0604020202020204" charset="0"/>
              </a:rPr>
              <a:t>		4. ก๊าซโอโซน</a:t>
            </a:r>
            <a:r>
              <a:rPr lang="th-TH" sz="3200" b="1" dirty="0">
                <a:latin typeface="FC Lamoon" panose="020B0604020202020204" charset="0"/>
                <a:cs typeface="FC Lamoon" panose="020B0604020202020204" charset="0"/>
              </a:rPr>
              <a:t> </a:t>
            </a:r>
            <a:endParaRPr lang="en-US" sz="3200" b="1" dirty="0">
              <a:latin typeface="FC Lamoon" panose="020B0604020202020204" charset="0"/>
              <a:cs typeface="FC Lamoon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F7F9BB-4DBA-4E7A-A175-6623CEB089B2}"/>
              </a:ext>
            </a:extLst>
          </p:cNvPr>
          <p:cNvSpPr txBox="1"/>
          <p:nvPr/>
        </p:nvSpPr>
        <p:spPr>
          <a:xfrm>
            <a:off x="3064859" y="5227687"/>
            <a:ext cx="209495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2.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ใช้คำสั่ง </a:t>
            </a:r>
            <a:endParaRPr lang="en-US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1D0045-4FB0-4E95-934D-3374D90D9C41}"/>
              </a:ext>
            </a:extLst>
          </p:cNvPr>
          <p:cNvSpPr txBox="1"/>
          <p:nvPr/>
        </p:nvSpPr>
        <p:spPr>
          <a:xfrm>
            <a:off x="6048855" y="5164179"/>
            <a:ext cx="31230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2400" dirty="0">
                <a:latin typeface="FC Lamoon" panose="02000000000000000000" pitchFamily="2" charset="0"/>
                <a:cs typeface="FC Lamoon" panose="02000000000000000000" pitchFamily="2" charset="0"/>
              </a:rPr>
              <a:t>เพื่อนำข้อมูลเข้ามาดำเนินการในขั้นตอนต่อไป</a:t>
            </a:r>
            <a:endParaRPr lang="en-US" sz="24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pic>
        <p:nvPicPr>
          <p:cNvPr id="16" name="กราฟิก 15" descr="ฟองความคิด">
            <a:extLst>
              <a:ext uri="{FF2B5EF4-FFF2-40B4-BE49-F238E27FC236}">
                <a16:creationId xmlns:a16="http://schemas.microsoft.com/office/drawing/2014/main" id="{4D364424-1B87-4C91-86F3-42254DD11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0127" y="3674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92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7682093">
            <a:off x="-9658780" y="-3665131"/>
            <a:ext cx="10950287" cy="13598190"/>
            <a:chOff x="4855953" y="-2246936"/>
            <a:chExt cx="9275588" cy="11518530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3C1F-1034-4258-94A4-D560967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17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A7C32E-E90A-417C-8DA0-B710726C0F9A}"/>
              </a:ext>
            </a:extLst>
          </p:cNvPr>
          <p:cNvSpPr txBox="1"/>
          <p:nvPr/>
        </p:nvSpPr>
        <p:spPr>
          <a:xfrm>
            <a:off x="4384355" y="5397833"/>
            <a:ext cx="90407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ข้อมูลที่นำเข้า</a:t>
            </a:r>
            <a:endParaRPr lang="en-US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FB7DBCC2-EB98-4EEE-B8F7-BCC55D6A0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2281" y="1515945"/>
            <a:ext cx="5678401" cy="3192788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164FEAB1-ED84-4AF9-9CF0-CA0910CE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3163"/>
            <a:ext cx="4636467" cy="2628250"/>
          </a:xfrm>
          <a:prstGeom prst="rect">
            <a:avLst/>
          </a:prstGeom>
        </p:spPr>
      </p:pic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6CB5A7C3-8A31-47B1-A808-CC21713C402A}"/>
              </a:ext>
            </a:extLst>
          </p:cNvPr>
          <p:cNvSpPr/>
          <p:nvPr/>
        </p:nvSpPr>
        <p:spPr>
          <a:xfrm>
            <a:off x="-401141" y="1324599"/>
            <a:ext cx="5878995" cy="3661453"/>
          </a:xfrm>
          <a:prstGeom prst="rect">
            <a:avLst/>
          </a:prstGeom>
          <a:noFill/>
          <a:ln w="38100" cap="flat" cmpd="sng" algn="ctr">
            <a:solidFill>
              <a:srgbClr val="1E3ADA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4050D809-82E3-4C11-8A72-6F845CF32426}"/>
              </a:ext>
            </a:extLst>
          </p:cNvPr>
          <p:cNvSpPr/>
          <p:nvPr/>
        </p:nvSpPr>
        <p:spPr>
          <a:xfrm>
            <a:off x="5671102" y="1362636"/>
            <a:ext cx="5412793" cy="3661453"/>
          </a:xfrm>
          <a:prstGeom prst="rect">
            <a:avLst/>
          </a:prstGeom>
          <a:noFill/>
          <a:ln w="38100" cap="flat" cmpd="sng" algn="ctr">
            <a:solidFill>
              <a:srgbClr val="1E3ADA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6927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7682093">
            <a:off x="-9658780" y="-3665131"/>
            <a:ext cx="10950287" cy="13598190"/>
            <a:chOff x="4855953" y="-2246936"/>
            <a:chExt cx="9275588" cy="11518530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3C1F-1034-4258-94A4-D560967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73346-239B-4C6A-8148-53C53C28481A}"/>
              </a:ext>
            </a:extLst>
          </p:cNvPr>
          <p:cNvSpPr txBox="1"/>
          <p:nvPr/>
        </p:nvSpPr>
        <p:spPr>
          <a:xfrm>
            <a:off x="2792108" y="600604"/>
            <a:ext cx="904072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3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. วิเคราะห์ความสูญหายของข้อมูล (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Missing values) </a:t>
            </a:r>
            <a:endParaRPr lang="th-TH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  <a:p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	โดยใช้คำสั่งดังนี้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 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BBC6602-A227-41B2-A8C5-FBA822481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44" y="2141231"/>
            <a:ext cx="5885588" cy="2963780"/>
          </a:xfrm>
          <a:prstGeom prst="rect">
            <a:avLst/>
          </a:prstGeom>
        </p:spPr>
      </p:pic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17FE7668-809F-468F-8474-07362F8720DE}"/>
              </a:ext>
            </a:extLst>
          </p:cNvPr>
          <p:cNvSpPr/>
          <p:nvPr/>
        </p:nvSpPr>
        <p:spPr>
          <a:xfrm>
            <a:off x="2343630" y="1952297"/>
            <a:ext cx="6266970" cy="3303368"/>
          </a:xfrm>
          <a:prstGeom prst="rect">
            <a:avLst/>
          </a:prstGeom>
          <a:noFill/>
          <a:ln w="38100" cap="flat" cmpd="sng" algn="ctr">
            <a:solidFill>
              <a:srgbClr val="1E3ADA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กราฟิก 5" descr="แว่นขยาย">
            <a:extLst>
              <a:ext uri="{FF2B5EF4-FFF2-40B4-BE49-F238E27FC236}">
                <a16:creationId xmlns:a16="http://schemas.microsoft.com/office/drawing/2014/main" id="{A9B91662-8943-4B00-BE3E-82B6E42C7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256" y="106824"/>
            <a:ext cx="1972444" cy="197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49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7682093">
            <a:off x="-9658780" y="-3665131"/>
            <a:ext cx="10950287" cy="13598190"/>
            <a:chOff x="4855953" y="-2246936"/>
            <a:chExt cx="9275588" cy="11518530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3C1F-1034-4258-94A4-D560967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A7C32E-E90A-417C-8DA0-B710726C0F9A}"/>
              </a:ext>
            </a:extLst>
          </p:cNvPr>
          <p:cNvSpPr txBox="1"/>
          <p:nvPr/>
        </p:nvSpPr>
        <p:spPr>
          <a:xfrm>
            <a:off x="2889133" y="512198"/>
            <a:ext cx="90407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4.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จัดการกับข้อมูลโดยการตัดข้อมูลที่เป็น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 Missing values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 ทิ้งไป </a:t>
            </a:r>
            <a:endParaRPr lang="en-US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E22F5-018E-495C-8BF2-BB1D33CFFB25}"/>
              </a:ext>
            </a:extLst>
          </p:cNvPr>
          <p:cNvSpPr txBox="1"/>
          <p:nvPr/>
        </p:nvSpPr>
        <p:spPr>
          <a:xfrm>
            <a:off x="3215046" y="1206737"/>
            <a:ext cx="50498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โดยใช้คำสั่ง</a:t>
            </a:r>
            <a:endParaRPr lang="en-US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9C23902-AAD5-4EF3-AF62-F965141A8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316" y="1699180"/>
            <a:ext cx="3973200" cy="4400400"/>
          </a:xfrm>
          <a:prstGeom prst="rect">
            <a:avLst/>
          </a:prstGeom>
        </p:spPr>
      </p:pic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91CC492-7054-43E9-A9D1-7656230F266D}"/>
              </a:ext>
            </a:extLst>
          </p:cNvPr>
          <p:cNvSpPr/>
          <p:nvPr/>
        </p:nvSpPr>
        <p:spPr>
          <a:xfrm>
            <a:off x="4878824" y="1567265"/>
            <a:ext cx="4307906" cy="4619890"/>
          </a:xfrm>
          <a:prstGeom prst="rect">
            <a:avLst/>
          </a:prstGeom>
          <a:noFill/>
          <a:ln w="38100" cap="flat" cmpd="sng" algn="ctr">
            <a:solidFill>
              <a:srgbClr val="1E3ADA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กราฟิก 5" descr="ฐานข้อมูล">
            <a:extLst>
              <a:ext uri="{FF2B5EF4-FFF2-40B4-BE49-F238E27FC236}">
                <a16:creationId xmlns:a16="http://schemas.microsoft.com/office/drawing/2014/main" id="{80DF6AB4-2149-4964-B42C-0120F65AB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8874" y="1886179"/>
            <a:ext cx="1684946" cy="16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6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58858" y="771483"/>
            <a:ext cx="359734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th-TH" sz="4800" b="1" dirty="0">
                <a:solidFill>
                  <a:srgbClr val="002060"/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สมาชิก</a:t>
            </a:r>
            <a:endParaRPr lang="en-US" sz="4800" b="1" dirty="0">
              <a:solidFill>
                <a:srgbClr val="002060"/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3" name="Freef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Oval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Oval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Freef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2777B3-F964-45B8-A3EE-6807B41551F3}"/>
              </a:ext>
            </a:extLst>
          </p:cNvPr>
          <p:cNvSpPr/>
          <p:nvPr/>
        </p:nvSpPr>
        <p:spPr>
          <a:xfrm>
            <a:off x="2892834" y="1939314"/>
            <a:ext cx="73238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>
                <a:solidFill>
                  <a:srgbClr val="444950"/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นายศุภณัฐ	บุญสารี	    รหัสนักศึกษา  </a:t>
            </a:r>
            <a:r>
              <a:rPr lang="en-US" sz="2800" dirty="0">
                <a:solidFill>
                  <a:srgbClr val="444950"/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 </a:t>
            </a:r>
            <a:r>
              <a:rPr lang="th-TH" sz="2800" dirty="0">
                <a:solidFill>
                  <a:srgbClr val="444950"/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593020466-7</a:t>
            </a:r>
          </a:p>
          <a:p>
            <a:r>
              <a:rPr lang="th-TH" sz="2800" dirty="0">
                <a:solidFill>
                  <a:srgbClr val="444950"/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นายพรเทพ	เนตรเดชา   </a:t>
            </a:r>
            <a:r>
              <a:rPr lang="en-US" sz="2800" dirty="0">
                <a:solidFill>
                  <a:srgbClr val="444950"/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 </a:t>
            </a:r>
            <a:r>
              <a:rPr lang="th-TH" sz="2800" dirty="0">
                <a:solidFill>
                  <a:srgbClr val="444950"/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รหัสนักศึกษา  593020930-8</a:t>
            </a:r>
            <a:endParaRPr lang="en-US" sz="28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A0C705-77B7-410D-B4EE-6BA9724D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</a:t>
            </a:fld>
            <a:endParaRPr lang="en-US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3554416E-4D03-484F-893D-539A0396AB17}"/>
              </a:ext>
            </a:extLst>
          </p:cNvPr>
          <p:cNvSpPr/>
          <p:nvPr/>
        </p:nvSpPr>
        <p:spPr>
          <a:xfrm>
            <a:off x="4297328" y="3194823"/>
            <a:ext cx="359734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th-TH" sz="4800" b="1" dirty="0">
                <a:solidFill>
                  <a:srgbClr val="002060"/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อาจารย์ที่ปรึกษา</a:t>
            </a:r>
            <a:endParaRPr lang="en-US" sz="4800" b="1" dirty="0">
              <a:solidFill>
                <a:srgbClr val="002060"/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AC141E1-A919-4F9C-A6E5-E1BECB9EDF79}"/>
              </a:ext>
            </a:extLst>
          </p:cNvPr>
          <p:cNvSpPr/>
          <p:nvPr/>
        </p:nvSpPr>
        <p:spPr>
          <a:xfrm>
            <a:off x="2434079" y="3693923"/>
            <a:ext cx="73238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800" dirty="0"/>
          </a:p>
          <a:p>
            <a:pPr algn="ctr"/>
            <a:r>
              <a:rPr lang="th-TH" sz="2800" dirty="0">
                <a:latin typeface="FC Lamoon" panose="02000000000000000000" pitchFamily="2" charset="0"/>
                <a:cs typeface="FC Lamoon" panose="02000000000000000000" pitchFamily="2" charset="0"/>
              </a:rPr>
              <a:t> ผศ.ดร.</a:t>
            </a:r>
            <a:r>
              <a:rPr lang="th-TH" sz="2800" dirty="0" err="1">
                <a:latin typeface="FC Lamoon" panose="02000000000000000000" pitchFamily="2" charset="0"/>
                <a:cs typeface="FC Lamoon" panose="02000000000000000000" pitchFamily="2" charset="0"/>
              </a:rPr>
              <a:t>สิร</a:t>
            </a:r>
            <a:r>
              <a:rPr lang="th-TH" sz="2800" dirty="0">
                <a:latin typeface="FC Lamoon" panose="02000000000000000000" pitchFamily="2" charset="0"/>
                <a:cs typeface="FC Lamoon" panose="02000000000000000000" pitchFamily="2" charset="0"/>
              </a:rPr>
              <a:t>ภัทร</a:t>
            </a:r>
            <a:r>
              <a:rPr lang="en-US" sz="2800" dirty="0">
                <a:latin typeface="FC Lamoon" panose="02000000000000000000" pitchFamily="2" charset="0"/>
                <a:cs typeface="FC Lamoon" panose="02000000000000000000" pitchFamily="2" charset="0"/>
              </a:rPr>
              <a:t> </a:t>
            </a:r>
            <a:r>
              <a:rPr lang="th-TH" sz="2800" dirty="0">
                <a:latin typeface="FC Lamoon" panose="02000000000000000000" pitchFamily="2" charset="0"/>
                <a:cs typeface="FC Lamoon" panose="02000000000000000000" pitchFamily="2" charset="0"/>
              </a:rPr>
              <a:t> เชี่ยวชาญวัฒนา </a:t>
            </a:r>
            <a:endParaRPr lang="en-US" sz="28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233" name="Oval 24">
            <a:extLst>
              <a:ext uri="{FF2B5EF4-FFF2-40B4-BE49-F238E27FC236}">
                <a16:creationId xmlns:a16="http://schemas.microsoft.com/office/drawing/2014/main" id="{40D29971-DEDD-4354-8B63-36012FE5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69452" y="5154965"/>
            <a:ext cx="5354249" cy="536093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4" name="Oval 24">
            <a:extLst>
              <a:ext uri="{FF2B5EF4-FFF2-40B4-BE49-F238E27FC236}">
                <a16:creationId xmlns:a16="http://schemas.microsoft.com/office/drawing/2014/main" id="{ECE69D28-3803-4808-9EE4-E6F7F63B5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204" y="4890948"/>
            <a:ext cx="5354249" cy="536093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7" name="Oval 24">
            <a:extLst>
              <a:ext uri="{FF2B5EF4-FFF2-40B4-BE49-F238E27FC236}">
                <a16:creationId xmlns:a16="http://schemas.microsoft.com/office/drawing/2014/main" id="{232F8B90-57C1-42D0-B62B-599ED3441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27" y="5154965"/>
            <a:ext cx="5441537" cy="5448328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3810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กราฟิก 4" descr="ผู้ใช้">
            <a:extLst>
              <a:ext uri="{FF2B5EF4-FFF2-40B4-BE49-F238E27FC236}">
                <a16:creationId xmlns:a16="http://schemas.microsoft.com/office/drawing/2014/main" id="{C112D401-789A-4B40-9531-4C1E03187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8858" y="654825"/>
            <a:ext cx="914400" cy="914400"/>
          </a:xfrm>
          <a:prstGeom prst="rect">
            <a:avLst/>
          </a:prstGeom>
        </p:spPr>
      </p:pic>
      <p:pic>
        <p:nvPicPr>
          <p:cNvPr id="23" name="กราฟิก 22" descr="ผู้ใช้">
            <a:extLst>
              <a:ext uri="{FF2B5EF4-FFF2-40B4-BE49-F238E27FC236}">
                <a16:creationId xmlns:a16="http://schemas.microsoft.com/office/drawing/2014/main" id="{C002DD6A-81A2-47FF-91B2-11D1BFD14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0128" y="765547"/>
            <a:ext cx="914400" cy="914400"/>
          </a:xfrm>
          <a:prstGeom prst="rect">
            <a:avLst/>
          </a:prstGeom>
        </p:spPr>
      </p:pic>
      <p:pic>
        <p:nvPicPr>
          <p:cNvPr id="7" name="กราฟิก 6" descr="อาจารย์">
            <a:extLst>
              <a:ext uri="{FF2B5EF4-FFF2-40B4-BE49-F238E27FC236}">
                <a16:creationId xmlns:a16="http://schemas.microsoft.com/office/drawing/2014/main" id="{675EDBCD-764F-4C02-A2DD-8DC78EB8C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5124" y="31661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  <p:bldP spid="234" grpId="0" animBg="1"/>
      <p:bldP spid="2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2216-29AC-43B3-848E-2B78AB42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576" y="116203"/>
            <a:ext cx="6660107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5.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เปรียบเทียบก่อนและหลังการจัดการกับ 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Missing values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 </a:t>
            </a:r>
            <a:endParaRPr lang="en-US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DF0A2-7656-4025-9DDD-549E1924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6" name="Group 5" descr="This image is of an abstract shape. ">
            <a:extLst>
              <a:ext uri="{FF2B5EF4-FFF2-40B4-BE49-F238E27FC236}">
                <a16:creationId xmlns:a16="http://schemas.microsoft.com/office/drawing/2014/main" id="{4450B692-0379-4D14-8451-3A7647E62D31}"/>
              </a:ext>
            </a:extLst>
          </p:cNvPr>
          <p:cNvGrpSpPr/>
          <p:nvPr/>
        </p:nvGrpSpPr>
        <p:grpSpPr>
          <a:xfrm rot="17095796">
            <a:off x="-10358716" y="-2997828"/>
            <a:ext cx="10950287" cy="13598190"/>
            <a:chOff x="4855953" y="-2246936"/>
            <a:chExt cx="9275588" cy="11518530"/>
          </a:xfrm>
        </p:grpSpPr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F5B76565-2F6A-4B01-BC6D-9B2682BFCED6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5AF791F1-B777-41A1-ABE0-7D58B81B672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6493A146-4C59-4E1C-B4A2-F4C6043077B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4DD3F05-8257-432E-BDF5-39221C6AC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58" y="1732894"/>
            <a:ext cx="5264720" cy="2984385"/>
          </a:xfrm>
          <a:prstGeom prst="rect">
            <a:avLst/>
          </a:prstGeom>
        </p:spPr>
      </p:pic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CCE4BE09-0E01-462B-B0DD-BC50CE0BB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215" y="1613161"/>
            <a:ext cx="3973200" cy="4400400"/>
          </a:xfrm>
          <a:prstGeom prst="rect">
            <a:avLst/>
          </a:prstGeom>
        </p:spPr>
      </p:pic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28A029FC-78A4-4C72-ACEA-0EE9A7EC9415}"/>
              </a:ext>
            </a:extLst>
          </p:cNvPr>
          <p:cNvSpPr/>
          <p:nvPr/>
        </p:nvSpPr>
        <p:spPr>
          <a:xfrm>
            <a:off x="264795" y="1613161"/>
            <a:ext cx="5412793" cy="3309217"/>
          </a:xfrm>
          <a:prstGeom prst="rect">
            <a:avLst/>
          </a:prstGeom>
          <a:noFill/>
          <a:ln w="38100" cap="flat" cmpd="sng" algn="ctr">
            <a:solidFill>
              <a:srgbClr val="1E3ADA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FA6B8A9C-CAF9-427F-8237-0742503D3FAF}"/>
              </a:ext>
            </a:extLst>
          </p:cNvPr>
          <p:cNvSpPr/>
          <p:nvPr/>
        </p:nvSpPr>
        <p:spPr>
          <a:xfrm>
            <a:off x="6096000" y="1522113"/>
            <a:ext cx="4415327" cy="4582495"/>
          </a:xfrm>
          <a:prstGeom prst="rect">
            <a:avLst/>
          </a:prstGeom>
          <a:noFill/>
          <a:ln w="38100" cap="flat" cmpd="sng" algn="ctr">
            <a:solidFill>
              <a:srgbClr val="1E3ADA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9892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7682093">
            <a:off x="-9658780" y="-3665131"/>
            <a:ext cx="10950287" cy="13598190"/>
            <a:chOff x="4855953" y="-2246936"/>
            <a:chExt cx="9275588" cy="11518530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3C1F-1034-4258-94A4-D560967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21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51BDC-EE37-41C5-A74E-B9ADA5413844}"/>
              </a:ext>
            </a:extLst>
          </p:cNvPr>
          <p:cNvSpPr txBox="1"/>
          <p:nvPr/>
        </p:nvSpPr>
        <p:spPr>
          <a:xfrm>
            <a:off x="2708863" y="495813"/>
            <a:ext cx="86449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6.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แปลงข้อมูลให้อยู่ในรูปอย่างง่าย โดยใช้วิธี </a:t>
            </a:r>
            <a:r>
              <a:rPr lang="en-US" sz="3200" dirty="0">
                <a:latin typeface="FC Lamoon" panose="020B0604020202020204" charset="0"/>
                <a:cs typeface="FC Lamoon" panose="020B0604020202020204" charset="0"/>
              </a:rPr>
              <a:t>normalize </a:t>
            </a:r>
            <a:r>
              <a:rPr lang="th-TH" sz="3200" dirty="0">
                <a:latin typeface="FC Lamoon" panose="020B0604020202020204" charset="0"/>
                <a:cs typeface="FC Lamoon" panose="020B0604020202020204" charset="0"/>
              </a:rPr>
              <a:t>ให้อยู่ในช่วง 0 – 1 </a:t>
            </a:r>
            <a:endParaRPr lang="en-US" sz="3200" dirty="0">
              <a:latin typeface="FC Lamoon" panose="020B0604020202020204" charset="0"/>
              <a:cs typeface="FC Lamoon" panose="020B0604020202020204" charset="0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98A9085-57A3-464A-A0EA-4D12F3FF3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381" y="1639493"/>
            <a:ext cx="3572902" cy="3801939"/>
          </a:xfrm>
          <a:prstGeom prst="rect">
            <a:avLst/>
          </a:prstGeom>
        </p:spPr>
      </p:pic>
      <p:sp>
        <p:nvSpPr>
          <p:cNvPr id="12" name="TextBox 29">
            <a:extLst>
              <a:ext uri="{FF2B5EF4-FFF2-40B4-BE49-F238E27FC236}">
                <a16:creationId xmlns:a16="http://schemas.microsoft.com/office/drawing/2014/main" id="{42B5478D-6B24-41F0-A639-FE32262F0C72}"/>
              </a:ext>
            </a:extLst>
          </p:cNvPr>
          <p:cNvSpPr txBox="1"/>
          <p:nvPr/>
        </p:nvSpPr>
        <p:spPr>
          <a:xfrm>
            <a:off x="7329923" y="1639493"/>
            <a:ext cx="86449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3200" dirty="0">
                <a:latin typeface="FC Lamoon" panose="020B0604020202020204" charset="0"/>
                <a:cs typeface="FC Lamoon" panose="020B0604020202020204" charset="0"/>
              </a:rPr>
              <a:t>ผลลัพธ์ที่ได้จากการ </a:t>
            </a:r>
            <a:r>
              <a:rPr lang="en-US" sz="3200" dirty="0">
                <a:latin typeface="FC Lamoon" panose="020B0604020202020204" charset="0"/>
                <a:cs typeface="FC Lamoon" panose="020B0604020202020204" charset="0"/>
              </a:rPr>
              <a:t>plot graph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4C1C4313-6FDC-432F-9F4F-F99E96CC4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459" y="2414587"/>
            <a:ext cx="3044400" cy="2084400"/>
          </a:xfrm>
          <a:prstGeom prst="rect">
            <a:avLst/>
          </a:prstGeom>
        </p:spPr>
      </p:pic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49AF8FF9-B241-4170-8924-B228E5A61B05}"/>
              </a:ext>
            </a:extLst>
          </p:cNvPr>
          <p:cNvSpPr/>
          <p:nvPr/>
        </p:nvSpPr>
        <p:spPr>
          <a:xfrm>
            <a:off x="2509159" y="1474355"/>
            <a:ext cx="3891642" cy="4097503"/>
          </a:xfrm>
          <a:prstGeom prst="rect">
            <a:avLst/>
          </a:prstGeom>
          <a:noFill/>
          <a:ln w="38100" cap="flat" cmpd="sng" algn="ctr">
            <a:solidFill>
              <a:srgbClr val="1E3ADA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FEECD986-122A-4A74-BF78-793E1EB09B96}"/>
              </a:ext>
            </a:extLst>
          </p:cNvPr>
          <p:cNvSpPr/>
          <p:nvPr/>
        </p:nvSpPr>
        <p:spPr>
          <a:xfrm>
            <a:off x="7329923" y="2258848"/>
            <a:ext cx="3830884" cy="2467218"/>
          </a:xfrm>
          <a:prstGeom prst="rect">
            <a:avLst/>
          </a:prstGeom>
          <a:noFill/>
          <a:ln w="38100" cap="flat" cmpd="sng" algn="ctr">
            <a:solidFill>
              <a:srgbClr val="1E3ADA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" name="กราฟิก 7" descr="แผนภูมิวงกลม">
            <a:extLst>
              <a:ext uri="{FF2B5EF4-FFF2-40B4-BE49-F238E27FC236}">
                <a16:creationId xmlns:a16="http://schemas.microsoft.com/office/drawing/2014/main" id="{BEEA2D0B-79FA-4D47-863C-3C0E34CE2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9021" y="1340301"/>
            <a:ext cx="914400" cy="914400"/>
          </a:xfrm>
          <a:prstGeom prst="rect">
            <a:avLst/>
          </a:prstGeom>
        </p:spPr>
      </p:pic>
      <p:pic>
        <p:nvPicPr>
          <p:cNvPr id="10" name="กราฟิก 9" descr="แนวโน้มขาขึ้น">
            <a:extLst>
              <a:ext uri="{FF2B5EF4-FFF2-40B4-BE49-F238E27FC236}">
                <a16:creationId xmlns:a16="http://schemas.microsoft.com/office/drawing/2014/main" id="{1AD70FC2-414E-44AA-BD5D-4B342D4AD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08806" y="13444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41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7682093">
            <a:off x="-9658780" y="-3665131"/>
            <a:ext cx="10950287" cy="13598190"/>
            <a:chOff x="4855953" y="-2246936"/>
            <a:chExt cx="9275588" cy="11518530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3C1F-1034-4258-94A4-D560967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22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51BDC-EE37-41C5-A74E-B9ADA5413844}"/>
              </a:ext>
            </a:extLst>
          </p:cNvPr>
          <p:cNvSpPr txBox="1"/>
          <p:nvPr/>
        </p:nvSpPr>
        <p:spPr>
          <a:xfrm>
            <a:off x="2792108" y="552315"/>
            <a:ext cx="86449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7.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จัดการแบ่งข้อมูลเพื่อนำไปทำ 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Training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และ 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Testing data</a:t>
            </a:r>
            <a:endParaRPr lang="en-US" sz="3200" dirty="0">
              <a:latin typeface="FC Lamoon" panose="020B0604020202020204" charset="0"/>
              <a:cs typeface="FC Lamoon" panose="020B0604020202020204" charset="0"/>
            </a:endParaRPr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42B5478D-6B24-41F0-A639-FE32262F0C72}"/>
              </a:ext>
            </a:extLst>
          </p:cNvPr>
          <p:cNvSpPr txBox="1"/>
          <p:nvPr/>
        </p:nvSpPr>
        <p:spPr>
          <a:xfrm>
            <a:off x="3133938" y="1166252"/>
            <a:ext cx="86449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3200" dirty="0">
                <a:latin typeface="FC Lamoon" panose="020B0604020202020204" charset="0"/>
                <a:cs typeface="FC Lamoon" panose="020B0604020202020204" charset="0"/>
              </a:rPr>
              <a:t>ผลลัพธ์ที่ได้</a:t>
            </a:r>
            <a:endParaRPr lang="en-US" sz="3200" dirty="0">
              <a:latin typeface="FC Lamoon" panose="020B0604020202020204" charset="0"/>
              <a:cs typeface="FC Lamoon" panose="020B0604020202020204" charset="0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0340E96-234C-4FD9-BFD9-EEDFAEC7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41" y="1960414"/>
            <a:ext cx="3973200" cy="3731334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4DFF49D8-A43B-478C-9EF7-3675555F4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870" y="2386820"/>
            <a:ext cx="3973200" cy="2689134"/>
          </a:xfrm>
          <a:prstGeom prst="rect">
            <a:avLst/>
          </a:prstGeom>
        </p:spPr>
      </p:pic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604DEA46-554B-46BD-A510-D30B1BEDC3FC}"/>
              </a:ext>
            </a:extLst>
          </p:cNvPr>
          <p:cNvSpPr/>
          <p:nvPr/>
        </p:nvSpPr>
        <p:spPr>
          <a:xfrm>
            <a:off x="1357266" y="1820832"/>
            <a:ext cx="4375866" cy="4092858"/>
          </a:xfrm>
          <a:prstGeom prst="rect">
            <a:avLst/>
          </a:prstGeom>
          <a:noFill/>
          <a:ln w="38100" cap="flat" cmpd="sng" algn="ctr">
            <a:solidFill>
              <a:srgbClr val="1E3ADA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F05C42EE-9C5D-40A3-B39D-8EA2967643BF}"/>
              </a:ext>
            </a:extLst>
          </p:cNvPr>
          <p:cNvSpPr/>
          <p:nvPr/>
        </p:nvSpPr>
        <p:spPr>
          <a:xfrm>
            <a:off x="6278393" y="1820832"/>
            <a:ext cx="4375866" cy="4092858"/>
          </a:xfrm>
          <a:prstGeom prst="rect">
            <a:avLst/>
          </a:prstGeom>
          <a:noFill/>
          <a:ln w="38100" cap="flat" cmpd="sng" algn="ctr">
            <a:solidFill>
              <a:srgbClr val="1E3ADA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" name="กราฟิก 7" descr="หนังสือพิมพ์">
            <a:extLst>
              <a:ext uri="{FF2B5EF4-FFF2-40B4-BE49-F238E27FC236}">
                <a16:creationId xmlns:a16="http://schemas.microsoft.com/office/drawing/2014/main" id="{53B8C6DA-80B6-452C-9BC3-6AAD81B17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5064" y="9209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58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7682093">
            <a:off x="-9658780" y="-3665131"/>
            <a:ext cx="10950287" cy="13598190"/>
            <a:chOff x="4855953" y="-2246936"/>
            <a:chExt cx="9275588" cy="11518530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3C1F-1034-4258-94A4-D560967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23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51BDC-EE37-41C5-A74E-B9ADA5413844}"/>
              </a:ext>
            </a:extLst>
          </p:cNvPr>
          <p:cNvSpPr txBox="1"/>
          <p:nvPr/>
        </p:nvSpPr>
        <p:spPr>
          <a:xfrm>
            <a:off x="2792108" y="478589"/>
            <a:ext cx="86449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8. </a:t>
            </a:r>
            <a:r>
              <a:rPr lang="th-TH" sz="3200" dirty="0">
                <a:latin typeface="FC Lamoon" panose="020B0604020202020204" charset="0"/>
                <a:cs typeface="FC Lamoon" panose="020B0604020202020204" charset="0"/>
              </a:rPr>
              <a:t>สร้างตัวแบบโดยใช้ค่าประสิทธิภาพ </a:t>
            </a:r>
            <a:r>
              <a:rPr lang="en-US" sz="3200" dirty="0">
                <a:latin typeface="FC Lamoon" panose="020B0604020202020204" charset="0"/>
                <a:cs typeface="FC Lamoon" panose="020B0604020202020204" charset="0"/>
              </a:rPr>
              <a:t>Mean Square Error(MSE) </a:t>
            </a:r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42B5478D-6B24-41F0-A639-FE32262F0C72}"/>
              </a:ext>
            </a:extLst>
          </p:cNvPr>
          <p:cNvSpPr txBox="1"/>
          <p:nvPr/>
        </p:nvSpPr>
        <p:spPr>
          <a:xfrm>
            <a:off x="3064859" y="1237886"/>
            <a:ext cx="86449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3200" dirty="0">
                <a:latin typeface="FC Lamoon" panose="020B0604020202020204" charset="0"/>
                <a:cs typeface="FC Lamoon" panose="020B0604020202020204" charset="0"/>
              </a:rPr>
              <a:t>ผลลัพธ์ที่ได้</a:t>
            </a:r>
            <a:endParaRPr lang="en-US" sz="3200" dirty="0">
              <a:latin typeface="FC Lamoon" panose="020B0604020202020204" charset="0"/>
              <a:cs typeface="FC Lamoon" panose="020B0604020202020204" charset="0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2A83601-85EF-4129-BE1B-3A835DFFF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926" y="2564412"/>
            <a:ext cx="7020730" cy="1784750"/>
          </a:xfrm>
          <a:prstGeom prst="rect">
            <a:avLst/>
          </a:prstGeom>
        </p:spPr>
      </p:pic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884A80ED-E5E2-4075-B206-5778011E95FA}"/>
              </a:ext>
            </a:extLst>
          </p:cNvPr>
          <p:cNvSpPr/>
          <p:nvPr/>
        </p:nvSpPr>
        <p:spPr>
          <a:xfrm>
            <a:off x="2269876" y="2319765"/>
            <a:ext cx="7583425" cy="2166777"/>
          </a:xfrm>
          <a:prstGeom prst="rect">
            <a:avLst/>
          </a:prstGeom>
          <a:noFill/>
          <a:ln w="38100" cap="flat" cmpd="sng" algn="ctr">
            <a:solidFill>
              <a:srgbClr val="1E3ADA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กราฟิก 6" descr="รายการตรวจสอบ">
            <a:extLst>
              <a:ext uri="{FF2B5EF4-FFF2-40B4-BE49-F238E27FC236}">
                <a16:creationId xmlns:a16="http://schemas.microsoft.com/office/drawing/2014/main" id="{083195A6-0B64-45D9-91D9-B24DF67C2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7129" y="11881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86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7682093">
            <a:off x="-9658780" y="-3665131"/>
            <a:ext cx="10950287" cy="13598190"/>
            <a:chOff x="4855953" y="-2246936"/>
            <a:chExt cx="9275588" cy="11518530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3C1F-1034-4258-94A4-D560967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24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51BDC-EE37-41C5-A74E-B9ADA5413844}"/>
              </a:ext>
            </a:extLst>
          </p:cNvPr>
          <p:cNvSpPr txBox="1"/>
          <p:nvPr/>
        </p:nvSpPr>
        <p:spPr>
          <a:xfrm>
            <a:off x="2792108" y="512955"/>
            <a:ext cx="86449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สรุป</a:t>
            </a:r>
            <a:endParaRPr lang="en-US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04B04-D62F-4B63-925F-29FFF9EBD80A}"/>
              </a:ext>
            </a:extLst>
          </p:cNvPr>
          <p:cNvSpPr/>
          <p:nvPr/>
        </p:nvSpPr>
        <p:spPr>
          <a:xfrm>
            <a:off x="2686536" y="1108305"/>
            <a:ext cx="77906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dirty="0">
                <a:latin typeface="FC Lamoon" panose="020B0604020202020204" charset="0"/>
                <a:cs typeface="FC Lamoon" panose="020B0604020202020204" charset="0"/>
              </a:rPr>
              <a:t>การสร้างตัวแบบโดยใช้ค่าประสิทธิภาพ </a:t>
            </a:r>
            <a:r>
              <a:rPr lang="en-US" sz="3200" dirty="0">
                <a:latin typeface="FC Lamoon" panose="020B0604020202020204" charset="0"/>
                <a:cs typeface="FC Lamoon" panose="020B0604020202020204" charset="0"/>
              </a:rPr>
              <a:t>Mean </a:t>
            </a:r>
            <a:r>
              <a:rPr lang="en-US" sz="3200" dirty="0" err="1">
                <a:latin typeface="FC Lamoon" panose="020B0604020202020204" charset="0"/>
                <a:cs typeface="FC Lamoon" panose="020B0604020202020204" charset="0"/>
              </a:rPr>
              <a:t>Sqare</a:t>
            </a:r>
            <a:r>
              <a:rPr lang="en-US" sz="3200" dirty="0">
                <a:latin typeface="FC Lamoon" panose="020B0604020202020204" charset="0"/>
                <a:cs typeface="FC Lamoon" panose="020B0604020202020204" charset="0"/>
              </a:rPr>
              <a:t> Error(MSE) </a:t>
            </a:r>
            <a:r>
              <a:rPr lang="th-TH" sz="3200" dirty="0">
                <a:latin typeface="FC Lamoon" panose="020B0604020202020204" charset="0"/>
                <a:cs typeface="FC Lamoon" panose="020B0604020202020204" charset="0"/>
              </a:rPr>
              <a:t>ได้ค่า = 0.4392805771566595 </a:t>
            </a:r>
            <a:endParaRPr lang="en-US" sz="3200" dirty="0">
              <a:latin typeface="FC Lamoon" panose="020B0604020202020204" charset="0"/>
              <a:cs typeface="FC Lamoon" panose="020B0604020202020204" charset="0"/>
            </a:endParaRPr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40AD2629-5FFB-4171-84D8-A7BCA931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6" y="2862137"/>
            <a:ext cx="7020730" cy="1784750"/>
          </a:xfrm>
          <a:prstGeom prst="rect">
            <a:avLst/>
          </a:prstGeom>
        </p:spPr>
      </p:pic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89A9CB1C-A2AD-4C1D-AE9E-6A8F413D0347}"/>
              </a:ext>
            </a:extLst>
          </p:cNvPr>
          <p:cNvSpPr/>
          <p:nvPr/>
        </p:nvSpPr>
        <p:spPr>
          <a:xfrm>
            <a:off x="1953682" y="2694898"/>
            <a:ext cx="7446692" cy="1951990"/>
          </a:xfrm>
          <a:prstGeom prst="rect">
            <a:avLst/>
          </a:prstGeom>
          <a:noFill/>
          <a:ln w="38100" cap="flat" cmpd="sng" algn="ctr">
            <a:solidFill>
              <a:srgbClr val="1E3ADA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กราฟิก 5" descr="อาจารย์">
            <a:extLst>
              <a:ext uri="{FF2B5EF4-FFF2-40B4-BE49-F238E27FC236}">
                <a16:creationId xmlns:a16="http://schemas.microsoft.com/office/drawing/2014/main" id="{297BE0DC-BF9F-4A71-AC6E-1F3E38F93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1813" y="3019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19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935011" y="3013501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3C1F-1034-4258-94A4-D560967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2717412" y="663994"/>
            <a:ext cx="484570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4800" b="1" dirty="0">
                <a:solidFill>
                  <a:srgbClr val="0070C0"/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ปัญหา </a:t>
            </a:r>
            <a:r>
              <a:rPr lang="en-US" sz="4800" b="1" dirty="0">
                <a:solidFill>
                  <a:srgbClr val="0070C0"/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classification  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7682093">
            <a:off x="-9658780" y="-3665131"/>
            <a:ext cx="10950287" cy="13598190"/>
            <a:chOff x="4855953" y="-2246936"/>
            <a:chExt cx="9275588" cy="11518530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3C1F-1034-4258-94A4-D560967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CCC537-6B00-4A5C-904E-F70AF6CF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133" y="4063086"/>
            <a:ext cx="3387417" cy="7051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ED236B2-5F72-4EF0-807F-1821A3580ACB}"/>
              </a:ext>
            </a:extLst>
          </p:cNvPr>
          <p:cNvSpPr txBox="1"/>
          <p:nvPr/>
        </p:nvSpPr>
        <p:spPr>
          <a:xfrm>
            <a:off x="1121134" y="1807257"/>
            <a:ext cx="104065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3200" b="1" dirty="0">
                <a:solidFill>
                  <a:srgbClr val="0070C0"/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ขั้นตอน</a:t>
            </a:r>
            <a:endParaRPr lang="en-US" sz="3200" b="1" dirty="0">
              <a:solidFill>
                <a:srgbClr val="0070C0"/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51BDC-EE37-41C5-A74E-B9ADA5413844}"/>
              </a:ext>
            </a:extLst>
          </p:cNvPr>
          <p:cNvSpPr txBox="1"/>
          <p:nvPr/>
        </p:nvSpPr>
        <p:spPr>
          <a:xfrm>
            <a:off x="1203484" y="2498990"/>
            <a:ext cx="1068371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1.  โหลดข้อมูล จาก 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UCI Machine Learning 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  <a:hlinkClick r:id="rId3"/>
              </a:rPr>
              <a:t>https://archive.ics.uci.edu/ml/machine-learning-databases/hepatitis/hepatitis.data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 มาไว้ที่หน้าหลักของ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 </a:t>
            </a:r>
            <a:r>
              <a:rPr lang="en-US" sz="3200" dirty="0" err="1">
                <a:latin typeface="FC Lamoon" panose="02000000000000000000" pitchFamily="2" charset="0"/>
                <a:cs typeface="FC Lamoon" panose="02000000000000000000" pitchFamily="2" charset="0"/>
              </a:rPr>
              <a:t>Jupyter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 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Notebook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F7F9BB-4DBA-4E7A-A175-6623CEB089B2}"/>
              </a:ext>
            </a:extLst>
          </p:cNvPr>
          <p:cNvSpPr txBox="1"/>
          <p:nvPr/>
        </p:nvSpPr>
        <p:spPr>
          <a:xfrm>
            <a:off x="1203484" y="4063086"/>
            <a:ext cx="209495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2.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ใช้คำสั่ง </a:t>
            </a:r>
            <a:endParaRPr lang="en-US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1D0045-4FB0-4E95-934D-3374D90D9C41}"/>
              </a:ext>
            </a:extLst>
          </p:cNvPr>
          <p:cNvSpPr txBox="1"/>
          <p:nvPr/>
        </p:nvSpPr>
        <p:spPr>
          <a:xfrm>
            <a:off x="6746375" y="3939975"/>
            <a:ext cx="31230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2400" dirty="0">
                <a:latin typeface="FC Lamoon" panose="02000000000000000000" pitchFamily="2" charset="0"/>
                <a:cs typeface="FC Lamoon" panose="02000000000000000000" pitchFamily="2" charset="0"/>
              </a:rPr>
              <a:t>เพื่อนำข้อมูลเข้ามาดำเนินการในขั้นตอนต่อไป</a:t>
            </a:r>
            <a:endParaRPr lang="en-US" sz="24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pic>
        <p:nvPicPr>
          <p:cNvPr id="5" name="กราฟิก 4" descr="ฟองความคิด">
            <a:extLst>
              <a:ext uri="{FF2B5EF4-FFF2-40B4-BE49-F238E27FC236}">
                <a16:creationId xmlns:a16="http://schemas.microsoft.com/office/drawing/2014/main" id="{2D75EFAB-7074-455B-9164-4E2A97B00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5920" y="3206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E3669E09-C9B4-4C1B-BC3E-D389BD69D2DE}"/>
              </a:ext>
            </a:extLst>
          </p:cNvPr>
          <p:cNvSpPr/>
          <p:nvPr/>
        </p:nvSpPr>
        <p:spPr>
          <a:xfrm>
            <a:off x="2239971" y="614509"/>
            <a:ext cx="9144000" cy="4674550"/>
          </a:xfrm>
          <a:prstGeom prst="rect">
            <a:avLst/>
          </a:prstGeom>
          <a:noFill/>
          <a:ln w="38100" cap="flat" cmpd="sng" algn="ctr">
            <a:solidFill>
              <a:srgbClr val="1E3ADA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7682093">
            <a:off x="-9658780" y="-3665131"/>
            <a:ext cx="10950287" cy="13598190"/>
            <a:chOff x="4855953" y="-2246936"/>
            <a:chExt cx="9275588" cy="11518530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3C1F-1034-4258-94A4-D560967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359F5-7E1F-4DFB-8967-9BF9DC6F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654" y="694560"/>
            <a:ext cx="8868634" cy="44392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A7C32E-E90A-417C-8DA0-B710726C0F9A}"/>
              </a:ext>
            </a:extLst>
          </p:cNvPr>
          <p:cNvSpPr txBox="1"/>
          <p:nvPr/>
        </p:nvSpPr>
        <p:spPr>
          <a:xfrm>
            <a:off x="4800313" y="5670997"/>
            <a:ext cx="90407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ข้อมูลที่นำเข้า</a:t>
            </a:r>
            <a:endParaRPr lang="en-US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pic>
        <p:nvPicPr>
          <p:cNvPr id="6" name="กราฟิก 5" descr="จานแสง">
            <a:extLst>
              <a:ext uri="{FF2B5EF4-FFF2-40B4-BE49-F238E27FC236}">
                <a16:creationId xmlns:a16="http://schemas.microsoft.com/office/drawing/2014/main" id="{3A0F4C84-4F61-4DC6-A423-D9006CE02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654" y="-203646"/>
            <a:ext cx="1796411" cy="17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2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7682093">
            <a:off x="-9658780" y="-3665131"/>
            <a:ext cx="10950287" cy="13598190"/>
            <a:chOff x="4855953" y="-2246936"/>
            <a:chExt cx="9275588" cy="11518530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3C1F-1034-4258-94A4-D560967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73346-239B-4C6A-8148-53C53C28481A}"/>
              </a:ext>
            </a:extLst>
          </p:cNvPr>
          <p:cNvSpPr txBox="1"/>
          <p:nvPr/>
        </p:nvSpPr>
        <p:spPr>
          <a:xfrm>
            <a:off x="3000942" y="610856"/>
            <a:ext cx="904072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3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. วิเคราะห์ความสูญหายของข้อมูล (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Missing values) </a:t>
            </a:r>
            <a:endParaRPr lang="th-TH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  <a:p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	โดยใช้คำสั่งดังนี้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B4361-535C-4C5A-9E22-2B4EE5304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35" y="2359618"/>
            <a:ext cx="4820675" cy="19357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C8C238-5E0C-48FC-B2CB-0DBE300C6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910" y="1695393"/>
            <a:ext cx="4168583" cy="3662988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83589431-51B9-48EA-A3E2-35E7692C4E1B}"/>
              </a:ext>
            </a:extLst>
          </p:cNvPr>
          <p:cNvSpPr txBox="1"/>
          <p:nvPr/>
        </p:nvSpPr>
        <p:spPr>
          <a:xfrm>
            <a:off x="9034914" y="1695393"/>
            <a:ext cx="300675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เพื่อที่จะได้ผลลัพธ์ดังนี้</a:t>
            </a:r>
            <a:endParaRPr lang="en-US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cxnSp>
        <p:nvCxnSpPr>
          <p:cNvPr id="5" name="ตัวเชื่อมต่อ: โค้ง 4">
            <a:extLst>
              <a:ext uri="{FF2B5EF4-FFF2-40B4-BE49-F238E27FC236}">
                <a16:creationId xmlns:a16="http://schemas.microsoft.com/office/drawing/2014/main" id="{1FFD8BDC-47EE-4C1A-8B24-6A9C4B53B1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36352" y="2359617"/>
            <a:ext cx="1629143" cy="1118208"/>
          </a:xfrm>
          <a:prstGeom prst="curvedConnector3">
            <a:avLst>
              <a:gd name="adj1" fmla="val 50000"/>
            </a:avLst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F5087650-069E-417C-86AA-94763073EB87}"/>
              </a:ext>
            </a:extLst>
          </p:cNvPr>
          <p:cNvSpPr/>
          <p:nvPr/>
        </p:nvSpPr>
        <p:spPr>
          <a:xfrm>
            <a:off x="1297196" y="2185600"/>
            <a:ext cx="5178752" cy="2446334"/>
          </a:xfrm>
          <a:prstGeom prst="rect">
            <a:avLst/>
          </a:prstGeom>
          <a:noFill/>
          <a:ln w="38100" cap="flat" cmpd="sng" algn="ctr">
            <a:solidFill>
              <a:srgbClr val="1E3ADA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3" name="กราฟิก 12" descr="แว่นขยาย">
            <a:extLst>
              <a:ext uri="{FF2B5EF4-FFF2-40B4-BE49-F238E27FC236}">
                <a16:creationId xmlns:a16="http://schemas.microsoft.com/office/drawing/2014/main" id="{774019B9-03B9-44F2-8F85-FE9580FB3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2172" y="10445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2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7682093">
            <a:off x="-9658780" y="-3665131"/>
            <a:ext cx="10950287" cy="13598190"/>
            <a:chOff x="4855953" y="-2246936"/>
            <a:chExt cx="9275588" cy="11518530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3C1F-1034-4258-94A4-D560967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6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A7C32E-E90A-417C-8DA0-B710726C0F9A}"/>
              </a:ext>
            </a:extLst>
          </p:cNvPr>
          <p:cNvSpPr txBox="1"/>
          <p:nvPr/>
        </p:nvSpPr>
        <p:spPr>
          <a:xfrm>
            <a:off x="2723027" y="496478"/>
            <a:ext cx="90407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4.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จัดการกับข้อมูลโดยการเติมข้อมูลเข้าไปแทนที่ข้อมูลที่เป็น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 Missing values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  </a:t>
            </a:r>
            <a:endParaRPr lang="en-US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59B79-4490-4DAE-AF3D-2AB41AF4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133" y="2163528"/>
            <a:ext cx="5325150" cy="19832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AE22F5-018E-495C-8BF2-BB1D33CFFB25}"/>
              </a:ext>
            </a:extLst>
          </p:cNvPr>
          <p:cNvSpPr txBox="1"/>
          <p:nvPr/>
        </p:nvSpPr>
        <p:spPr>
          <a:xfrm>
            <a:off x="3064859" y="1145180"/>
            <a:ext cx="50498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2400" dirty="0">
                <a:latin typeface="FC Lamoon" panose="02000000000000000000" pitchFamily="2" charset="0"/>
                <a:cs typeface="FC Lamoon" panose="02000000000000000000" pitchFamily="2" charset="0"/>
              </a:rPr>
              <a:t>โดยใช้คำสั่ง</a:t>
            </a:r>
            <a:endParaRPr lang="en-US" sz="24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7B9C0655-B156-420A-B0D9-E31E6455B11A}"/>
              </a:ext>
            </a:extLst>
          </p:cNvPr>
          <p:cNvSpPr/>
          <p:nvPr/>
        </p:nvSpPr>
        <p:spPr>
          <a:xfrm>
            <a:off x="3630197" y="1975309"/>
            <a:ext cx="5812905" cy="2446334"/>
          </a:xfrm>
          <a:prstGeom prst="rect">
            <a:avLst/>
          </a:prstGeom>
          <a:noFill/>
          <a:ln w="38100" cap="flat" cmpd="sng" algn="ctr">
            <a:solidFill>
              <a:srgbClr val="1E3ADA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กราฟิก 3" descr="ศีรษะมีฟันเฟือง">
            <a:extLst>
              <a:ext uri="{FF2B5EF4-FFF2-40B4-BE49-F238E27FC236}">
                <a16:creationId xmlns:a16="http://schemas.microsoft.com/office/drawing/2014/main" id="{91EBB0C2-1FFC-4718-9B0D-E12269E92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9210" y="248997"/>
            <a:ext cx="1479847" cy="147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2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2216-29AC-43B3-848E-2B78AB42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556" y="320675"/>
            <a:ext cx="6660107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FC Lamoon" panose="02000000000000000000" pitchFamily="2" charset="0"/>
                <a:cs typeface="FC Lamoon" panose="02000000000000000000" pitchFamily="2" charset="0"/>
              </a:rPr>
              <a:t>5. </a:t>
            </a:r>
            <a:r>
              <a:rPr lang="th-TH" sz="2800" dirty="0">
                <a:latin typeface="FC Lamoon" panose="02000000000000000000" pitchFamily="2" charset="0"/>
                <a:cs typeface="FC Lamoon" panose="02000000000000000000" pitchFamily="2" charset="0"/>
              </a:rPr>
              <a:t>เปรียบเทียบก่อนและหลังทำ </a:t>
            </a:r>
            <a:r>
              <a:rPr lang="en-US" sz="2800" dirty="0">
                <a:latin typeface="FC Lamoon" panose="02000000000000000000" pitchFamily="2" charset="0"/>
                <a:cs typeface="FC Lamoon" panose="02000000000000000000" pitchFamily="2" charset="0"/>
              </a:rPr>
              <a:t>Median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B90AFE-93AB-4452-97A3-6B4F87842C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2138" y="1613161"/>
            <a:ext cx="5713862" cy="481970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6D8F696-06E2-495C-9D81-C7063F4F57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5449" y="1603599"/>
            <a:ext cx="4814501" cy="46365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DF0A2-7656-4025-9DDD-549E1924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6" name="Group 5" descr="This image is of an abstract shape. ">
            <a:extLst>
              <a:ext uri="{FF2B5EF4-FFF2-40B4-BE49-F238E27FC236}">
                <a16:creationId xmlns:a16="http://schemas.microsoft.com/office/drawing/2014/main" id="{4450B692-0379-4D14-8451-3A7647E62D31}"/>
              </a:ext>
            </a:extLst>
          </p:cNvPr>
          <p:cNvGrpSpPr/>
          <p:nvPr/>
        </p:nvGrpSpPr>
        <p:grpSpPr>
          <a:xfrm rot="17095796">
            <a:off x="-10358716" y="-2997828"/>
            <a:ext cx="10950287" cy="13598190"/>
            <a:chOff x="4855953" y="-2246936"/>
            <a:chExt cx="9275588" cy="11518530"/>
          </a:xfrm>
        </p:grpSpPr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F5B76565-2F6A-4B01-BC6D-9B2682BFCED6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5AF791F1-B777-41A1-ABE0-7D58B81B672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6493A146-4C59-4E1C-B4A2-F4C6043077B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วงรี 2">
            <a:extLst>
              <a:ext uri="{FF2B5EF4-FFF2-40B4-BE49-F238E27FC236}">
                <a16:creationId xmlns:a16="http://schemas.microsoft.com/office/drawing/2014/main" id="{CE8A6F1A-4E58-455D-91D7-CBE50709092F}"/>
              </a:ext>
            </a:extLst>
          </p:cNvPr>
          <p:cNvSpPr/>
          <p:nvPr/>
        </p:nvSpPr>
        <p:spPr>
          <a:xfrm>
            <a:off x="4999290" y="1974079"/>
            <a:ext cx="444381" cy="23928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วงรี 11">
            <a:extLst>
              <a:ext uri="{FF2B5EF4-FFF2-40B4-BE49-F238E27FC236}">
                <a16:creationId xmlns:a16="http://schemas.microsoft.com/office/drawing/2014/main" id="{60E3AE8C-2A5C-4E1C-8DBD-A90BBF25BA7D}"/>
              </a:ext>
            </a:extLst>
          </p:cNvPr>
          <p:cNvSpPr/>
          <p:nvPr/>
        </p:nvSpPr>
        <p:spPr>
          <a:xfrm>
            <a:off x="10460053" y="1974079"/>
            <a:ext cx="444381" cy="23928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3" name="กราฟิก 12" descr="รายการตรวจสอบ">
            <a:extLst>
              <a:ext uri="{FF2B5EF4-FFF2-40B4-BE49-F238E27FC236}">
                <a16:creationId xmlns:a16="http://schemas.microsoft.com/office/drawing/2014/main" id="{0CDEC34B-7FEF-416F-9B46-F19BAD9A2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2340" y="526256"/>
            <a:ext cx="914400" cy="914400"/>
          </a:xfrm>
          <a:prstGeom prst="rect">
            <a:avLst/>
          </a:prstGeom>
        </p:spPr>
      </p:pic>
      <p:pic>
        <p:nvPicPr>
          <p:cNvPr id="15" name="กราฟิก 14" descr="รายการ">
            <a:extLst>
              <a:ext uri="{FF2B5EF4-FFF2-40B4-BE49-F238E27FC236}">
                <a16:creationId xmlns:a16="http://schemas.microsoft.com/office/drawing/2014/main" id="{24574654-7CDC-406D-8B74-FDE3E988B8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3929" y="5262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7682093">
            <a:off x="-9658780" y="-3665131"/>
            <a:ext cx="10950287" cy="13598190"/>
            <a:chOff x="4855953" y="-2246936"/>
            <a:chExt cx="9275588" cy="11518530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3C1F-1034-4258-94A4-D560967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8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51BDC-EE37-41C5-A74E-B9ADA5413844}"/>
              </a:ext>
            </a:extLst>
          </p:cNvPr>
          <p:cNvSpPr txBox="1"/>
          <p:nvPr/>
        </p:nvSpPr>
        <p:spPr>
          <a:xfrm>
            <a:off x="2708863" y="568732"/>
            <a:ext cx="86449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6.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วิเคราะห์ข้อมูลอีกครั้งเพื่อดูว่าความเสียหายของข้อมูลได้หายไปหรือยัง</a:t>
            </a:r>
            <a:endParaRPr lang="en-US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EE24B-7176-468C-A1BB-9510219C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010" y="2541231"/>
            <a:ext cx="4054970" cy="15251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6CC783-8361-4288-81DD-F43317890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09" y="1571013"/>
            <a:ext cx="3177231" cy="3993914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282E99C7-0AB7-4C50-B214-2E331C9E9B29}"/>
              </a:ext>
            </a:extLst>
          </p:cNvPr>
          <p:cNvSpPr txBox="1"/>
          <p:nvPr/>
        </p:nvSpPr>
        <p:spPr>
          <a:xfrm>
            <a:off x="9359654" y="1464174"/>
            <a:ext cx="300675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เพื่อที่จะได้ผลลัพธ์ดังนี้</a:t>
            </a:r>
            <a:endParaRPr lang="en-US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cxnSp>
        <p:nvCxnSpPr>
          <p:cNvPr id="12" name="ตัวเชื่อมต่อ: โค้ง 11">
            <a:extLst>
              <a:ext uri="{FF2B5EF4-FFF2-40B4-BE49-F238E27FC236}">
                <a16:creationId xmlns:a16="http://schemas.microsoft.com/office/drawing/2014/main" id="{5E394A82-5AA5-429C-8C14-2D73AD87A2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67628" y="2185600"/>
            <a:ext cx="1629143" cy="1118208"/>
          </a:xfrm>
          <a:prstGeom prst="curvedConnector3">
            <a:avLst>
              <a:gd name="adj1" fmla="val 50000"/>
            </a:avLst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CAFBE759-7971-4A00-81DE-69EC3070C876}"/>
              </a:ext>
            </a:extLst>
          </p:cNvPr>
          <p:cNvSpPr/>
          <p:nvPr/>
        </p:nvSpPr>
        <p:spPr>
          <a:xfrm>
            <a:off x="2221166" y="2233620"/>
            <a:ext cx="5178752" cy="2446334"/>
          </a:xfrm>
          <a:prstGeom prst="rect">
            <a:avLst/>
          </a:prstGeom>
          <a:noFill/>
          <a:ln w="38100" cap="flat" cmpd="sng" algn="ctr">
            <a:solidFill>
              <a:srgbClr val="1E3ADA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4" name="กราฟิก 13" descr="แว่นขยาย">
            <a:extLst>
              <a:ext uri="{FF2B5EF4-FFF2-40B4-BE49-F238E27FC236}">
                <a16:creationId xmlns:a16="http://schemas.microsoft.com/office/drawing/2014/main" id="{051D0195-738E-4E2C-B78E-78BB41965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0718" y="1061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7682093">
            <a:off x="-9658780" y="-3665131"/>
            <a:ext cx="10950287" cy="13598190"/>
            <a:chOff x="4855953" y="-2246936"/>
            <a:chExt cx="9275588" cy="11518530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374646" y="-2123384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3C1F-1034-4258-94A4-D560967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9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51BDC-EE37-41C5-A74E-B9ADA5413844}"/>
              </a:ext>
            </a:extLst>
          </p:cNvPr>
          <p:cNvSpPr txBox="1"/>
          <p:nvPr/>
        </p:nvSpPr>
        <p:spPr>
          <a:xfrm>
            <a:off x="2967473" y="463160"/>
            <a:ext cx="86449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7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. วิเคราะห์ความซ้ำ (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Duplicate data)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ของข้อมูล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5BD2EB-B1BA-4033-ACCB-C68FD15C6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1" y="1642877"/>
            <a:ext cx="8081246" cy="2778766"/>
          </a:xfrm>
          <a:prstGeom prst="rect">
            <a:avLst/>
          </a:prstGeom>
        </p:spPr>
      </p:pic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D5E7501A-277B-4349-B5CE-1C948AB6D92F}"/>
              </a:ext>
            </a:extLst>
          </p:cNvPr>
          <p:cNvSpPr/>
          <p:nvPr/>
        </p:nvSpPr>
        <p:spPr>
          <a:xfrm>
            <a:off x="1476235" y="1305861"/>
            <a:ext cx="8411249" cy="3343051"/>
          </a:xfrm>
          <a:prstGeom prst="rect">
            <a:avLst/>
          </a:prstGeom>
          <a:noFill/>
          <a:ln w="38100" cap="flat" cmpd="sng" algn="ctr">
            <a:solidFill>
              <a:srgbClr val="1E3ADA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กราฟิก 4" descr="ฟันเฟือง">
            <a:extLst>
              <a:ext uri="{FF2B5EF4-FFF2-40B4-BE49-F238E27FC236}">
                <a16:creationId xmlns:a16="http://schemas.microsoft.com/office/drawing/2014/main" id="{57812962-B8EE-48B3-A639-49246997E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7593" y="216332"/>
            <a:ext cx="914400" cy="914400"/>
          </a:xfrm>
          <a:prstGeom prst="rect">
            <a:avLst/>
          </a:prstGeom>
        </p:spPr>
      </p:pic>
      <p:pic>
        <p:nvPicPr>
          <p:cNvPr id="7" name="กราฟิก 6" descr="ฟันเฟืองเดียว">
            <a:extLst>
              <a:ext uri="{FF2B5EF4-FFF2-40B4-BE49-F238E27FC236}">
                <a16:creationId xmlns:a16="http://schemas.microsoft.com/office/drawing/2014/main" id="{328641F0-A2AC-4FA3-AFB4-280E24F98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7316" y="4631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8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 presentation</Template>
  <TotalTime>0</TotalTime>
  <Words>506</Words>
  <Application>Microsoft Office PowerPoint</Application>
  <PresentationFormat>แบบจอกว้าง</PresentationFormat>
  <Paragraphs>104</Paragraphs>
  <Slides>25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25</vt:i4>
      </vt:variant>
    </vt:vector>
  </HeadingPairs>
  <TitlesOfParts>
    <vt:vector size="32" baseType="lpstr">
      <vt:lpstr>Calibri</vt:lpstr>
      <vt:lpstr>Calibri Light</vt:lpstr>
      <vt:lpstr>Comic Sans MS</vt:lpstr>
      <vt:lpstr>FC Lamoon</vt:lpstr>
      <vt:lpstr>Segoe UI</vt:lpstr>
      <vt:lpstr>Arial</vt:lpstr>
      <vt:lpstr>Office Theme</vt:lpstr>
      <vt:lpstr>Human resources slide 1</vt:lpstr>
      <vt:lpstr>Human resources slide 4</vt:lpstr>
      <vt:lpstr>Human resources slide 10</vt:lpstr>
      <vt:lpstr>Human resources slide 10</vt:lpstr>
      <vt:lpstr>Human resources slide 10</vt:lpstr>
      <vt:lpstr>Human resources slide 10</vt:lpstr>
      <vt:lpstr>5. เปรียบเทียบก่อนและหลังทำ Median</vt:lpstr>
      <vt:lpstr>Human resources slide 10</vt:lpstr>
      <vt:lpstr>Human resources slide 10</vt:lpstr>
      <vt:lpstr>Human resources slide 10</vt:lpstr>
      <vt:lpstr>Human resources slide 10</vt:lpstr>
      <vt:lpstr>Human resources slide 10</vt:lpstr>
      <vt:lpstr>Human resources slide 10</vt:lpstr>
      <vt:lpstr>Human resources slide 10</vt:lpstr>
      <vt:lpstr>Human resources slide 10</vt:lpstr>
      <vt:lpstr>Human resources slide 10</vt:lpstr>
      <vt:lpstr>Human resources slide 10</vt:lpstr>
      <vt:lpstr>Human resources slide 10</vt:lpstr>
      <vt:lpstr>Human resources slide 10</vt:lpstr>
      <vt:lpstr>5. เปรียบเทียบก่อนและหลังการจัดการกับ Missing values </vt:lpstr>
      <vt:lpstr>Human resources slide 10</vt:lpstr>
      <vt:lpstr>Human resources slide 10</vt:lpstr>
      <vt:lpstr>Human resources slide 10</vt:lpstr>
      <vt:lpstr>Human resources slide 10</vt:lpstr>
      <vt:lpstr>Human resources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2018-12-11T14:15:10Z</dcterms:created>
  <dcterms:modified xsi:type="dcterms:W3CDTF">2018-12-11T19:48:53Z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