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0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8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D2023-E316-465D-8AF8-6F266823C6F1}" type="datetimeFigureOut">
              <a:rPr lang="th-TH" smtClean="0"/>
              <a:t>25/11/61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5209-5F4F-4963-BC51-6FFEF7E69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81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280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828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916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7649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004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8967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100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7695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285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1810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447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4431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6615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3656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546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0059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1417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753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2470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002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011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329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746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112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922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0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020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5209-5F4F-4963-BC51-6FFEF7E6963E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149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2151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3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61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3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3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2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21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96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606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9D1BE4-BF97-4525-8F31-45CAF91A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205" y="2391355"/>
            <a:ext cx="5791426" cy="2066695"/>
          </a:xfrm>
        </p:spPr>
        <p:txBody>
          <a:bodyPr>
            <a:normAutofit fontScale="90000"/>
          </a:bodyPr>
          <a:lstStyle/>
          <a:p>
            <a:pPr algn="l"/>
            <a:r>
              <a:rPr lang="en-US" sz="7000" dirty="0">
                <a:latin typeface="Superspace Bold" panose="02000000000000000000" pitchFamily="2" charset="0"/>
                <a:cs typeface="Superspace Bold" panose="02000000000000000000" pitchFamily="2" charset="0"/>
              </a:rPr>
              <a:t> </a:t>
            </a:r>
            <a:r>
              <a:rPr lang="en-US" sz="9800" dirty="0" err="1">
                <a:latin typeface="Superspace Bold" panose="02000000000000000000" pitchFamily="2" charset="0"/>
                <a:cs typeface="Superspace Bold" panose="02000000000000000000" pitchFamily="2" charset="0"/>
              </a:rPr>
              <a:t>Atomgame</a:t>
            </a:r>
            <a:br>
              <a:rPr lang="en-US" sz="9800" dirty="0"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en-US" sz="4900" dirty="0" err="1">
                <a:latin typeface="Superspace Bold" panose="02000000000000000000" pitchFamily="2" charset="0"/>
                <a:cs typeface="Superspace Bold" panose="02000000000000000000" pitchFamily="2" charset="0"/>
              </a:rPr>
              <a:t>Khonkaen</a:t>
            </a:r>
            <a:r>
              <a:rPr lang="en-US" sz="4900" dirty="0">
                <a:latin typeface="Superspace Bold" panose="02000000000000000000" pitchFamily="2" charset="0"/>
                <a:cs typeface="Superspace Bold" panose="02000000000000000000" pitchFamily="2" charset="0"/>
              </a:rPr>
              <a:t> University</a:t>
            </a:r>
            <a:br>
              <a:rPr lang="en-US" sz="7000" dirty="0"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endParaRPr lang="th-TH" sz="70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 descr="person">
            <a:extLst>
              <a:ext uri="{FF2B5EF4-FFF2-40B4-BE49-F238E27FC236}">
                <a16:creationId xmlns:a16="http://schemas.microsoft.com/office/drawing/2014/main" id="{7657F536-A4F8-4D8B-BCAD-72D00539C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" r="7417" b="4"/>
          <a:stretch/>
        </p:blipFill>
        <p:spPr bwMode="auto">
          <a:xfrm>
            <a:off x="1480173" y="1512070"/>
            <a:ext cx="3267942" cy="38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3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8620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การยืนยันข้อมูลมหาวิทยาลัยและลบข้อมูลผู้ลงทะเบียนเข้าร่วมงาน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4 Test case 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534D43-0134-4B78-9F4B-5DE8421CC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71" t="3141" r="1428" b="3141"/>
          <a:stretch/>
        </p:blipFill>
        <p:spPr>
          <a:xfrm>
            <a:off x="4145648" y="2366864"/>
            <a:ext cx="5506943" cy="2861028"/>
          </a:xfrm>
          <a:prstGeom prst="rect">
            <a:avLst/>
          </a:prstGeom>
        </p:spPr>
      </p:pic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84859" y="2220686"/>
            <a:ext cx="5915608" cy="32004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0D48E9B-90C1-4976-A28A-C747551E9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0" y="2366865"/>
            <a:ext cx="5506943" cy="285238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5C3FA9F0-B71F-4469-A5F3-E6545D231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351" y="2366864"/>
            <a:ext cx="5522240" cy="2861028"/>
          </a:xfrm>
          <a:prstGeom prst="rect">
            <a:avLst/>
          </a:prstGeom>
        </p:spPr>
      </p:pic>
      <p:pic>
        <p:nvPicPr>
          <p:cNvPr id="10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34826C63-B7A5-4479-8B95-2C934396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0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59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การทดสอบการเพิ่มและแก้ไขคำนำหน้าชื่อ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6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534D43-0134-4B78-9F4B-5DE8421CC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71" t="3141" r="1428" b="3141"/>
          <a:stretch/>
        </p:blipFill>
        <p:spPr>
          <a:xfrm>
            <a:off x="4145648" y="2366864"/>
            <a:ext cx="5506943" cy="2861028"/>
          </a:xfrm>
          <a:prstGeom prst="rect">
            <a:avLst/>
          </a:prstGeom>
        </p:spPr>
      </p:pic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84859" y="2220686"/>
            <a:ext cx="5915608" cy="32004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84E2D4F8-FB34-4D10-B601-23376936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647" y="2366865"/>
            <a:ext cx="5506943" cy="2852938"/>
          </a:xfrm>
          <a:prstGeom prst="rect">
            <a:avLst/>
          </a:prstGeom>
        </p:spPr>
      </p:pic>
      <p:pic>
        <p:nvPicPr>
          <p:cNvPr id="13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E5CC44B4-6F09-49C7-B5D3-670613EA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98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59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การทดสอบการ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 Login </a:t>
            </a:r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และเมนูลืมรหัสผ่าน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14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84859" y="2220686"/>
            <a:ext cx="2796330" cy="32004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C67AF800-194A-49A2-ABD7-4D64263F9208}"/>
              </a:ext>
            </a:extLst>
          </p:cNvPr>
          <p:cNvSpPr/>
          <p:nvPr/>
        </p:nvSpPr>
        <p:spPr>
          <a:xfrm>
            <a:off x="6781189" y="2797750"/>
            <a:ext cx="3119278" cy="2128813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2C6E4E8-BBC7-4E75-B81E-8F80F632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47" y="2366864"/>
            <a:ext cx="2796330" cy="2852939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22D3F291-586D-4900-8BF1-F3BAC0CAB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977" y="3033733"/>
            <a:ext cx="2796330" cy="1664655"/>
          </a:xfrm>
          <a:prstGeom prst="rect">
            <a:avLst/>
          </a:prstGeom>
        </p:spPr>
      </p:pic>
      <p:pic>
        <p:nvPicPr>
          <p:cNvPr id="13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40DD93B0-D15F-449F-993F-3D382237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9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pic>
        <p:nvPicPr>
          <p:cNvPr id="14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0E94DDCE-A116-4A01-9DEA-1C2AF619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896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ข้อผิดพลาดที่พบในหน้าการทดสอบการ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 Login </a:t>
            </a:r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และเมนูลืมรหัสผ่าน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1 </a:t>
            </a:r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อย่าง</a:t>
            </a: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2034073" y="2621902"/>
            <a:ext cx="7866394" cy="2677886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F3623E67-099F-40A9-8185-9331DB04E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175" y="2891506"/>
            <a:ext cx="7359416" cy="2150392"/>
          </a:xfrm>
          <a:prstGeom prst="rect">
            <a:avLst/>
          </a:prstGeom>
        </p:spPr>
      </p:pic>
      <p:sp>
        <p:nvSpPr>
          <p:cNvPr id="10" name="วงรี 9">
            <a:extLst>
              <a:ext uri="{FF2B5EF4-FFF2-40B4-BE49-F238E27FC236}">
                <a16:creationId xmlns:a16="http://schemas.microsoft.com/office/drawing/2014/main" id="{D44DE9F6-6B99-4016-99CE-21EDA60DB2CA}"/>
              </a:ext>
            </a:extLst>
          </p:cNvPr>
          <p:cNvSpPr/>
          <p:nvPr/>
        </p:nvSpPr>
        <p:spPr>
          <a:xfrm>
            <a:off x="4655974" y="3517640"/>
            <a:ext cx="961053" cy="475862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6CD789A3-3DA2-4852-8EC0-B6B5888D47BC}"/>
              </a:ext>
            </a:extLst>
          </p:cNvPr>
          <p:cNvSpPr/>
          <p:nvPr/>
        </p:nvSpPr>
        <p:spPr>
          <a:xfrm>
            <a:off x="4823927" y="3265714"/>
            <a:ext cx="793100" cy="163286"/>
          </a:xfrm>
          <a:prstGeom prst="rect">
            <a:avLst/>
          </a:prstGeom>
          <a:solidFill>
            <a:schemeClr val="dk1">
              <a:alpha val="9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725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59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การทดสอบเมนูที่เกี่ยวกับข้อมูลส่วนตัว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6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2172749" y="2797751"/>
            <a:ext cx="7881057" cy="223145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E8C9431-4F1A-454C-B87C-135A15A5C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57" y="3116257"/>
            <a:ext cx="5476818" cy="1499605"/>
          </a:xfrm>
          <a:prstGeom prst="rect">
            <a:avLst/>
          </a:prstGeom>
        </p:spPr>
      </p:pic>
      <p:sp>
        <p:nvSpPr>
          <p:cNvPr id="6" name="วงรี 5">
            <a:extLst>
              <a:ext uri="{FF2B5EF4-FFF2-40B4-BE49-F238E27FC236}">
                <a16:creationId xmlns:a16="http://schemas.microsoft.com/office/drawing/2014/main" id="{30D55D87-4EA8-4BAF-8AEA-1B647FE2E8C0}"/>
              </a:ext>
            </a:extLst>
          </p:cNvPr>
          <p:cNvSpPr/>
          <p:nvPr/>
        </p:nvSpPr>
        <p:spPr>
          <a:xfrm>
            <a:off x="5215812" y="3447662"/>
            <a:ext cx="709126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0F38C61C-B70B-40D1-9A9A-913B6E15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2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59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การลงทะเบียนแข่งขันและกิจกรรม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8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2172749" y="2797751"/>
            <a:ext cx="7881057" cy="223145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13A49C8-3C29-4BB1-B98F-F351ED20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44" y="2887108"/>
            <a:ext cx="7576458" cy="2052735"/>
          </a:xfrm>
          <a:prstGeom prst="rect">
            <a:avLst/>
          </a:prstGeom>
        </p:spPr>
      </p:pic>
      <p:pic>
        <p:nvPicPr>
          <p:cNvPr id="10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64D97C71-4DF4-4F15-8250-129DB8FB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4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59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ตารางการแข่งขัน (กีฬาและกรีฑา)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5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26905" y="2183362"/>
            <a:ext cx="6318108" cy="3331029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5DCB880-0285-4240-952A-8C7C91B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32" y="2286000"/>
            <a:ext cx="5840022" cy="3013788"/>
          </a:xfrm>
          <a:prstGeom prst="rect">
            <a:avLst/>
          </a:prstGeom>
        </p:spPr>
      </p:pic>
      <p:pic>
        <p:nvPicPr>
          <p:cNvPr id="9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B5161231-0882-4B61-93B4-55C304AC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3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709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ตารางการแข่งขัน (กิจกรรมสัมพันธ์และกิจกรรมวิชาการ)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5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26905" y="2183362"/>
            <a:ext cx="6318108" cy="3331029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48E0D9C-CDBA-4EFA-B8F2-5A289B15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49" y="2294250"/>
            <a:ext cx="6016236" cy="3109251"/>
          </a:xfrm>
          <a:prstGeom prst="rect">
            <a:avLst/>
          </a:prstGeom>
        </p:spPr>
      </p:pic>
      <p:pic>
        <p:nvPicPr>
          <p:cNvPr id="10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98A2EA40-0BD8-42A1-8B88-C5CF75FC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5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59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ผลการแข่งขัน (กีฬาและกรีฑา)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5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26905" y="2183362"/>
            <a:ext cx="6318108" cy="3331029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5DCB880-0285-4240-952A-8C7C91B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32" y="2286000"/>
            <a:ext cx="5840022" cy="3013788"/>
          </a:xfrm>
          <a:prstGeom prst="rect">
            <a:avLst/>
          </a:prstGeom>
        </p:spPr>
      </p:pic>
      <p:pic>
        <p:nvPicPr>
          <p:cNvPr id="9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9AA6AC1A-019F-4751-BC71-6E0C3532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6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709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ผลการแข่งขัน (กิจกรรมสัมพันธ์และกิจกรรมวิชาการ)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5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26905" y="2183362"/>
            <a:ext cx="6318108" cy="3331029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48E0D9C-CDBA-4EFA-B8F2-5A289B15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49" y="2294250"/>
            <a:ext cx="6016236" cy="3109251"/>
          </a:xfrm>
          <a:prstGeom prst="rect">
            <a:avLst/>
          </a:prstGeom>
        </p:spPr>
      </p:pic>
      <p:pic>
        <p:nvPicPr>
          <p:cNvPr id="9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B6750528-871D-435E-AB27-E728DB81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1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5C4D2E2-3223-4D2D-BF97-5CE8CAA5575B}"/>
              </a:ext>
            </a:extLst>
          </p:cNvPr>
          <p:cNvSpPr txBox="1"/>
          <p:nvPr/>
        </p:nvSpPr>
        <p:spPr>
          <a:xfrm>
            <a:off x="2275657" y="1662711"/>
            <a:ext cx="7640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เว็บไซต์ </a:t>
            </a:r>
            <a:r>
              <a:rPr lang="en-US" sz="2800" dirty="0" err="1">
                <a:latin typeface="Superspace Bold" panose="02000000000000000000" pitchFamily="2" charset="0"/>
                <a:cs typeface="Superspace Bold" panose="02000000000000000000" pitchFamily="2" charset="0"/>
              </a:rPr>
              <a:t>AtomGame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 </a:t>
            </a:r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เป็นเว็บไซต์ที่ใช้สำหรับบริหารจัดการเกี่ยวกับข้อมูลงานกีฬาวิทยาศาสตร์สัมพันธ์แห่งประเทศไทยจึงทำให้การบริหารจัดการข้อมูลแบ่งออกเป็นหลายส่วน เช่น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822142" y="504464"/>
            <a:ext cx="3864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ภาพรวมของระบบ</a:t>
            </a:r>
          </a:p>
        </p:txBody>
      </p:sp>
      <p:pic>
        <p:nvPicPr>
          <p:cNvPr id="6146" name="Picture 2" descr="à¸à¸¥à¸à¸²à¸£à¸à¹à¸à¸«à¸²à¸£à¸¹à¸à¸ à¸²à¸à¸ªà¸³à¸«à¸£à¸±à¸ à¸£à¸°à¸à¸.png">
            <a:extLst>
              <a:ext uri="{FF2B5EF4-FFF2-40B4-BE49-F238E27FC236}">
                <a16:creationId xmlns:a16="http://schemas.microsoft.com/office/drawing/2014/main" id="{F39D46EF-15BE-40B4-9474-8B80DD243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21" y="280402"/>
            <a:ext cx="1297047" cy="121756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E2F0A64-C996-4072-BA63-2EAA5D591153}"/>
              </a:ext>
            </a:extLst>
          </p:cNvPr>
          <p:cNvSpPr txBox="1"/>
          <p:nvPr/>
        </p:nvSpPr>
        <p:spPr>
          <a:xfrm>
            <a:off x="1358781" y="3212448"/>
            <a:ext cx="17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uperspace Bold" panose="02000000000000000000" pitchFamily="2" charset="0"/>
                <a:cs typeface="Superspace Bold" panose="02000000000000000000" pitchFamily="2" charset="0"/>
              </a:rPr>
              <a:t>ส่วนประชาสัมพันธ์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E661DF08-840B-49B4-8A1A-1D5F5372BBD4}"/>
              </a:ext>
            </a:extLst>
          </p:cNvPr>
          <p:cNvSpPr txBox="1"/>
          <p:nvPr/>
        </p:nvSpPr>
        <p:spPr>
          <a:xfrm>
            <a:off x="3352090" y="3212448"/>
            <a:ext cx="231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uperspace Bold" panose="02000000000000000000" pitchFamily="2" charset="0"/>
                <a:cs typeface="Superspace Bold" panose="02000000000000000000" pitchFamily="2" charset="0"/>
              </a:rPr>
              <a:t>ลงทะเบียนเพื่อเข้าร่วมงาน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82FBF64-43E2-49F4-B504-301795B3E018}"/>
              </a:ext>
            </a:extLst>
          </p:cNvPr>
          <p:cNvSpPr txBox="1"/>
          <p:nvPr/>
        </p:nvSpPr>
        <p:spPr>
          <a:xfrm>
            <a:off x="5905637" y="3212448"/>
            <a:ext cx="18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การบริจาคสนับสนุน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F339DBF-FFF3-4BF5-8436-B1E966F9BEF3}"/>
              </a:ext>
            </a:extLst>
          </p:cNvPr>
          <p:cNvSpPr txBox="1"/>
          <p:nvPr/>
        </p:nvSpPr>
        <p:spPr>
          <a:xfrm>
            <a:off x="8036995" y="3212448"/>
            <a:ext cx="21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การจัดการข้อมูลแข่งขัน</a:t>
            </a:r>
          </a:p>
        </p:txBody>
      </p:sp>
      <p:pic>
        <p:nvPicPr>
          <p:cNvPr id="6148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4773BFCE-A8CB-46DF-BD04-82D7266A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81" y="3746522"/>
            <a:ext cx="1809488" cy="156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à¸à¸¥à¸à¸²à¸£à¸à¹à¸à¸«à¸²à¸£à¸¹à¸à¸ à¸²à¸à¸ªà¸³à¸«à¸£à¸±à¸ à¸¥à¸à¸à¸°à¹à¸à¸µà¸¢à¸.png">
            <a:extLst>
              <a:ext uri="{FF2B5EF4-FFF2-40B4-BE49-F238E27FC236}">
                <a16:creationId xmlns:a16="http://schemas.microsoft.com/office/drawing/2014/main" id="{0949FCAE-5A21-48A2-8C7E-733EF6DF8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749" y="3746522"/>
            <a:ext cx="1546808" cy="15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à¸à¸¥à¸à¸²à¸£à¸à¹à¸à¸«à¸²à¸£à¸¹à¸à¸ à¸²à¸à¸ªà¸³à¸«à¸£à¸±à¸ donate.png">
            <a:extLst>
              <a:ext uri="{FF2B5EF4-FFF2-40B4-BE49-F238E27FC236}">
                <a16:creationId xmlns:a16="http://schemas.microsoft.com/office/drawing/2014/main" id="{5E81287B-F99A-45ED-83E5-C510D8B2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11" y="3746521"/>
            <a:ext cx="1546809" cy="154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80E178B8-A8AB-4401-B5C4-C90BFAC8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36" y="3746521"/>
            <a:ext cx="1546809" cy="154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7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709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รวมเหรียญรางวัล</a:t>
            </a: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2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26905" y="2183362"/>
            <a:ext cx="6318108" cy="3331029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8CC3EFD-69C6-479A-B483-A6382107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40" y="2331220"/>
            <a:ext cx="5998922" cy="2968567"/>
          </a:xfrm>
          <a:prstGeom prst="rect">
            <a:avLst/>
          </a:prstGeom>
        </p:spPr>
      </p:pic>
      <p:pic>
        <p:nvPicPr>
          <p:cNvPr id="9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31A58743-2C05-4E6F-818A-EA9344C81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8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709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การบริจาค</a:t>
            </a: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11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26905" y="2183362"/>
            <a:ext cx="6318108" cy="3331029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AF50FB9-9B52-4789-AA78-B5B242452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633" y="2319139"/>
            <a:ext cx="5823784" cy="3059474"/>
          </a:xfrm>
          <a:prstGeom prst="rect">
            <a:avLst/>
          </a:prstGeom>
        </p:spPr>
      </p:pic>
      <p:pic>
        <p:nvPicPr>
          <p:cNvPr id="9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F855449C-437B-4077-9A67-CA9635F8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709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การตรวจสอบหลักฐานการบริจาค</a:t>
            </a: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4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26905" y="2183362"/>
            <a:ext cx="6318108" cy="3331029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0AB170A-FA6F-4564-8885-B5AA478C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54" y="2425959"/>
            <a:ext cx="5958609" cy="2873829"/>
          </a:xfrm>
          <a:prstGeom prst="rect">
            <a:avLst/>
          </a:prstGeom>
        </p:spPr>
      </p:pic>
      <p:pic>
        <p:nvPicPr>
          <p:cNvPr id="9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34F3B7AE-4D03-47A3-AD9F-893082AB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05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709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การทดสอบเมนูเกี่ยวกับงาน</a:t>
            </a: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6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5999583" y="1483568"/>
            <a:ext cx="2929813" cy="4030824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CBF3182-64BE-4C26-8354-0872BFFA0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78" y="1663994"/>
            <a:ext cx="2479583" cy="3635794"/>
          </a:xfrm>
          <a:prstGeom prst="rect">
            <a:avLst/>
          </a:prstGeom>
        </p:spPr>
      </p:pic>
      <p:pic>
        <p:nvPicPr>
          <p:cNvPr id="9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6D64EA1E-FC2D-4A24-8786-37871961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8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709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การจัดการข้อมูลรายละเอียดการจัดงาน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3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4236099" y="2192694"/>
            <a:ext cx="5654350" cy="3321698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F9EE0F0-1EDE-47EC-B15F-F12ADD37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37" y="2265172"/>
            <a:ext cx="5399314" cy="3137251"/>
          </a:xfrm>
          <a:prstGeom prst="rect">
            <a:avLst/>
          </a:prstGeom>
        </p:spPr>
      </p:pic>
      <p:pic>
        <p:nvPicPr>
          <p:cNvPr id="9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B44FA4D9-AB05-4782-9130-5AEAC717E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06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709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การจัดตารางการแข่งขัน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6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4236099" y="2192694"/>
            <a:ext cx="5654350" cy="3321698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55769FF-1329-4B1E-9218-CE331F02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88" y="2347659"/>
            <a:ext cx="5234103" cy="3011768"/>
          </a:xfrm>
          <a:prstGeom prst="rect">
            <a:avLst/>
          </a:prstGeom>
        </p:spPr>
      </p:pic>
      <p:pic>
        <p:nvPicPr>
          <p:cNvPr id="10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570ECD97-745C-431E-AC72-F209D66EB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399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6" y="1558212"/>
            <a:ext cx="9422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การจัดการข้อมูลเจ้าภาพ (การเพิ่มข้อมูลเจ้าภาพใหม่ , การแก้ไขข้อมูลเจ้าภาพ)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6 Test case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1736436" y="2435290"/>
            <a:ext cx="8849758" cy="3172408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0FAB881-81F6-4998-B21B-9504AD7D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93" y="2603241"/>
            <a:ext cx="4055707" cy="2798144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8D6939F-DC1F-4B5C-9755-7C9B0E09B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27" y="2603241"/>
            <a:ext cx="4055707" cy="2798144"/>
          </a:xfrm>
          <a:prstGeom prst="rect">
            <a:avLst/>
          </a:prstGeom>
        </p:spPr>
      </p:pic>
      <p:pic>
        <p:nvPicPr>
          <p:cNvPr id="11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131DB9E7-810C-4FFE-869E-92E451F3A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3"/>
            <a:ext cx="1146153" cy="13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02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657200" y="531331"/>
            <a:ext cx="5784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สรุปการทดสอบ</a:t>
            </a:r>
          </a:p>
        </p:txBody>
      </p:sp>
      <p:pic>
        <p:nvPicPr>
          <p:cNvPr id="8194" name="Picture 2" descr="à¸à¸¥à¸à¸²à¸£à¸à¹à¸à¸«à¸²à¸£à¸¹à¸à¸ à¸²à¸à¸ªà¸³à¸«à¸£à¸±à¸ à¸ªà¸£à¸¸à¸.png">
            <a:extLst>
              <a:ext uri="{FF2B5EF4-FFF2-40B4-BE49-F238E27FC236}">
                <a16:creationId xmlns:a16="http://schemas.microsoft.com/office/drawing/2014/main" id="{33A0C86A-4D82-448E-BEBC-F3F8AFB7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196" y="257592"/>
            <a:ext cx="1574828" cy="135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E129808-E4CE-4401-936F-B3819204BAD4}"/>
              </a:ext>
            </a:extLst>
          </p:cNvPr>
          <p:cNvSpPr txBox="1"/>
          <p:nvPr/>
        </p:nvSpPr>
        <p:spPr>
          <a:xfrm>
            <a:off x="3629794" y="2068160"/>
            <a:ext cx="209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18 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Scenarios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4CA5D01E-7304-4F38-BA3E-14912E493270}"/>
              </a:ext>
            </a:extLst>
          </p:cNvPr>
          <p:cNvSpPr txBox="1"/>
          <p:nvPr/>
        </p:nvSpPr>
        <p:spPr>
          <a:xfrm>
            <a:off x="6200420" y="3167390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133 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Test cases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74408EA-E281-4902-A6F2-E5670A219749}"/>
              </a:ext>
            </a:extLst>
          </p:cNvPr>
          <p:cNvSpPr txBox="1"/>
          <p:nvPr/>
        </p:nvSpPr>
        <p:spPr>
          <a:xfrm>
            <a:off x="8605604" y="467844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2</a:t>
            </a:r>
            <a:r>
              <a:rPr lang="th-TH" sz="2800">
                <a:latin typeface="Superspace Bold" panose="02000000000000000000" pitchFamily="2" charset="0"/>
                <a:cs typeface="Superspace Bold" panose="02000000000000000000" pitchFamily="2" charset="0"/>
              </a:rPr>
              <a:t> 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Bug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8198" name="Picture 6" descr="à¸à¸¥à¸à¸²à¸£à¸à¹à¸à¸«à¸²à¸£à¸¹à¸à¸ à¸²à¸à¸ªà¸³à¸«à¸£à¸±à¸ scenario.png">
            <a:extLst>
              <a:ext uri="{FF2B5EF4-FFF2-40B4-BE49-F238E27FC236}">
                <a16:creationId xmlns:a16="http://schemas.microsoft.com/office/drawing/2014/main" id="{7025CF41-90B4-4FC2-BC60-73E91E0C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09" y="1500050"/>
            <a:ext cx="1787746" cy="17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à¸à¸¥à¸à¸²à¸£à¸à¹à¸à¸«à¸²à¸£à¸¹à¸à¸ à¸²à¸à¸ªà¸³à¸«à¸£à¸±à¸ test case.png">
            <a:extLst>
              <a:ext uri="{FF2B5EF4-FFF2-40B4-BE49-F238E27FC236}">
                <a16:creationId xmlns:a16="http://schemas.microsoft.com/office/drawing/2014/main" id="{525D1B2B-DF0E-487D-A06A-4F14DAE8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79" y="4200601"/>
            <a:ext cx="1887141" cy="147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à¸à¸¥à¸à¸²à¸£à¸à¹à¸à¸«à¸²à¸£à¸¹à¸à¸ à¸²à¸à¸ªà¸³à¸«à¸£à¸±à¸ test case.png">
            <a:extLst>
              <a:ext uri="{FF2B5EF4-FFF2-40B4-BE49-F238E27FC236}">
                <a16:creationId xmlns:a16="http://schemas.microsoft.com/office/drawing/2014/main" id="{CA996819-88C8-48C1-99BB-E27FB264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64" y="2843079"/>
            <a:ext cx="1695061" cy="1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993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son">
            <a:extLst>
              <a:ext uri="{FF2B5EF4-FFF2-40B4-BE49-F238E27FC236}">
                <a16:creationId xmlns:a16="http://schemas.microsoft.com/office/drawing/2014/main" id="{7657F536-A4F8-4D8B-BCAD-72D00539C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7" b="21702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9D1BE4-BF97-4525-8F31-45CAF91A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630" y="2387548"/>
            <a:ext cx="8361229" cy="2098226"/>
          </a:xfrm>
        </p:spPr>
        <p:txBody>
          <a:bodyPr>
            <a:noAutofit/>
          </a:bodyPr>
          <a:lstStyle/>
          <a:p>
            <a:r>
              <a:rPr lang="th-TH" sz="10000" dirty="0">
                <a:solidFill>
                  <a:schemeClr val="tx1"/>
                </a:solidFill>
                <a:latin typeface="Superspace Bold" panose="02000000000000000000" pitchFamily="2" charset="0"/>
                <a:cs typeface="Superspace Bold" panose="02000000000000000000" pitchFamily="2" charset="0"/>
              </a:rPr>
              <a:t>ขอบคุณที่รับชมและรับฟัง</a:t>
            </a:r>
          </a:p>
        </p:txBody>
      </p:sp>
    </p:spTree>
    <p:extLst>
      <p:ext uri="{BB962C8B-B14F-4D97-AF65-F5344CB8AC3E}">
        <p14:creationId xmlns:p14="http://schemas.microsoft.com/office/powerpoint/2010/main" val="51792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21916D23-DF94-4440-A689-51F862B7E4B5}"/>
              </a:ext>
            </a:extLst>
          </p:cNvPr>
          <p:cNvSpPr txBox="1"/>
          <p:nvPr/>
        </p:nvSpPr>
        <p:spPr>
          <a:xfrm>
            <a:off x="4630723" y="494950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การทดสอบเว็บ </a:t>
            </a:r>
            <a:r>
              <a:rPr lang="en-US" sz="4400" dirty="0" err="1">
                <a:latin typeface="Superspace Bold" panose="02000000000000000000" pitchFamily="2" charset="0"/>
                <a:cs typeface="Superspace Bold" panose="02000000000000000000" pitchFamily="2" charset="0"/>
              </a:rPr>
              <a:t>AtomGame</a:t>
            </a:r>
            <a:endParaRPr lang="th-TH" sz="44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5C4D2E2-3223-4D2D-BF97-5CE8CAA5575B}"/>
              </a:ext>
            </a:extLst>
          </p:cNvPr>
          <p:cNvSpPr txBox="1"/>
          <p:nvPr/>
        </p:nvSpPr>
        <p:spPr>
          <a:xfrm>
            <a:off x="5622765" y="2521059"/>
            <a:ext cx="457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ผู้ทดสอบทำการทดสอบระดับ 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User acceptance test (UAT) </a:t>
            </a:r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ด้วยวิธีการทดสอบแบบอัตโนมัติ (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Automated test</a:t>
            </a:r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)</a:t>
            </a:r>
          </a:p>
        </p:txBody>
      </p:sp>
      <p:pic>
        <p:nvPicPr>
          <p:cNvPr id="2052" name="Picture 4" descr="à¸à¸¥à¸à¸²à¸£à¸à¹à¸à¸«à¸²à¸£à¸¹à¸à¸ à¸²à¸à¸ªà¸³à¸«à¸£à¸±à¸ robot.png">
            <a:extLst>
              <a:ext uri="{FF2B5EF4-FFF2-40B4-BE49-F238E27FC236}">
                <a16:creationId xmlns:a16="http://schemas.microsoft.com/office/drawing/2014/main" id="{F384FE64-02E9-4AF5-92CF-97DF0A37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35" y="2206654"/>
            <a:ext cx="2444692" cy="244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0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5C4D2E2-3223-4D2D-BF97-5CE8CAA5575B}"/>
              </a:ext>
            </a:extLst>
          </p:cNvPr>
          <p:cNvSpPr txBox="1"/>
          <p:nvPr/>
        </p:nvSpPr>
        <p:spPr>
          <a:xfrm>
            <a:off x="4974672" y="2890391"/>
            <a:ext cx="5589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latin typeface="Superspace Bold" panose="02000000000000000000" pitchFamily="2" charset="0"/>
                <a:cs typeface="Superspace Bold" panose="02000000000000000000" pitchFamily="2" charset="0"/>
              </a:rPr>
              <a:t>และทดสอบแบบ </a:t>
            </a:r>
            <a:r>
              <a:rPr lang="en-US" sz="3200" dirty="0">
                <a:latin typeface="Superspace Bold" panose="02000000000000000000" pitchFamily="2" charset="0"/>
                <a:cs typeface="Superspace Bold" panose="02000000000000000000" pitchFamily="2" charset="0"/>
              </a:rPr>
              <a:t>Manual </a:t>
            </a:r>
            <a:r>
              <a:rPr lang="th-TH" sz="32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ด้วยการเปิดหน้าเว็บและกรอกข้อมูลเองทั้งหมด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การทดสอบเว็บ </a:t>
            </a:r>
            <a:r>
              <a:rPr lang="en-US" sz="4400" dirty="0" err="1">
                <a:latin typeface="Superspace Bold" panose="02000000000000000000" pitchFamily="2" charset="0"/>
                <a:cs typeface="Superspace Bold" panose="02000000000000000000" pitchFamily="2" charset="0"/>
              </a:rPr>
              <a:t>AtomGame</a:t>
            </a:r>
            <a:endParaRPr lang="th-TH" sz="44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9" name="Picture 2" descr="à¸à¸¥à¸à¸²à¸£à¸à¹à¸à¸«à¸²à¸£à¸¹à¸à¸ à¸²à¸à¸ªà¸³à¸«à¸£à¸±à¸ à¸à¸.png">
            <a:extLst>
              <a:ext uri="{FF2B5EF4-FFF2-40B4-BE49-F238E27FC236}">
                <a16:creationId xmlns:a16="http://schemas.microsoft.com/office/drawing/2014/main" id="{5A358100-7471-4F27-9DA7-C51BD2AB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89" y="2416057"/>
            <a:ext cx="2777411" cy="181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834200" y="633967"/>
            <a:ext cx="615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กระบวนการทดสอบเว็บ </a:t>
            </a:r>
            <a:r>
              <a:rPr lang="en-US" sz="3600" dirty="0" err="1">
                <a:latin typeface="Superspace Bold" panose="02000000000000000000" pitchFamily="2" charset="0"/>
                <a:cs typeface="Superspace Bold" panose="02000000000000000000" pitchFamily="2" charset="0"/>
              </a:rPr>
              <a:t>AtomGame</a:t>
            </a:r>
            <a:endParaRPr lang="th-TH" sz="36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CE4C3C38-FC2D-467D-A1CD-EAF693356965}"/>
              </a:ext>
            </a:extLst>
          </p:cNvPr>
          <p:cNvSpPr txBox="1"/>
          <p:nvPr/>
        </p:nvSpPr>
        <p:spPr>
          <a:xfrm>
            <a:off x="1754155" y="1529515"/>
            <a:ext cx="165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เปิดเว็บไซต์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BE266E9-6932-423D-9C65-7B60F0468133}"/>
              </a:ext>
            </a:extLst>
          </p:cNvPr>
          <p:cNvSpPr txBox="1"/>
          <p:nvPr/>
        </p:nvSpPr>
        <p:spPr>
          <a:xfrm>
            <a:off x="3774231" y="1529515"/>
            <a:ext cx="270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คลิกเลือกเมนูต่าง ๆ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DE6CF6C-6531-4235-9C07-056984E9F3F3}"/>
              </a:ext>
            </a:extLst>
          </p:cNvPr>
          <p:cNvSpPr txBox="1"/>
          <p:nvPr/>
        </p:nvSpPr>
        <p:spPr>
          <a:xfrm>
            <a:off x="6680716" y="1529515"/>
            <a:ext cx="324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กรอกข้อมูลตามที่กำหนด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275FE70-2FA3-46ED-8850-98E0311A16C5}"/>
              </a:ext>
            </a:extLst>
          </p:cNvPr>
          <p:cNvSpPr txBox="1"/>
          <p:nvPr/>
        </p:nvSpPr>
        <p:spPr>
          <a:xfrm>
            <a:off x="2521597" y="3498274"/>
            <a:ext cx="176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แสดงผลลัพธ์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9EF57AC5-5DA8-48D8-BE77-6260C613416C}"/>
              </a:ext>
            </a:extLst>
          </p:cNvPr>
          <p:cNvSpPr txBox="1"/>
          <p:nvPr/>
        </p:nvSpPr>
        <p:spPr>
          <a:xfrm>
            <a:off x="7478485" y="3498274"/>
            <a:ext cx="165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ปิดเว็บไซต์</a:t>
            </a:r>
          </a:p>
        </p:txBody>
      </p:sp>
      <p:pic>
        <p:nvPicPr>
          <p:cNvPr id="5124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E8917CC5-BFDB-47F0-99CF-79F9E6D2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89" y="2088450"/>
            <a:ext cx="1411449" cy="13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5BD6BED5-EAD5-45E0-BC12-B8B37B01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81" y="1749138"/>
            <a:ext cx="2052734" cy="205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à¸à¸¥à¸à¸²à¸£à¸à¹à¸à¸«à¸²à¸£à¸¹à¸à¸ à¸²à¸à¸ªà¸³à¸«à¸£à¸±à¸ à¸à¹à¸­à¸¡à¸¹à¸¥ png">
            <a:extLst>
              <a:ext uri="{FF2B5EF4-FFF2-40B4-BE49-F238E27FC236}">
                <a16:creationId xmlns:a16="http://schemas.microsoft.com/office/drawing/2014/main" id="{FCA83ACC-92DC-482A-AFE6-8845BD1FA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66" y="1801622"/>
            <a:ext cx="2597020" cy="194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กราฟิก 4" descr="รายการตรวจสอบ">
            <a:extLst>
              <a:ext uri="{FF2B5EF4-FFF2-40B4-BE49-F238E27FC236}">
                <a16:creationId xmlns:a16="http://schemas.microsoft.com/office/drawing/2014/main" id="{9EA09E08-6CA3-402B-9BE4-1B1A93092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0906" y="4080536"/>
            <a:ext cx="1609531" cy="1609531"/>
          </a:xfrm>
          <a:prstGeom prst="rect">
            <a:avLst/>
          </a:prstGeom>
        </p:spPr>
      </p:pic>
      <p:pic>
        <p:nvPicPr>
          <p:cNvPr id="13" name="กราฟิก 12" descr="เปิด/ปิดเครื่อง">
            <a:extLst>
              <a:ext uri="{FF2B5EF4-FFF2-40B4-BE49-F238E27FC236}">
                <a16:creationId xmlns:a16="http://schemas.microsoft.com/office/drawing/2014/main" id="{2EC2B067-6E38-4BE6-92D7-78E4E2EFC1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7776" y="4281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9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657200" y="531331"/>
            <a:ext cx="5784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Software </a:t>
            </a:r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ที่ใช้ในการทดสอบ</a:t>
            </a:r>
          </a:p>
        </p:txBody>
      </p:sp>
      <p:pic>
        <p:nvPicPr>
          <p:cNvPr id="7172" name="Picture 4" descr="à¸à¸¥à¸à¸²à¸£à¸à¹à¸à¸«à¸²à¸£à¸¹à¸à¸ à¸²à¸à¸ªà¸³à¸«à¸£à¸±à¸ software.png">
            <a:extLst>
              <a:ext uri="{FF2B5EF4-FFF2-40B4-BE49-F238E27FC236}">
                <a16:creationId xmlns:a16="http://schemas.microsoft.com/office/drawing/2014/main" id="{B72202B0-F387-46B7-B2C7-0A22973E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5" y="365897"/>
            <a:ext cx="1623527" cy="16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92C34593-8D9C-4C20-9B6F-55E9AEF94617}"/>
              </a:ext>
            </a:extLst>
          </p:cNvPr>
          <p:cNvSpPr txBox="1"/>
          <p:nvPr/>
        </p:nvSpPr>
        <p:spPr>
          <a:xfrm>
            <a:off x="3427303" y="1671080"/>
            <a:ext cx="231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Superspace Bold" panose="02000000000000000000" pitchFamily="2" charset="0"/>
                <a:cs typeface="Superspace Bold" panose="02000000000000000000" pitchFamily="2" charset="0"/>
              </a:rPr>
              <a:t>Xampp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C2E1BE7-9E77-4F8F-A6C4-334E8BE88AE6}"/>
              </a:ext>
            </a:extLst>
          </p:cNvPr>
          <p:cNvSpPr txBox="1"/>
          <p:nvPr/>
        </p:nvSpPr>
        <p:spPr>
          <a:xfrm>
            <a:off x="7100596" y="172781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Google Chrome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7E86C62F-CB51-40E1-B29D-551295256D8D}"/>
              </a:ext>
            </a:extLst>
          </p:cNvPr>
          <p:cNvSpPr txBox="1"/>
          <p:nvPr/>
        </p:nvSpPr>
        <p:spPr>
          <a:xfrm>
            <a:off x="1914000" y="379520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Selenium IDE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AFD4D63-67CF-4162-B33E-426500FEE6B2}"/>
              </a:ext>
            </a:extLst>
          </p:cNvPr>
          <p:cNvSpPr txBox="1"/>
          <p:nvPr/>
        </p:nvSpPr>
        <p:spPr>
          <a:xfrm>
            <a:off x="6096000" y="379520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Notepad++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7174" name="Picture 6" descr="à¸à¸¥à¸à¸²à¸£à¸à¹à¸à¸«à¸²à¸£à¸¹à¸à¸ à¸²à¸à¸ªà¸³à¸«à¸£à¸±à¸ xampp.png">
            <a:extLst>
              <a:ext uri="{FF2B5EF4-FFF2-40B4-BE49-F238E27FC236}">
                <a16:creationId xmlns:a16="http://schemas.microsoft.com/office/drawing/2014/main" id="{A3804EC4-4CCC-4749-A097-45BEF993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83" y="2251034"/>
            <a:ext cx="1334278" cy="13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A737A2C4-6567-47BA-9212-A3136B45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219" y="2231118"/>
            <a:ext cx="1411449" cy="13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à¸à¸¥à¸à¸²à¸£à¸à¹à¸à¸«à¸²à¸£à¸¹à¸à¸ à¸²à¸à¸ªà¸³à¸«à¸£à¸±à¸ selenium IDE.png">
            <a:extLst>
              <a:ext uri="{FF2B5EF4-FFF2-40B4-BE49-F238E27FC236}">
                <a16:creationId xmlns:a16="http://schemas.microsoft.com/office/drawing/2014/main" id="{7C05A027-EDF4-4E78-8D5A-01807642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35" y="4304380"/>
            <a:ext cx="1558212" cy="15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à¸à¸¥à¸à¸²à¸£à¸à¹à¸à¸«à¸²à¸£à¸¹à¸à¸ à¸²à¸à¸ªà¸³à¸«à¸£à¸±à¸ notepad++.png">
            <a:extLst>
              <a:ext uri="{FF2B5EF4-FFF2-40B4-BE49-F238E27FC236}">
                <a16:creationId xmlns:a16="http://schemas.microsoft.com/office/drawing/2014/main" id="{EB325354-465F-4B6E-A128-29574358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86" y="4352117"/>
            <a:ext cx="1359001" cy="135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23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63611" y="50333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59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การทดสอบหน้าหลักของเว็บไซต์ </a:t>
            </a:r>
            <a:r>
              <a:rPr lang="en-US" sz="2800" dirty="0" err="1">
                <a:latin typeface="Superspace Bold" panose="02000000000000000000" pitchFamily="2" charset="0"/>
                <a:cs typeface="Superspace Bold" panose="02000000000000000000" pitchFamily="2" charset="0"/>
              </a:rPr>
              <a:t>AtomGame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 13 Test case 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534D43-0134-4B78-9F4B-5DE8421CC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71" t="3141" r="1428" b="3141"/>
          <a:stretch/>
        </p:blipFill>
        <p:spPr>
          <a:xfrm>
            <a:off x="4145648" y="2366864"/>
            <a:ext cx="5506943" cy="2861028"/>
          </a:xfrm>
          <a:prstGeom prst="rect">
            <a:avLst/>
          </a:prstGeom>
        </p:spPr>
      </p:pic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84859" y="2220686"/>
            <a:ext cx="5915608" cy="32004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914C7CDB-86F2-4E3E-A00E-51CAC7D1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79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44950" y="50749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59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การทดสอบหน้าการลงทะเบียน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22 Test case 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534D43-0134-4B78-9F4B-5DE8421CC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71" t="3141" r="1428" b="3141"/>
          <a:stretch/>
        </p:blipFill>
        <p:spPr>
          <a:xfrm>
            <a:off x="4145648" y="2366864"/>
            <a:ext cx="5506943" cy="2861028"/>
          </a:xfrm>
          <a:prstGeom prst="rect">
            <a:avLst/>
          </a:prstGeom>
        </p:spPr>
      </p:pic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3984859" y="2220686"/>
            <a:ext cx="5915608" cy="32004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0D48E9B-90C1-4976-A28A-C747551E9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0" y="2366865"/>
            <a:ext cx="5506943" cy="2852380"/>
          </a:xfrm>
          <a:prstGeom prst="rect">
            <a:avLst/>
          </a:prstGeom>
        </p:spPr>
      </p:pic>
      <p:pic>
        <p:nvPicPr>
          <p:cNvPr id="28674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CDC2FC4B-8569-4DBC-A437-F149A3D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1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04A50D-F19D-4D9A-A84A-FC0A625799C1}"/>
              </a:ext>
            </a:extLst>
          </p:cNvPr>
          <p:cNvSpPr txBox="1"/>
          <p:nvPr/>
        </p:nvSpPr>
        <p:spPr>
          <a:xfrm>
            <a:off x="4544950" y="507499"/>
            <a:ext cx="812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รายละเอียดการทดสอบ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ED57B1B-C1D8-487B-82EF-29B9F930C67A}"/>
              </a:ext>
            </a:extLst>
          </p:cNvPr>
          <p:cNvSpPr txBox="1"/>
          <p:nvPr/>
        </p:nvSpPr>
        <p:spPr>
          <a:xfrm>
            <a:off x="1605807" y="1558212"/>
            <a:ext cx="6721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ข้อผิดพลาดในหน้าการทดสอบหน้าการลงทะเบียน</a:t>
            </a:r>
            <a:endParaRPr lang="en-US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1 </a:t>
            </a:r>
            <a:r>
              <a:rPr lang="th-TH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อย่าง</a:t>
            </a:r>
            <a:r>
              <a:rPr lang="en-US" sz="2800" dirty="0">
                <a:latin typeface="Superspace Bold" panose="02000000000000000000" pitchFamily="2" charset="0"/>
                <a:cs typeface="Superspace Bold" panose="02000000000000000000" pitchFamily="2" charset="0"/>
              </a:rPr>
              <a:t> </a:t>
            </a:r>
            <a:endParaRPr lang="th-TH" sz="2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4F724EE-2F7F-4B93-BDEB-8C20B576B29C}"/>
              </a:ext>
            </a:extLst>
          </p:cNvPr>
          <p:cNvSpPr/>
          <p:nvPr/>
        </p:nvSpPr>
        <p:spPr>
          <a:xfrm>
            <a:off x="1771534" y="2512318"/>
            <a:ext cx="8128933" cy="2908767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8674" name="Picture 2" descr="à¸à¸¥à¸à¸²à¸£à¸à¹à¸à¸«à¸²à¸£à¸¹à¸à¸ à¸²à¸à¸ªà¸³à¸«à¸£à¸±à¸ à¹à¸§à¹à¸à¸à¸¢à¸²à¸¢.png">
            <a:extLst>
              <a:ext uri="{FF2B5EF4-FFF2-40B4-BE49-F238E27FC236}">
                <a16:creationId xmlns:a16="http://schemas.microsoft.com/office/drawing/2014/main" id="{CDC2FC4B-8569-4DBC-A437-F149A3D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41" y="259342"/>
            <a:ext cx="1356158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5F77759-6411-4C7C-BA86-2689D6F94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533" y="2868606"/>
            <a:ext cx="6967537" cy="2196193"/>
          </a:xfrm>
          <a:prstGeom prst="rect">
            <a:avLst/>
          </a:prstGeom>
        </p:spPr>
      </p:pic>
      <p:sp>
        <p:nvSpPr>
          <p:cNvPr id="6" name="วงรี 5">
            <a:extLst>
              <a:ext uri="{FF2B5EF4-FFF2-40B4-BE49-F238E27FC236}">
                <a16:creationId xmlns:a16="http://schemas.microsoft.com/office/drawing/2014/main" id="{9C9684ED-CC67-4894-9AFE-A3A36E5B5C5E}"/>
              </a:ext>
            </a:extLst>
          </p:cNvPr>
          <p:cNvSpPr/>
          <p:nvPr/>
        </p:nvSpPr>
        <p:spPr>
          <a:xfrm>
            <a:off x="4759778" y="4588329"/>
            <a:ext cx="677636" cy="351064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9756926"/>
      </p:ext>
    </p:extLst>
  </p:cSld>
  <p:clrMapOvr>
    <a:masterClrMapping/>
  </p:clrMapOvr>
</p:sld>
</file>

<file path=ppt/theme/theme1.xml><?xml version="1.0" encoding="utf-8"?>
<a:theme xmlns:a="http://schemas.openxmlformats.org/drawingml/2006/main" name="ครอบตัด">
  <a:themeElements>
    <a:clrScheme name="ครอบตัด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ครอบตัด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ครอบตัด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437</Words>
  <Application>Microsoft Office PowerPoint</Application>
  <PresentationFormat>แบบจอกว้าง</PresentationFormat>
  <Paragraphs>114</Paragraphs>
  <Slides>28</Slides>
  <Notes>28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28</vt:i4>
      </vt:variant>
    </vt:vector>
  </HeadingPairs>
  <TitlesOfParts>
    <vt:vector size="32" baseType="lpstr">
      <vt:lpstr>Calibri</vt:lpstr>
      <vt:lpstr>Franklin Gothic Book</vt:lpstr>
      <vt:lpstr>Superspace Bold</vt:lpstr>
      <vt:lpstr>ครอบตัด</vt:lpstr>
      <vt:lpstr> Atomgame Khonkaen University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ขอบคุณที่รับชมและรับฟัง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Atomgame Khonkaen University </dc:title>
  <dc:creator>Supanat Boonsaree</dc:creator>
  <cp:lastModifiedBy>Supanat Boonsaree</cp:lastModifiedBy>
  <cp:revision>9</cp:revision>
  <dcterms:created xsi:type="dcterms:W3CDTF">2018-11-25T02:42:06Z</dcterms:created>
  <dcterms:modified xsi:type="dcterms:W3CDTF">2018-11-25T03:53:15Z</dcterms:modified>
</cp:coreProperties>
</file>