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E4B83-F688-4C01-AADE-63FE6A0CD391}" v="313" dt="2023-10-07T06:23:37.347"/>
    <p1510:client id="{83C1DEC9-4326-4FD6-B5C6-85194A4B1E57}" v="31" dt="2022-10-05T14:48:42.668"/>
    <p1510:client id="{E8EB6DC9-1443-4F0E-A79B-E4FE8A22E760}" v="1" dt="2023-10-07T06:26:18.7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0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Sharma" userId="S::184073004@iitb.ac.in::c1f66b6c-7b22-4075-b7a5-a9f56c5c380d" providerId="AD" clId="Web-{639E4B83-F688-4C01-AADE-63FE6A0CD391}"/>
    <pc:docChg chg="addSld delSld modSld">
      <pc:chgData name="Pooja Sharma" userId="S::184073004@iitb.ac.in::c1f66b6c-7b22-4075-b7a5-a9f56c5c380d" providerId="AD" clId="Web-{639E4B83-F688-4C01-AADE-63FE6A0CD391}" dt="2023-10-07T06:23:36.004" v="151" actId="20577"/>
      <pc:docMkLst>
        <pc:docMk/>
      </pc:docMkLst>
      <pc:sldChg chg="modSp">
        <pc:chgData name="Pooja Sharma" userId="S::184073004@iitb.ac.in::c1f66b6c-7b22-4075-b7a5-a9f56c5c380d" providerId="AD" clId="Web-{639E4B83-F688-4C01-AADE-63FE6A0CD391}" dt="2023-10-07T06:19:58.913" v="36" actId="20577"/>
        <pc:sldMkLst>
          <pc:docMk/>
          <pc:sldMk cId="0" sldId="256"/>
        </pc:sldMkLst>
        <pc:spChg chg="mod">
          <ac:chgData name="Pooja Sharma" userId="S::184073004@iitb.ac.in::c1f66b6c-7b22-4075-b7a5-a9f56c5c380d" providerId="AD" clId="Web-{639E4B83-F688-4C01-AADE-63FE6A0CD391}" dt="2023-10-07T06:19:58.913" v="36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Pooja Sharma" userId="S::184073004@iitb.ac.in::c1f66b6c-7b22-4075-b7a5-a9f56c5c380d" providerId="AD" clId="Web-{639E4B83-F688-4C01-AADE-63FE6A0CD391}" dt="2023-10-07T06:23:36.004" v="151" actId="20577"/>
        <pc:sldMkLst>
          <pc:docMk/>
          <pc:sldMk cId="0" sldId="267"/>
        </pc:sldMkLst>
        <pc:spChg chg="mod">
          <ac:chgData name="Pooja Sharma" userId="S::184073004@iitb.ac.in::c1f66b6c-7b22-4075-b7a5-a9f56c5c380d" providerId="AD" clId="Web-{639E4B83-F688-4C01-AADE-63FE6A0CD391}" dt="2023-10-07T06:23:36.004" v="151" actId="20577"/>
          <ac:spMkLst>
            <pc:docMk/>
            <pc:sldMk cId="0" sldId="267"/>
            <ac:spMk id="2" creationId="{00000000-0000-0000-0000-000000000000}"/>
          </ac:spMkLst>
        </pc:spChg>
      </pc:sldChg>
      <pc:sldChg chg="delSp new del">
        <pc:chgData name="Pooja Sharma" userId="S::184073004@iitb.ac.in::c1f66b6c-7b22-4075-b7a5-a9f56c5c380d" providerId="AD" clId="Web-{639E4B83-F688-4C01-AADE-63FE6A0CD391}" dt="2023-10-07T06:19:36.396" v="35"/>
        <pc:sldMkLst>
          <pc:docMk/>
          <pc:sldMk cId="1278399990" sldId="272"/>
        </pc:sldMkLst>
        <pc:spChg chg="del">
          <ac:chgData name="Pooja Sharma" userId="S::184073004@iitb.ac.in::c1f66b6c-7b22-4075-b7a5-a9f56c5c380d" providerId="AD" clId="Web-{639E4B83-F688-4C01-AADE-63FE6A0CD391}" dt="2023-10-07T06:19:34.364" v="34"/>
          <ac:spMkLst>
            <pc:docMk/>
            <pc:sldMk cId="1278399990" sldId="272"/>
            <ac:spMk id="2" creationId="{F97ABF0C-4880-041A-E123-104BADE528D9}"/>
          </ac:spMkLst>
        </pc:spChg>
      </pc:sldChg>
    </pc:docChg>
  </pc:docChgLst>
  <pc:docChgLst>
    <pc:chgData name="Pooja Sharma" userId="S::184073004@iitb.ac.in::c1f66b6c-7b22-4075-b7a5-a9f56c5c380d" providerId="AD" clId="Web-{E8EB6DC9-1443-4F0E-A79B-E4FE8A22E760}"/>
    <pc:docChg chg="modSld">
      <pc:chgData name="Pooja Sharma" userId="S::184073004@iitb.ac.in::c1f66b6c-7b22-4075-b7a5-a9f56c5c380d" providerId="AD" clId="Web-{E8EB6DC9-1443-4F0E-A79B-E4FE8A22E760}" dt="2023-10-07T06:26:18.784" v="0" actId="1076"/>
      <pc:docMkLst>
        <pc:docMk/>
      </pc:docMkLst>
      <pc:sldChg chg="modSp">
        <pc:chgData name="Pooja Sharma" userId="S::184073004@iitb.ac.in::c1f66b6c-7b22-4075-b7a5-a9f56c5c380d" providerId="AD" clId="Web-{E8EB6DC9-1443-4F0E-A79B-E4FE8A22E760}" dt="2023-10-07T06:26:18.784" v="0" actId="1076"/>
        <pc:sldMkLst>
          <pc:docMk/>
          <pc:sldMk cId="0" sldId="267"/>
        </pc:sldMkLst>
        <pc:spChg chg="mod">
          <ac:chgData name="Pooja Sharma" userId="S::184073004@iitb.ac.in::c1f66b6c-7b22-4075-b7a5-a9f56c5c380d" providerId="AD" clId="Web-{E8EB6DC9-1443-4F0E-A79B-E4FE8A22E760}" dt="2023-10-07T06:26:18.784" v="0" actId="1076"/>
          <ac:spMkLst>
            <pc:docMk/>
            <pc:sldMk cId="0" sldId="267"/>
            <ac:spMk id="2" creationId="{00000000-0000-0000-0000-000000000000}"/>
          </ac:spMkLst>
        </pc:spChg>
      </pc:sldChg>
    </pc:docChg>
  </pc:docChgLst>
  <pc:docChgLst>
    <pc:chgData name="Pooja Sharma" userId="S::184073004@iitb.ac.in::c1f66b6c-7b22-4075-b7a5-a9f56c5c380d" providerId="AD" clId="Web-{83C1DEC9-4326-4FD6-B5C6-85194A4B1E57}"/>
    <pc:docChg chg="delSld modSld">
      <pc:chgData name="Pooja Sharma" userId="S::184073004@iitb.ac.in::c1f66b6c-7b22-4075-b7a5-a9f56c5c380d" providerId="AD" clId="Web-{83C1DEC9-4326-4FD6-B5C6-85194A4B1E57}" dt="2022-10-05T14:48:40.902" v="16" actId="20577"/>
      <pc:docMkLst>
        <pc:docMk/>
      </pc:docMkLst>
      <pc:sldChg chg="modSp">
        <pc:chgData name="Pooja Sharma" userId="S::184073004@iitb.ac.in::c1f66b6c-7b22-4075-b7a5-a9f56c5c380d" providerId="AD" clId="Web-{83C1DEC9-4326-4FD6-B5C6-85194A4B1E57}" dt="2022-10-05T14:48:40.902" v="16" actId="20577"/>
        <pc:sldMkLst>
          <pc:docMk/>
          <pc:sldMk cId="0" sldId="256"/>
        </pc:sldMkLst>
        <pc:spChg chg="mod">
          <ac:chgData name="Pooja Sharma" userId="S::184073004@iitb.ac.in::c1f66b6c-7b22-4075-b7a5-a9f56c5c380d" providerId="AD" clId="Web-{83C1DEC9-4326-4FD6-B5C6-85194A4B1E57}" dt="2022-10-05T14:48:40.902" v="16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Pooja Sharma" userId="S::184073004@iitb.ac.in::c1f66b6c-7b22-4075-b7a5-a9f56c5c380d" providerId="AD" clId="Web-{83C1DEC9-4326-4FD6-B5C6-85194A4B1E57}" dt="2022-10-05T14:48:03.698" v="0"/>
        <pc:sldMkLst>
          <pc:docMk/>
          <pc:sldMk cId="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9783" y="121157"/>
            <a:ext cx="447243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758" y="2284933"/>
            <a:ext cx="6422390" cy="417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526" y="2402347"/>
            <a:ext cx="5297170" cy="2892458"/>
          </a:xfrm>
          <a:prstGeom prst="rect">
            <a:avLst/>
          </a:prstGeom>
        </p:spPr>
        <p:txBody>
          <a:bodyPr vert="horz" wrap="square" lIns="0" tIns="194945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5400" b="0" spc="-10" dirty="0">
                <a:latin typeface="Calibri Light"/>
                <a:cs typeface="Calibri Light"/>
              </a:rPr>
              <a:t>Assignment</a:t>
            </a:r>
            <a:r>
              <a:rPr sz="5400" b="0" spc="-40" dirty="0">
                <a:latin typeface="Calibri Light"/>
                <a:cs typeface="Calibri Light"/>
              </a:rPr>
              <a:t> </a:t>
            </a:r>
            <a:r>
              <a:rPr sz="5400" b="0" dirty="0">
                <a:latin typeface="Calibri Light"/>
                <a:cs typeface="Calibri Light"/>
              </a:rPr>
              <a:t>7</a:t>
            </a:r>
            <a:endParaRPr sz="5400">
              <a:latin typeface="Calibri Light"/>
              <a:cs typeface="Calibri Light"/>
            </a:endParaRPr>
          </a:p>
          <a:p>
            <a:pPr algn="ctr">
              <a:spcBef>
                <a:spcPts val="1060"/>
              </a:spcBef>
            </a:pPr>
            <a:r>
              <a:rPr sz="4000" b="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TCAD </a:t>
            </a:r>
            <a:r>
              <a:rPr sz="4000" b="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sprocess</a:t>
            </a:r>
            <a:r>
              <a:rPr sz="40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simulation</a:t>
            </a:r>
            <a:br>
              <a:rPr lang="en-US" sz="4000" b="0" u="heavy" spc="-10" dirty="0">
                <a:uFill>
                  <a:solidFill>
                    <a:srgbClr val="000000"/>
                  </a:solidFill>
                </a:uFill>
              </a:rPr>
            </a:br>
            <a:br>
              <a:rPr lang="en-US" sz="4000" b="0" u="heavy" spc="-10" dirty="0">
                <a:uFill>
                  <a:solidFill>
                    <a:srgbClr val="000000"/>
                  </a:solidFill>
                </a:uFill>
              </a:rPr>
            </a:br>
            <a:r>
              <a:rPr lang="en-US" b="0" spc="-10" dirty="0">
                <a:uFill>
                  <a:solidFill>
                    <a:srgbClr val="000000"/>
                  </a:solidFill>
                </a:uFill>
              </a:rPr>
              <a:t>TA: Pooja Sharma</a:t>
            </a:r>
            <a:endParaRPr b="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4876" y="1607819"/>
            <a:ext cx="6286500" cy="336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288" y="1143643"/>
            <a:ext cx="4881372" cy="4252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TCAD </a:t>
            </a:r>
            <a:r>
              <a:rPr spc="-5" dirty="0"/>
              <a:t>Sprocess</a:t>
            </a:r>
            <a:r>
              <a:rPr spc="-40" dirty="0"/>
              <a:t> </a:t>
            </a:r>
            <a:r>
              <a:rPr spc="-5" dirty="0"/>
              <a:t>Simulation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046671"/>
            <a:ext cx="11048999" cy="401391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en-AU" sz="2000" dirty="0"/>
              <a:t>Create a </a:t>
            </a:r>
            <a:r>
              <a:rPr lang="en-AU" sz="2000" dirty="0" err="1"/>
              <a:t>pn</a:t>
            </a:r>
            <a:r>
              <a:rPr lang="en-AU" sz="2000" dirty="0"/>
              <a:t> junction by implanting Phosphorus on a Boron doped ( 5e14 cm</a:t>
            </a:r>
            <a:r>
              <a:rPr lang="en-AU" sz="2000" baseline="30000" dirty="0"/>
              <a:t>-3</a:t>
            </a:r>
            <a:r>
              <a:rPr lang="en-AU" sz="2000" dirty="0"/>
              <a:t>) Si substrate. Check the impact of (a) implant energy (use 10, 20 and 40keV) and (b) implant dose (use 1e12, 5e14 and 5e16 cm</a:t>
            </a:r>
            <a:r>
              <a:rPr lang="en-AU" sz="2000" baseline="30000" dirty="0"/>
              <a:t>-2</a:t>
            </a:r>
            <a:r>
              <a:rPr lang="en-AU" sz="2000" dirty="0"/>
              <a:t> for comparison) on the peak concentration and junction depth by plotting the net-active concentration (N</a:t>
            </a:r>
            <a:r>
              <a:rPr lang="en-AU" sz="2000" baseline="-25000" dirty="0"/>
              <a:t>D</a:t>
            </a:r>
            <a:r>
              <a:rPr lang="en-AU" sz="2000" dirty="0"/>
              <a:t>-N</a:t>
            </a:r>
            <a:r>
              <a:rPr lang="en-AU" sz="2000" baseline="-25000" dirty="0"/>
              <a:t>A</a:t>
            </a:r>
            <a:r>
              <a:rPr lang="en-AU" sz="2000" dirty="0"/>
              <a:t>) along the device depth. Explain your observations.</a:t>
            </a:r>
          </a:p>
          <a:p>
            <a:pPr marL="457200" indent="-457200" algn="just">
              <a:buAutoNum type="arabicPeriod"/>
            </a:pPr>
            <a:endParaRPr lang="en-AU" sz="2000" dirty="0">
              <a:ea typeface="Calibri"/>
              <a:cs typeface="Calibri"/>
            </a:endParaRPr>
          </a:p>
          <a:p>
            <a:pPr marL="457200" lvl="0" indent="-457200" algn="just">
              <a:buAutoNum type="arabicPeriod"/>
            </a:pPr>
            <a:r>
              <a:rPr lang="en-AU" sz="2000" dirty="0"/>
              <a:t>In question 1 use </a:t>
            </a:r>
            <a:r>
              <a:rPr lang="en-AU" sz="2000" b="1" dirty="0"/>
              <a:t>Arsenic </a:t>
            </a:r>
            <a:r>
              <a:rPr lang="en-AU" sz="2000" dirty="0"/>
              <a:t>instead of Phosphorus and compare the results. Explain the observations.</a:t>
            </a:r>
          </a:p>
          <a:p>
            <a:pPr marL="457200" lvl="0" indent="-457200" algn="just">
              <a:buAutoNum type="arabicPeriod"/>
            </a:pPr>
            <a:endParaRPr lang="en-IN" sz="2000" dirty="0"/>
          </a:p>
          <a:p>
            <a:pPr marL="457200" lvl="0" indent="-457200" algn="just">
              <a:buAutoNum type="arabicPeriod"/>
            </a:pPr>
            <a:r>
              <a:rPr lang="en-AU" sz="2000" dirty="0"/>
              <a:t>Create BJT </a:t>
            </a:r>
            <a:r>
              <a:rPr lang="en-AU" sz="2000" b="1" dirty="0"/>
              <a:t>n</a:t>
            </a:r>
            <a:r>
              <a:rPr lang="en-AU" sz="2000" b="1" baseline="30000" dirty="0"/>
              <a:t>+</a:t>
            </a:r>
            <a:r>
              <a:rPr lang="en-AU" sz="2000" b="1" dirty="0"/>
              <a:t>p</a:t>
            </a:r>
            <a:r>
              <a:rPr lang="en-AU" sz="2000" b="1" baseline="30000" dirty="0"/>
              <a:t>-</a:t>
            </a:r>
            <a:r>
              <a:rPr lang="en-AU" sz="2000" b="1" dirty="0"/>
              <a:t>n </a:t>
            </a:r>
            <a:r>
              <a:rPr lang="en-AU" sz="2000" dirty="0"/>
              <a:t>with collector - base junction depth ~ 300 nm and base - emitter junction depth ~200 nm. Make n+ and p region doping as uniform as possible with Phosphorus concentration, </a:t>
            </a:r>
            <a:r>
              <a:rPr lang="en-AU" sz="2000" dirty="0">
                <a:ea typeface="Calibri"/>
              </a:rPr>
              <a:t>N</a:t>
            </a:r>
            <a:r>
              <a:rPr lang="en-AU" sz="1400" dirty="0">
                <a:ea typeface="Calibri"/>
              </a:rPr>
              <a:t>D</a:t>
            </a:r>
            <a:r>
              <a:rPr lang="en-AU" sz="2000" dirty="0"/>
              <a:t>  =  1e20 cm</a:t>
            </a:r>
            <a:r>
              <a:rPr lang="en-AU" sz="2000" baseline="30000" dirty="0"/>
              <a:t>-3</a:t>
            </a:r>
            <a:r>
              <a:rPr lang="en-AU" sz="2000" dirty="0"/>
              <a:t> and Boron concentration, </a:t>
            </a:r>
            <a:r>
              <a:rPr lang="en-AU" sz="2000" dirty="0">
                <a:ea typeface="Calibri"/>
              </a:rPr>
              <a:t>N</a:t>
            </a:r>
            <a:r>
              <a:rPr lang="en-AU" sz="1400" dirty="0">
                <a:ea typeface="Calibri"/>
              </a:rPr>
              <a:t>A</a:t>
            </a:r>
            <a:r>
              <a:rPr lang="en-AU" sz="2000" dirty="0"/>
              <a:t>  = 1e14 cm</a:t>
            </a:r>
            <a:r>
              <a:rPr lang="en-AU" sz="2000" baseline="30000" dirty="0"/>
              <a:t>-3</a:t>
            </a:r>
            <a:r>
              <a:rPr lang="en-AU" sz="2000" dirty="0"/>
              <a:t>, by  changing the parameters such as implant dose, implant energy,  diffusion  or annealing time  and temperature etc. Assume background doping to be </a:t>
            </a:r>
            <a:r>
              <a:rPr lang="en-AU" sz="2000" dirty="0">
                <a:ea typeface="Calibri"/>
              </a:rPr>
              <a:t>N</a:t>
            </a:r>
            <a:r>
              <a:rPr lang="en-AU" sz="1400" dirty="0">
                <a:ea typeface="Calibri"/>
              </a:rPr>
              <a:t>D</a:t>
            </a:r>
            <a:r>
              <a:rPr lang="en-AU" sz="1100" dirty="0">
                <a:ea typeface="Calibri"/>
              </a:rPr>
              <a:t> </a:t>
            </a:r>
            <a:r>
              <a:rPr lang="en-AU" sz="2000" dirty="0"/>
              <a:t>= 1e16 cm</a:t>
            </a:r>
            <a:r>
              <a:rPr lang="en-AU" sz="2000" baseline="30000" dirty="0"/>
              <a:t>-3</a:t>
            </a:r>
            <a:r>
              <a:rPr lang="en-AU" sz="2000" dirty="0"/>
              <a:t> for n</a:t>
            </a:r>
            <a:r>
              <a:rPr lang="en-AU" sz="2000" baseline="30000" dirty="0"/>
              <a:t>-</a:t>
            </a:r>
            <a:r>
              <a:rPr lang="en-AU" sz="2000" dirty="0"/>
              <a:t> region. Plot the net-active concentration both on linear and log scale.</a:t>
            </a:r>
          </a:p>
          <a:p>
            <a:pPr algn="just"/>
            <a:r>
              <a:rPr lang="en-AU" sz="2000" dirty="0">
                <a:ea typeface="Calibri"/>
                <a:cs typeface="Calibri"/>
              </a:rPr>
              <a:t>(Note: Calculate dose from doping using standard formula and required junction depths.)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102312"/>
            <a:ext cx="73914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Assignment</a:t>
            </a:r>
            <a:r>
              <a:rPr sz="2800" spc="0" dirty="0"/>
              <a:t> </a:t>
            </a:r>
            <a:r>
              <a:rPr sz="2800" spc="-5" dirty="0"/>
              <a:t>7</a:t>
            </a:r>
            <a:endParaRPr sz="2800" dirty="0"/>
          </a:p>
          <a:p>
            <a:pPr algn="ctr">
              <a:lnSpc>
                <a:spcPct val="100000"/>
              </a:lnSpc>
            </a:pPr>
            <a:r>
              <a:rPr sz="2800" spc="-5" dirty="0"/>
              <a:t>pn junction </a:t>
            </a:r>
            <a:r>
              <a:rPr lang="en-IN" sz="2800" spc="-5" dirty="0"/>
              <a:t>diode and BJT </a:t>
            </a:r>
            <a:r>
              <a:rPr lang="en-IN" sz="2800" spc="-10" dirty="0"/>
              <a:t>S</a:t>
            </a:r>
            <a:r>
              <a:rPr sz="2800" spc="-10" dirty="0"/>
              <a:t>process </a:t>
            </a:r>
            <a:r>
              <a:rPr sz="2800" spc="-5" dirty="0"/>
              <a:t>simulation</a:t>
            </a:r>
            <a:endParaRPr sz="2800" dirty="0"/>
          </a:p>
        </p:txBody>
      </p:sp>
      <p:sp>
        <p:nvSpPr>
          <p:cNvPr id="4" name="AutoShape 2" descr="Bipolar Transistor Structure &amp; Fabrication » Electronics 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25" y="5105400"/>
            <a:ext cx="28003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340" y="267969"/>
            <a:ext cx="54356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Assignment</a:t>
            </a:r>
            <a:r>
              <a:rPr sz="2800" spc="0" dirty="0"/>
              <a:t> </a:t>
            </a:r>
            <a:r>
              <a:rPr sz="2800" spc="-5" dirty="0"/>
              <a:t>7</a:t>
            </a:r>
            <a:endParaRPr sz="2800"/>
          </a:p>
          <a:p>
            <a:pPr algn="ctr">
              <a:lnSpc>
                <a:spcPct val="100000"/>
              </a:lnSpc>
            </a:pPr>
            <a:r>
              <a:rPr sz="2800" spc="-5" dirty="0"/>
              <a:t>pn junction diode </a:t>
            </a:r>
            <a:r>
              <a:rPr sz="2800" spc="-10" dirty="0"/>
              <a:t>sdevice</a:t>
            </a:r>
            <a:r>
              <a:rPr sz="2800" dirty="0"/>
              <a:t> </a:t>
            </a:r>
            <a:r>
              <a:rPr sz="2800" spc="-5" dirty="0"/>
              <a:t>simulation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7542" y="1613738"/>
            <a:ext cx="10829925" cy="393312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57200" lvl="0" indent="-457200" algn="just">
              <a:buAutoNum type="arabicPeriod"/>
            </a:pPr>
            <a:r>
              <a:rPr lang="en-AU" sz="2400" dirty="0"/>
              <a:t>In the given </a:t>
            </a:r>
            <a:r>
              <a:rPr lang="en-AU" sz="2400" b="1" dirty="0"/>
              <a:t>n</a:t>
            </a:r>
            <a:r>
              <a:rPr lang="en-AU" sz="2400" b="1" baseline="30000" dirty="0"/>
              <a:t>+</a:t>
            </a:r>
            <a:r>
              <a:rPr lang="en-AU" sz="2400" b="1" dirty="0"/>
              <a:t>p</a:t>
            </a:r>
            <a:r>
              <a:rPr lang="en-AU" sz="2400" b="1" baseline="30000" dirty="0"/>
              <a:t>-</a:t>
            </a:r>
            <a:r>
              <a:rPr lang="en-AU" sz="2400" b="1" dirty="0"/>
              <a:t>n</a:t>
            </a:r>
            <a:r>
              <a:rPr lang="en-AU" sz="2400" dirty="0"/>
              <a:t> junction structure, plot the energy band diagram (E</a:t>
            </a:r>
            <a:r>
              <a:rPr lang="en-AU" sz="2400" baseline="-25000" dirty="0"/>
              <a:t>C</a:t>
            </a:r>
            <a:r>
              <a:rPr lang="en-AU" sz="2400" dirty="0"/>
              <a:t>, E</a:t>
            </a:r>
            <a:r>
              <a:rPr lang="en-AU" sz="2400" baseline="-25000" dirty="0"/>
              <a:t>V</a:t>
            </a:r>
            <a:r>
              <a:rPr lang="en-AU" sz="2400" dirty="0"/>
              <a:t>, E</a:t>
            </a:r>
            <a:r>
              <a:rPr lang="en-AU" sz="2400" baseline="-25000" dirty="0"/>
              <a:t>F</a:t>
            </a:r>
            <a:r>
              <a:rPr lang="en-AU" sz="2400" dirty="0"/>
              <a:t>) along the junctions under the application of (a) in common Emitter configuration (b) common base configuration and (c) common collector configuration. Also, plot the quasi Fermi level in these cases.</a:t>
            </a:r>
          </a:p>
          <a:p>
            <a:pPr marL="457200" lvl="0" indent="-457200" algn="just">
              <a:buAutoNum type="arabicPeriod"/>
            </a:pPr>
            <a:endParaRPr lang="en-AU" sz="2400" dirty="0"/>
          </a:p>
          <a:p>
            <a:pPr marL="457200" lvl="0" indent="-457200" algn="just">
              <a:buAutoNum type="arabicPeriod"/>
            </a:pPr>
            <a:r>
              <a:rPr lang="en-AU" sz="2400" dirty="0"/>
              <a:t>Plot the IV curves of the BJT in common emitter as well as common base configuration.</a:t>
            </a:r>
          </a:p>
          <a:p>
            <a:pPr marL="457200" lvl="0" indent="-457200" algn="just">
              <a:buAutoNum type="arabicPeriod"/>
            </a:pPr>
            <a:endParaRPr lang="en-AU" sz="2400" dirty="0"/>
          </a:p>
          <a:p>
            <a:pPr lvl="0" algn="just"/>
            <a:r>
              <a:rPr lang="en-AU" sz="2400" dirty="0"/>
              <a:t> </a:t>
            </a:r>
            <a:endParaRPr lang="en-IN" sz="2400" dirty="0"/>
          </a:p>
          <a:p>
            <a:pPr algn="just"/>
            <a:r>
              <a:rPr lang="en-AU" dirty="0"/>
              <a:t>Note: Required material is given in the slides for more details refer to the </a:t>
            </a:r>
            <a:r>
              <a:rPr lang="en-AU" dirty="0" err="1"/>
              <a:t>sprocess</a:t>
            </a:r>
            <a:r>
              <a:rPr lang="en-AU" dirty="0"/>
              <a:t> user guide attached with this assignment.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758" y="821512"/>
            <a:ext cx="7612380" cy="100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# use these files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get </a:t>
            </a:r>
            <a:r>
              <a:rPr sz="1600" spc="-5" dirty="0">
                <a:latin typeface="Calibri"/>
                <a:cs typeface="Calibri"/>
              </a:rPr>
              <a:t>the band </a:t>
            </a:r>
            <a:r>
              <a:rPr sz="1600" spc="-10" dirty="0">
                <a:latin typeface="Calibri"/>
                <a:cs typeface="Calibri"/>
              </a:rPr>
              <a:t>diagram </a:t>
            </a:r>
            <a:r>
              <a:rPr sz="1600" spc="-5" dirty="0">
                <a:latin typeface="Calibri"/>
                <a:cs typeface="Calibri"/>
              </a:rPr>
              <a:t>and IV </a:t>
            </a:r>
            <a:r>
              <a:rPr sz="1600" spc="-10" dirty="0">
                <a:latin typeface="Calibri"/>
                <a:cs typeface="Calibri"/>
              </a:rPr>
              <a:t>characteristics </a:t>
            </a:r>
            <a:r>
              <a:rPr sz="1600" spc="-5" dirty="0">
                <a:latin typeface="Calibri"/>
                <a:cs typeface="Calibri"/>
              </a:rPr>
              <a:t>of the given device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structure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File {</a:t>
            </a:r>
            <a:endParaRPr sz="1600">
              <a:latin typeface="Calibri"/>
              <a:cs typeface="Calibri"/>
            </a:endParaRPr>
          </a:p>
          <a:p>
            <a:pPr marL="926465" marR="3418204">
              <a:lnSpc>
                <a:spcPct val="100000"/>
              </a:lnSpc>
              <a:tabLst>
                <a:tab pos="1656714" algn="l"/>
                <a:tab pos="1794510" algn="l"/>
              </a:tabLst>
            </a:pPr>
            <a:r>
              <a:rPr sz="1600" spc="-5" dirty="0">
                <a:latin typeface="Calibri"/>
                <a:cs typeface="Calibri"/>
              </a:rPr>
              <a:t>Grid=	</a:t>
            </a:r>
            <a:r>
              <a:rPr sz="1600" spc="-10" dirty="0">
                <a:latin typeface="Calibri"/>
                <a:cs typeface="Calibri"/>
              </a:rPr>
              <a:t>"5_pn_final_structure_fps.tdr"  Current=		"bottom.plt"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6132" y="1797557"/>
            <a:ext cx="717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Plot=  </a:t>
            </a:r>
            <a:r>
              <a:rPr sz="1600" spc="-10" dirty="0">
                <a:latin typeface="Calibri"/>
                <a:cs typeface="Calibri"/>
              </a:rPr>
              <a:t>Ou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pu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=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9916" y="1797557"/>
            <a:ext cx="12744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5080" indent="-172085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"bottom.tdr"  </a:t>
            </a:r>
            <a:r>
              <a:rPr sz="1600" spc="-10" dirty="0">
                <a:latin typeface="Calibri"/>
                <a:cs typeface="Calibri"/>
              </a:rPr>
              <a:t>"bo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om.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og"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}</a:t>
            </a:r>
          </a:p>
          <a:p>
            <a:pPr>
              <a:lnSpc>
                <a:spcPct val="100000"/>
              </a:lnSpc>
            </a:pPr>
            <a:endParaRPr spc="-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Electrode</a:t>
            </a:r>
            <a:r>
              <a:rPr spc="15" dirty="0"/>
              <a:t> </a:t>
            </a:r>
            <a:r>
              <a:rPr spc="-5" dirty="0"/>
              <a:t>{</a:t>
            </a:r>
          </a:p>
          <a:p>
            <a:pPr marL="926465">
              <a:lnSpc>
                <a:spcPct val="100000"/>
              </a:lnSpc>
            </a:pPr>
            <a:r>
              <a:rPr spc="-5" dirty="0"/>
              <a:t>{ Name= "n"  </a:t>
            </a:r>
            <a:r>
              <a:rPr spc="-20" dirty="0"/>
              <a:t>Voltage= </a:t>
            </a:r>
            <a:r>
              <a:rPr spc="-5" dirty="0"/>
              <a:t>0.0</a:t>
            </a:r>
            <a:r>
              <a:rPr spc="10" dirty="0"/>
              <a:t> </a:t>
            </a:r>
            <a:r>
              <a:rPr spc="-5" dirty="0"/>
              <a:t>}</a:t>
            </a:r>
          </a:p>
          <a:p>
            <a:pPr marL="926465">
              <a:lnSpc>
                <a:spcPct val="100000"/>
              </a:lnSpc>
            </a:pPr>
            <a:r>
              <a:rPr spc="-5" dirty="0"/>
              <a:t>{ Name= "p"  </a:t>
            </a:r>
            <a:r>
              <a:rPr spc="-20" dirty="0"/>
              <a:t>Voltage= </a:t>
            </a:r>
            <a:r>
              <a:rPr spc="-5" dirty="0"/>
              <a:t>0.0</a:t>
            </a:r>
            <a:r>
              <a:rPr dirty="0"/>
              <a:t> </a:t>
            </a:r>
            <a:r>
              <a:rPr spc="-5"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Physics</a:t>
            </a:r>
            <a:r>
              <a:rPr spc="-25" dirty="0"/>
              <a:t> </a:t>
            </a:r>
            <a:r>
              <a:rPr spc="-5" dirty="0"/>
              <a:t>{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81000" marR="1127760">
              <a:lnSpc>
                <a:spcPct val="100000"/>
              </a:lnSpc>
            </a:pPr>
            <a:r>
              <a:rPr spc="-5" dirty="0"/>
              <a:t>Mobility ( </a:t>
            </a:r>
            <a:r>
              <a:rPr spc="-10" dirty="0"/>
              <a:t>DopingDep </a:t>
            </a:r>
            <a:r>
              <a:rPr spc="-5" dirty="0"/>
              <a:t>)  </a:t>
            </a:r>
            <a:r>
              <a:rPr spc="-10" dirty="0"/>
              <a:t>EffectiveIntrinsicDensity(BandGapNarrowing(oldSlotboom))  Recombination</a:t>
            </a:r>
            <a:r>
              <a:rPr spc="-5" dirty="0"/>
              <a:t> </a:t>
            </a:r>
            <a:r>
              <a:rPr spc="-15" dirty="0"/>
              <a:t>(Avalanche(CarrierTempDrive)</a:t>
            </a:r>
          </a:p>
          <a:p>
            <a:pPr marL="2847340" marR="225234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Band2Band</a:t>
            </a:r>
            <a:r>
              <a:rPr spc="-60" dirty="0"/>
              <a:t> </a:t>
            </a:r>
            <a:r>
              <a:rPr spc="-10" dirty="0"/>
              <a:t>(E2)  SRH)</a:t>
            </a:r>
          </a:p>
          <a:p>
            <a:pPr marL="381000">
              <a:lnSpc>
                <a:spcPct val="100000"/>
              </a:lnSpc>
            </a:pPr>
            <a:r>
              <a:rPr spc="-5" dirty="0"/>
              <a:t># turn them on or </a:t>
            </a:r>
            <a:r>
              <a:rPr spc="-10" dirty="0"/>
              <a:t>off to see </a:t>
            </a:r>
            <a:r>
              <a:rPr spc="-5" dirty="0"/>
              <a:t>the </a:t>
            </a:r>
            <a:r>
              <a:rPr spc="-15" dirty="0"/>
              <a:t>effect </a:t>
            </a:r>
            <a:r>
              <a:rPr spc="-5" dirty="0"/>
              <a:t>of each </a:t>
            </a:r>
            <a:r>
              <a:rPr spc="-10" dirty="0"/>
              <a:t>recombination</a:t>
            </a:r>
            <a:r>
              <a:rPr spc="114" dirty="0"/>
              <a:t> </a:t>
            </a:r>
            <a:r>
              <a:rPr spc="-5" dirty="0"/>
              <a:t>mechanism</a:t>
            </a:r>
          </a:p>
          <a:p>
            <a:pPr marL="926465">
              <a:lnSpc>
                <a:spcPct val="100000"/>
              </a:lnSpc>
            </a:pPr>
            <a:r>
              <a:rPr spc="-5" dirty="0"/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0058" y="121157"/>
            <a:ext cx="4219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TCAD </a:t>
            </a:r>
            <a:r>
              <a:rPr spc="-5" dirty="0"/>
              <a:t>Sdevice</a:t>
            </a:r>
            <a:r>
              <a:rPr spc="-35" dirty="0"/>
              <a:t> </a:t>
            </a:r>
            <a:r>
              <a:rPr spc="-5" dirty="0"/>
              <a:t>Simulation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0058" y="121157"/>
            <a:ext cx="4219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TCAD </a:t>
            </a:r>
            <a:r>
              <a:rPr spc="-5" dirty="0"/>
              <a:t>Sdevice</a:t>
            </a:r>
            <a:r>
              <a:rPr spc="-35" dirty="0"/>
              <a:t> </a:t>
            </a:r>
            <a:r>
              <a:rPr spc="-5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122374"/>
            <a:ext cx="5220970" cy="441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Plot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Doping DonorConcentration AcceptorConcentration  </a:t>
            </a:r>
            <a:r>
              <a:rPr sz="1600" spc="-5" dirty="0">
                <a:latin typeface="Calibri"/>
                <a:cs typeface="Calibri"/>
              </a:rPr>
              <a:t>BandGap </a:t>
            </a:r>
            <a:r>
              <a:rPr sz="1600" spc="-10" dirty="0">
                <a:latin typeface="Calibri"/>
                <a:cs typeface="Calibri"/>
              </a:rPr>
              <a:t>BandGapNarrowing ElectronAffinity  ConductionBandEnergy ValenceBandEnergy  eQuasiFermiEnergy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hQuasiFermiEnergy</a:t>
            </a:r>
            <a:endParaRPr sz="1600">
              <a:latin typeface="Calibri"/>
              <a:cs typeface="Calibri"/>
            </a:endParaRPr>
          </a:p>
          <a:p>
            <a:pPr marL="927100" marR="979169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eDensity hDensity  </a:t>
            </a:r>
            <a:r>
              <a:rPr sz="1600" spc="-10" dirty="0">
                <a:latin typeface="Calibri"/>
                <a:cs typeface="Calibri"/>
              </a:rPr>
              <a:t>EffectiveIntrinsicDensity </a:t>
            </a:r>
            <a:r>
              <a:rPr sz="1600" spc="-5" dirty="0">
                <a:latin typeface="Calibri"/>
                <a:cs typeface="Calibri"/>
              </a:rPr>
              <a:t>IntrinsicDensity  </a:t>
            </a:r>
            <a:r>
              <a:rPr sz="1600" spc="-10" dirty="0">
                <a:latin typeface="Calibri"/>
                <a:cs typeface="Calibri"/>
              </a:rPr>
              <a:t>ElectricField/Vector</a:t>
            </a:r>
            <a:endParaRPr sz="1600">
              <a:latin typeface="Calibri"/>
              <a:cs typeface="Calibri"/>
            </a:endParaRPr>
          </a:p>
          <a:p>
            <a:pPr marL="927100" marR="322834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Potential  Sp</a:t>
            </a:r>
            <a:r>
              <a:rPr sz="1600" spc="-5" dirty="0">
                <a:latin typeface="Calibri"/>
                <a:cs typeface="Calibri"/>
              </a:rPr>
              <a:t>ac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Ch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927100" marR="106045">
              <a:lnSpc>
                <a:spcPct val="100000"/>
              </a:lnSpc>
              <a:tabLst>
                <a:tab pos="2755900" algn="l"/>
              </a:tabLst>
            </a:pPr>
            <a:r>
              <a:rPr sz="1600" spc="-20" dirty="0">
                <a:latin typeface="Calibri"/>
                <a:cs typeface="Calibri"/>
              </a:rPr>
              <a:t>Current/Vector </a:t>
            </a:r>
            <a:r>
              <a:rPr sz="1600" spc="-15" dirty="0">
                <a:latin typeface="Calibri"/>
                <a:cs typeface="Calibri"/>
              </a:rPr>
              <a:t>eCurrent/Vector hCurrent/Vector  </a:t>
            </a:r>
            <a:r>
              <a:rPr sz="1600" spc="-10" dirty="0">
                <a:latin typeface="Calibri"/>
                <a:cs typeface="Calibri"/>
              </a:rPr>
              <a:t>CurrentPotential	</a:t>
            </a:r>
            <a:r>
              <a:rPr sz="1600" spc="-5" dirty="0">
                <a:latin typeface="Calibri"/>
                <a:cs typeface="Calibri"/>
              </a:rPr>
              <a:t>*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visualizing </a:t>
            </a:r>
            <a:r>
              <a:rPr sz="1600" spc="-10" dirty="0">
                <a:latin typeface="Calibri"/>
                <a:cs typeface="Calibri"/>
              </a:rPr>
              <a:t>current </a:t>
            </a:r>
            <a:r>
              <a:rPr sz="1600" spc="-5" dirty="0">
                <a:latin typeface="Calibri"/>
                <a:cs typeface="Calibri"/>
              </a:rPr>
              <a:t>lines  eMobility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hMobility</a:t>
            </a:r>
            <a:endParaRPr sz="1600">
              <a:latin typeface="Calibri"/>
              <a:cs typeface="Calibri"/>
            </a:endParaRPr>
          </a:p>
          <a:p>
            <a:pPr marL="12700" marR="929005" indent="9144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SRHRecombination AugerRecombination  </a:t>
            </a:r>
            <a:r>
              <a:rPr sz="1600" spc="-20" dirty="0">
                <a:latin typeface="Calibri"/>
                <a:cs typeface="Calibri"/>
              </a:rPr>
              <a:t>TotalRecombination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SurfaceRecombination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eLifeTime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hLifeTime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ComplexRefractiveIndex</a:t>
            </a:r>
            <a:r>
              <a:rPr sz="1600" spc="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QuantumYield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5410" y="1242187"/>
            <a:ext cx="5864860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Math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927100" marR="338772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Extrapolate  Iterations= </a:t>
            </a:r>
            <a:r>
              <a:rPr sz="1400" dirty="0">
                <a:latin typeface="Calibri"/>
                <a:cs typeface="Calibri"/>
              </a:rPr>
              <a:t>8  </a:t>
            </a:r>
            <a:r>
              <a:rPr sz="1400" spc="-5" dirty="0">
                <a:latin typeface="Calibri"/>
                <a:cs typeface="Calibri"/>
              </a:rPr>
              <a:t>SubMethod=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ParDiSo  Method=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Blocked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Solve{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Coupled </a:t>
            </a:r>
            <a:r>
              <a:rPr sz="1400" dirty="0">
                <a:latin typeface="Calibri"/>
                <a:cs typeface="Calibri"/>
              </a:rPr>
              <a:t>{ </a:t>
            </a:r>
            <a:r>
              <a:rPr sz="1400" spc="-5" dirty="0">
                <a:latin typeface="Calibri"/>
                <a:cs typeface="Calibri"/>
              </a:rPr>
              <a:t>Poisson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Coupled </a:t>
            </a:r>
            <a:r>
              <a:rPr sz="1400" dirty="0">
                <a:latin typeface="Calibri"/>
                <a:cs typeface="Calibri"/>
              </a:rPr>
              <a:t>{ </a:t>
            </a:r>
            <a:r>
              <a:rPr sz="1400" spc="-5" dirty="0">
                <a:latin typeface="Calibri"/>
                <a:cs typeface="Calibri"/>
              </a:rPr>
              <a:t>Poisson Electron </a:t>
            </a:r>
            <a:r>
              <a:rPr sz="1400" dirty="0">
                <a:latin typeface="Calibri"/>
                <a:cs typeface="Calibri"/>
              </a:rPr>
              <a:t>Hole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044575" marR="12065" indent="-11811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Quasistationary </a:t>
            </a:r>
            <a:r>
              <a:rPr sz="1400" dirty="0">
                <a:latin typeface="Calibri"/>
                <a:cs typeface="Calibri"/>
              </a:rPr>
              <a:t>( </a:t>
            </a:r>
            <a:r>
              <a:rPr sz="1400" spc="-5" dirty="0">
                <a:latin typeface="Calibri"/>
                <a:cs typeface="Calibri"/>
              </a:rPr>
              <a:t>InitialStep </a:t>
            </a:r>
            <a:r>
              <a:rPr sz="1400" dirty="0">
                <a:latin typeface="Calibri"/>
                <a:cs typeface="Calibri"/>
              </a:rPr>
              <a:t>= 1e-3 </a:t>
            </a:r>
            <a:r>
              <a:rPr sz="1400" spc="-5" dirty="0">
                <a:latin typeface="Calibri"/>
                <a:cs typeface="Calibri"/>
              </a:rPr>
              <a:t>MaxStep </a:t>
            </a:r>
            <a:r>
              <a:rPr sz="1400" dirty="0">
                <a:latin typeface="Calibri"/>
                <a:cs typeface="Calibri"/>
              </a:rPr>
              <a:t>= 0.1 </a:t>
            </a:r>
            <a:r>
              <a:rPr sz="1400" spc="-5" dirty="0">
                <a:latin typeface="Calibri"/>
                <a:cs typeface="Calibri"/>
              </a:rPr>
              <a:t>MinStep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1e-6  </a:t>
            </a:r>
            <a:r>
              <a:rPr sz="1400" dirty="0">
                <a:latin typeface="Calibri"/>
                <a:cs typeface="Calibri"/>
              </a:rPr>
              <a:t>Goal { </a:t>
            </a:r>
            <a:r>
              <a:rPr sz="1400" spc="-5" dirty="0">
                <a:latin typeface="Calibri"/>
                <a:cs typeface="Calibri"/>
              </a:rPr>
              <a:t>Name </a:t>
            </a:r>
            <a:r>
              <a:rPr sz="1400" dirty="0">
                <a:latin typeface="Calibri"/>
                <a:cs typeface="Calibri"/>
              </a:rPr>
              <a:t>= "p" </a:t>
            </a:r>
            <a:r>
              <a:rPr sz="1400" spc="-15" dirty="0">
                <a:latin typeface="Calibri"/>
                <a:cs typeface="Calibri"/>
              </a:rPr>
              <a:t>Voltage </a:t>
            </a:r>
            <a:r>
              <a:rPr sz="1400" spc="-5" dirty="0">
                <a:latin typeface="Calibri"/>
                <a:cs typeface="Calibri"/>
              </a:rPr>
              <a:t>=2}){ Coupled </a:t>
            </a:r>
            <a:r>
              <a:rPr sz="1400" dirty="0">
                <a:latin typeface="Calibri"/>
                <a:cs typeface="Calibri"/>
              </a:rPr>
              <a:t>{ </a:t>
            </a:r>
            <a:r>
              <a:rPr sz="1400" spc="-5" dirty="0">
                <a:latin typeface="Calibri"/>
                <a:cs typeface="Calibri"/>
              </a:rPr>
              <a:t>Poisson </a:t>
            </a:r>
            <a:r>
              <a:rPr sz="1400" spc="-10" dirty="0">
                <a:latin typeface="Calibri"/>
                <a:cs typeface="Calibri"/>
              </a:rPr>
              <a:t>Electron </a:t>
            </a:r>
            <a:r>
              <a:rPr sz="1400" dirty="0">
                <a:latin typeface="Calibri"/>
                <a:cs typeface="Calibri"/>
              </a:rPr>
              <a:t>Hole }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NewCurrentFile="IV_sweep_"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044575" marR="5080" indent="-7810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Quasistationary </a:t>
            </a:r>
            <a:r>
              <a:rPr sz="1400" dirty="0">
                <a:latin typeface="Calibri"/>
                <a:cs typeface="Calibri"/>
              </a:rPr>
              <a:t>( </a:t>
            </a:r>
            <a:r>
              <a:rPr sz="1400" spc="-5" dirty="0">
                <a:latin typeface="Calibri"/>
                <a:cs typeface="Calibri"/>
              </a:rPr>
              <a:t>InitialStep </a:t>
            </a:r>
            <a:r>
              <a:rPr sz="1400" dirty="0">
                <a:latin typeface="Calibri"/>
                <a:cs typeface="Calibri"/>
              </a:rPr>
              <a:t>= 1e-3 </a:t>
            </a:r>
            <a:r>
              <a:rPr sz="1400" spc="-5" dirty="0">
                <a:latin typeface="Calibri"/>
                <a:cs typeface="Calibri"/>
              </a:rPr>
              <a:t>MaxStep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0.001 MinStep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1e-6  </a:t>
            </a:r>
            <a:r>
              <a:rPr sz="1400" dirty="0">
                <a:latin typeface="Calibri"/>
                <a:cs typeface="Calibri"/>
              </a:rPr>
              <a:t>Goal { </a:t>
            </a:r>
            <a:r>
              <a:rPr sz="1400" spc="-5" dirty="0">
                <a:latin typeface="Calibri"/>
                <a:cs typeface="Calibri"/>
              </a:rPr>
              <a:t>Name </a:t>
            </a:r>
            <a:r>
              <a:rPr sz="1400" dirty="0">
                <a:latin typeface="Calibri"/>
                <a:cs typeface="Calibri"/>
              </a:rPr>
              <a:t>= "p" </a:t>
            </a:r>
            <a:r>
              <a:rPr sz="1400" spc="-15" dirty="0">
                <a:latin typeface="Calibri"/>
                <a:cs typeface="Calibri"/>
              </a:rPr>
              <a:t>Voltage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=-10})</a:t>
            </a:r>
            <a:endParaRPr sz="1400">
              <a:latin typeface="Calibri"/>
              <a:cs typeface="Calibri"/>
            </a:endParaRPr>
          </a:p>
          <a:p>
            <a:pPr marL="1004569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{ </a:t>
            </a:r>
            <a:r>
              <a:rPr sz="1400" spc="-5" dirty="0">
                <a:latin typeface="Calibri"/>
                <a:cs typeface="Calibri"/>
              </a:rPr>
              <a:t>Coupled </a:t>
            </a:r>
            <a:r>
              <a:rPr sz="1400" dirty="0">
                <a:latin typeface="Calibri"/>
                <a:cs typeface="Calibri"/>
              </a:rPr>
              <a:t>{ </a:t>
            </a:r>
            <a:r>
              <a:rPr sz="1400" spc="-5" dirty="0">
                <a:latin typeface="Calibri"/>
                <a:cs typeface="Calibri"/>
              </a:rPr>
              <a:t>Poisson </a:t>
            </a:r>
            <a:r>
              <a:rPr sz="1400" spc="-10" dirty="0">
                <a:latin typeface="Calibri"/>
                <a:cs typeface="Calibri"/>
              </a:rPr>
              <a:t>Electron </a:t>
            </a:r>
            <a:r>
              <a:rPr sz="1400" dirty="0">
                <a:latin typeface="Calibri"/>
                <a:cs typeface="Calibri"/>
              </a:rPr>
              <a:t>Hole }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0058" y="121157"/>
            <a:ext cx="4219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TCAD </a:t>
            </a:r>
            <a:r>
              <a:rPr spc="-5" dirty="0"/>
              <a:t>Sdevice</a:t>
            </a:r>
            <a:r>
              <a:rPr spc="-35" dirty="0"/>
              <a:t> </a:t>
            </a:r>
            <a:r>
              <a:rPr spc="-5" dirty="0"/>
              <a:t>Simulation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03080" y="1760220"/>
            <a:ext cx="2268220" cy="295910"/>
          </a:xfrm>
          <a:custGeom>
            <a:avLst/>
            <a:gdLst/>
            <a:ahLst/>
            <a:cxnLst/>
            <a:rect l="l" t="t" r="r" b="b"/>
            <a:pathLst>
              <a:path w="2268220" h="295910">
                <a:moveTo>
                  <a:pt x="0" y="295655"/>
                </a:moveTo>
                <a:lnTo>
                  <a:pt x="2267712" y="295655"/>
                </a:lnTo>
                <a:lnTo>
                  <a:pt x="2267712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03080" y="1554480"/>
            <a:ext cx="2268220" cy="205740"/>
          </a:xfrm>
          <a:custGeom>
            <a:avLst/>
            <a:gdLst/>
            <a:ahLst/>
            <a:cxnLst/>
            <a:rect l="l" t="t" r="r" b="b"/>
            <a:pathLst>
              <a:path w="2268220" h="205739">
                <a:moveTo>
                  <a:pt x="0" y="205739"/>
                </a:moveTo>
                <a:lnTo>
                  <a:pt x="2267712" y="205739"/>
                </a:lnTo>
                <a:lnTo>
                  <a:pt x="2267712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6164" y="4550664"/>
            <a:ext cx="769620" cy="307975"/>
          </a:xfrm>
          <a:custGeom>
            <a:avLst/>
            <a:gdLst/>
            <a:ahLst/>
            <a:cxnLst/>
            <a:rect l="l" t="t" r="r" b="b"/>
            <a:pathLst>
              <a:path w="769620" h="307975">
                <a:moveTo>
                  <a:pt x="0" y="307848"/>
                </a:moveTo>
                <a:lnTo>
                  <a:pt x="769620" y="307848"/>
                </a:lnTo>
                <a:lnTo>
                  <a:pt x="76962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596" y="4550664"/>
            <a:ext cx="771525" cy="307975"/>
          </a:xfrm>
          <a:custGeom>
            <a:avLst/>
            <a:gdLst/>
            <a:ahLst/>
            <a:cxnLst/>
            <a:rect l="l" t="t" r="r" b="b"/>
            <a:pathLst>
              <a:path w="771525" h="307975">
                <a:moveTo>
                  <a:pt x="0" y="307848"/>
                </a:moveTo>
                <a:lnTo>
                  <a:pt x="771143" y="307848"/>
                </a:lnTo>
                <a:lnTo>
                  <a:pt x="771143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03080" y="1152144"/>
            <a:ext cx="2268220" cy="204470"/>
          </a:xfrm>
          <a:custGeom>
            <a:avLst/>
            <a:gdLst/>
            <a:ahLst/>
            <a:cxnLst/>
            <a:rect l="l" t="t" r="r" b="b"/>
            <a:pathLst>
              <a:path w="2268220" h="204469">
                <a:moveTo>
                  <a:pt x="0" y="204215"/>
                </a:moveTo>
                <a:lnTo>
                  <a:pt x="2267712" y="204215"/>
                </a:lnTo>
                <a:lnTo>
                  <a:pt x="2267712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83368" y="1152144"/>
            <a:ext cx="725805" cy="192405"/>
          </a:xfrm>
          <a:custGeom>
            <a:avLst/>
            <a:gdLst/>
            <a:ahLst/>
            <a:cxnLst/>
            <a:rect l="l" t="t" r="r" b="b"/>
            <a:pathLst>
              <a:path w="725804" h="192405">
                <a:moveTo>
                  <a:pt x="0" y="192024"/>
                </a:moveTo>
                <a:lnTo>
                  <a:pt x="725424" y="192024"/>
                </a:lnTo>
                <a:lnTo>
                  <a:pt x="725424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83368" y="1152144"/>
            <a:ext cx="725805" cy="192405"/>
          </a:xfrm>
          <a:custGeom>
            <a:avLst/>
            <a:gdLst/>
            <a:ahLst/>
            <a:cxnLst/>
            <a:rect l="l" t="t" r="r" b="b"/>
            <a:pathLst>
              <a:path w="725804" h="192405">
                <a:moveTo>
                  <a:pt x="0" y="192024"/>
                </a:moveTo>
                <a:lnTo>
                  <a:pt x="725424" y="192024"/>
                </a:lnTo>
                <a:lnTo>
                  <a:pt x="725424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80804" y="649223"/>
            <a:ext cx="76200" cy="399415"/>
          </a:xfrm>
          <a:custGeom>
            <a:avLst/>
            <a:gdLst/>
            <a:ahLst/>
            <a:cxnLst/>
            <a:rect l="l" t="t" r="r" b="b"/>
            <a:pathLst>
              <a:path w="76200" h="399415">
                <a:moveTo>
                  <a:pt x="31750" y="323088"/>
                </a:moveTo>
                <a:lnTo>
                  <a:pt x="0" y="323088"/>
                </a:lnTo>
                <a:lnTo>
                  <a:pt x="38100" y="399288"/>
                </a:lnTo>
                <a:lnTo>
                  <a:pt x="69850" y="335788"/>
                </a:lnTo>
                <a:lnTo>
                  <a:pt x="31750" y="335788"/>
                </a:lnTo>
                <a:lnTo>
                  <a:pt x="31750" y="323088"/>
                </a:lnTo>
                <a:close/>
              </a:path>
              <a:path w="76200" h="399415">
                <a:moveTo>
                  <a:pt x="44450" y="0"/>
                </a:moveTo>
                <a:lnTo>
                  <a:pt x="31750" y="0"/>
                </a:lnTo>
                <a:lnTo>
                  <a:pt x="31750" y="335788"/>
                </a:lnTo>
                <a:lnTo>
                  <a:pt x="44450" y="335788"/>
                </a:lnTo>
                <a:lnTo>
                  <a:pt x="44450" y="0"/>
                </a:lnTo>
                <a:close/>
              </a:path>
              <a:path w="76200" h="399415">
                <a:moveTo>
                  <a:pt x="76200" y="323088"/>
                </a:moveTo>
                <a:lnTo>
                  <a:pt x="44450" y="323088"/>
                </a:lnTo>
                <a:lnTo>
                  <a:pt x="44450" y="335788"/>
                </a:lnTo>
                <a:lnTo>
                  <a:pt x="69850" y="335788"/>
                </a:lnTo>
                <a:lnTo>
                  <a:pt x="76200" y="32308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4559" y="649223"/>
            <a:ext cx="76200" cy="399415"/>
          </a:xfrm>
          <a:custGeom>
            <a:avLst/>
            <a:gdLst/>
            <a:ahLst/>
            <a:cxnLst/>
            <a:rect l="l" t="t" r="r" b="b"/>
            <a:pathLst>
              <a:path w="76200" h="399415">
                <a:moveTo>
                  <a:pt x="31750" y="323088"/>
                </a:moveTo>
                <a:lnTo>
                  <a:pt x="0" y="323088"/>
                </a:lnTo>
                <a:lnTo>
                  <a:pt x="38100" y="399288"/>
                </a:lnTo>
                <a:lnTo>
                  <a:pt x="69850" y="335788"/>
                </a:lnTo>
                <a:lnTo>
                  <a:pt x="31750" y="335788"/>
                </a:lnTo>
                <a:lnTo>
                  <a:pt x="31750" y="323088"/>
                </a:lnTo>
                <a:close/>
              </a:path>
              <a:path w="76200" h="399415">
                <a:moveTo>
                  <a:pt x="44450" y="0"/>
                </a:moveTo>
                <a:lnTo>
                  <a:pt x="31750" y="0"/>
                </a:lnTo>
                <a:lnTo>
                  <a:pt x="31750" y="335788"/>
                </a:lnTo>
                <a:lnTo>
                  <a:pt x="44450" y="335788"/>
                </a:lnTo>
                <a:lnTo>
                  <a:pt x="44450" y="0"/>
                </a:lnTo>
                <a:close/>
              </a:path>
              <a:path w="76200" h="399415">
                <a:moveTo>
                  <a:pt x="76200" y="323088"/>
                </a:moveTo>
                <a:lnTo>
                  <a:pt x="44450" y="323088"/>
                </a:lnTo>
                <a:lnTo>
                  <a:pt x="44450" y="335788"/>
                </a:lnTo>
                <a:lnTo>
                  <a:pt x="69850" y="335788"/>
                </a:lnTo>
                <a:lnTo>
                  <a:pt x="76200" y="32308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02240" y="649223"/>
            <a:ext cx="76200" cy="399415"/>
          </a:xfrm>
          <a:custGeom>
            <a:avLst/>
            <a:gdLst/>
            <a:ahLst/>
            <a:cxnLst/>
            <a:rect l="l" t="t" r="r" b="b"/>
            <a:pathLst>
              <a:path w="76200" h="399415">
                <a:moveTo>
                  <a:pt x="31750" y="323088"/>
                </a:moveTo>
                <a:lnTo>
                  <a:pt x="0" y="323088"/>
                </a:lnTo>
                <a:lnTo>
                  <a:pt x="38100" y="399288"/>
                </a:lnTo>
                <a:lnTo>
                  <a:pt x="69850" y="335788"/>
                </a:lnTo>
                <a:lnTo>
                  <a:pt x="31750" y="335788"/>
                </a:lnTo>
                <a:lnTo>
                  <a:pt x="31750" y="323088"/>
                </a:lnTo>
                <a:close/>
              </a:path>
              <a:path w="76200" h="399415">
                <a:moveTo>
                  <a:pt x="44450" y="0"/>
                </a:moveTo>
                <a:lnTo>
                  <a:pt x="31750" y="0"/>
                </a:lnTo>
                <a:lnTo>
                  <a:pt x="31750" y="335788"/>
                </a:lnTo>
                <a:lnTo>
                  <a:pt x="44450" y="335788"/>
                </a:lnTo>
                <a:lnTo>
                  <a:pt x="44450" y="0"/>
                </a:lnTo>
                <a:close/>
              </a:path>
              <a:path w="76200" h="399415">
                <a:moveTo>
                  <a:pt x="76200" y="323088"/>
                </a:moveTo>
                <a:lnTo>
                  <a:pt x="44450" y="323088"/>
                </a:lnTo>
                <a:lnTo>
                  <a:pt x="44450" y="335788"/>
                </a:lnTo>
                <a:lnTo>
                  <a:pt x="69850" y="335788"/>
                </a:lnTo>
                <a:lnTo>
                  <a:pt x="76200" y="32308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56976" y="649223"/>
            <a:ext cx="76200" cy="399415"/>
          </a:xfrm>
          <a:custGeom>
            <a:avLst/>
            <a:gdLst/>
            <a:ahLst/>
            <a:cxnLst/>
            <a:rect l="l" t="t" r="r" b="b"/>
            <a:pathLst>
              <a:path w="76200" h="399415">
                <a:moveTo>
                  <a:pt x="31750" y="323088"/>
                </a:moveTo>
                <a:lnTo>
                  <a:pt x="0" y="323088"/>
                </a:lnTo>
                <a:lnTo>
                  <a:pt x="38100" y="399288"/>
                </a:lnTo>
                <a:lnTo>
                  <a:pt x="69850" y="335788"/>
                </a:lnTo>
                <a:lnTo>
                  <a:pt x="31750" y="335788"/>
                </a:lnTo>
                <a:lnTo>
                  <a:pt x="31750" y="323088"/>
                </a:lnTo>
                <a:close/>
              </a:path>
              <a:path w="76200" h="399415">
                <a:moveTo>
                  <a:pt x="44450" y="0"/>
                </a:moveTo>
                <a:lnTo>
                  <a:pt x="31750" y="0"/>
                </a:lnTo>
                <a:lnTo>
                  <a:pt x="31750" y="335788"/>
                </a:lnTo>
                <a:lnTo>
                  <a:pt x="44450" y="335788"/>
                </a:lnTo>
                <a:lnTo>
                  <a:pt x="44450" y="0"/>
                </a:lnTo>
                <a:close/>
              </a:path>
              <a:path w="76200" h="399415">
                <a:moveTo>
                  <a:pt x="76200" y="323088"/>
                </a:moveTo>
                <a:lnTo>
                  <a:pt x="44450" y="323088"/>
                </a:lnTo>
                <a:lnTo>
                  <a:pt x="44450" y="335788"/>
                </a:lnTo>
                <a:lnTo>
                  <a:pt x="69850" y="335788"/>
                </a:lnTo>
                <a:lnTo>
                  <a:pt x="76200" y="32308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900" y="649223"/>
            <a:ext cx="76200" cy="399415"/>
          </a:xfrm>
          <a:custGeom>
            <a:avLst/>
            <a:gdLst/>
            <a:ahLst/>
            <a:cxnLst/>
            <a:rect l="l" t="t" r="r" b="b"/>
            <a:pathLst>
              <a:path w="76200" h="399415">
                <a:moveTo>
                  <a:pt x="31750" y="323088"/>
                </a:moveTo>
                <a:lnTo>
                  <a:pt x="0" y="323088"/>
                </a:lnTo>
                <a:lnTo>
                  <a:pt x="38100" y="399288"/>
                </a:lnTo>
                <a:lnTo>
                  <a:pt x="69850" y="335788"/>
                </a:lnTo>
                <a:lnTo>
                  <a:pt x="31750" y="335788"/>
                </a:lnTo>
                <a:lnTo>
                  <a:pt x="31750" y="323088"/>
                </a:lnTo>
                <a:close/>
              </a:path>
              <a:path w="76200" h="399415">
                <a:moveTo>
                  <a:pt x="44450" y="0"/>
                </a:moveTo>
                <a:lnTo>
                  <a:pt x="31750" y="0"/>
                </a:lnTo>
                <a:lnTo>
                  <a:pt x="31750" y="335788"/>
                </a:lnTo>
                <a:lnTo>
                  <a:pt x="44450" y="335788"/>
                </a:lnTo>
                <a:lnTo>
                  <a:pt x="44450" y="0"/>
                </a:lnTo>
                <a:close/>
              </a:path>
              <a:path w="76200" h="399415">
                <a:moveTo>
                  <a:pt x="76200" y="323088"/>
                </a:moveTo>
                <a:lnTo>
                  <a:pt x="44450" y="323088"/>
                </a:lnTo>
                <a:lnTo>
                  <a:pt x="44450" y="335788"/>
                </a:lnTo>
                <a:lnTo>
                  <a:pt x="69850" y="335788"/>
                </a:lnTo>
                <a:lnTo>
                  <a:pt x="76200" y="32308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64452" y="4562855"/>
            <a:ext cx="771525" cy="295910"/>
          </a:xfrm>
          <a:custGeom>
            <a:avLst/>
            <a:gdLst/>
            <a:ahLst/>
            <a:cxnLst/>
            <a:rect l="l" t="t" r="r" b="b"/>
            <a:pathLst>
              <a:path w="771525" h="295910">
                <a:moveTo>
                  <a:pt x="0" y="295656"/>
                </a:moveTo>
                <a:lnTo>
                  <a:pt x="771144" y="295656"/>
                </a:lnTo>
                <a:lnTo>
                  <a:pt x="771144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9408" y="4562855"/>
            <a:ext cx="769620" cy="295910"/>
          </a:xfrm>
          <a:custGeom>
            <a:avLst/>
            <a:gdLst/>
            <a:ahLst/>
            <a:cxnLst/>
            <a:rect l="l" t="t" r="r" b="b"/>
            <a:pathLst>
              <a:path w="769620" h="295910">
                <a:moveTo>
                  <a:pt x="0" y="295656"/>
                </a:moveTo>
                <a:lnTo>
                  <a:pt x="769619" y="295656"/>
                </a:lnTo>
                <a:lnTo>
                  <a:pt x="769619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9408" y="4858511"/>
            <a:ext cx="2266315" cy="1030605"/>
          </a:xfrm>
          <a:custGeom>
            <a:avLst/>
            <a:gdLst/>
            <a:ahLst/>
            <a:cxnLst/>
            <a:rect l="l" t="t" r="r" b="b"/>
            <a:pathLst>
              <a:path w="2266315" h="1030604">
                <a:moveTo>
                  <a:pt x="0" y="1030224"/>
                </a:moveTo>
                <a:lnTo>
                  <a:pt x="2266188" y="1030224"/>
                </a:lnTo>
                <a:lnTo>
                  <a:pt x="2266188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39028" y="4372355"/>
            <a:ext cx="725805" cy="500380"/>
          </a:xfrm>
          <a:custGeom>
            <a:avLst/>
            <a:gdLst/>
            <a:ahLst/>
            <a:cxnLst/>
            <a:rect l="l" t="t" r="r" b="b"/>
            <a:pathLst>
              <a:path w="725804" h="500379">
                <a:moveTo>
                  <a:pt x="0" y="499872"/>
                </a:moveTo>
                <a:lnTo>
                  <a:pt x="725424" y="499872"/>
                </a:lnTo>
                <a:lnTo>
                  <a:pt x="725424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5228" y="3918203"/>
            <a:ext cx="76200" cy="882650"/>
          </a:xfrm>
          <a:custGeom>
            <a:avLst/>
            <a:gdLst/>
            <a:ahLst/>
            <a:cxnLst/>
            <a:rect l="l" t="t" r="r" b="b"/>
            <a:pathLst>
              <a:path w="76200" h="882650">
                <a:moveTo>
                  <a:pt x="31750" y="805942"/>
                </a:moveTo>
                <a:lnTo>
                  <a:pt x="0" y="805942"/>
                </a:lnTo>
                <a:lnTo>
                  <a:pt x="38100" y="882142"/>
                </a:lnTo>
                <a:lnTo>
                  <a:pt x="69850" y="818642"/>
                </a:lnTo>
                <a:lnTo>
                  <a:pt x="31750" y="818642"/>
                </a:lnTo>
                <a:lnTo>
                  <a:pt x="31750" y="805942"/>
                </a:lnTo>
                <a:close/>
              </a:path>
              <a:path w="76200" h="882650">
                <a:moveTo>
                  <a:pt x="44450" y="0"/>
                </a:moveTo>
                <a:lnTo>
                  <a:pt x="31750" y="0"/>
                </a:lnTo>
                <a:lnTo>
                  <a:pt x="31750" y="818642"/>
                </a:lnTo>
                <a:lnTo>
                  <a:pt x="44450" y="818642"/>
                </a:lnTo>
                <a:lnTo>
                  <a:pt x="44450" y="0"/>
                </a:lnTo>
                <a:close/>
              </a:path>
              <a:path w="76200" h="882650">
                <a:moveTo>
                  <a:pt x="76200" y="805942"/>
                </a:moveTo>
                <a:lnTo>
                  <a:pt x="44450" y="805942"/>
                </a:lnTo>
                <a:lnTo>
                  <a:pt x="44450" y="818642"/>
                </a:lnTo>
                <a:lnTo>
                  <a:pt x="69850" y="818642"/>
                </a:lnTo>
                <a:lnTo>
                  <a:pt x="76200" y="80594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20967" y="3904488"/>
            <a:ext cx="76200" cy="895350"/>
          </a:xfrm>
          <a:custGeom>
            <a:avLst/>
            <a:gdLst/>
            <a:ahLst/>
            <a:cxnLst/>
            <a:rect l="l" t="t" r="r" b="b"/>
            <a:pathLst>
              <a:path w="76200" h="895350">
                <a:moveTo>
                  <a:pt x="31750" y="818895"/>
                </a:moveTo>
                <a:lnTo>
                  <a:pt x="0" y="818895"/>
                </a:lnTo>
                <a:lnTo>
                  <a:pt x="38100" y="895095"/>
                </a:lnTo>
                <a:lnTo>
                  <a:pt x="69850" y="831595"/>
                </a:lnTo>
                <a:lnTo>
                  <a:pt x="31750" y="831595"/>
                </a:lnTo>
                <a:lnTo>
                  <a:pt x="31750" y="818895"/>
                </a:lnTo>
                <a:close/>
              </a:path>
              <a:path w="76200" h="895350">
                <a:moveTo>
                  <a:pt x="44450" y="0"/>
                </a:moveTo>
                <a:lnTo>
                  <a:pt x="31750" y="0"/>
                </a:lnTo>
                <a:lnTo>
                  <a:pt x="31750" y="831595"/>
                </a:lnTo>
                <a:lnTo>
                  <a:pt x="44450" y="831595"/>
                </a:lnTo>
                <a:lnTo>
                  <a:pt x="44450" y="0"/>
                </a:lnTo>
                <a:close/>
              </a:path>
              <a:path w="76200" h="895350">
                <a:moveTo>
                  <a:pt x="76200" y="818895"/>
                </a:moveTo>
                <a:lnTo>
                  <a:pt x="44450" y="818895"/>
                </a:lnTo>
                <a:lnTo>
                  <a:pt x="44450" y="831595"/>
                </a:lnTo>
                <a:lnTo>
                  <a:pt x="69850" y="831595"/>
                </a:lnTo>
                <a:lnTo>
                  <a:pt x="76200" y="81889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0423" y="3918203"/>
            <a:ext cx="76200" cy="882650"/>
          </a:xfrm>
          <a:custGeom>
            <a:avLst/>
            <a:gdLst/>
            <a:ahLst/>
            <a:cxnLst/>
            <a:rect l="l" t="t" r="r" b="b"/>
            <a:pathLst>
              <a:path w="76200" h="882650">
                <a:moveTo>
                  <a:pt x="31750" y="805942"/>
                </a:moveTo>
                <a:lnTo>
                  <a:pt x="0" y="805942"/>
                </a:lnTo>
                <a:lnTo>
                  <a:pt x="38100" y="882142"/>
                </a:lnTo>
                <a:lnTo>
                  <a:pt x="69850" y="818642"/>
                </a:lnTo>
                <a:lnTo>
                  <a:pt x="31750" y="818642"/>
                </a:lnTo>
                <a:lnTo>
                  <a:pt x="31750" y="805942"/>
                </a:lnTo>
                <a:close/>
              </a:path>
              <a:path w="76200" h="882650">
                <a:moveTo>
                  <a:pt x="44450" y="0"/>
                </a:moveTo>
                <a:lnTo>
                  <a:pt x="31750" y="0"/>
                </a:lnTo>
                <a:lnTo>
                  <a:pt x="31750" y="818642"/>
                </a:lnTo>
                <a:lnTo>
                  <a:pt x="44450" y="818642"/>
                </a:lnTo>
                <a:lnTo>
                  <a:pt x="44450" y="0"/>
                </a:lnTo>
                <a:close/>
              </a:path>
              <a:path w="76200" h="882650">
                <a:moveTo>
                  <a:pt x="76200" y="805942"/>
                </a:moveTo>
                <a:lnTo>
                  <a:pt x="44450" y="805942"/>
                </a:lnTo>
                <a:lnTo>
                  <a:pt x="44450" y="818642"/>
                </a:lnTo>
                <a:lnTo>
                  <a:pt x="69850" y="818642"/>
                </a:lnTo>
                <a:lnTo>
                  <a:pt x="76200" y="80594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21695" y="4576571"/>
            <a:ext cx="771525" cy="295910"/>
          </a:xfrm>
          <a:custGeom>
            <a:avLst/>
            <a:gdLst/>
            <a:ahLst/>
            <a:cxnLst/>
            <a:rect l="l" t="t" r="r" b="b"/>
            <a:pathLst>
              <a:path w="771525" h="295910">
                <a:moveTo>
                  <a:pt x="0" y="295655"/>
                </a:moveTo>
                <a:lnTo>
                  <a:pt x="771144" y="295655"/>
                </a:lnTo>
                <a:lnTo>
                  <a:pt x="771144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26652" y="4576571"/>
            <a:ext cx="769620" cy="295910"/>
          </a:xfrm>
          <a:custGeom>
            <a:avLst/>
            <a:gdLst/>
            <a:ahLst/>
            <a:cxnLst/>
            <a:rect l="l" t="t" r="r" b="b"/>
            <a:pathLst>
              <a:path w="769620" h="295910">
                <a:moveTo>
                  <a:pt x="0" y="295655"/>
                </a:moveTo>
                <a:lnTo>
                  <a:pt x="769620" y="295655"/>
                </a:lnTo>
                <a:lnTo>
                  <a:pt x="769620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26652" y="4872228"/>
            <a:ext cx="2266315" cy="1030605"/>
          </a:xfrm>
          <a:custGeom>
            <a:avLst/>
            <a:gdLst/>
            <a:ahLst/>
            <a:cxnLst/>
            <a:rect l="l" t="t" r="r" b="b"/>
            <a:pathLst>
              <a:path w="2266315" h="1030604">
                <a:moveTo>
                  <a:pt x="0" y="1030224"/>
                </a:moveTo>
                <a:lnTo>
                  <a:pt x="2266188" y="1030224"/>
                </a:lnTo>
                <a:lnTo>
                  <a:pt x="2266188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6271" y="4384547"/>
            <a:ext cx="725805" cy="500380"/>
          </a:xfrm>
          <a:custGeom>
            <a:avLst/>
            <a:gdLst/>
            <a:ahLst/>
            <a:cxnLst/>
            <a:rect l="l" t="t" r="r" b="b"/>
            <a:pathLst>
              <a:path w="725804" h="500379">
                <a:moveTo>
                  <a:pt x="0" y="499871"/>
                </a:moveTo>
                <a:lnTo>
                  <a:pt x="725424" y="499871"/>
                </a:lnTo>
                <a:lnTo>
                  <a:pt x="725424" y="0"/>
                </a:lnTo>
                <a:lnTo>
                  <a:pt x="0" y="0"/>
                </a:lnTo>
                <a:lnTo>
                  <a:pt x="0" y="49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918205" y="213106"/>
            <a:ext cx="6189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p-n </a:t>
            </a:r>
            <a:r>
              <a:rPr spc="-5" dirty="0"/>
              <a:t>junction </a:t>
            </a:r>
            <a:r>
              <a:rPr spc="-10" dirty="0"/>
              <a:t>fabrication </a:t>
            </a:r>
            <a:r>
              <a:rPr spc="-5" dirty="0"/>
              <a:t>process</a:t>
            </a:r>
            <a:r>
              <a:rPr spc="-120" dirty="0"/>
              <a:t> </a:t>
            </a:r>
            <a:r>
              <a:rPr spc="-5" dirty="0"/>
              <a:t>flow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147978" y="3261817"/>
            <a:ext cx="28225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P-type </a:t>
            </a:r>
            <a:r>
              <a:rPr sz="2000" spc="-15" dirty="0">
                <a:latin typeface="Calibri"/>
                <a:cs typeface="Calibri"/>
              </a:rPr>
              <a:t>Si-wafer </a:t>
            </a:r>
            <a:r>
              <a:rPr sz="2000" dirty="0">
                <a:latin typeface="Calibri"/>
                <a:cs typeface="Calibri"/>
              </a:rPr>
              <a:t>(100)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0417" y="3281298"/>
            <a:ext cx="1306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Deposit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SiO</a:t>
            </a:r>
            <a:r>
              <a:rPr sz="1950" baseline="-21367" dirty="0">
                <a:latin typeface="Calibri"/>
                <a:cs typeface="Calibri"/>
              </a:rPr>
              <a:t>2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42297" y="3156585"/>
            <a:ext cx="27463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libri"/>
                <a:cs typeface="Calibri"/>
              </a:rPr>
              <a:t>Transfer </a:t>
            </a:r>
            <a:r>
              <a:rPr sz="2000" spc="-10" dirty="0">
                <a:latin typeface="Calibri"/>
                <a:cs typeface="Calibri"/>
              </a:rPr>
              <a:t>pattern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make  </a:t>
            </a:r>
            <a:r>
              <a:rPr sz="2000" spc="-5" dirty="0">
                <a:latin typeface="Calibri"/>
                <a:cs typeface="Calibri"/>
              </a:rPr>
              <a:t>mask by </a:t>
            </a:r>
            <a:r>
              <a:rPr sz="2000" spc="-10" dirty="0">
                <a:latin typeface="Calibri"/>
                <a:cs typeface="Calibri"/>
              </a:rPr>
              <a:t>photolithography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4813" y="6090310"/>
            <a:ext cx="2818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Anisotropic </a:t>
            </a:r>
            <a:r>
              <a:rPr sz="2000" spc="-5" dirty="0">
                <a:latin typeface="Calibri"/>
                <a:cs typeface="Calibri"/>
              </a:rPr>
              <a:t>etching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SiO2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11928" y="6084214"/>
            <a:ext cx="3046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Ion </a:t>
            </a:r>
            <a:r>
              <a:rPr sz="2000" spc="-10" dirty="0">
                <a:latin typeface="Calibri"/>
                <a:cs typeface="Calibri"/>
              </a:rPr>
              <a:t>implantation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n-type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04275" y="6105855"/>
            <a:ext cx="2988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Annealing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implantation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9596" y="2055876"/>
            <a:ext cx="2266315" cy="103060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83895">
              <a:lnSpc>
                <a:spcPct val="100000"/>
              </a:lnSpc>
              <a:spcBef>
                <a:spcPts val="1050"/>
              </a:spcBef>
            </a:pPr>
            <a:r>
              <a:rPr sz="1800" spc="-5" dirty="0">
                <a:latin typeface="Calibri"/>
                <a:cs typeface="Calibri"/>
              </a:rPr>
              <a:t>P-type 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9408" y="2055876"/>
            <a:ext cx="2266315" cy="103060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P-type 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03080" y="2055876"/>
            <a:ext cx="2268220" cy="103060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518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P-type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9596" y="4858511"/>
            <a:ext cx="2266315" cy="103060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7092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P-type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69408" y="5062728"/>
            <a:ext cx="2266315" cy="82613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7664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P-type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26652" y="5137403"/>
            <a:ext cx="2266315" cy="7651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92405" rIns="0" bIns="0" rtlCol="0">
            <a:spAutoFit/>
          </a:bodyPr>
          <a:lstStyle/>
          <a:p>
            <a:pPr marL="74295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latin typeface="Calibri"/>
                <a:cs typeface="Calibri"/>
              </a:rPr>
              <a:t>P-type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39028" y="4858511"/>
            <a:ext cx="725805" cy="2044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1475"/>
              </a:lnSpc>
            </a:pPr>
            <a:r>
              <a:rPr sz="1600" spc="-5" dirty="0">
                <a:latin typeface="Calibri"/>
                <a:cs typeface="Calibri"/>
              </a:rPr>
              <a:t>n-type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96271" y="4872228"/>
            <a:ext cx="72580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714"/>
              </a:lnSpc>
            </a:pPr>
            <a:r>
              <a:rPr sz="1600" spc="-5" dirty="0">
                <a:latin typeface="Calibri"/>
                <a:cs typeface="Calibri"/>
              </a:rPr>
              <a:t>n-type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616" y="1085088"/>
            <a:ext cx="2266315" cy="1030605"/>
          </a:xfrm>
          <a:custGeom>
            <a:avLst/>
            <a:gdLst/>
            <a:ahLst/>
            <a:cxnLst/>
            <a:rect l="l" t="t" r="r" b="b"/>
            <a:pathLst>
              <a:path w="2266315" h="1030605">
                <a:moveTo>
                  <a:pt x="0" y="1030224"/>
                </a:moveTo>
                <a:lnTo>
                  <a:pt x="2266188" y="1030224"/>
                </a:lnTo>
                <a:lnTo>
                  <a:pt x="2266188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9632" y="2399538"/>
            <a:ext cx="25736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Remove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remaining  </a:t>
            </a:r>
            <a:r>
              <a:rPr sz="2000" spc="-5" dirty="0">
                <a:latin typeface="Calibri"/>
                <a:cs typeface="Calibri"/>
              </a:rPr>
              <a:t>SiO2 by </a:t>
            </a:r>
            <a:r>
              <a:rPr sz="2000" spc="-10" dirty="0">
                <a:latin typeface="Calibri"/>
                <a:cs typeface="Calibri"/>
              </a:rPr>
              <a:t>isotropic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etching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6088" y="1085088"/>
            <a:ext cx="2266315" cy="1030605"/>
          </a:xfrm>
          <a:custGeom>
            <a:avLst/>
            <a:gdLst/>
            <a:ahLst/>
            <a:cxnLst/>
            <a:rect l="l" t="t" r="r" b="b"/>
            <a:pathLst>
              <a:path w="2266315" h="1030605">
                <a:moveTo>
                  <a:pt x="0" y="1030224"/>
                </a:moveTo>
                <a:lnTo>
                  <a:pt x="2266188" y="1030224"/>
                </a:lnTo>
                <a:lnTo>
                  <a:pt x="2266188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92902" y="2399538"/>
            <a:ext cx="168211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N-contact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metal  </a:t>
            </a:r>
            <a:r>
              <a:rPr sz="2000" spc="-5" dirty="0">
                <a:latin typeface="Calibri"/>
                <a:cs typeface="Calibri"/>
              </a:rPr>
              <a:t>deposition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07195" y="1085088"/>
            <a:ext cx="2266315" cy="1030605"/>
          </a:xfrm>
          <a:custGeom>
            <a:avLst/>
            <a:gdLst/>
            <a:ahLst/>
            <a:cxnLst/>
            <a:rect l="l" t="t" r="r" b="b"/>
            <a:pathLst>
              <a:path w="2266315" h="1030605">
                <a:moveTo>
                  <a:pt x="0" y="1030224"/>
                </a:moveTo>
                <a:lnTo>
                  <a:pt x="2266188" y="1030224"/>
                </a:lnTo>
                <a:lnTo>
                  <a:pt x="2266188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07195" y="585216"/>
            <a:ext cx="2266315" cy="170815"/>
          </a:xfrm>
          <a:custGeom>
            <a:avLst/>
            <a:gdLst/>
            <a:ahLst/>
            <a:cxnLst/>
            <a:rect l="l" t="t" r="r" b="b"/>
            <a:pathLst>
              <a:path w="2266315" h="170815">
                <a:moveTo>
                  <a:pt x="0" y="170687"/>
                </a:moveTo>
                <a:lnTo>
                  <a:pt x="2266188" y="170687"/>
                </a:lnTo>
                <a:lnTo>
                  <a:pt x="2266188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78340" y="585216"/>
            <a:ext cx="725805" cy="170815"/>
          </a:xfrm>
          <a:custGeom>
            <a:avLst/>
            <a:gdLst/>
            <a:ahLst/>
            <a:cxnLst/>
            <a:rect l="l" t="t" r="r" b="b"/>
            <a:pathLst>
              <a:path w="725804" h="170815">
                <a:moveTo>
                  <a:pt x="0" y="170687"/>
                </a:moveTo>
                <a:lnTo>
                  <a:pt x="725424" y="170687"/>
                </a:lnTo>
                <a:lnTo>
                  <a:pt x="725424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78340" y="585216"/>
            <a:ext cx="725805" cy="170815"/>
          </a:xfrm>
          <a:custGeom>
            <a:avLst/>
            <a:gdLst/>
            <a:ahLst/>
            <a:cxnLst/>
            <a:rect l="l" t="t" r="r" b="b"/>
            <a:pathLst>
              <a:path w="725804" h="170815">
                <a:moveTo>
                  <a:pt x="0" y="170687"/>
                </a:moveTo>
                <a:lnTo>
                  <a:pt x="725424" y="170687"/>
                </a:lnTo>
                <a:lnTo>
                  <a:pt x="725424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30131" y="2399538"/>
            <a:ext cx="20212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marR="5080" indent="-36766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Anisotropic </a:t>
            </a:r>
            <a:r>
              <a:rPr sz="2000" spc="-5" dirty="0">
                <a:latin typeface="Calibri"/>
                <a:cs typeface="Calibri"/>
              </a:rPr>
              <a:t>etching  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8616" y="1350263"/>
            <a:ext cx="2266315" cy="7651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7423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P-type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6088" y="1350263"/>
            <a:ext cx="2266315" cy="7651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7156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P-type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07195" y="1350263"/>
            <a:ext cx="2266315" cy="7651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01295" rIns="0" bIns="0" rtlCol="0">
            <a:spAutoFit/>
          </a:bodyPr>
          <a:lstStyle/>
          <a:p>
            <a:pPr marL="718820">
              <a:lnSpc>
                <a:spcPct val="100000"/>
              </a:lnSpc>
              <a:spcBef>
                <a:spcPts val="1585"/>
              </a:spcBef>
            </a:pPr>
            <a:r>
              <a:rPr sz="1800" spc="-5" dirty="0">
                <a:latin typeface="Calibri"/>
                <a:cs typeface="Calibri"/>
              </a:rPr>
              <a:t>P-type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8235" y="1085088"/>
            <a:ext cx="72580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95"/>
              </a:lnSpc>
            </a:pPr>
            <a:r>
              <a:rPr sz="1600" spc="-5" dirty="0">
                <a:latin typeface="Calibri"/>
                <a:cs typeface="Calibri"/>
              </a:rPr>
              <a:t>n-type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7232" y="1085088"/>
            <a:ext cx="72580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85"/>
              </a:lnSpc>
            </a:pPr>
            <a:r>
              <a:rPr sz="1600" spc="-5" dirty="0">
                <a:latin typeface="Calibri"/>
                <a:cs typeface="Calibri"/>
              </a:rPr>
              <a:t>n-type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78340" y="1085088"/>
            <a:ext cx="72580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80"/>
              </a:lnSpc>
            </a:pPr>
            <a:r>
              <a:rPr sz="1600" spc="-5" dirty="0">
                <a:latin typeface="Calibri"/>
                <a:cs typeface="Calibri"/>
              </a:rPr>
              <a:t>n-type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276088" y="847344"/>
            <a:ext cx="2266315" cy="23812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1680"/>
              </a:lnSpc>
            </a:pPr>
            <a:r>
              <a:rPr sz="1800" b="0" spc="-10" dirty="0">
                <a:latin typeface="Calibri"/>
                <a:cs typeface="Calibri"/>
              </a:rPr>
              <a:t>metal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07195" y="847344"/>
            <a:ext cx="2266315" cy="23812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1770"/>
              </a:lnSpc>
            </a:pPr>
            <a:r>
              <a:rPr sz="1800" spc="-10" dirty="0">
                <a:latin typeface="Calibri"/>
                <a:cs typeface="Calibri"/>
              </a:rPr>
              <a:t>metal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248155" y="4186428"/>
          <a:ext cx="2265680" cy="129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83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814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n-type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321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P-type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0536" y="2170176"/>
            <a:ext cx="3230880" cy="3632200"/>
          </a:xfrm>
          <a:custGeom>
            <a:avLst/>
            <a:gdLst/>
            <a:ahLst/>
            <a:cxnLst/>
            <a:rect l="l" t="t" r="r" b="b"/>
            <a:pathLst>
              <a:path w="3230879" h="3632200">
                <a:moveTo>
                  <a:pt x="0" y="3631692"/>
                </a:moveTo>
                <a:lnTo>
                  <a:pt x="3230880" y="3631692"/>
                </a:lnTo>
                <a:lnTo>
                  <a:pt x="3230880" y="0"/>
                </a:lnTo>
                <a:lnTo>
                  <a:pt x="0" y="0"/>
                </a:lnTo>
                <a:lnTo>
                  <a:pt x="0" y="363169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8257" y="2170938"/>
            <a:ext cx="86995" cy="3890010"/>
          </a:xfrm>
          <a:custGeom>
            <a:avLst/>
            <a:gdLst/>
            <a:ahLst/>
            <a:cxnLst/>
            <a:rect l="l" t="t" r="r" b="b"/>
            <a:pathLst>
              <a:path w="86994" h="3890010">
                <a:moveTo>
                  <a:pt x="28958" y="3802600"/>
                </a:moveTo>
                <a:lnTo>
                  <a:pt x="0" y="3802697"/>
                </a:lnTo>
                <a:lnTo>
                  <a:pt x="43726" y="3889413"/>
                </a:lnTo>
                <a:lnTo>
                  <a:pt x="79571" y="3817099"/>
                </a:lnTo>
                <a:lnTo>
                  <a:pt x="29006" y="3817099"/>
                </a:lnTo>
                <a:lnTo>
                  <a:pt x="28958" y="3802600"/>
                </a:lnTo>
                <a:close/>
              </a:path>
              <a:path w="86994" h="3890010">
                <a:moveTo>
                  <a:pt x="86855" y="3802405"/>
                </a:moveTo>
                <a:lnTo>
                  <a:pt x="28958" y="3802600"/>
                </a:lnTo>
                <a:lnTo>
                  <a:pt x="29006" y="3817099"/>
                </a:lnTo>
                <a:lnTo>
                  <a:pt x="57962" y="3817010"/>
                </a:lnTo>
                <a:lnTo>
                  <a:pt x="57914" y="3802502"/>
                </a:lnTo>
                <a:lnTo>
                  <a:pt x="86807" y="3802502"/>
                </a:lnTo>
                <a:close/>
              </a:path>
              <a:path w="86994" h="3890010">
                <a:moveTo>
                  <a:pt x="86807" y="3802502"/>
                </a:moveTo>
                <a:lnTo>
                  <a:pt x="57914" y="3802502"/>
                </a:lnTo>
                <a:lnTo>
                  <a:pt x="57962" y="3817010"/>
                </a:lnTo>
                <a:lnTo>
                  <a:pt x="29006" y="3817099"/>
                </a:lnTo>
                <a:lnTo>
                  <a:pt x="79571" y="3817099"/>
                </a:lnTo>
                <a:lnTo>
                  <a:pt x="86807" y="3802502"/>
                </a:lnTo>
                <a:close/>
              </a:path>
              <a:path w="86994" h="3890010">
                <a:moveTo>
                  <a:pt x="45326" y="0"/>
                </a:moveTo>
                <a:lnTo>
                  <a:pt x="16370" y="0"/>
                </a:lnTo>
                <a:lnTo>
                  <a:pt x="28958" y="3802600"/>
                </a:lnTo>
                <a:lnTo>
                  <a:pt x="57914" y="3802502"/>
                </a:lnTo>
                <a:lnTo>
                  <a:pt x="4532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9105" y="2127504"/>
            <a:ext cx="3954145" cy="86995"/>
          </a:xfrm>
          <a:custGeom>
            <a:avLst/>
            <a:gdLst/>
            <a:ahLst/>
            <a:cxnLst/>
            <a:rect l="l" t="t" r="r" b="b"/>
            <a:pathLst>
              <a:path w="3954145" h="86994">
                <a:moveTo>
                  <a:pt x="3866896" y="0"/>
                </a:moveTo>
                <a:lnTo>
                  <a:pt x="3866896" y="86868"/>
                </a:lnTo>
                <a:lnTo>
                  <a:pt x="3924808" y="57912"/>
                </a:lnTo>
                <a:lnTo>
                  <a:pt x="3881374" y="57912"/>
                </a:lnTo>
                <a:lnTo>
                  <a:pt x="3881374" y="28956"/>
                </a:lnTo>
                <a:lnTo>
                  <a:pt x="3924808" y="28956"/>
                </a:lnTo>
                <a:lnTo>
                  <a:pt x="3866896" y="0"/>
                </a:lnTo>
                <a:close/>
              </a:path>
              <a:path w="3954145" h="86994">
                <a:moveTo>
                  <a:pt x="386689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3866896" y="57912"/>
                </a:lnTo>
                <a:lnTo>
                  <a:pt x="3866896" y="28956"/>
                </a:lnTo>
                <a:close/>
              </a:path>
              <a:path w="3954145" h="86994">
                <a:moveTo>
                  <a:pt x="3924808" y="28956"/>
                </a:moveTo>
                <a:lnTo>
                  <a:pt x="3881374" y="28956"/>
                </a:lnTo>
                <a:lnTo>
                  <a:pt x="3881374" y="57912"/>
                </a:lnTo>
                <a:lnTo>
                  <a:pt x="3924808" y="57912"/>
                </a:lnTo>
                <a:lnTo>
                  <a:pt x="3953764" y="43434"/>
                </a:lnTo>
                <a:lnTo>
                  <a:pt x="392480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1228" y="2003552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554" y="602721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423" y="1895602"/>
            <a:ext cx="45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93" y="5580379"/>
            <a:ext cx="62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1.2)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TCAD </a:t>
            </a:r>
            <a:r>
              <a:rPr spc="-5" dirty="0"/>
              <a:t>Sprocess</a:t>
            </a:r>
            <a:r>
              <a:rPr spc="-40" dirty="0"/>
              <a:t> </a:t>
            </a:r>
            <a:r>
              <a:rPr spc="-5" dirty="0"/>
              <a:t>Simulation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36945" y="2029714"/>
            <a:ext cx="209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1.Grid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definition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0971" y="1825497"/>
            <a:ext cx="45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3617" y="5546547"/>
            <a:ext cx="62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1.2)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6022" y="2721355"/>
            <a:ext cx="55302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 1D </a:t>
            </a:r>
            <a:r>
              <a:rPr sz="1800" spc="-5" dirty="0">
                <a:latin typeface="Calibri"/>
                <a:cs typeface="Calibri"/>
              </a:rPr>
              <a:t>Grid </a:t>
            </a:r>
            <a:r>
              <a:rPr sz="1800" spc="-10" dirty="0">
                <a:latin typeface="Calibri"/>
                <a:cs typeface="Calibri"/>
              </a:rPr>
              <a:t>definition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964689" algn="l"/>
              </a:tabLst>
            </a:pPr>
            <a:r>
              <a:rPr sz="1800" spc="-10" dirty="0">
                <a:latin typeface="Calibri"/>
                <a:cs typeface="Calibri"/>
              </a:rPr>
              <a:t>line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location=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0.0	</a:t>
            </a:r>
            <a:r>
              <a:rPr sz="1800" spc="-5" dirty="0">
                <a:latin typeface="Calibri"/>
                <a:cs typeface="Calibri"/>
              </a:rPr>
              <a:t>spacing=1.0&lt;nm&gt;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tag=SiTop</a:t>
            </a:r>
            <a:endParaRPr sz="1800">
              <a:latin typeface="Calibri"/>
              <a:cs typeface="Calibri"/>
            </a:endParaRPr>
          </a:p>
          <a:p>
            <a:pPr marL="12700" marR="1603375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dirty="0">
                <a:latin typeface="Calibri"/>
                <a:cs typeface="Calibri"/>
              </a:rPr>
              <a:t>x </a:t>
            </a:r>
            <a:r>
              <a:rPr sz="1800" spc="-5" dirty="0">
                <a:latin typeface="Calibri"/>
                <a:cs typeface="Calibri"/>
              </a:rPr>
              <a:t>location=50&lt;nm&gt; spacing=10&lt;nm&gt;  line </a:t>
            </a:r>
            <a:r>
              <a:rPr sz="1800" dirty="0">
                <a:latin typeface="Calibri"/>
                <a:cs typeface="Calibri"/>
              </a:rPr>
              <a:t>x </a:t>
            </a:r>
            <a:r>
              <a:rPr sz="1800" spc="-5" dirty="0">
                <a:latin typeface="Calibri"/>
                <a:cs typeface="Calibri"/>
              </a:rPr>
              <a:t>location=100&lt;nm&gt; spacing=20&lt;nm&gt;  line </a:t>
            </a:r>
            <a:r>
              <a:rPr sz="1800" dirty="0">
                <a:latin typeface="Calibri"/>
                <a:cs typeface="Calibri"/>
              </a:rPr>
              <a:t>x </a:t>
            </a:r>
            <a:r>
              <a:rPr sz="1800" spc="-5" dirty="0">
                <a:latin typeface="Calibri"/>
                <a:cs typeface="Calibri"/>
              </a:rPr>
              <a:t>location=500&lt;nm&gt; spacing=50&lt;nm&gt;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dirty="0">
                <a:latin typeface="Calibri"/>
                <a:cs typeface="Calibri"/>
              </a:rPr>
              <a:t>x </a:t>
            </a:r>
            <a:r>
              <a:rPr sz="1800" spc="-5" dirty="0">
                <a:latin typeface="Calibri"/>
                <a:cs typeface="Calibri"/>
              </a:rPr>
              <a:t>location=1200&lt;nm&gt; spacing=100&lt;nm&gt;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tag=SiBottom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6022" y="4642230"/>
            <a:ext cx="310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 1D </a:t>
            </a:r>
            <a:r>
              <a:rPr sz="1800" spc="-5" dirty="0">
                <a:latin typeface="Calibri"/>
                <a:cs typeface="Calibri"/>
              </a:rPr>
              <a:t>Grid </a:t>
            </a:r>
            <a:r>
              <a:rPr sz="1800" spc="-10" dirty="0">
                <a:latin typeface="Calibri"/>
                <a:cs typeface="Calibri"/>
              </a:rPr>
              <a:t>definition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6022" y="4916551"/>
            <a:ext cx="5042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9135" algn="l"/>
              </a:tabLst>
            </a:pP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location=0.0	spacing=50&lt;nm&gt;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tag=Left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location=1000&lt;nm&gt; spacing=50&lt;nm&gt;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tag=Right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0536" y="2150364"/>
            <a:ext cx="3281171" cy="3677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6350" y="2169033"/>
            <a:ext cx="675767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5" dirty="0">
                <a:latin typeface="Calibri"/>
                <a:cs typeface="Calibri"/>
              </a:rPr>
              <a:t>Initial </a:t>
            </a:r>
            <a:r>
              <a:rPr sz="1800" spc="-10" dirty="0">
                <a:latin typeface="Calibri"/>
                <a:cs typeface="Calibri"/>
              </a:rPr>
              <a:t>simulation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domain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region Silicon </a:t>
            </a:r>
            <a:r>
              <a:rPr sz="1800" spc="-25" dirty="0">
                <a:latin typeface="Calibri"/>
                <a:cs typeface="Calibri"/>
              </a:rPr>
              <a:t>xlo=SiTop </a:t>
            </a:r>
            <a:r>
              <a:rPr sz="1800" spc="-10" dirty="0">
                <a:latin typeface="Calibri"/>
                <a:cs typeface="Calibri"/>
              </a:rPr>
              <a:t>xhi=SiBottom </a:t>
            </a:r>
            <a:r>
              <a:rPr sz="1800" spc="-5" dirty="0">
                <a:latin typeface="Calibri"/>
                <a:cs typeface="Calibri"/>
              </a:rPr>
              <a:t>ylo=Left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yhi=Right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5" dirty="0">
                <a:latin typeface="Calibri"/>
                <a:cs typeface="Calibri"/>
              </a:rPr>
              <a:t>Initial doping </a:t>
            </a:r>
            <a:r>
              <a:rPr sz="1800" spc="-10" dirty="0">
                <a:latin typeface="Calibri"/>
                <a:cs typeface="Calibri"/>
              </a:rPr>
              <a:t>concentration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defined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init concentration=1e+17&lt;cm-3&gt; </a:t>
            </a:r>
            <a:r>
              <a:rPr sz="1800" spc="-10" dirty="0">
                <a:latin typeface="Calibri"/>
                <a:cs typeface="Calibri"/>
              </a:rPr>
              <a:t>field=Boron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wafer.orient=100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5" dirty="0">
                <a:latin typeface="Calibri"/>
                <a:cs typeface="Calibri"/>
              </a:rPr>
              <a:t>Global </a:t>
            </a:r>
            <a:r>
              <a:rPr sz="1800" dirty="0">
                <a:latin typeface="Calibri"/>
                <a:cs typeface="Calibri"/>
              </a:rPr>
              <a:t>Mesh </a:t>
            </a:r>
            <a:r>
              <a:rPr sz="1800" spc="-10" dirty="0">
                <a:latin typeface="Calibri"/>
                <a:cs typeface="Calibri"/>
              </a:rPr>
              <a:t>settings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automatic meshing in newly </a:t>
            </a:r>
            <a:r>
              <a:rPr sz="1800" spc="-15" dirty="0">
                <a:latin typeface="Calibri"/>
                <a:cs typeface="Calibri"/>
              </a:rPr>
              <a:t>generated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layers.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#This </a:t>
            </a:r>
            <a:r>
              <a:rPr sz="1800" spc="-15" dirty="0">
                <a:latin typeface="Calibri"/>
                <a:cs typeface="Calibri"/>
              </a:rPr>
              <a:t>strategy </a:t>
            </a:r>
            <a:r>
              <a:rPr sz="1800" spc="-5" dirty="0">
                <a:latin typeface="Calibri"/>
                <a:cs typeface="Calibri"/>
              </a:rPr>
              <a:t>is used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5" dirty="0">
                <a:latin typeface="Calibri"/>
                <a:cs typeface="Calibri"/>
              </a:rPr>
              <a:t>there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change in initial geometry due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#deposit, </a:t>
            </a:r>
            <a:r>
              <a:rPr sz="1800" spc="-10" dirty="0">
                <a:latin typeface="Calibri"/>
                <a:cs typeface="Calibri"/>
              </a:rPr>
              <a:t>oxidation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etching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6350" y="4912867"/>
            <a:ext cx="6699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mgoals min.normal.size=2&lt;nm&gt; </a:t>
            </a:r>
            <a:r>
              <a:rPr sz="1800" spc="-10" dirty="0">
                <a:latin typeface="Calibri"/>
                <a:cs typeface="Calibri"/>
              </a:rPr>
              <a:t>normal.growth.ratio=1.4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accuracy=1e-5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9482" y="1429258"/>
            <a:ext cx="645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2. </a:t>
            </a:r>
            <a:r>
              <a:rPr sz="2400" b="1" spc="-10" dirty="0">
                <a:latin typeface="Calibri"/>
                <a:cs typeface="Calibri"/>
              </a:rPr>
              <a:t>Define </a:t>
            </a:r>
            <a:r>
              <a:rPr sz="2400" b="1" spc="-5" dirty="0">
                <a:latin typeface="Calibri"/>
                <a:cs typeface="Calibri"/>
              </a:rPr>
              <a:t>simulation domain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initial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554" y="602721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8991" y="2081783"/>
            <a:ext cx="2583180" cy="2906395"/>
          </a:xfrm>
          <a:custGeom>
            <a:avLst/>
            <a:gdLst/>
            <a:ahLst/>
            <a:cxnLst/>
            <a:rect l="l" t="t" r="r" b="b"/>
            <a:pathLst>
              <a:path w="2583179" h="2906395">
                <a:moveTo>
                  <a:pt x="0" y="2906268"/>
                </a:moveTo>
                <a:lnTo>
                  <a:pt x="2583180" y="2906268"/>
                </a:lnTo>
                <a:lnTo>
                  <a:pt x="2583180" y="0"/>
                </a:lnTo>
                <a:lnTo>
                  <a:pt x="0" y="0"/>
                </a:lnTo>
                <a:lnTo>
                  <a:pt x="0" y="290626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5672" y="2082545"/>
            <a:ext cx="86995" cy="3112135"/>
          </a:xfrm>
          <a:custGeom>
            <a:avLst/>
            <a:gdLst/>
            <a:ahLst/>
            <a:cxnLst/>
            <a:rect l="l" t="t" r="r" b="b"/>
            <a:pathLst>
              <a:path w="86994" h="3112135">
                <a:moveTo>
                  <a:pt x="28946" y="3024801"/>
                </a:moveTo>
                <a:lnTo>
                  <a:pt x="0" y="3024885"/>
                </a:lnTo>
                <a:lnTo>
                  <a:pt x="43713" y="3111627"/>
                </a:lnTo>
                <a:lnTo>
                  <a:pt x="79623" y="3039236"/>
                </a:lnTo>
                <a:lnTo>
                  <a:pt x="28994" y="3039236"/>
                </a:lnTo>
                <a:lnTo>
                  <a:pt x="28946" y="3024801"/>
                </a:lnTo>
                <a:close/>
              </a:path>
              <a:path w="86994" h="3112135">
                <a:moveTo>
                  <a:pt x="57902" y="3024716"/>
                </a:moveTo>
                <a:lnTo>
                  <a:pt x="28946" y="3024801"/>
                </a:lnTo>
                <a:lnTo>
                  <a:pt x="28994" y="3039236"/>
                </a:lnTo>
                <a:lnTo>
                  <a:pt x="57950" y="3039110"/>
                </a:lnTo>
                <a:lnTo>
                  <a:pt x="57902" y="3024716"/>
                </a:lnTo>
                <a:close/>
              </a:path>
              <a:path w="86994" h="3112135">
                <a:moveTo>
                  <a:pt x="86867" y="3024631"/>
                </a:moveTo>
                <a:lnTo>
                  <a:pt x="57902" y="3024716"/>
                </a:lnTo>
                <a:lnTo>
                  <a:pt x="57950" y="3039110"/>
                </a:lnTo>
                <a:lnTo>
                  <a:pt x="28994" y="3039236"/>
                </a:lnTo>
                <a:lnTo>
                  <a:pt x="79623" y="3039236"/>
                </a:lnTo>
                <a:lnTo>
                  <a:pt x="86867" y="3024631"/>
                </a:lnTo>
                <a:close/>
              </a:path>
              <a:path w="86994" h="3112135">
                <a:moveTo>
                  <a:pt x="47891" y="0"/>
                </a:moveTo>
                <a:lnTo>
                  <a:pt x="18935" y="0"/>
                </a:lnTo>
                <a:lnTo>
                  <a:pt x="28946" y="3024801"/>
                </a:lnTo>
                <a:lnTo>
                  <a:pt x="57902" y="3024716"/>
                </a:lnTo>
                <a:lnTo>
                  <a:pt x="4789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9086" y="2039111"/>
            <a:ext cx="3163570" cy="86995"/>
          </a:xfrm>
          <a:custGeom>
            <a:avLst/>
            <a:gdLst/>
            <a:ahLst/>
            <a:cxnLst/>
            <a:rect l="l" t="t" r="r" b="b"/>
            <a:pathLst>
              <a:path w="3163570" h="86994">
                <a:moveTo>
                  <a:pt x="3076193" y="0"/>
                </a:moveTo>
                <a:lnTo>
                  <a:pt x="3076193" y="86867"/>
                </a:lnTo>
                <a:lnTo>
                  <a:pt x="3134105" y="57912"/>
                </a:lnTo>
                <a:lnTo>
                  <a:pt x="3090672" y="57912"/>
                </a:lnTo>
                <a:lnTo>
                  <a:pt x="3090672" y="28955"/>
                </a:lnTo>
                <a:lnTo>
                  <a:pt x="3134105" y="28955"/>
                </a:lnTo>
                <a:lnTo>
                  <a:pt x="3076193" y="0"/>
                </a:lnTo>
                <a:close/>
              </a:path>
              <a:path w="3163570" h="86994">
                <a:moveTo>
                  <a:pt x="3076193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3076193" y="57912"/>
                </a:lnTo>
                <a:lnTo>
                  <a:pt x="3076193" y="28955"/>
                </a:lnTo>
                <a:close/>
              </a:path>
              <a:path w="3163570" h="86994">
                <a:moveTo>
                  <a:pt x="3134105" y="28955"/>
                </a:moveTo>
                <a:lnTo>
                  <a:pt x="3090672" y="28955"/>
                </a:lnTo>
                <a:lnTo>
                  <a:pt x="3090672" y="57912"/>
                </a:lnTo>
                <a:lnTo>
                  <a:pt x="3134105" y="57912"/>
                </a:lnTo>
                <a:lnTo>
                  <a:pt x="3163062" y="43434"/>
                </a:lnTo>
                <a:lnTo>
                  <a:pt x="3134105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0136" y="1866341"/>
            <a:ext cx="452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764" y="4808601"/>
            <a:ext cx="7994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lang="en-IN" sz="1800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19880" y="1681683"/>
            <a:ext cx="452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2215" y="4786960"/>
            <a:ext cx="7994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lang="en-IN" sz="1800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2)</a:t>
            </a:r>
          </a:p>
        </p:txBody>
      </p:sp>
      <p:sp>
        <p:nvSpPr>
          <p:cNvPr id="13" name="object 13"/>
          <p:cNvSpPr/>
          <p:nvPr/>
        </p:nvSpPr>
        <p:spPr>
          <a:xfrm>
            <a:off x="1088136" y="2087879"/>
            <a:ext cx="2624328" cy="294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TCAD </a:t>
            </a:r>
            <a:r>
              <a:rPr spc="-5" dirty="0"/>
              <a:t>Sprocess</a:t>
            </a:r>
            <a:r>
              <a:rPr spc="-40" dirty="0"/>
              <a:t> </a:t>
            </a:r>
            <a:r>
              <a:rPr spc="-5" dirty="0"/>
              <a:t>Simulation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TCAD </a:t>
            </a:r>
            <a:r>
              <a:rPr spc="-5" dirty="0"/>
              <a:t>Sprocess</a:t>
            </a:r>
            <a:r>
              <a:rPr spc="-40" dirty="0"/>
              <a:t> </a:t>
            </a:r>
            <a:r>
              <a:rPr spc="-5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4616" y="1500581"/>
            <a:ext cx="20789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3. </a:t>
            </a:r>
            <a:r>
              <a:rPr sz="2000" b="1" spc="-5" dirty="0">
                <a:latin typeface="Calibri"/>
                <a:cs typeface="Calibri"/>
              </a:rPr>
              <a:t>Oxide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deposition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4616" y="2040458"/>
            <a:ext cx="5617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deposit </a:t>
            </a:r>
            <a:r>
              <a:rPr sz="1800" spc="-10" dirty="0">
                <a:latin typeface="Calibri"/>
                <a:cs typeface="Calibri"/>
              </a:rPr>
              <a:t>material= {Oxide} </a:t>
            </a:r>
            <a:r>
              <a:rPr sz="1800" spc="-5" dirty="0">
                <a:latin typeface="Calibri"/>
                <a:cs typeface="Calibri"/>
              </a:rPr>
              <a:t>type=isotropic time=1 </a:t>
            </a:r>
            <a:r>
              <a:rPr sz="1800" spc="-20" dirty="0">
                <a:latin typeface="Calibri"/>
                <a:cs typeface="Calibri"/>
              </a:rPr>
              <a:t>rate=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{0.15}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grid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remesh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067" y="1380744"/>
            <a:ext cx="2266315" cy="103060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P-type 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4616" y="2862452"/>
            <a:ext cx="7551420" cy="77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4. </a:t>
            </a:r>
            <a:r>
              <a:rPr sz="2000" b="1" spc="-5" dirty="0">
                <a:latin typeface="Calibri"/>
                <a:cs typeface="Calibri"/>
              </a:rPr>
              <a:t>Implant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mask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latin typeface="Calibri"/>
                <a:cs typeface="Calibri"/>
              </a:rPr>
              <a:t>mask </a:t>
            </a:r>
            <a:r>
              <a:rPr sz="1800" spc="-5" dirty="0">
                <a:latin typeface="Calibri"/>
                <a:cs typeface="Calibri"/>
              </a:rPr>
              <a:t>name=implant_mask segments= {0&lt;um&gt; </a:t>
            </a:r>
            <a:r>
              <a:rPr sz="1800" dirty="0">
                <a:latin typeface="Calibri"/>
                <a:cs typeface="Calibri"/>
              </a:rPr>
              <a:t>0.425&lt;um&gt; 0.575&lt;um&gt; 1.0&lt;um&gt;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4616" y="3880865"/>
            <a:ext cx="749173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5. </a:t>
            </a:r>
            <a:r>
              <a:rPr sz="2000" b="1" spc="-5" dirty="0">
                <a:latin typeface="Calibri"/>
                <a:cs typeface="Calibri"/>
              </a:rPr>
              <a:t>Anisotropic </a:t>
            </a:r>
            <a:r>
              <a:rPr sz="2000" b="1" spc="-10" dirty="0">
                <a:latin typeface="Calibri"/>
                <a:cs typeface="Calibri"/>
              </a:rPr>
              <a:t>oxide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etching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-15" dirty="0">
                <a:latin typeface="Calibri"/>
                <a:cs typeface="Calibri"/>
              </a:rPr>
              <a:t>etch </a:t>
            </a:r>
            <a:r>
              <a:rPr sz="1800" spc="-10" dirty="0">
                <a:latin typeface="Calibri"/>
                <a:cs typeface="Calibri"/>
              </a:rPr>
              <a:t>material= {oxide} </a:t>
            </a:r>
            <a:r>
              <a:rPr sz="1800" spc="-5" dirty="0">
                <a:latin typeface="Calibri"/>
                <a:cs typeface="Calibri"/>
              </a:rPr>
              <a:t>type=anisotropic time=1 </a:t>
            </a:r>
            <a:r>
              <a:rPr sz="1800" spc="-20" dirty="0">
                <a:latin typeface="Calibri"/>
                <a:cs typeface="Calibri"/>
              </a:rPr>
              <a:t>rate= </a:t>
            </a:r>
            <a:r>
              <a:rPr sz="1800" spc="-5" dirty="0">
                <a:latin typeface="Calibri"/>
                <a:cs typeface="Calibri"/>
              </a:rPr>
              <a:t>{0.17} </a:t>
            </a:r>
            <a:r>
              <a:rPr sz="1800" dirty="0">
                <a:latin typeface="Calibri"/>
                <a:cs typeface="Calibri"/>
              </a:rPr>
              <a:t>mask=implant_mask  </a:t>
            </a:r>
            <a:r>
              <a:rPr sz="1800" spc="-5" dirty="0">
                <a:latin typeface="Calibri"/>
                <a:cs typeface="Calibri"/>
              </a:rPr>
              <a:t>grid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remesh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4616" y="5010403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save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structure </a:t>
            </a:r>
            <a:r>
              <a:rPr sz="1800" spc="-5" dirty="0">
                <a:latin typeface="Calibri"/>
                <a:cs typeface="Calibri"/>
              </a:rPr>
              <a:t>file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etching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struct tdr=1_pn_oxide_etch_before_implant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5255" y="3031235"/>
            <a:ext cx="2268220" cy="204470"/>
          </a:xfrm>
          <a:custGeom>
            <a:avLst/>
            <a:gdLst/>
            <a:ahLst/>
            <a:cxnLst/>
            <a:rect l="l" t="t" r="r" b="b"/>
            <a:pathLst>
              <a:path w="2268220" h="204469">
                <a:moveTo>
                  <a:pt x="0" y="204215"/>
                </a:moveTo>
                <a:lnTo>
                  <a:pt x="2267712" y="204215"/>
                </a:lnTo>
                <a:lnTo>
                  <a:pt x="2267712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5544" y="3031235"/>
            <a:ext cx="725805" cy="192405"/>
          </a:xfrm>
          <a:custGeom>
            <a:avLst/>
            <a:gdLst/>
            <a:ahLst/>
            <a:cxnLst/>
            <a:rect l="l" t="t" r="r" b="b"/>
            <a:pathLst>
              <a:path w="725805" h="192405">
                <a:moveTo>
                  <a:pt x="0" y="192024"/>
                </a:moveTo>
                <a:lnTo>
                  <a:pt x="725424" y="192024"/>
                </a:lnTo>
                <a:lnTo>
                  <a:pt x="725424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5544" y="3031235"/>
            <a:ext cx="725805" cy="192405"/>
          </a:xfrm>
          <a:custGeom>
            <a:avLst/>
            <a:gdLst/>
            <a:ahLst/>
            <a:cxnLst/>
            <a:rect l="l" t="t" r="r" b="b"/>
            <a:pathLst>
              <a:path w="725805" h="192405">
                <a:moveTo>
                  <a:pt x="0" y="192024"/>
                </a:moveTo>
                <a:lnTo>
                  <a:pt x="725424" y="192024"/>
                </a:lnTo>
                <a:lnTo>
                  <a:pt x="725424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1635" y="4094988"/>
            <a:ext cx="769620" cy="307975"/>
          </a:xfrm>
          <a:custGeom>
            <a:avLst/>
            <a:gdLst/>
            <a:ahLst/>
            <a:cxnLst/>
            <a:rect l="l" t="t" r="r" b="b"/>
            <a:pathLst>
              <a:path w="769619" h="307975">
                <a:moveTo>
                  <a:pt x="0" y="307848"/>
                </a:moveTo>
                <a:lnTo>
                  <a:pt x="769619" y="307848"/>
                </a:lnTo>
                <a:lnTo>
                  <a:pt x="769619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5067" y="4094988"/>
            <a:ext cx="771525" cy="307975"/>
          </a:xfrm>
          <a:custGeom>
            <a:avLst/>
            <a:gdLst/>
            <a:ahLst/>
            <a:cxnLst/>
            <a:rect l="l" t="t" r="r" b="b"/>
            <a:pathLst>
              <a:path w="771525" h="307975">
                <a:moveTo>
                  <a:pt x="0" y="307848"/>
                </a:moveTo>
                <a:lnTo>
                  <a:pt x="771144" y="307848"/>
                </a:lnTo>
                <a:lnTo>
                  <a:pt x="771144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25067" y="4402835"/>
            <a:ext cx="2266315" cy="103060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7086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P-type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TCAD </a:t>
            </a:r>
            <a:r>
              <a:rPr spc="-5" dirty="0"/>
              <a:t>Sprocess</a:t>
            </a:r>
            <a:r>
              <a:rPr spc="-40" dirty="0"/>
              <a:t> </a:t>
            </a:r>
            <a:r>
              <a:rPr spc="-5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2779" y="1305035"/>
            <a:ext cx="6077585" cy="424688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944"/>
              </a:spcBef>
              <a:buAutoNum type="arabicPeriod" startAt="6"/>
              <a:tabLst>
                <a:tab pos="267970" algn="l"/>
              </a:tabLst>
            </a:pPr>
            <a:r>
              <a:rPr sz="2000" b="1" spc="-5" dirty="0">
                <a:latin typeface="Calibri"/>
                <a:cs typeface="Calibri"/>
              </a:rPr>
              <a:t>Grid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refinement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15" dirty="0">
                <a:latin typeface="Calibri"/>
                <a:cs typeface="Calibri"/>
              </a:rPr>
              <a:t>refinebox </a:t>
            </a:r>
            <a:r>
              <a:rPr sz="1800" spc="-10" dirty="0">
                <a:latin typeface="Calibri"/>
                <a:cs typeface="Calibri"/>
              </a:rPr>
              <a:t>Silicon </a:t>
            </a:r>
            <a:r>
              <a:rPr sz="1800" dirty="0">
                <a:latin typeface="Calibri"/>
                <a:cs typeface="Calibri"/>
              </a:rPr>
              <a:t>min= </a:t>
            </a:r>
            <a:r>
              <a:rPr sz="1800" spc="-5" dirty="0">
                <a:latin typeface="Calibri"/>
                <a:cs typeface="Calibri"/>
              </a:rPr>
              <a:t>{0.0 </a:t>
            </a:r>
            <a:r>
              <a:rPr sz="1800" dirty="0">
                <a:latin typeface="Calibri"/>
                <a:cs typeface="Calibri"/>
              </a:rPr>
              <a:t>0.4} </a:t>
            </a:r>
            <a:r>
              <a:rPr sz="1800" spc="-5" dirty="0">
                <a:latin typeface="Calibri"/>
                <a:cs typeface="Calibri"/>
              </a:rPr>
              <a:t>max= {0.2 </a:t>
            </a:r>
            <a:r>
              <a:rPr sz="1800" dirty="0">
                <a:latin typeface="Calibri"/>
                <a:cs typeface="Calibri"/>
              </a:rPr>
              <a:t>0.6}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</a:p>
          <a:p>
            <a:pPr marL="12700" marR="14528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xrefine= </a:t>
            </a:r>
            <a:r>
              <a:rPr sz="1800" spc="-5" dirty="0">
                <a:latin typeface="Calibri"/>
                <a:cs typeface="Calibri"/>
              </a:rPr>
              <a:t>{0.01 </a:t>
            </a:r>
            <a:r>
              <a:rPr sz="1800" dirty="0">
                <a:latin typeface="Calibri"/>
                <a:cs typeface="Calibri"/>
              </a:rPr>
              <a:t>0.01 0.01} </a:t>
            </a:r>
            <a:r>
              <a:rPr sz="1800" spc="-10" dirty="0">
                <a:latin typeface="Calibri"/>
                <a:cs typeface="Calibri"/>
              </a:rPr>
              <a:t>yrefine= </a:t>
            </a:r>
            <a:r>
              <a:rPr sz="1800" spc="-5" dirty="0">
                <a:latin typeface="Calibri"/>
                <a:cs typeface="Calibri"/>
              </a:rPr>
              <a:t>{0.01 </a:t>
            </a:r>
            <a:r>
              <a:rPr sz="1800" dirty="0">
                <a:latin typeface="Calibri"/>
                <a:cs typeface="Calibri"/>
              </a:rPr>
              <a:t>0.01 0.01}  </a:t>
            </a:r>
            <a:r>
              <a:rPr sz="1800" spc="-5" dirty="0">
                <a:latin typeface="Calibri"/>
                <a:cs typeface="Calibri"/>
              </a:rPr>
              <a:t>grid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remesh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eriod" startAt="7"/>
              <a:tabLst>
                <a:tab pos="267335" algn="l"/>
              </a:tabLst>
            </a:pPr>
            <a:r>
              <a:rPr sz="2000" b="1" dirty="0">
                <a:latin typeface="Calibri"/>
                <a:cs typeface="Calibri"/>
              </a:rPr>
              <a:t>Ion </a:t>
            </a:r>
            <a:r>
              <a:rPr sz="2000" b="1" spc="-5" dirty="0">
                <a:latin typeface="Calibri"/>
                <a:cs typeface="Calibri"/>
              </a:rPr>
              <a:t>implantation </a:t>
            </a:r>
            <a:r>
              <a:rPr sz="2000" b="1" dirty="0">
                <a:latin typeface="Calibri"/>
                <a:cs typeface="Calibri"/>
              </a:rPr>
              <a:t>(n-type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dopants)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latin typeface="Calibri"/>
                <a:cs typeface="Calibri"/>
              </a:rPr>
              <a:t>implant Phosphorus </a:t>
            </a:r>
            <a:r>
              <a:rPr sz="1800" spc="-10" dirty="0">
                <a:latin typeface="Calibri"/>
                <a:cs typeface="Calibri"/>
              </a:rPr>
              <a:t>energy=10&lt;keV&gt; </a:t>
            </a:r>
            <a:r>
              <a:rPr sz="1800" dirty="0">
                <a:latin typeface="Calibri"/>
                <a:cs typeface="Calibri"/>
              </a:rPr>
              <a:t>dose=0.7e14&lt;cm-2&gt; </a:t>
            </a:r>
            <a:r>
              <a:rPr sz="1800" spc="-5" dirty="0">
                <a:latin typeface="Calibri"/>
                <a:cs typeface="Calibri"/>
              </a:rPr>
              <a:t>tilt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eriod" startAt="8"/>
              <a:tabLst>
                <a:tab pos="267335" algn="l"/>
              </a:tabLst>
            </a:pPr>
            <a:r>
              <a:rPr sz="2000" b="1" spc="-5" dirty="0">
                <a:latin typeface="Calibri"/>
                <a:cs typeface="Calibri"/>
              </a:rPr>
              <a:t>Diffusion </a:t>
            </a:r>
            <a:r>
              <a:rPr sz="2000" b="1" dirty="0">
                <a:latin typeface="Calibri"/>
                <a:cs typeface="Calibri"/>
              </a:rPr>
              <a:t>of n-type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dopants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5" dirty="0">
                <a:latin typeface="Calibri"/>
                <a:cs typeface="Calibri"/>
              </a:rPr>
              <a:t>diffuse </a:t>
            </a:r>
            <a:r>
              <a:rPr sz="1800" spc="-10" dirty="0">
                <a:latin typeface="Calibri"/>
                <a:cs typeface="Calibri"/>
              </a:rPr>
              <a:t>temperature=1060&lt;C&gt;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time=1.2&lt;s&gt;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12115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save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structure after implantation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diffusion  struct </a:t>
            </a:r>
            <a:r>
              <a:rPr sz="1800" spc="-5" dirty="0">
                <a:latin typeface="Calibri"/>
                <a:cs typeface="Calibri"/>
              </a:rPr>
              <a:t>tdr=2_pn_after_implant_diffusion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;</a:t>
            </a:r>
          </a:p>
        </p:txBody>
      </p:sp>
      <p:sp>
        <p:nvSpPr>
          <p:cNvPr id="4" name="object 4"/>
          <p:cNvSpPr/>
          <p:nvPr/>
        </p:nvSpPr>
        <p:spPr>
          <a:xfrm>
            <a:off x="3006851" y="1665732"/>
            <a:ext cx="771525" cy="295910"/>
          </a:xfrm>
          <a:custGeom>
            <a:avLst/>
            <a:gdLst/>
            <a:ahLst/>
            <a:cxnLst/>
            <a:rect l="l" t="t" r="r" b="b"/>
            <a:pathLst>
              <a:path w="771525" h="295910">
                <a:moveTo>
                  <a:pt x="0" y="295656"/>
                </a:moveTo>
                <a:lnTo>
                  <a:pt x="771144" y="295656"/>
                </a:lnTo>
                <a:lnTo>
                  <a:pt x="771144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1808" y="1665732"/>
            <a:ext cx="769620" cy="295910"/>
          </a:xfrm>
          <a:custGeom>
            <a:avLst/>
            <a:gdLst/>
            <a:ahLst/>
            <a:cxnLst/>
            <a:rect l="l" t="t" r="r" b="b"/>
            <a:pathLst>
              <a:path w="769619" h="295910">
                <a:moveTo>
                  <a:pt x="0" y="295656"/>
                </a:moveTo>
                <a:lnTo>
                  <a:pt x="769619" y="295656"/>
                </a:lnTo>
                <a:lnTo>
                  <a:pt x="769619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808" y="1961388"/>
            <a:ext cx="2266315" cy="1030605"/>
          </a:xfrm>
          <a:custGeom>
            <a:avLst/>
            <a:gdLst/>
            <a:ahLst/>
            <a:cxnLst/>
            <a:rect l="l" t="t" r="r" b="b"/>
            <a:pathLst>
              <a:path w="2266315" h="1030605">
                <a:moveTo>
                  <a:pt x="0" y="1030224"/>
                </a:moveTo>
                <a:lnTo>
                  <a:pt x="2266188" y="1030224"/>
                </a:lnTo>
                <a:lnTo>
                  <a:pt x="2266188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1427" y="1475232"/>
            <a:ext cx="725805" cy="500380"/>
          </a:xfrm>
          <a:custGeom>
            <a:avLst/>
            <a:gdLst/>
            <a:ahLst/>
            <a:cxnLst/>
            <a:rect l="l" t="t" r="r" b="b"/>
            <a:pathLst>
              <a:path w="725805" h="500380">
                <a:moveTo>
                  <a:pt x="0" y="499872"/>
                </a:moveTo>
                <a:lnTo>
                  <a:pt x="725424" y="499872"/>
                </a:lnTo>
                <a:lnTo>
                  <a:pt x="725424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7627" y="1395983"/>
            <a:ext cx="76200" cy="507365"/>
          </a:xfrm>
          <a:custGeom>
            <a:avLst/>
            <a:gdLst/>
            <a:ahLst/>
            <a:cxnLst/>
            <a:rect l="l" t="t" r="r" b="b"/>
            <a:pathLst>
              <a:path w="76200" h="507364">
                <a:moveTo>
                  <a:pt x="31750" y="431038"/>
                </a:moveTo>
                <a:lnTo>
                  <a:pt x="0" y="431038"/>
                </a:lnTo>
                <a:lnTo>
                  <a:pt x="38100" y="507238"/>
                </a:lnTo>
                <a:lnTo>
                  <a:pt x="69850" y="443738"/>
                </a:lnTo>
                <a:lnTo>
                  <a:pt x="31750" y="443738"/>
                </a:lnTo>
                <a:lnTo>
                  <a:pt x="31750" y="431038"/>
                </a:lnTo>
                <a:close/>
              </a:path>
              <a:path w="76200" h="507364">
                <a:moveTo>
                  <a:pt x="44450" y="0"/>
                </a:moveTo>
                <a:lnTo>
                  <a:pt x="31750" y="0"/>
                </a:lnTo>
                <a:lnTo>
                  <a:pt x="31750" y="443738"/>
                </a:lnTo>
                <a:lnTo>
                  <a:pt x="44450" y="443738"/>
                </a:lnTo>
                <a:lnTo>
                  <a:pt x="44450" y="0"/>
                </a:lnTo>
                <a:close/>
              </a:path>
              <a:path w="76200" h="507364">
                <a:moveTo>
                  <a:pt x="76200" y="431038"/>
                </a:moveTo>
                <a:lnTo>
                  <a:pt x="44450" y="431038"/>
                </a:lnTo>
                <a:lnTo>
                  <a:pt x="44450" y="443738"/>
                </a:lnTo>
                <a:lnTo>
                  <a:pt x="69850" y="443738"/>
                </a:lnTo>
                <a:lnTo>
                  <a:pt x="76200" y="43103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3367" y="1395983"/>
            <a:ext cx="76200" cy="507365"/>
          </a:xfrm>
          <a:custGeom>
            <a:avLst/>
            <a:gdLst/>
            <a:ahLst/>
            <a:cxnLst/>
            <a:rect l="l" t="t" r="r" b="b"/>
            <a:pathLst>
              <a:path w="76200" h="507364">
                <a:moveTo>
                  <a:pt x="31750" y="431038"/>
                </a:moveTo>
                <a:lnTo>
                  <a:pt x="0" y="431038"/>
                </a:lnTo>
                <a:lnTo>
                  <a:pt x="38100" y="507238"/>
                </a:lnTo>
                <a:lnTo>
                  <a:pt x="69850" y="443738"/>
                </a:lnTo>
                <a:lnTo>
                  <a:pt x="31750" y="443738"/>
                </a:lnTo>
                <a:lnTo>
                  <a:pt x="31750" y="431038"/>
                </a:lnTo>
                <a:close/>
              </a:path>
              <a:path w="76200" h="507364">
                <a:moveTo>
                  <a:pt x="44450" y="0"/>
                </a:moveTo>
                <a:lnTo>
                  <a:pt x="31750" y="0"/>
                </a:lnTo>
                <a:lnTo>
                  <a:pt x="31750" y="443738"/>
                </a:lnTo>
                <a:lnTo>
                  <a:pt x="44450" y="443738"/>
                </a:lnTo>
                <a:lnTo>
                  <a:pt x="44450" y="0"/>
                </a:lnTo>
                <a:close/>
              </a:path>
              <a:path w="76200" h="507364">
                <a:moveTo>
                  <a:pt x="76200" y="431038"/>
                </a:moveTo>
                <a:lnTo>
                  <a:pt x="44450" y="431038"/>
                </a:lnTo>
                <a:lnTo>
                  <a:pt x="44450" y="443738"/>
                </a:lnTo>
                <a:lnTo>
                  <a:pt x="69850" y="443738"/>
                </a:lnTo>
                <a:lnTo>
                  <a:pt x="76200" y="43103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2823" y="1395983"/>
            <a:ext cx="76200" cy="507365"/>
          </a:xfrm>
          <a:custGeom>
            <a:avLst/>
            <a:gdLst/>
            <a:ahLst/>
            <a:cxnLst/>
            <a:rect l="l" t="t" r="r" b="b"/>
            <a:pathLst>
              <a:path w="76200" h="507364">
                <a:moveTo>
                  <a:pt x="31750" y="431038"/>
                </a:moveTo>
                <a:lnTo>
                  <a:pt x="0" y="431038"/>
                </a:lnTo>
                <a:lnTo>
                  <a:pt x="38100" y="507238"/>
                </a:lnTo>
                <a:lnTo>
                  <a:pt x="69850" y="443738"/>
                </a:lnTo>
                <a:lnTo>
                  <a:pt x="31750" y="443738"/>
                </a:lnTo>
                <a:lnTo>
                  <a:pt x="31750" y="431038"/>
                </a:lnTo>
                <a:close/>
              </a:path>
              <a:path w="76200" h="507364">
                <a:moveTo>
                  <a:pt x="44450" y="0"/>
                </a:moveTo>
                <a:lnTo>
                  <a:pt x="31750" y="0"/>
                </a:lnTo>
                <a:lnTo>
                  <a:pt x="31750" y="443738"/>
                </a:lnTo>
                <a:lnTo>
                  <a:pt x="44450" y="443738"/>
                </a:lnTo>
                <a:lnTo>
                  <a:pt x="44450" y="0"/>
                </a:lnTo>
                <a:close/>
              </a:path>
              <a:path w="76200" h="507364">
                <a:moveTo>
                  <a:pt x="76200" y="431038"/>
                </a:moveTo>
                <a:lnTo>
                  <a:pt x="44450" y="431038"/>
                </a:lnTo>
                <a:lnTo>
                  <a:pt x="44450" y="443738"/>
                </a:lnTo>
                <a:lnTo>
                  <a:pt x="69850" y="443738"/>
                </a:lnTo>
                <a:lnTo>
                  <a:pt x="76200" y="43103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11808" y="2165604"/>
            <a:ext cx="2266315" cy="82613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76581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P-type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1427" y="1961388"/>
            <a:ext cx="725805" cy="2044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ts val="1470"/>
              </a:lnSpc>
            </a:pPr>
            <a:r>
              <a:rPr sz="1600" spc="-5" dirty="0">
                <a:latin typeface="Calibri"/>
                <a:cs typeface="Calibri"/>
              </a:rPr>
              <a:t>n-type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6851" y="4116323"/>
            <a:ext cx="771525" cy="295910"/>
          </a:xfrm>
          <a:custGeom>
            <a:avLst/>
            <a:gdLst/>
            <a:ahLst/>
            <a:cxnLst/>
            <a:rect l="l" t="t" r="r" b="b"/>
            <a:pathLst>
              <a:path w="771525" h="295910">
                <a:moveTo>
                  <a:pt x="0" y="295655"/>
                </a:moveTo>
                <a:lnTo>
                  <a:pt x="771144" y="295655"/>
                </a:lnTo>
                <a:lnTo>
                  <a:pt x="771144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1808" y="4116323"/>
            <a:ext cx="769620" cy="295910"/>
          </a:xfrm>
          <a:custGeom>
            <a:avLst/>
            <a:gdLst/>
            <a:ahLst/>
            <a:cxnLst/>
            <a:rect l="l" t="t" r="r" b="b"/>
            <a:pathLst>
              <a:path w="769619" h="295910">
                <a:moveTo>
                  <a:pt x="0" y="295655"/>
                </a:moveTo>
                <a:lnTo>
                  <a:pt x="769619" y="295655"/>
                </a:lnTo>
                <a:lnTo>
                  <a:pt x="769619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11808" y="4411979"/>
            <a:ext cx="2266315" cy="1030605"/>
          </a:xfrm>
          <a:custGeom>
            <a:avLst/>
            <a:gdLst/>
            <a:ahLst/>
            <a:cxnLst/>
            <a:rect l="l" t="t" r="r" b="b"/>
            <a:pathLst>
              <a:path w="2266315" h="1030604">
                <a:moveTo>
                  <a:pt x="0" y="1030224"/>
                </a:moveTo>
                <a:lnTo>
                  <a:pt x="2266188" y="1030224"/>
                </a:lnTo>
                <a:lnTo>
                  <a:pt x="2266188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1427" y="3924300"/>
            <a:ext cx="725805" cy="500380"/>
          </a:xfrm>
          <a:custGeom>
            <a:avLst/>
            <a:gdLst/>
            <a:ahLst/>
            <a:cxnLst/>
            <a:rect l="l" t="t" r="r" b="b"/>
            <a:pathLst>
              <a:path w="725805" h="500379">
                <a:moveTo>
                  <a:pt x="0" y="499872"/>
                </a:moveTo>
                <a:lnTo>
                  <a:pt x="725424" y="499872"/>
                </a:lnTo>
                <a:lnTo>
                  <a:pt x="725424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1808" y="4677155"/>
            <a:ext cx="2266315" cy="7651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93040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latin typeface="Calibri"/>
                <a:cs typeface="Calibri"/>
              </a:rPr>
              <a:t>P-type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1427" y="4411979"/>
            <a:ext cx="72580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720"/>
              </a:lnSpc>
            </a:pPr>
            <a:r>
              <a:rPr sz="1600" spc="-5" dirty="0">
                <a:latin typeface="Calibri"/>
                <a:cs typeface="Calibri"/>
              </a:rPr>
              <a:t>n-type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0826" y="3032886"/>
            <a:ext cx="156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implantation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0619" y="560324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Diffusion 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dopants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TCAD </a:t>
            </a:r>
            <a:r>
              <a:rPr spc="-5" dirty="0"/>
              <a:t>Sprocess</a:t>
            </a:r>
            <a:r>
              <a:rPr spc="-40" dirty="0"/>
              <a:t> </a:t>
            </a:r>
            <a:r>
              <a:rPr spc="-5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4522" y="1305035"/>
            <a:ext cx="5325110" cy="19069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00" b="1" dirty="0">
                <a:latin typeface="Calibri"/>
                <a:cs typeface="Calibri"/>
              </a:rPr>
              <a:t>9. </a:t>
            </a:r>
            <a:r>
              <a:rPr sz="2000" b="1" spc="-5" dirty="0">
                <a:latin typeface="Calibri"/>
                <a:cs typeface="Calibri"/>
              </a:rPr>
              <a:t>Isotropic </a:t>
            </a:r>
            <a:r>
              <a:rPr sz="2000" b="1" spc="-10" dirty="0">
                <a:latin typeface="Calibri"/>
                <a:cs typeface="Calibri"/>
              </a:rPr>
              <a:t>oxide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etch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60"/>
              </a:spcBef>
            </a:pPr>
            <a:r>
              <a:rPr sz="1800" spc="-15" dirty="0">
                <a:latin typeface="Calibri"/>
                <a:cs typeface="Calibri"/>
              </a:rPr>
              <a:t>etch </a:t>
            </a:r>
            <a:r>
              <a:rPr sz="1800" spc="-10" dirty="0">
                <a:latin typeface="Calibri"/>
                <a:cs typeface="Calibri"/>
              </a:rPr>
              <a:t>material= {Oxide} </a:t>
            </a:r>
            <a:r>
              <a:rPr sz="1800" spc="-5" dirty="0">
                <a:latin typeface="Calibri"/>
                <a:cs typeface="Calibri"/>
              </a:rPr>
              <a:t>type=isotropic time=1 </a:t>
            </a:r>
            <a:r>
              <a:rPr sz="1800" spc="-20" dirty="0">
                <a:latin typeface="Calibri"/>
                <a:cs typeface="Calibri"/>
              </a:rPr>
              <a:t>rate= </a:t>
            </a:r>
            <a:r>
              <a:rPr sz="1800" spc="-5" dirty="0">
                <a:latin typeface="Calibri"/>
                <a:cs typeface="Calibri"/>
              </a:rPr>
              <a:t>{0.17}  grid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remesh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save structure </a:t>
            </a:r>
            <a:r>
              <a:rPr sz="1800" spc="-5" dirty="0">
                <a:latin typeface="Calibri"/>
                <a:cs typeface="Calibri"/>
              </a:rPr>
              <a:t>file </a:t>
            </a:r>
            <a:r>
              <a:rPr sz="1800" spc="-10" dirty="0">
                <a:latin typeface="Calibri"/>
                <a:cs typeface="Calibri"/>
              </a:rPr>
              <a:t>after </a:t>
            </a:r>
            <a:r>
              <a:rPr sz="1800" spc="-15" dirty="0">
                <a:latin typeface="Calibri"/>
                <a:cs typeface="Calibri"/>
              </a:rPr>
              <a:t>oxide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struct tdr=3_pn_after_imp_diff_oxide_etch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4522" y="4065523"/>
            <a:ext cx="60464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deposit </a:t>
            </a:r>
            <a:r>
              <a:rPr sz="1800" spc="-10" dirty="0">
                <a:latin typeface="Calibri"/>
                <a:cs typeface="Calibri"/>
              </a:rPr>
              <a:t>material= </a:t>
            </a:r>
            <a:r>
              <a:rPr sz="1800" spc="-5" dirty="0">
                <a:latin typeface="Calibri"/>
                <a:cs typeface="Calibri"/>
              </a:rPr>
              <a:t>{Aluminum} type=isotropic time=1 </a:t>
            </a:r>
            <a:r>
              <a:rPr sz="1800" spc="-20" dirty="0">
                <a:latin typeface="Calibri"/>
                <a:cs typeface="Calibri"/>
              </a:rPr>
              <a:t>rate= </a:t>
            </a:r>
            <a:r>
              <a:rPr sz="1800" spc="-5" dirty="0">
                <a:latin typeface="Calibri"/>
                <a:cs typeface="Calibri"/>
              </a:rPr>
              <a:t>{0.07}  grid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remesh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#save structure after </a:t>
            </a:r>
            <a:r>
              <a:rPr sz="1800" spc="-15" dirty="0">
                <a:latin typeface="Calibri"/>
                <a:cs typeface="Calibri"/>
              </a:rPr>
              <a:t>contact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deposition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struct tdr=4_pn_after_metal_depos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4522" y="3567176"/>
            <a:ext cx="2588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10. </a:t>
            </a:r>
            <a:r>
              <a:rPr sz="2000" b="1" spc="-10" dirty="0">
                <a:latin typeface="Calibri"/>
                <a:cs typeface="Calibri"/>
              </a:rPr>
              <a:t>n-contact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deposition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0096" y="1487424"/>
            <a:ext cx="2268220" cy="1031875"/>
          </a:xfrm>
          <a:custGeom>
            <a:avLst/>
            <a:gdLst/>
            <a:ahLst/>
            <a:cxnLst/>
            <a:rect l="l" t="t" r="r" b="b"/>
            <a:pathLst>
              <a:path w="2268220" h="1031875">
                <a:moveTo>
                  <a:pt x="0" y="1031748"/>
                </a:moveTo>
                <a:lnTo>
                  <a:pt x="2267712" y="1031748"/>
                </a:lnTo>
                <a:lnTo>
                  <a:pt x="2267712" y="0"/>
                </a:lnTo>
                <a:lnTo>
                  <a:pt x="0" y="0"/>
                </a:lnTo>
                <a:lnTo>
                  <a:pt x="0" y="103174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0096" y="1754123"/>
            <a:ext cx="2268220" cy="7651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P-type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1239" y="1487424"/>
            <a:ext cx="72580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n-type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0096" y="4046220"/>
            <a:ext cx="2268220" cy="1030605"/>
          </a:xfrm>
          <a:custGeom>
            <a:avLst/>
            <a:gdLst/>
            <a:ahLst/>
            <a:cxnLst/>
            <a:rect l="l" t="t" r="r" b="b"/>
            <a:pathLst>
              <a:path w="2268220" h="1030604">
                <a:moveTo>
                  <a:pt x="0" y="1030223"/>
                </a:moveTo>
                <a:lnTo>
                  <a:pt x="2267712" y="1030223"/>
                </a:lnTo>
                <a:lnTo>
                  <a:pt x="2267712" y="0"/>
                </a:lnTo>
                <a:lnTo>
                  <a:pt x="0" y="0"/>
                </a:lnTo>
                <a:lnTo>
                  <a:pt x="0" y="10302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46529" y="5361533"/>
            <a:ext cx="168211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N-contact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metal  </a:t>
            </a:r>
            <a:r>
              <a:rPr sz="2000" spc="-5" dirty="0">
                <a:latin typeface="Calibri"/>
                <a:cs typeface="Calibri"/>
              </a:rPr>
              <a:t>deposition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0096" y="4312920"/>
            <a:ext cx="2268220" cy="76390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7156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P-type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1239" y="4046220"/>
            <a:ext cx="72580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89"/>
              </a:lnSpc>
            </a:pPr>
            <a:r>
              <a:rPr sz="1600" spc="-5" dirty="0">
                <a:latin typeface="Calibri"/>
                <a:cs typeface="Calibri"/>
              </a:rPr>
              <a:t>n-type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0096" y="3808476"/>
            <a:ext cx="2268220" cy="23812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ts val="1689"/>
              </a:lnSpc>
            </a:pPr>
            <a:r>
              <a:rPr sz="1800" spc="-10" dirty="0">
                <a:latin typeface="Calibri"/>
                <a:cs typeface="Calibri"/>
              </a:rPr>
              <a:t>metal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0611" y="2618613"/>
            <a:ext cx="25736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Remove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remaining  </a:t>
            </a:r>
            <a:r>
              <a:rPr sz="2000" spc="-5" dirty="0">
                <a:latin typeface="Calibri"/>
                <a:cs typeface="Calibri"/>
              </a:rPr>
              <a:t>SiO2 by </a:t>
            </a:r>
            <a:r>
              <a:rPr sz="2000" spc="-10" dirty="0">
                <a:latin typeface="Calibri"/>
                <a:cs typeface="Calibri"/>
              </a:rPr>
              <a:t>isotropic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etching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5328" y="2147442"/>
            <a:ext cx="8132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etch </a:t>
            </a:r>
            <a:r>
              <a:rPr sz="1800" spc="-10" dirty="0">
                <a:latin typeface="Calibri"/>
                <a:cs typeface="Calibri"/>
              </a:rPr>
              <a:t>material= </a:t>
            </a:r>
            <a:r>
              <a:rPr sz="1800" spc="-5" dirty="0">
                <a:latin typeface="Calibri"/>
                <a:cs typeface="Calibri"/>
              </a:rPr>
              <a:t>{Aluminum} type=anisotropic time=1 </a:t>
            </a:r>
            <a:r>
              <a:rPr sz="1800" spc="-20" dirty="0">
                <a:latin typeface="Calibri"/>
                <a:cs typeface="Calibri"/>
              </a:rPr>
              <a:t>rate= </a:t>
            </a:r>
            <a:r>
              <a:rPr sz="1800" spc="-5" dirty="0">
                <a:latin typeface="Calibri"/>
                <a:cs typeface="Calibri"/>
              </a:rPr>
              <a:t>{0.08} mask=contacts_mask1  grid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remesh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5328" y="1089516"/>
            <a:ext cx="5878830" cy="80899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00" b="1" dirty="0">
                <a:latin typeface="Calibri"/>
                <a:cs typeface="Calibri"/>
              </a:rPr>
              <a:t>11. </a:t>
            </a:r>
            <a:r>
              <a:rPr sz="2000" b="1" spc="-10" dirty="0">
                <a:latin typeface="Calibri"/>
                <a:cs typeface="Calibri"/>
              </a:rPr>
              <a:t>Metal </a:t>
            </a:r>
            <a:r>
              <a:rPr sz="2000" b="1" spc="-5" dirty="0">
                <a:latin typeface="Calibri"/>
                <a:cs typeface="Calibri"/>
              </a:rPr>
              <a:t>etching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n-contact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mask </a:t>
            </a:r>
            <a:r>
              <a:rPr sz="1800" spc="-5" dirty="0">
                <a:latin typeface="Calibri"/>
                <a:cs typeface="Calibri"/>
              </a:rPr>
              <a:t>name=contacts_mask1 left=0.425&lt;um&gt; right=0.575&lt;um&gt;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TCAD </a:t>
            </a:r>
            <a:r>
              <a:rPr spc="-5" dirty="0"/>
              <a:t>Sprocess</a:t>
            </a:r>
            <a:r>
              <a:rPr spc="-40" dirty="0"/>
              <a:t> </a:t>
            </a:r>
            <a:r>
              <a:rPr spc="-5" dirty="0"/>
              <a:t>Simulation</a:t>
            </a:r>
          </a:p>
        </p:txBody>
      </p:sp>
      <p:sp>
        <p:nvSpPr>
          <p:cNvPr id="5" name="object 5"/>
          <p:cNvSpPr/>
          <p:nvPr/>
        </p:nvSpPr>
        <p:spPr>
          <a:xfrm>
            <a:off x="513587" y="1751076"/>
            <a:ext cx="2266315" cy="1030605"/>
          </a:xfrm>
          <a:custGeom>
            <a:avLst/>
            <a:gdLst/>
            <a:ahLst/>
            <a:cxnLst/>
            <a:rect l="l" t="t" r="r" b="b"/>
            <a:pathLst>
              <a:path w="2266315" h="1030605">
                <a:moveTo>
                  <a:pt x="0" y="1030224"/>
                </a:moveTo>
                <a:lnTo>
                  <a:pt x="2266188" y="1030224"/>
                </a:lnTo>
                <a:lnTo>
                  <a:pt x="2266188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587" y="1249680"/>
            <a:ext cx="2266315" cy="172720"/>
          </a:xfrm>
          <a:custGeom>
            <a:avLst/>
            <a:gdLst/>
            <a:ahLst/>
            <a:cxnLst/>
            <a:rect l="l" t="t" r="r" b="b"/>
            <a:pathLst>
              <a:path w="2266315" h="172719">
                <a:moveTo>
                  <a:pt x="0" y="172212"/>
                </a:moveTo>
                <a:lnTo>
                  <a:pt x="2266188" y="172212"/>
                </a:lnTo>
                <a:lnTo>
                  <a:pt x="2266188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3208" y="1249680"/>
            <a:ext cx="725805" cy="172720"/>
          </a:xfrm>
          <a:custGeom>
            <a:avLst/>
            <a:gdLst/>
            <a:ahLst/>
            <a:cxnLst/>
            <a:rect l="l" t="t" r="r" b="b"/>
            <a:pathLst>
              <a:path w="725805" h="172719">
                <a:moveTo>
                  <a:pt x="0" y="172212"/>
                </a:moveTo>
                <a:lnTo>
                  <a:pt x="725423" y="172212"/>
                </a:lnTo>
                <a:lnTo>
                  <a:pt x="725423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3208" y="1249680"/>
            <a:ext cx="725805" cy="172720"/>
          </a:xfrm>
          <a:custGeom>
            <a:avLst/>
            <a:gdLst/>
            <a:ahLst/>
            <a:cxnLst/>
            <a:rect l="l" t="t" r="r" b="b"/>
            <a:pathLst>
              <a:path w="725805" h="172719">
                <a:moveTo>
                  <a:pt x="0" y="172212"/>
                </a:moveTo>
                <a:lnTo>
                  <a:pt x="725423" y="172212"/>
                </a:lnTo>
                <a:lnTo>
                  <a:pt x="725423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5000" y="3064510"/>
            <a:ext cx="20212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marR="5080" indent="-36766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Anisotropic </a:t>
            </a:r>
            <a:r>
              <a:rPr sz="2000" spc="-5" dirty="0">
                <a:latin typeface="Calibri"/>
                <a:cs typeface="Calibri"/>
              </a:rPr>
              <a:t>etching  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587" y="2016251"/>
            <a:ext cx="2266315" cy="7651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00025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1575"/>
              </a:spcBef>
            </a:pPr>
            <a:r>
              <a:rPr sz="1800" spc="-5" dirty="0">
                <a:latin typeface="Calibri"/>
                <a:cs typeface="Calibri"/>
              </a:rPr>
              <a:t>P-type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3208" y="1751076"/>
            <a:ext cx="72580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675"/>
              </a:lnSpc>
            </a:pPr>
            <a:r>
              <a:rPr sz="1600" spc="-5" dirty="0">
                <a:latin typeface="Calibri"/>
                <a:cs typeface="Calibri"/>
              </a:rPr>
              <a:t>n-type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587" y="1511808"/>
            <a:ext cx="2266315" cy="23939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R="4445" algn="ctr">
              <a:lnSpc>
                <a:spcPts val="1775"/>
              </a:lnSpc>
            </a:pPr>
            <a:r>
              <a:rPr sz="1800" spc="-10" dirty="0">
                <a:latin typeface="Calibri"/>
                <a:cs typeface="Calibri"/>
              </a:rPr>
              <a:t>metal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5328" y="3774185"/>
            <a:ext cx="60598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contact </a:t>
            </a: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dirty="0">
                <a:latin typeface="Calibri"/>
                <a:cs typeface="Calibri"/>
              </a:rPr>
              <a:t>= "n" </a:t>
            </a:r>
            <a:r>
              <a:rPr sz="1800" spc="-15" dirty="0">
                <a:latin typeface="Calibri"/>
                <a:cs typeface="Calibri"/>
              </a:rPr>
              <a:t>box </a:t>
            </a:r>
            <a:r>
              <a:rPr sz="1800" spc="-5" dirty="0">
                <a:latin typeface="Calibri"/>
                <a:cs typeface="Calibri"/>
              </a:rPr>
              <a:t>Aluminum adjacent.material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Ambient </a:t>
            </a:r>
            <a:r>
              <a:rPr sz="1800" dirty="0">
                <a:latin typeface="Calibri"/>
                <a:cs typeface="Calibri"/>
              </a:rPr>
              <a:t>\  </a:t>
            </a:r>
            <a:r>
              <a:rPr sz="1800" spc="-5" dirty="0">
                <a:latin typeface="Calibri"/>
                <a:cs typeface="Calibri"/>
              </a:rPr>
              <a:t>xlo </a:t>
            </a:r>
            <a:r>
              <a:rPr sz="1800" dirty="0">
                <a:latin typeface="Calibri"/>
                <a:cs typeface="Calibri"/>
              </a:rPr>
              <a:t>= -0.071 </a:t>
            </a:r>
            <a:r>
              <a:rPr sz="1800" spc="-5" dirty="0">
                <a:latin typeface="Calibri"/>
                <a:cs typeface="Calibri"/>
              </a:rPr>
              <a:t>xhi </a:t>
            </a:r>
            <a:r>
              <a:rPr sz="1800" dirty="0">
                <a:latin typeface="Calibri"/>
                <a:cs typeface="Calibri"/>
              </a:rPr>
              <a:t>= -0.069 </a:t>
            </a:r>
            <a:r>
              <a:rPr sz="1800" spc="-5" dirty="0">
                <a:latin typeface="Calibri"/>
                <a:cs typeface="Calibri"/>
              </a:rPr>
              <a:t>ylo </a:t>
            </a:r>
            <a:r>
              <a:rPr sz="1800" dirty="0">
                <a:latin typeface="Calibri"/>
                <a:cs typeface="Calibri"/>
              </a:rPr>
              <a:t>= 0.425 yhi 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0.575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4375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contact </a:t>
            </a: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dirty="0">
                <a:latin typeface="Calibri"/>
                <a:cs typeface="Calibri"/>
              </a:rPr>
              <a:t>= "p" </a:t>
            </a:r>
            <a:r>
              <a:rPr sz="1800" spc="-15" dirty="0">
                <a:latin typeface="Calibri"/>
                <a:cs typeface="Calibri"/>
              </a:rPr>
              <a:t>box </a:t>
            </a:r>
            <a:r>
              <a:rPr sz="1800" spc="-10" dirty="0">
                <a:latin typeface="Calibri"/>
                <a:cs typeface="Calibri"/>
              </a:rPr>
              <a:t>silicon </a:t>
            </a:r>
            <a:r>
              <a:rPr sz="1800" spc="-5" dirty="0">
                <a:latin typeface="Calibri"/>
                <a:cs typeface="Calibri"/>
              </a:rPr>
              <a:t>adjacent.material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Ambient\  xlo </a:t>
            </a:r>
            <a:r>
              <a:rPr sz="1800" dirty="0">
                <a:latin typeface="Calibri"/>
                <a:cs typeface="Calibri"/>
              </a:rPr>
              <a:t>= 1.19 </a:t>
            </a:r>
            <a:r>
              <a:rPr sz="1800" spc="-5" dirty="0">
                <a:latin typeface="Calibri"/>
                <a:cs typeface="Calibri"/>
              </a:rPr>
              <a:t>xhi </a:t>
            </a:r>
            <a:r>
              <a:rPr sz="1800" dirty="0">
                <a:latin typeface="Calibri"/>
                <a:cs typeface="Calibri"/>
              </a:rPr>
              <a:t>= 1.21 </a:t>
            </a:r>
            <a:r>
              <a:rPr sz="1800" spc="-5" dirty="0">
                <a:latin typeface="Calibri"/>
                <a:cs typeface="Calibri"/>
              </a:rPr>
              <a:t>ylo </a:t>
            </a:r>
            <a:r>
              <a:rPr sz="1800" dirty="0">
                <a:latin typeface="Calibri"/>
                <a:cs typeface="Calibri"/>
              </a:rPr>
              <a:t>= 0.0 yhi =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 </a:t>
            </a:r>
            <a:r>
              <a:rPr sz="1800" spc="-10" dirty="0">
                <a:latin typeface="Calibri"/>
                <a:cs typeface="Calibri"/>
              </a:rPr>
              <a:t>save </a:t>
            </a:r>
            <a:r>
              <a:rPr sz="1800" spc="-5" dirty="0">
                <a:latin typeface="Calibri"/>
                <a:cs typeface="Calibri"/>
              </a:rPr>
              <a:t>final </a:t>
            </a:r>
            <a:r>
              <a:rPr sz="1800" spc="-10" dirty="0">
                <a:latin typeface="Calibri"/>
                <a:cs typeface="Calibri"/>
              </a:rPr>
              <a:t>structure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struct </a:t>
            </a:r>
            <a:r>
              <a:rPr sz="1800" spc="-15" dirty="0">
                <a:latin typeface="Calibri"/>
                <a:cs typeface="Calibri"/>
              </a:rPr>
              <a:t>tdr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5_pn_final_structure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5328" y="3197732"/>
            <a:ext cx="20440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12. </a:t>
            </a:r>
            <a:r>
              <a:rPr sz="2000" b="1" spc="-5" dirty="0">
                <a:latin typeface="Calibri"/>
                <a:cs typeface="Calibri"/>
              </a:rPr>
              <a:t>Define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contacts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0727" y="4285488"/>
          <a:ext cx="2265680" cy="129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83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n-type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31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P-type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5B0086EC0DD94080519AEB3FF965D8" ma:contentTypeVersion="3" ma:contentTypeDescription="Create a new document." ma:contentTypeScope="" ma:versionID="bde883b7a20a9c12c37475c1d399d2a3">
  <xsd:schema xmlns:xsd="http://www.w3.org/2001/XMLSchema" xmlns:xs="http://www.w3.org/2001/XMLSchema" xmlns:p="http://schemas.microsoft.com/office/2006/metadata/properties" xmlns:ns2="2ed3aba9-0f72-4938-9dcb-b15790f3095b" targetNamespace="http://schemas.microsoft.com/office/2006/metadata/properties" ma:root="true" ma:fieldsID="625a3c405e3acb38290de9025e05c16f" ns2:_="">
    <xsd:import namespace="2ed3aba9-0f72-4938-9dcb-b15790f309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3aba9-0f72-4938-9dcb-b15790f309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B2D862-FFA7-4210-A70B-F52B97D42C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3EDDED-9178-4CE7-893C-3CEDE7DB6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d3aba9-0f72-4938-9dcb-b15790f309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39D25-3003-4354-9CB8-8638C5CCCA1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1036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Assignment 7 TCAD sprocess simulation  TA: Pooja Sharma</vt:lpstr>
      <vt:lpstr>p-n junction fabrication process flow</vt:lpstr>
      <vt:lpstr>metal</vt:lpstr>
      <vt:lpstr>TCAD Sprocess Simulation</vt:lpstr>
      <vt:lpstr>TCAD Sprocess Simulation</vt:lpstr>
      <vt:lpstr>TCAD Sprocess Simulation</vt:lpstr>
      <vt:lpstr>TCAD Sprocess Simulation</vt:lpstr>
      <vt:lpstr>TCAD Sprocess Simulation</vt:lpstr>
      <vt:lpstr>TCAD Sprocess Simulation</vt:lpstr>
      <vt:lpstr>TCAD Sprocess Simulation</vt:lpstr>
      <vt:lpstr>Assignment 7 pn junction diode and BJT Sprocess simulation</vt:lpstr>
      <vt:lpstr>Assignment 7 pn junction diode sdevice simulation</vt:lpstr>
      <vt:lpstr>TCAD Sdevice Simulation</vt:lpstr>
      <vt:lpstr>TCAD Sdevice Simulation</vt:lpstr>
      <vt:lpstr>TCAD Sdevice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tarni aggarwal</dc:creator>
  <cp:lastModifiedBy>Pooja Sharma</cp:lastModifiedBy>
  <cp:revision>55</cp:revision>
  <dcterms:created xsi:type="dcterms:W3CDTF">2022-10-05T14:43:52Z</dcterms:created>
  <dcterms:modified xsi:type="dcterms:W3CDTF">2023-10-07T06:26:18Z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2022-10-05T00:00:00Z</vt:filetime>
  </property>
  <property fmtid="{D5CDD505-2E9C-101B-9397-08002B2CF9AE}" pid="5" name="ContentTypeId">
    <vt:lpwstr>0x010100FE5B0086EC0DD94080519AEB3FF965D8</vt:lpwstr>
  </property>
</Properties>
</file>