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75" r:id="rId6"/>
    <p:sldId id="262" r:id="rId7"/>
    <p:sldId id="263" r:id="rId8"/>
    <p:sldId id="264" r:id="rId9"/>
    <p:sldId id="265" r:id="rId10"/>
    <p:sldId id="270" r:id="rId11"/>
    <p:sldId id="271" r:id="rId12"/>
    <p:sldId id="272" r:id="rId13"/>
    <p:sldId id="273" r:id="rId14"/>
    <p:sldId id="266" r:id="rId15"/>
    <p:sldId id="267" r:id="rId16"/>
    <p:sldId id="276" r:id="rId17"/>
    <p:sldId id="277" r:id="rId18"/>
    <p:sldId id="27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1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hadri Venkata Ramana" userId="0e342e1ed9cef902" providerId="LiveId" clId="{5268C956-E0AE-4CE0-931E-EDA9F328238D}"/>
    <pc:docChg chg="undo custSel addSld modSld">
      <pc:chgData name="Simhadri Venkata Ramana" userId="0e342e1ed9cef902" providerId="LiveId" clId="{5268C956-E0AE-4CE0-931E-EDA9F328238D}" dt="2023-08-17T12:58:00.265" v="314" actId="313"/>
      <pc:docMkLst>
        <pc:docMk/>
      </pc:docMkLst>
      <pc:sldChg chg="modSp mod">
        <pc:chgData name="Simhadri Venkata Ramana" userId="0e342e1ed9cef902" providerId="LiveId" clId="{5268C956-E0AE-4CE0-931E-EDA9F328238D}" dt="2023-08-15T14:05:58.159" v="26" actId="20577"/>
        <pc:sldMkLst>
          <pc:docMk/>
          <pc:sldMk cId="1426013241" sldId="256"/>
        </pc:sldMkLst>
        <pc:spChg chg="mod">
          <ac:chgData name="Simhadri Venkata Ramana" userId="0e342e1ed9cef902" providerId="LiveId" clId="{5268C956-E0AE-4CE0-931E-EDA9F328238D}" dt="2023-08-15T14:05:58.159" v="26" actId="20577"/>
          <ac:spMkLst>
            <pc:docMk/>
            <pc:sldMk cId="1426013241" sldId="256"/>
            <ac:spMk id="4" creationId="{017C3C1B-F3FE-8346-AACC-659909FD2566}"/>
          </ac:spMkLst>
        </pc:spChg>
      </pc:sldChg>
      <pc:sldChg chg="modSp mod">
        <pc:chgData name="Simhadri Venkata Ramana" userId="0e342e1ed9cef902" providerId="LiveId" clId="{5268C956-E0AE-4CE0-931E-EDA9F328238D}" dt="2023-08-16T08:13:49.945" v="286" actId="13926"/>
        <pc:sldMkLst>
          <pc:docMk/>
          <pc:sldMk cId="3438191783" sldId="261"/>
        </pc:sldMkLst>
        <pc:spChg chg="mod">
          <ac:chgData name="Simhadri Venkata Ramana" userId="0e342e1ed9cef902" providerId="LiveId" clId="{5268C956-E0AE-4CE0-931E-EDA9F328238D}" dt="2023-08-16T08:13:49.945" v="286" actId="13926"/>
          <ac:spMkLst>
            <pc:docMk/>
            <pc:sldMk cId="3438191783" sldId="261"/>
            <ac:spMk id="6" creationId="{2AAF5A64-01F6-3CEA-AE92-E3877B31F36E}"/>
          </ac:spMkLst>
        </pc:spChg>
      </pc:sldChg>
      <pc:sldChg chg="addSp modSp mod">
        <pc:chgData name="Simhadri Venkata Ramana" userId="0e342e1ed9cef902" providerId="LiveId" clId="{5268C956-E0AE-4CE0-931E-EDA9F328238D}" dt="2023-08-17T12:58:00.265" v="314" actId="313"/>
        <pc:sldMkLst>
          <pc:docMk/>
          <pc:sldMk cId="780289801" sldId="265"/>
        </pc:sldMkLst>
        <pc:spChg chg="add mod">
          <ac:chgData name="Simhadri Venkata Ramana" userId="0e342e1ed9cef902" providerId="LiveId" clId="{5268C956-E0AE-4CE0-931E-EDA9F328238D}" dt="2023-08-17T12:58:00.265" v="314" actId="313"/>
          <ac:spMkLst>
            <pc:docMk/>
            <pc:sldMk cId="780289801" sldId="265"/>
            <ac:spMk id="3" creationId="{6534BE80-A7B0-299B-3A20-0401A4B12D29}"/>
          </ac:spMkLst>
        </pc:spChg>
        <pc:spChg chg="mod">
          <ac:chgData name="Simhadri Venkata Ramana" userId="0e342e1ed9cef902" providerId="LiveId" clId="{5268C956-E0AE-4CE0-931E-EDA9F328238D}" dt="2023-08-15T14:26:32.614" v="28" actId="20577"/>
          <ac:spMkLst>
            <pc:docMk/>
            <pc:sldMk cId="780289801" sldId="265"/>
            <ac:spMk id="15" creationId="{4C4B1C03-947A-5A0F-AAE0-0381131C11C1}"/>
          </ac:spMkLst>
        </pc:spChg>
      </pc:sldChg>
      <pc:sldChg chg="addSp delSp modSp mod">
        <pc:chgData name="Simhadri Venkata Ramana" userId="0e342e1ed9cef902" providerId="LiveId" clId="{5268C956-E0AE-4CE0-931E-EDA9F328238D}" dt="2023-08-16T08:22:06.644" v="289"/>
        <pc:sldMkLst>
          <pc:docMk/>
          <pc:sldMk cId="2129522459" sldId="266"/>
        </pc:sldMkLst>
        <pc:spChg chg="add del mod">
          <ac:chgData name="Simhadri Venkata Ramana" userId="0e342e1ed9cef902" providerId="LiveId" clId="{5268C956-E0AE-4CE0-931E-EDA9F328238D}" dt="2023-08-16T08:22:06.644" v="289"/>
          <ac:spMkLst>
            <pc:docMk/>
            <pc:sldMk cId="2129522459" sldId="266"/>
            <ac:spMk id="3" creationId="{7F0EB530-925F-6E55-C166-87CA7B262512}"/>
          </ac:spMkLst>
        </pc:spChg>
      </pc:sldChg>
      <pc:sldChg chg="modSp mod">
        <pc:chgData name="Simhadri Venkata Ramana" userId="0e342e1ed9cef902" providerId="LiveId" clId="{5268C956-E0AE-4CE0-931E-EDA9F328238D}" dt="2023-08-16T09:34:02.111" v="290" actId="1076"/>
        <pc:sldMkLst>
          <pc:docMk/>
          <pc:sldMk cId="2275113474" sldId="267"/>
        </pc:sldMkLst>
        <pc:spChg chg="mod">
          <ac:chgData name="Simhadri Venkata Ramana" userId="0e342e1ed9cef902" providerId="LiveId" clId="{5268C956-E0AE-4CE0-931E-EDA9F328238D}" dt="2023-08-16T09:34:02.111" v="290" actId="1076"/>
          <ac:spMkLst>
            <pc:docMk/>
            <pc:sldMk cId="2275113474" sldId="267"/>
            <ac:spMk id="2" creationId="{A971B2BE-02CA-C228-C534-2575BB09368E}"/>
          </ac:spMkLst>
        </pc:spChg>
        <pc:spChg chg="mod">
          <ac:chgData name="Simhadri Venkata Ramana" userId="0e342e1ed9cef902" providerId="LiveId" clId="{5268C956-E0AE-4CE0-931E-EDA9F328238D}" dt="2023-08-15T14:29:42.377" v="57" actId="20577"/>
          <ac:spMkLst>
            <pc:docMk/>
            <pc:sldMk cId="2275113474" sldId="267"/>
            <ac:spMk id="4" creationId="{1D6FFF83-2F9F-F1B3-069B-5E48587187A8}"/>
          </ac:spMkLst>
        </pc:spChg>
      </pc:sldChg>
      <pc:sldChg chg="addSp modSp new mod">
        <pc:chgData name="Simhadri Venkata Ramana" userId="0e342e1ed9cef902" providerId="LiveId" clId="{5268C956-E0AE-4CE0-931E-EDA9F328238D}" dt="2023-08-15T14:36:19.719" v="116" actId="1076"/>
        <pc:sldMkLst>
          <pc:docMk/>
          <pc:sldMk cId="4085486520" sldId="276"/>
        </pc:sldMkLst>
        <pc:spChg chg="mod">
          <ac:chgData name="Simhadri Venkata Ramana" userId="0e342e1ed9cef902" providerId="LiveId" clId="{5268C956-E0AE-4CE0-931E-EDA9F328238D}" dt="2023-08-15T14:33:57.993" v="86" actId="1076"/>
          <ac:spMkLst>
            <pc:docMk/>
            <pc:sldMk cId="4085486520" sldId="276"/>
            <ac:spMk id="2" creationId="{3B1065D7-0698-0493-B2A8-B918A6DFAA6E}"/>
          </ac:spMkLst>
        </pc:spChg>
        <pc:spChg chg="mod">
          <ac:chgData name="Simhadri Venkata Ramana" userId="0e342e1ed9cef902" providerId="LiveId" clId="{5268C956-E0AE-4CE0-931E-EDA9F328238D}" dt="2023-08-15T14:35:16.017" v="109" actId="5793"/>
          <ac:spMkLst>
            <pc:docMk/>
            <pc:sldMk cId="4085486520" sldId="276"/>
            <ac:spMk id="3" creationId="{193684CE-031A-9587-5577-09817B44302A}"/>
          </ac:spMkLst>
        </pc:spChg>
        <pc:picChg chg="add mod">
          <ac:chgData name="Simhadri Venkata Ramana" userId="0e342e1ed9cef902" providerId="LiveId" clId="{5268C956-E0AE-4CE0-931E-EDA9F328238D}" dt="2023-08-15T14:35:52.858" v="112" actId="14100"/>
          <ac:picMkLst>
            <pc:docMk/>
            <pc:sldMk cId="4085486520" sldId="276"/>
            <ac:picMk id="4" creationId="{14A80D3D-8473-B724-17EA-1E4C793973FD}"/>
          </ac:picMkLst>
        </pc:picChg>
        <pc:picChg chg="add mod">
          <ac:chgData name="Simhadri Venkata Ramana" userId="0e342e1ed9cef902" providerId="LiveId" clId="{5268C956-E0AE-4CE0-931E-EDA9F328238D}" dt="2023-08-15T14:36:19.719" v="116" actId="1076"/>
          <ac:picMkLst>
            <pc:docMk/>
            <pc:sldMk cId="4085486520" sldId="276"/>
            <ac:picMk id="5" creationId="{90CADD03-C553-600D-8DAC-22B522313856}"/>
          </ac:picMkLst>
        </pc:picChg>
      </pc:sldChg>
      <pc:sldChg chg="modSp new mod">
        <pc:chgData name="Simhadri Venkata Ramana" userId="0e342e1ed9cef902" providerId="LiveId" clId="{5268C956-E0AE-4CE0-931E-EDA9F328238D}" dt="2023-08-15T14:46:30.166" v="284" actId="20577"/>
        <pc:sldMkLst>
          <pc:docMk/>
          <pc:sldMk cId="2525288981" sldId="277"/>
        </pc:sldMkLst>
        <pc:spChg chg="mod">
          <ac:chgData name="Simhadri Venkata Ramana" userId="0e342e1ed9cef902" providerId="LiveId" clId="{5268C956-E0AE-4CE0-931E-EDA9F328238D}" dt="2023-08-15T14:39:59.477" v="174" actId="27636"/>
          <ac:spMkLst>
            <pc:docMk/>
            <pc:sldMk cId="2525288981" sldId="277"/>
            <ac:spMk id="2" creationId="{5DBDC56A-B530-9FD0-5914-E96C070FB074}"/>
          </ac:spMkLst>
        </pc:spChg>
        <pc:spChg chg="mod">
          <ac:chgData name="Simhadri Venkata Ramana" userId="0e342e1ed9cef902" providerId="LiveId" clId="{5268C956-E0AE-4CE0-931E-EDA9F328238D}" dt="2023-08-15T14:46:30.166" v="284" actId="20577"/>
          <ac:spMkLst>
            <pc:docMk/>
            <pc:sldMk cId="2525288981" sldId="277"/>
            <ac:spMk id="3" creationId="{D1E0A91B-9641-C0D5-B77D-0011460D744D}"/>
          </ac:spMkLst>
        </pc:spChg>
      </pc:sldChg>
      <pc:sldChg chg="modSp new mod">
        <pc:chgData name="Simhadri Venkata Ramana" userId="0e342e1ed9cef902" providerId="LiveId" clId="{5268C956-E0AE-4CE0-931E-EDA9F328238D}" dt="2023-08-15T14:46:49.111" v="285" actId="255"/>
        <pc:sldMkLst>
          <pc:docMk/>
          <pc:sldMk cId="1247479892" sldId="278"/>
        </pc:sldMkLst>
        <pc:spChg chg="mod">
          <ac:chgData name="Simhadri Venkata Ramana" userId="0e342e1ed9cef902" providerId="LiveId" clId="{5268C956-E0AE-4CE0-931E-EDA9F328238D}" dt="2023-08-15T14:40:25.549" v="188" actId="2711"/>
          <ac:spMkLst>
            <pc:docMk/>
            <pc:sldMk cId="1247479892" sldId="278"/>
            <ac:spMk id="2" creationId="{D2287BF9-9EF1-87A0-EF3F-E6C4CAABF081}"/>
          </ac:spMkLst>
        </pc:spChg>
        <pc:spChg chg="mod">
          <ac:chgData name="Simhadri Venkata Ramana" userId="0e342e1ed9cef902" providerId="LiveId" clId="{5268C956-E0AE-4CE0-931E-EDA9F328238D}" dt="2023-08-15T14:46:49.111" v="285" actId="255"/>
          <ac:spMkLst>
            <pc:docMk/>
            <pc:sldMk cId="1247479892" sldId="278"/>
            <ac:spMk id="3" creationId="{1B7C6F0F-329F-E5C4-7FB8-B6D7ECC61D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D616-A88E-7FC4-E281-522FEA40F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ED9E8-4740-EEC8-0D9B-8A90AD49F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940C-1EDA-4FF4-9076-D56D077C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967-C912-4037-9191-A55571113A36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050F-2A1C-FBF1-8153-713E843A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76B1-83DE-7E82-7F0B-3110EF99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071B-82E0-499A-B392-C76680C91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62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B5FC-573C-59A8-81C9-D1E06581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136B2-637C-1A0A-1FCC-17C753C72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FDEC1-6C3F-FC63-3EF2-7BC68E64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967-C912-4037-9191-A55571113A36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3FC9-6239-65EC-97F5-F338F616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04A19-55DE-27E8-88C5-19DFA1B9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071B-82E0-499A-B392-C76680C91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0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23DE1-3E83-602F-04E1-37B48E2F3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CEAF7-0F30-07BC-C9C0-18522911E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02041-CD5F-3C17-FF31-BF13D91D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967-C912-4037-9191-A55571113A36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FE0F2-DA08-18C1-D734-0DFA5D4C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9C80D-AE1B-9848-31F9-9F1C629E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071B-82E0-499A-B392-C76680C91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49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A875-110F-ECE5-EE5F-9629EAA3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EB91-EFA0-571E-E472-39F048252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3AAF7-2851-4630-D29C-60307391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967-C912-4037-9191-A55571113A36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343E9-3CAF-D0C3-2BDE-BB03EDA1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06425-781F-5DFF-D178-2FA84124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071B-82E0-499A-B392-C76680C91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43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5074-F62C-2F7E-BD44-F2E840E2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52C46-BD67-9BD0-ABC8-8A6099F78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686EA-6452-7B73-7F34-F0227A5C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967-C912-4037-9191-A55571113A36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0DD7B-BE13-83AF-FF61-B5897B5B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28482-F1D6-DBEC-067A-B047DFD9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071B-82E0-499A-B392-C76680C91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21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CFFF-0193-9DED-ACF6-2E0849E3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B3B31-536A-0039-0596-537374991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9C268-813E-4146-96D5-3577CA457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89F92-94DB-3BD8-E3FB-9C30508C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967-C912-4037-9191-A55571113A36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8234D-04B9-F191-21FA-22577274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13EBE-93B3-0443-B5CB-987ED357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071B-82E0-499A-B392-C76680C91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28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923B-8EC5-4C9E-10E6-CEB6BE08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CC1E4-BF5A-2C7C-5A15-425FC6C0A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D9E8B-CC0B-CC2D-9E2C-78D8A7414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AFB6C-AD47-886A-0508-7DAA1BABF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C225A-AF98-BBB4-0413-62974D393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02E39-10B4-C379-7226-33941745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967-C912-4037-9191-A55571113A36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9B2F6-58A7-94A5-5F44-25CC30A5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18B1D-D6B0-C854-95C6-D75D4102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071B-82E0-499A-B392-C76680C91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54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8667-1D4D-0335-C3B0-42F35D66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85DD3-791A-383F-4C77-7CE73451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967-C912-4037-9191-A55571113A36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D6C83-A91B-9C10-73EF-0D7D6080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C597A-E242-4F20-6A54-47276ACC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071B-82E0-499A-B392-C76680C91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49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A61FE-1E97-BF17-DDDF-EE95DE3A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967-C912-4037-9191-A55571113A36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99AC2-A3CD-EEED-379D-8F164F98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0BF85-5671-E7EB-838D-B61D61BC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071B-82E0-499A-B392-C76680C91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49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64C3-165B-BF9E-D8D0-9A21FCCA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50771-93B2-4B40-99B0-0B150870F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D18C6-5D20-7296-F4F3-BBD459144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59A40-1471-BF3F-2198-886141BD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967-C912-4037-9191-A55571113A36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EFEA0-F424-0525-8FC6-A499C5D0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23666-A082-79DB-476A-494F1487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071B-82E0-499A-B392-C76680C91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38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9CBB-CEE8-EB16-3573-F5D209025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F33D5-92C5-D088-4D64-6704EB9C9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82D40-8AA4-4C4C-B76A-1F4123811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573B7-F72F-E6EE-355F-22744AA2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967-C912-4037-9191-A55571113A36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711FB-1F12-FFAC-F045-9C57E045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29F11-D154-D155-8E68-6AB4CB4F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071B-82E0-499A-B392-C76680C91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62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DBDDB-9CC2-6512-2BE0-53F17436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97A75-B8F7-4633-BC94-CDFAD0FC0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4526-E476-F8EE-401C-A0CB1DAE0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F7967-C912-4037-9191-A55571113A36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EBBB5-14B5-4D7A-B3E6-7AC296286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3B4F1-7858-8BB1-6EF4-D60A98815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C071B-82E0-499A-B392-C76680C91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73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32.jpg"/><Relationship Id="rId7" Type="http://schemas.openxmlformats.org/officeDocument/2006/relationships/image" Target="../media/image36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7" Type="http://schemas.openxmlformats.org/officeDocument/2006/relationships/image" Target="../media/image43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Sl37OYMLFw" TargetMode="External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3-sssBS3TNU" TargetMode="External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BFYFkn-eOQ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F869-3A56-E25B-F2E3-C2ADAA8E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843"/>
            <a:ext cx="9144000" cy="23876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EE 735 (Microelectronics Simulation Lab)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F34DD-D232-AF28-4F9E-99E84F2DC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4798"/>
            <a:ext cx="9144000" cy="1169686"/>
          </a:xfrm>
        </p:spPr>
        <p:txBody>
          <a:bodyPr>
            <a:normAutofit/>
          </a:bodyPr>
          <a:lstStyle/>
          <a:p>
            <a:r>
              <a:rPr lang="en-IN" sz="3600" b="1" dirty="0"/>
              <a:t>Assignment -2</a:t>
            </a:r>
          </a:p>
          <a:p>
            <a:r>
              <a:rPr lang="en-IN" sz="2000" b="1" dirty="0"/>
              <a:t>(16</a:t>
            </a:r>
            <a:r>
              <a:rPr lang="en-IN" sz="2000" b="1" baseline="30000" dirty="0"/>
              <a:t>th</a:t>
            </a:r>
            <a:r>
              <a:rPr lang="en-IN" sz="2000" b="1" dirty="0"/>
              <a:t> August 2023)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C3C1B-F3FE-8346-AACC-659909FD2566}"/>
              </a:ext>
            </a:extLst>
          </p:cNvPr>
          <p:cNvSpPr txBox="1"/>
          <p:nvPr/>
        </p:nvSpPr>
        <p:spPr>
          <a:xfrm>
            <a:off x="6925942" y="5020235"/>
            <a:ext cx="42530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TA : </a:t>
            </a:r>
            <a:r>
              <a:rPr lang="en-IN" sz="2400" b="1" dirty="0"/>
              <a:t>Simhadri  Venkata Ramana</a:t>
            </a:r>
          </a:p>
          <a:p>
            <a:r>
              <a:rPr lang="en-IN" sz="2000" dirty="0"/>
              <a:t>Ph no: 9032902781</a:t>
            </a:r>
          </a:p>
          <a:p>
            <a:r>
              <a:rPr lang="en-IN" sz="2000" dirty="0"/>
              <a:t>Mail: 22m1201@iitb.ac.in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DBB93-D33E-B47A-A81B-33E4CB1AF7C6}"/>
              </a:ext>
            </a:extLst>
          </p:cNvPr>
          <p:cNvSpPr txBox="1"/>
          <p:nvPr/>
        </p:nvSpPr>
        <p:spPr>
          <a:xfrm>
            <a:off x="946483" y="5020235"/>
            <a:ext cx="425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1CAA"/>
                </a:solidFill>
              </a:rPr>
              <a:t>Instructor: </a:t>
            </a:r>
            <a:r>
              <a:rPr lang="en-US" sz="2400" b="1" dirty="0">
                <a:solidFill>
                  <a:srgbClr val="261CAA"/>
                </a:solidFill>
              </a:rPr>
              <a:t>Prof. Sourabh Lodha</a:t>
            </a:r>
          </a:p>
        </p:txBody>
      </p:sp>
    </p:spTree>
    <p:extLst>
      <p:ext uri="{BB962C8B-B14F-4D97-AF65-F5344CB8AC3E}">
        <p14:creationId xmlns:p14="http://schemas.microsoft.com/office/powerpoint/2010/main" val="1426013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E58C-DAD0-922E-A723-C86B0C93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Gauss-Seidel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7306-A8A5-2E02-9942-EA8CCA190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413"/>
            <a:ext cx="10515600" cy="4800550"/>
          </a:xfrm>
        </p:spPr>
        <p:txBody>
          <a:bodyPr/>
          <a:lstStyle/>
          <a:p>
            <a:r>
              <a:rPr lang="en-US" dirty="0"/>
              <a:t>only be applied to square linear systems (n equations in n unknowns)</a:t>
            </a:r>
          </a:p>
          <a:p>
            <a:r>
              <a:rPr lang="en-US" dirty="0"/>
              <a:t>Iterative methods for Ax = b begin with an approximation to the solution, x0</a:t>
            </a:r>
          </a:p>
          <a:p>
            <a:r>
              <a:rPr lang="en-US" dirty="0"/>
              <a:t>For certain problems (particularly those where the matrix A is large and sparse) they are much faster than direct methods.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B7862-072A-AB2C-E600-192B70476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29" y="3990006"/>
            <a:ext cx="4341539" cy="186215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B7F73F5-30BB-771F-54B3-BEC0D44B1906}"/>
              </a:ext>
            </a:extLst>
          </p:cNvPr>
          <p:cNvSpPr/>
          <p:nvPr/>
        </p:nvSpPr>
        <p:spPr>
          <a:xfrm>
            <a:off x="5855368" y="4723765"/>
            <a:ext cx="930442" cy="394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45AAF2-7C31-76F8-223B-592A9A358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81" y="3827603"/>
            <a:ext cx="4102964" cy="218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4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5EC3-0E7A-BF6B-C014-49713074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897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Gauss-Seidel Method:</a:t>
            </a:r>
            <a:endParaRPr lang="en-IN" sz="40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A9D1C2-735F-D8EA-C77B-89BB5FBD5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39" y="1730613"/>
            <a:ext cx="8022592" cy="2057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1BD4B9-2DEE-45E3-F04B-09373B306569}"/>
              </a:ext>
            </a:extLst>
          </p:cNvPr>
          <p:cNvSpPr txBox="1"/>
          <p:nvPr/>
        </p:nvSpPr>
        <p:spPr>
          <a:xfrm>
            <a:off x="1337912" y="4107697"/>
            <a:ext cx="9846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where D is a 3 × 3 matrix containing the diagonal part of A, and L and U are 3 × 3 matrices containing the (strictly) lower and (strictly) upper triangular parts of A</a:t>
            </a:r>
          </a:p>
          <a:p>
            <a:pPr algn="just"/>
            <a:r>
              <a:rPr lang="en-US" sz="2000" b="1" dirty="0"/>
              <a:t>(Note that the L and U matrices here have nothing to do with those in the factorization        A = LU</a:t>
            </a:r>
            <a:r>
              <a:rPr lang="en-IN" sz="2000" b="1" dirty="0"/>
              <a:t>)</a:t>
            </a:r>
            <a:endParaRPr lang="en-US" sz="20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61AA8F-C46E-8AF8-1F4E-1A2E46385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098" y="3647535"/>
            <a:ext cx="2981803" cy="5370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E2B041-4323-F2FD-E6EC-C42C1715E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440" y="5225595"/>
            <a:ext cx="3917912" cy="6574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F97892-EB70-12DB-0FB2-7569D7F78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23" y="6003231"/>
            <a:ext cx="1620018" cy="496588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14AEF8-EA9D-C26F-501B-841B93BC4753}"/>
              </a:ext>
            </a:extLst>
          </p:cNvPr>
          <p:cNvSpPr txBox="1"/>
          <p:nvPr/>
        </p:nvSpPr>
        <p:spPr>
          <a:xfrm>
            <a:off x="3840480" y="6030501"/>
            <a:ext cx="87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Where,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9181F4-1817-D959-E193-6F67A86A6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38" y="6069117"/>
            <a:ext cx="1409700" cy="292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D8F8FE-D02E-CF23-BA24-9C7C096EA341}"/>
              </a:ext>
            </a:extLst>
          </p:cNvPr>
          <p:cNvSpPr txBox="1"/>
          <p:nvPr/>
        </p:nvSpPr>
        <p:spPr>
          <a:xfrm>
            <a:off x="6655066" y="603050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593BA7D-E816-F10D-B389-7DC9D11E4C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24" y="6078122"/>
            <a:ext cx="1143000" cy="27305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3C93F2-3250-F69C-A964-8379EB19D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066" y="472950"/>
            <a:ext cx="4529490" cy="1653264"/>
          </a:xfrm>
        </p:spPr>
      </p:pic>
    </p:spTree>
    <p:extLst>
      <p:ext uri="{BB962C8B-B14F-4D97-AF65-F5344CB8AC3E}">
        <p14:creationId xmlns:p14="http://schemas.microsoft.com/office/powerpoint/2010/main" val="326706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9ED6-9D48-2512-03FE-AC110447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Gauss-Seidel Example:</a:t>
            </a:r>
            <a:endParaRPr lang="en-IN" sz="40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036769-D03C-477E-D778-DF137F731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01" y="1013110"/>
            <a:ext cx="3525747" cy="15183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EE9778-0192-C44E-7FA5-E2EAE93D6978}"/>
              </a:ext>
            </a:extLst>
          </p:cNvPr>
          <p:cNvSpPr txBox="1"/>
          <p:nvPr/>
        </p:nvSpPr>
        <p:spPr>
          <a:xfrm>
            <a:off x="5111660" y="1013110"/>
            <a:ext cx="196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first split A into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99E8BDA-1ECD-0275-BA6C-E024F55551AB}"/>
              </a:ext>
            </a:extLst>
          </p:cNvPr>
          <p:cNvSpPr/>
          <p:nvPr/>
        </p:nvSpPr>
        <p:spPr>
          <a:xfrm>
            <a:off x="5467150" y="1846191"/>
            <a:ext cx="49088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1A42DC-B4D9-1DCC-7C53-C8AF56B9E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199" y="1462191"/>
            <a:ext cx="4552063" cy="11156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9F611F-06EE-3C07-924D-CA6B6B09E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14" y="2577795"/>
            <a:ext cx="6513070" cy="27319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A71566-D658-8CB9-FE1C-29D9388193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93967"/>
            <a:ext cx="4899026" cy="15018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1317C0-0007-56F6-1EC0-CCD8008BF3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13" y="5168580"/>
            <a:ext cx="2468496" cy="14272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32228F-7188-C10E-8394-18617CE89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22" y="5168579"/>
            <a:ext cx="858904" cy="14272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A20BE5-3138-5352-068C-4ABB9B687AF4}"/>
              </a:ext>
            </a:extLst>
          </p:cNvPr>
          <p:cNvSpPr txBox="1"/>
          <p:nvPr/>
        </p:nvSpPr>
        <p:spPr>
          <a:xfrm>
            <a:off x="838200" y="5583434"/>
            <a:ext cx="516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Gauss-Seidel  iterations are given by X</a:t>
            </a:r>
            <a:r>
              <a:rPr lang="en-US" b="1" baseline="-25000" dirty="0"/>
              <a:t>n+1</a:t>
            </a:r>
            <a:r>
              <a:rPr lang="en-US" b="1" dirty="0"/>
              <a:t>=</a:t>
            </a:r>
            <a:r>
              <a:rPr lang="en-US" b="1" dirty="0" err="1"/>
              <a:t>Px</a:t>
            </a:r>
            <a:r>
              <a:rPr lang="en-US" b="1" baseline="-25000" dirty="0" err="1"/>
              <a:t>n</a:t>
            </a:r>
            <a:r>
              <a:rPr lang="en-US" b="1" dirty="0" err="1"/>
              <a:t>+q</a:t>
            </a:r>
            <a:r>
              <a:rPr lang="en-US" b="1" dirty="0"/>
              <a:t> , i.e.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1573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574785-88D3-2C6D-F40E-5DCA48023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11" y="1226853"/>
            <a:ext cx="7726530" cy="515488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2E6992-D68E-4250-42A4-547E1552D41A}"/>
              </a:ext>
            </a:extLst>
          </p:cNvPr>
          <p:cNvSpPr txBox="1"/>
          <p:nvPr/>
        </p:nvSpPr>
        <p:spPr>
          <a:xfrm>
            <a:off x="565483" y="299381"/>
            <a:ext cx="70192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Gauss-Seidel Example: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3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80D7-E942-578F-44D7-441C6B0C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System of non-linear equations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55DE0E-0220-7139-4AC0-40DE37D2C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98" y="1690688"/>
            <a:ext cx="9846874" cy="4392478"/>
          </a:xfrm>
        </p:spPr>
      </p:pic>
    </p:spTree>
    <p:extLst>
      <p:ext uri="{BB962C8B-B14F-4D97-AF65-F5344CB8AC3E}">
        <p14:creationId xmlns:p14="http://schemas.microsoft.com/office/powerpoint/2010/main" val="212952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B2BE-02CA-C228-C534-2575BB09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2"/>
            <a:ext cx="10515600" cy="836146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Newton Raphson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809273-3933-7C27-C9CD-8754A6921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1272"/>
            <a:ext cx="10171001" cy="41292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9FE269-6871-3AEB-C092-3D3F723018C3}"/>
              </a:ext>
            </a:extLst>
          </p:cNvPr>
          <p:cNvSpPr txBox="1"/>
          <p:nvPr/>
        </p:nvSpPr>
        <p:spPr>
          <a:xfrm>
            <a:off x="838200" y="4961177"/>
            <a:ext cx="359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Youtube</a:t>
            </a:r>
            <a:r>
              <a:rPr lang="en-US" b="1" dirty="0"/>
              <a:t> reference link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Click Here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FFF83-2F9F-F1B3-069B-5E48587187A8}"/>
              </a:ext>
            </a:extLst>
          </p:cNvPr>
          <p:cNvSpPr txBox="1"/>
          <p:nvPr/>
        </p:nvSpPr>
        <p:spPr>
          <a:xfrm>
            <a:off x="838200" y="5576047"/>
            <a:ext cx="6441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Hint:   </a:t>
            </a:r>
            <a:r>
              <a:rPr lang="en-US" dirty="0"/>
              <a:t>F = @(x) ……..&lt;equation&gt;  ;   F is a function with variable x</a:t>
            </a:r>
          </a:p>
          <a:p>
            <a:r>
              <a:rPr lang="en-US" dirty="0"/>
              <a:t>            F@(x(k)) is substituting k in place of x in Fun</a:t>
            </a:r>
          </a:p>
        </p:txBody>
      </p:sp>
    </p:spTree>
    <p:extLst>
      <p:ext uri="{BB962C8B-B14F-4D97-AF65-F5344CB8AC3E}">
        <p14:creationId xmlns:p14="http://schemas.microsoft.com/office/powerpoint/2010/main" val="227511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65D7-0698-0493-B2A8-B918A6DF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768"/>
            <a:ext cx="10515600" cy="809251"/>
          </a:xfrm>
        </p:spPr>
        <p:txBody>
          <a:bodyPr/>
          <a:lstStyle/>
          <a:p>
            <a:r>
              <a:rPr lang="en-US" b="1" dirty="0">
                <a:solidFill>
                  <a:srgbClr val="261CAA"/>
                </a:solidFill>
                <a:latin typeface="+mn-lt"/>
              </a:rPr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3684CE-031A-9587-5577-09817B4430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4376"/>
                <a:ext cx="10515600" cy="500258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9000"/>
                  </a:lnSpc>
                  <a:spcAft>
                    <a:spcPts val="865"/>
                  </a:spcAft>
                  <a:buNone/>
                </a:pPr>
                <a:r>
                  <a:rPr lang="en-US" sz="19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Solve the following for PN junction diode shown in the figure by considering both abrupt and linearly graded junction.</a:t>
                </a:r>
              </a:p>
              <a:p>
                <a:pPr marL="0" indent="0" algn="l">
                  <a:lnSpc>
                    <a:spcPct val="105000"/>
                  </a:lnSpc>
                  <a:spcAft>
                    <a:spcPts val="830"/>
                  </a:spcAft>
                  <a:buNone/>
                </a:pPr>
                <a:r>
                  <a:rPr lang="en-US" sz="1900" i="1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(</a:t>
                </a:r>
                <a:r>
                  <a:rPr lang="en-US" sz="1900" b="1" i="1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Parameters</a:t>
                </a:r>
                <a:r>
                  <a:rPr lang="en-US" sz="1900" i="1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: Length of P region= Length of N region = 2e-6 meters, N region doping (Nd)</a:t>
                </a:r>
                <a:r>
                  <a:rPr lang="en-US" sz="1900" i="1" kern="100" baseline="-25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900" i="1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= 1e15cm</a:t>
                </a:r>
                <a:r>
                  <a:rPr lang="en-US" sz="1900" i="1" kern="100" baseline="30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3</a:t>
                </a:r>
                <a:r>
                  <a:rPr lang="en-US" sz="1900" i="1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,built-in potential </a:t>
                </a:r>
                <a:r>
                  <a:rPr lang="en-US" sz="1900" i="1" kern="1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V</a:t>
                </a:r>
                <a:r>
                  <a:rPr lang="en-US" sz="1900" i="1" kern="100" baseline="-250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bi</a:t>
                </a:r>
                <a:r>
                  <a:rPr lang="en-US" sz="1900" i="1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= 0.6V, </a:t>
                </a:r>
                <a:r>
                  <a:rPr lang="en-US" sz="1900" i="1" kern="1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ε</a:t>
                </a:r>
                <a:r>
                  <a:rPr lang="en-US" sz="1900" i="1" kern="100" baseline="-250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Si</a:t>
                </a:r>
                <a:r>
                  <a:rPr lang="en-US" sz="1900" i="1" kern="100" baseline="-25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 </a:t>
                </a:r>
                <a:r>
                  <a:rPr lang="en-US" sz="1900" i="1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= 11.8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9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9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9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1900" i="1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8.85e-14 F/cm,  </a:t>
                </a:r>
                <a:r>
                  <a:rPr lang="en-US" sz="1900" i="1" kern="1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</a:t>
                </a:r>
                <a:r>
                  <a:rPr lang="en-US" sz="1900" i="1" kern="100" baseline="-250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</a:t>
                </a:r>
                <a:r>
                  <a:rPr lang="en-US" sz="1900" i="1" kern="100" baseline="-25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1900" i="1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(constant) =10</a:t>
                </a:r>
                <a:r>
                  <a:rPr lang="en-US" sz="1900" i="1" kern="100" baseline="30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10 </a:t>
                </a:r>
                <a:r>
                  <a:rPr lang="en-US" sz="1900" i="1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/cm</a:t>
                </a:r>
                <a:r>
                  <a:rPr lang="en-US" sz="1900" i="1" kern="100" baseline="30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3 </a:t>
                </a:r>
                <a:r>
                  <a:rPr lang="en-US" sz="1900" i="1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, q=1.6e-19 C ) </a:t>
                </a:r>
                <a:endParaRPr lang="en-US" sz="1900" i="1" kern="1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0" indent="0" algn="l">
                  <a:lnSpc>
                    <a:spcPct val="105000"/>
                  </a:lnSpc>
                  <a:spcAft>
                    <a:spcPts val="830"/>
                  </a:spcAft>
                  <a:buNone/>
                </a:pPr>
                <a:r>
                  <a:rPr lang="en-US" sz="19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Threshold voltage (V</a:t>
                </a:r>
                <a:r>
                  <a:rPr lang="en-US" sz="1900" kern="100" baseline="-25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</a:t>
                </a:r>
                <a:r>
                  <a:rPr lang="en-US" sz="19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) = KT/q</a:t>
                </a:r>
                <a:r>
                  <a:rPr lang="en-US" sz="1900" b="1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= 0.02600 V </a:t>
                </a:r>
                <a:r>
                  <a:rPr lang="en-US" sz="19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@ 300 K (</a:t>
                </a:r>
                <a:r>
                  <a:rPr lang="en-US" sz="1900" b="1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for V</a:t>
                </a:r>
                <a:r>
                  <a:rPr lang="en-US" sz="1900" b="1" kern="100" baseline="-25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</a:t>
                </a:r>
                <a:r>
                  <a:rPr lang="en-US" sz="1900" b="1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consider </a:t>
                </a:r>
                <a:r>
                  <a:rPr lang="en-US" sz="1900" b="1" kern="1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upto</a:t>
                </a:r>
                <a:r>
                  <a:rPr lang="en-US" sz="1900" b="1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5 digits after decimal</a:t>
                </a:r>
                <a:r>
                  <a:rPr lang="en-US" sz="19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), Where </a:t>
                </a:r>
                <a:r>
                  <a:rPr lang="en-US" sz="1900" b="1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T=300+1.5*X Kelvin, where X last digit of your roll number.</a:t>
                </a:r>
                <a:endParaRPr lang="en-US" sz="19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3684CE-031A-9587-5577-09817B443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4376"/>
                <a:ext cx="10515600" cy="5002587"/>
              </a:xfrm>
              <a:blipFill>
                <a:blip r:embed="rId2"/>
                <a:stretch>
                  <a:fillRect l="-580" t="-366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4A80D3D-8473-B724-17EA-1E4C793973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" t="4606" r="4438" b="7114"/>
          <a:stretch/>
        </p:blipFill>
        <p:spPr bwMode="auto">
          <a:xfrm>
            <a:off x="1641941" y="3950709"/>
            <a:ext cx="2782614" cy="21542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CADD03-C553-600D-8DAC-22B5223138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560" y="3950709"/>
            <a:ext cx="3225251" cy="2154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486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C56A-B530-9FD0-5914-E96C070F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74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61CAA"/>
                </a:solidFill>
                <a:latin typeface="+mn-lt"/>
              </a:rPr>
              <a:t>Question 1- continuation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A91B-9641-C0D5-B77D-0011460D7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025"/>
            <a:ext cx="10515600" cy="5029200"/>
          </a:xfrm>
        </p:spPr>
        <p:txBody>
          <a:bodyPr>
            <a:noAutofit/>
          </a:bodyPr>
          <a:lstStyle/>
          <a:p>
            <a:pPr marL="342900" lvl="0" indent="-342900" algn="just" fontAlgn="base">
              <a:lnSpc>
                <a:spcPct val="109000"/>
              </a:lnSpc>
              <a:spcAft>
                <a:spcPts val="65"/>
              </a:spcAft>
              <a:buClr>
                <a:srgbClr val="000000"/>
              </a:buClr>
              <a:buSzPct val="82000"/>
              <a:buFont typeface="+mj-lt"/>
              <a:buAutoNum type="alphaUcPeriod"/>
            </a:pP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 the </a:t>
            </a:r>
            <a:r>
              <a:rPr lang="en-US" sz="22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Charge profile, Electric field and Voltage profile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solving the Gauss Law for the given PN junction diode using numerical integration techniques such as Trapezoidal/Simpson’s methods. Compare the result with the inbuilt MATLAB functions for integration. You can check the accuracy of numerically integrated results by varying the grid spacing.</a:t>
            </a:r>
            <a:endParaRPr lang="en-US" sz="2200" u="none" strike="noStrike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 fontAlgn="base">
              <a:lnSpc>
                <a:spcPct val="109000"/>
              </a:lnSpc>
              <a:spcAft>
                <a:spcPts val="65"/>
              </a:spcAft>
              <a:buClr>
                <a:srgbClr val="000000"/>
              </a:buClr>
              <a:buSzPct val="82000"/>
              <a:buFont typeface="+mj-lt"/>
              <a:buAutoNum type="alphaUcPeriod"/>
            </a:pPr>
            <a:r>
              <a:rPr lang="en-US" sz="22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replacing 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continuous partial derivatives by finite-difference Equation as shown below, </a:t>
            </a:r>
            <a:r>
              <a:rPr lang="en-US" sz="2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∇</a:t>
            </a:r>
            <a:r>
              <a:rPr lang="en-US" sz="22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𝑉</a:t>
            </a:r>
            <a:r>
              <a:rPr lang="en-US" sz="2200" baseline="-250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(𝑖)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= (</a:t>
            </a:r>
            <a:r>
              <a:rPr lang="en-US" sz="2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𝑉</a:t>
            </a:r>
            <a:r>
              <a:rPr lang="en-US" sz="2200" baseline="-250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(𝑖</a:t>
            </a:r>
            <a:r>
              <a:rPr lang="en-US" sz="22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−1)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− 2</a:t>
            </a:r>
            <a:r>
              <a:rPr lang="en-US" sz="2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𝑉</a:t>
            </a:r>
            <a:r>
              <a:rPr lang="en-US" sz="2200" baseline="-250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(𝑖)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+ </a:t>
            </a:r>
            <a:r>
              <a:rPr lang="en-US" sz="2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𝑉</a:t>
            </a:r>
            <a:r>
              <a:rPr lang="en-US" sz="2200" baseline="-250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(𝑖</a:t>
            </a:r>
            <a:r>
              <a:rPr lang="en-US" sz="22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+1)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)/</a:t>
            </a:r>
            <a:r>
              <a:rPr lang="en-US" sz="2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ℎ</a:t>
            </a:r>
            <a:r>
              <a:rPr lang="en-US" sz="22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solve the Poisson equation with </a:t>
            </a:r>
            <a:r>
              <a:rPr lang="en-US" sz="22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depletion approximation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For this calculation first compute the L and U matrices numerically. Use these matrices to solve the system of linear equations [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𝐴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200" u="none" strike="noStrike" kern="100" baseline="-25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𝑛</a:t>
            </a:r>
            <a:r>
              <a:rPr lang="en-US" sz="2200" u="none" strike="noStrike" kern="100" baseline="-25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US" sz="2200" u="none" strike="noStrike" kern="100" baseline="-25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𝑛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𝑉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200" u="none" strike="noStrike" kern="100" baseline="-25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𝑛</a:t>
            </a:r>
            <a:r>
              <a:rPr lang="en-US" sz="2200" u="none" strike="noStrike" kern="100" baseline="-25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×1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[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𝑏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200" u="none" strike="noStrike" kern="100" baseline="-25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𝑛</a:t>
            </a:r>
            <a:r>
              <a:rPr lang="en-US" sz="2200" u="none" strike="noStrike" kern="100" baseline="-25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×1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LU decomposition method (</a:t>
            </a:r>
            <a:r>
              <a:rPr lang="en-US" sz="22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use inbuilt LU command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and compare graphically the result with inbuilt MATLAB operator 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𝐴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𝑏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2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 fontAlgn="base">
              <a:lnSpc>
                <a:spcPct val="109000"/>
              </a:lnSpc>
              <a:spcAft>
                <a:spcPts val="65"/>
              </a:spcAft>
              <a:buClr>
                <a:srgbClr val="000000"/>
              </a:buClr>
              <a:buSzPct val="82000"/>
              <a:buFont typeface="+mj-lt"/>
              <a:buAutoNum type="alphaUcPeriod"/>
            </a:pP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Gauss-Seidel method to solve the linear equations [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𝐴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200" u="none" strike="noStrike" kern="100" baseline="-25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𝑛</a:t>
            </a:r>
            <a:r>
              <a:rPr lang="en-US" sz="2200" u="none" strike="noStrike" kern="100" baseline="-25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US" sz="2200" u="none" strike="noStrike" kern="100" baseline="-25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𝑛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𝑉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200" u="none" strike="noStrike" kern="100" baseline="-25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𝑛</a:t>
            </a:r>
            <a:r>
              <a:rPr lang="en-US" sz="2200" u="none" strike="noStrike" kern="100" baseline="-25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×1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[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𝑏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200" u="none" strike="noStrike" kern="100" baseline="-25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𝑛</a:t>
            </a:r>
            <a:r>
              <a:rPr lang="en-US" sz="2200" u="none" strike="noStrike" kern="100" baseline="-25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×1 </a:t>
            </a:r>
            <a:r>
              <a:rPr lang="en-US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compare the result graphically with result got from part B.  </a:t>
            </a:r>
          </a:p>
        </p:txBody>
      </p:sp>
    </p:spTree>
    <p:extLst>
      <p:ext uri="{BB962C8B-B14F-4D97-AF65-F5344CB8AC3E}">
        <p14:creationId xmlns:p14="http://schemas.microsoft.com/office/powerpoint/2010/main" val="2525288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7BF9-9EF1-87A0-EF3F-E6C4CAAB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61CAA"/>
                </a:solidFill>
                <a:latin typeface="+mn-lt"/>
              </a:rPr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C6F0F-329F-E5C4-7FB8-B6D7ECC6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Consider a compensated semiconductor (</a:t>
            </a:r>
            <a:r>
              <a:rPr lang="en-US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bar with doping concentrations 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𝑁</a:t>
            </a:r>
            <a:r>
              <a:rPr lang="en-US" sz="2400" kern="100" baseline="-250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𝐷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= 1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𝑒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15 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𝑐𝑚</a:t>
            </a:r>
            <a:r>
              <a:rPr lang="en-US" sz="2400" kern="1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−3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𝑎𝑛𝑑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𝑁</a:t>
            </a:r>
            <a:r>
              <a:rPr lang="en-US" sz="2400" kern="100" baseline="-250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𝐴</a:t>
            </a:r>
            <a:r>
              <a:rPr lang="en-US" sz="2400" kern="1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 1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𝑒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17 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𝑐𝑚</a:t>
            </a:r>
            <a:r>
              <a:rPr lang="en-US" sz="2400" kern="1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−3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Use </a:t>
            </a:r>
            <a:r>
              <a:rPr lang="en-US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Newton Raphson 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method to solve the charge neutrality equation for finding the fermi energy </a:t>
            </a:r>
            <a:r>
              <a:rPr lang="en-US" sz="2400" b="1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𝐸</a:t>
            </a:r>
            <a:r>
              <a:rPr lang="en-US" sz="2400" b="1" kern="100" baseline="-250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𝐹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. Plot 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Energy band diagram depicting conduction band minimum (EC), valence band maximum (EV), mid gap energy level (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Emid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), fermi energy level EF. </a:t>
            </a:r>
            <a:r>
              <a:rPr lang="en-US" sz="2400" b="1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Mention all the assumptions made.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endParaRPr lang="en-US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479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ED7C-6219-74D8-C3A2-569726DB7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261CAA"/>
                </a:solidFill>
              </a:rPr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165573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575D-E747-710B-54CD-5B459227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Numerical Integration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A01A-2FFE-62C7-0685-76A80028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b="1" dirty="0"/>
              <a:t>Rectangular method</a:t>
            </a:r>
            <a:r>
              <a:rPr lang="en-IN" sz="2400" dirty="0"/>
              <a:t>	</a:t>
            </a:r>
            <a:r>
              <a:rPr lang="en-IN" sz="1800" dirty="0"/>
              <a:t>		,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9EFD4-5060-B53A-39EA-138512132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4" y="2900839"/>
            <a:ext cx="4121150" cy="366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DEC20-5117-69D8-E83E-FAA226515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87" y="3785394"/>
            <a:ext cx="4169454" cy="2441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D1941C-E6AF-E29A-E858-81E92AB5D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624" y="1884363"/>
            <a:ext cx="825500" cy="387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09E4FC-65E9-E66D-974F-C7F8BE4939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112" y="1720850"/>
            <a:ext cx="2711450" cy="596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EEA3A7-124B-ED16-87B1-CF54F3096D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874" y="2585244"/>
            <a:ext cx="6686550" cy="1073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EAB0BA-BCC8-DDF0-A768-8C4DE5BD0BBA}"/>
              </a:ext>
            </a:extLst>
          </p:cNvPr>
          <p:cNvSpPr txBox="1"/>
          <p:nvPr/>
        </p:nvSpPr>
        <p:spPr>
          <a:xfrm>
            <a:off x="1570690" y="2937153"/>
            <a:ext cx="338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n points equation becomes,</a:t>
            </a:r>
          </a:p>
        </p:txBody>
      </p:sp>
    </p:spTree>
    <p:extLst>
      <p:ext uri="{BB962C8B-B14F-4D97-AF65-F5344CB8AC3E}">
        <p14:creationId xmlns:p14="http://schemas.microsoft.com/office/powerpoint/2010/main" val="245997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F752D-F9ED-C7AD-2080-A36AF567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019"/>
            <a:ext cx="10515600" cy="5483944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IN" b="1" dirty="0"/>
              <a:t>Trapezoidal Rule		</a:t>
            </a:r>
            <a:endParaRPr lang="en-IN" sz="1800" dirty="0"/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1800" b="1" dirty="0"/>
              <a:t>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673AC-4CE1-F0B1-1171-C22273343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44" y="1352450"/>
            <a:ext cx="940955" cy="441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C1B99D-600C-5305-3C3A-AAB3FAE92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56" y="1350251"/>
            <a:ext cx="3483794" cy="2732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C53D32-368F-69B9-0E7A-3C76DB3DA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23" y="4071945"/>
            <a:ext cx="4749800" cy="2762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B678CB-1327-4486-B4DB-ACB2EE4C69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105" y="1894309"/>
            <a:ext cx="3130550" cy="768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220556-82FB-DAE9-0D7C-7D4E35C1C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28" y="3255978"/>
            <a:ext cx="7495372" cy="12159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B1C173-AE10-1F65-1ECF-DF248AB881EC}"/>
              </a:ext>
            </a:extLst>
          </p:cNvPr>
          <p:cNvSpPr txBox="1"/>
          <p:nvPr/>
        </p:nvSpPr>
        <p:spPr>
          <a:xfrm>
            <a:off x="5744621" y="4889634"/>
            <a:ext cx="282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Numerical integration: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D42B020-BF15-28D9-A7D1-C0A3BFC4E2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47047"/>
            <a:ext cx="3333750" cy="730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3C07FB-B8F2-74A6-BEE1-829F4024164E}"/>
                  </a:ext>
                </a:extLst>
              </p:cNvPr>
              <p:cNvSpPr txBox="1"/>
              <p:nvPr/>
            </p:nvSpPr>
            <p:spPr>
              <a:xfrm>
                <a:off x="9175117" y="5753650"/>
                <a:ext cx="1339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3C07FB-B8F2-74A6-BEE1-829F40241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117" y="5753650"/>
                <a:ext cx="133946" cy="215444"/>
              </a:xfrm>
              <a:prstGeom prst="rect">
                <a:avLst/>
              </a:prstGeom>
              <a:blipFill>
                <a:blip r:embed="rId8"/>
                <a:stretch>
                  <a:fillRect l="-18182" r="-1818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61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F752D-F9ED-C7AD-2080-A36AF567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019"/>
            <a:ext cx="10515600" cy="5483944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IN" b="1" dirty="0"/>
              <a:t>Simpson’s One-Third Rule		</a:t>
            </a: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				</a:t>
            </a:r>
          </a:p>
          <a:p>
            <a:pPr marL="0" indent="0">
              <a:buNone/>
            </a:pPr>
            <a:r>
              <a:rPr lang="en-IN" sz="1800" b="1" dirty="0"/>
              <a:t>				</a:t>
            </a:r>
            <a:r>
              <a:rPr lang="en-IN" sz="1800" dirty="0"/>
              <a:t>Approximating </a:t>
            </a:r>
            <a:r>
              <a:rPr lang="en-IN" sz="1800" i="1" dirty="0"/>
              <a:t>f(x) </a:t>
            </a:r>
            <a:r>
              <a:rPr lang="en-IN" sz="1800" dirty="0"/>
              <a:t>by the Lagrange polynomial </a:t>
            </a:r>
            <a:r>
              <a:rPr lang="en-IN" sz="1800" i="1" dirty="0"/>
              <a:t>P(x) we get,</a:t>
            </a:r>
          </a:p>
          <a:p>
            <a:pPr marL="0" indent="0">
              <a:buNone/>
            </a:pPr>
            <a:endParaRPr lang="en-IN" sz="1800" i="1" dirty="0"/>
          </a:p>
          <a:p>
            <a:pPr marL="0" indent="0">
              <a:buNone/>
            </a:pPr>
            <a:endParaRPr lang="en-IN" sz="1800" i="1" dirty="0"/>
          </a:p>
          <a:p>
            <a:pPr marL="0" indent="0">
              <a:buNone/>
            </a:pPr>
            <a:r>
              <a:rPr lang="en-IN" sz="1800" i="1" dirty="0"/>
              <a:t>				</a:t>
            </a:r>
          </a:p>
          <a:p>
            <a:pPr marL="0" indent="0">
              <a:buNone/>
            </a:pPr>
            <a:r>
              <a:rPr lang="en-IN" sz="1800" i="1" dirty="0"/>
              <a:t>				by integrating P(x), </a:t>
            </a:r>
          </a:p>
          <a:p>
            <a:pPr marL="0" indent="0">
              <a:buNone/>
            </a:pPr>
            <a:r>
              <a:rPr lang="en-IN" sz="1800" b="1" dirty="0"/>
              <a:t>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673AC-4CE1-F0B1-1171-C22273343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32" y="1149406"/>
            <a:ext cx="940955" cy="441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C31526-873B-3826-290A-BB2916A1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54" y="1260707"/>
            <a:ext cx="3151120" cy="29410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52A82F-DC70-00B0-CADC-92E61BBE6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74" y="2214689"/>
            <a:ext cx="6994133" cy="6574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748C91-6A07-8C58-73F9-E5E9A4943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081" y="2952220"/>
            <a:ext cx="5113426" cy="9535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5F8668-1390-3EBF-9CD5-2151C3EA6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99" y="5193567"/>
            <a:ext cx="6458978" cy="9709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51B7BE-C77F-8057-F901-834162D1ED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94" y="4143219"/>
            <a:ext cx="5113426" cy="2457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B1C173-AE10-1F65-1ECF-DF248AB881EC}"/>
              </a:ext>
            </a:extLst>
          </p:cNvPr>
          <p:cNvSpPr txBox="1"/>
          <p:nvPr/>
        </p:nvSpPr>
        <p:spPr>
          <a:xfrm>
            <a:off x="5633207" y="4780096"/>
            <a:ext cx="282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Numerical integration: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DDEE1-67E8-D49E-CC84-C93C3B426E5B}"/>
              </a:ext>
            </a:extLst>
          </p:cNvPr>
          <p:cNvSpPr txBox="1"/>
          <p:nvPr/>
        </p:nvSpPr>
        <p:spPr>
          <a:xfrm>
            <a:off x="6373906" y="6338047"/>
            <a:ext cx="477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Extra learning resource : </a:t>
            </a:r>
            <a:r>
              <a:rPr lang="en-IN" sz="1800" b="1" dirty="0">
                <a:hlinkClick r:id="rId8"/>
              </a:rPr>
              <a:t>Link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F5A64-01F6-3CEA-AE92-E3877B31F36E}"/>
              </a:ext>
            </a:extLst>
          </p:cNvPr>
          <p:cNvSpPr txBox="1"/>
          <p:nvPr/>
        </p:nvSpPr>
        <p:spPr>
          <a:xfrm>
            <a:off x="5692899" y="4043082"/>
            <a:ext cx="58356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highlight>
                  <a:srgbClr val="FFFF00"/>
                </a:highlight>
              </a:rPr>
              <a:t>NOTE: </a:t>
            </a:r>
            <a:r>
              <a:rPr lang="en-US" sz="1700" dirty="0">
                <a:highlight>
                  <a:srgbClr val="FFFF00"/>
                </a:highlight>
              </a:rPr>
              <a:t>To apply Simpson 1/3 rule, no of steps should be </a:t>
            </a:r>
            <a:r>
              <a:rPr lang="en-US" sz="1700" b="1" dirty="0">
                <a:highlight>
                  <a:srgbClr val="FFFF00"/>
                </a:highlight>
              </a:rPr>
              <a:t>EVEN</a:t>
            </a:r>
          </a:p>
        </p:txBody>
      </p:sp>
    </p:spTree>
    <p:extLst>
      <p:ext uri="{BB962C8B-B14F-4D97-AF65-F5344CB8AC3E}">
        <p14:creationId xmlns:p14="http://schemas.microsoft.com/office/powerpoint/2010/main" val="343819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6F18-56BB-FE53-9DB0-D0D97AC9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rgbClr val="FF0000"/>
                </a:solidFill>
              </a:rPr>
              <a:t>Solving Poisson Equation by Finite Difference scheme: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7897544-6C4E-68A2-6E40-0D6FB4A3A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0425" y="1315686"/>
            <a:ext cx="2456188" cy="102424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802C22-D2D4-164A-2930-C9F6E8D69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588" y="2262219"/>
            <a:ext cx="3918636" cy="13778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E56488-ACDF-CD57-2E8F-3BBC17C792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7" b="10481"/>
          <a:stretch/>
        </p:blipFill>
        <p:spPr>
          <a:xfrm>
            <a:off x="2824076" y="4013137"/>
            <a:ext cx="6543848" cy="23876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2E14C5-F37A-B49D-FACB-701A1E9F8028}"/>
              </a:ext>
            </a:extLst>
          </p:cNvPr>
          <p:cNvSpPr txBox="1"/>
          <p:nvPr/>
        </p:nvSpPr>
        <p:spPr>
          <a:xfrm>
            <a:off x="8068236" y="1473863"/>
            <a:ext cx="3424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</a:t>
            </a:r>
          </a:p>
          <a:p>
            <a:r>
              <a:rPr lang="en-US" sz="2000" dirty="0"/>
              <a:t>ø = voltage,  ∆x= step size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D561C8-C9BD-9D4E-0F85-EB85D3C50958}"/>
              </a:ext>
            </a:extLst>
          </p:cNvPr>
          <p:cNvSpPr txBox="1"/>
          <p:nvPr/>
        </p:nvSpPr>
        <p:spPr>
          <a:xfrm>
            <a:off x="1138518" y="1434353"/>
            <a:ext cx="3092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61CAA"/>
                </a:solidFill>
              </a:rPr>
              <a:t>One dimensional Equation:</a:t>
            </a:r>
          </a:p>
        </p:txBody>
      </p:sp>
    </p:spTree>
    <p:extLst>
      <p:ext uri="{BB962C8B-B14F-4D97-AF65-F5344CB8AC3E}">
        <p14:creationId xmlns:p14="http://schemas.microsoft.com/office/powerpoint/2010/main" val="142142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29F2-7560-CC84-D252-7A0F6602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119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Solving Poisson’s equation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0F788E-0E8B-3F1A-B7C3-E369D60F5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50" y="1708279"/>
            <a:ext cx="3246053" cy="7419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DD3311-5082-BB0D-CA6B-AB7C8C7FE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50" y="2627961"/>
            <a:ext cx="3952342" cy="1083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94FDA4-7C44-1F0D-B866-2865024C3477}"/>
              </a:ext>
            </a:extLst>
          </p:cNvPr>
          <p:cNvSpPr txBox="1"/>
          <p:nvPr/>
        </p:nvSpPr>
        <p:spPr>
          <a:xfrm>
            <a:off x="1079850" y="4283242"/>
            <a:ext cx="378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Re-write these equations as system of linear equations with n variable </a:t>
            </a:r>
            <a:r>
              <a:rPr lang="en-IN" dirty="0"/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34A9A2-99CA-F751-F4A6-5DE18ED9A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51" y="5126697"/>
            <a:ext cx="3952342" cy="8698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B29526-53AC-DD3D-CC91-E598AF90A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92444"/>
            <a:ext cx="4945903" cy="51477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044D59-A297-D038-F724-C41C0CD4D0AF}"/>
              </a:ext>
            </a:extLst>
          </p:cNvPr>
          <p:cNvSpPr txBox="1"/>
          <p:nvPr/>
        </p:nvSpPr>
        <p:spPr>
          <a:xfrm>
            <a:off x="1086226" y="1260627"/>
            <a:ext cx="2985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61CAA"/>
                </a:solidFill>
              </a:rPr>
              <a:t>For a step graded Junction</a:t>
            </a:r>
          </a:p>
        </p:txBody>
      </p:sp>
    </p:spTree>
    <p:extLst>
      <p:ext uri="{BB962C8B-B14F-4D97-AF65-F5344CB8AC3E}">
        <p14:creationId xmlns:p14="http://schemas.microsoft.com/office/powerpoint/2010/main" val="304195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1F78-0B7F-73AE-DADF-FBA39926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961"/>
            <a:ext cx="10515600" cy="974624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LU Decomposition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AD5F-A2EF-4075-914E-BC7BE4FD3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3122" cy="4517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operation count of LU decomposition is much lesser than Gauss elimination.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decompose 𝐴 𝑖𝑛𝑡𝑜 𝐿 𝑎𝑛𝑑 𝑈 matrix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AV = b           LUV = b</a:t>
            </a:r>
          </a:p>
          <a:p>
            <a:r>
              <a:rPr lang="en-IN" sz="2400" dirty="0"/>
              <a:t>Solve </a:t>
            </a:r>
            <a:r>
              <a:rPr lang="en-IN" sz="2400" b="1" dirty="0"/>
              <a:t>Ly = b </a:t>
            </a:r>
            <a:r>
              <a:rPr lang="en-IN" sz="2400" dirty="0"/>
              <a:t>then </a:t>
            </a:r>
            <a:r>
              <a:rPr lang="en-IN" sz="2400" b="1" dirty="0"/>
              <a:t>UV=y   :  </a:t>
            </a:r>
            <a:r>
              <a:rPr lang="en-IN" sz="2400" dirty="0"/>
              <a:t>these can be solved by forward and backward substitutions respectively 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F0E87-425D-04ED-A78E-A3EAF2843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77" y="2398127"/>
            <a:ext cx="3333312" cy="662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445B76-EFCE-B3D4-88A9-6B1345A82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02" y="3546708"/>
            <a:ext cx="8250959" cy="154505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D4513B-D882-B08C-16FE-AD4BE3F5B0E3}"/>
              </a:ext>
            </a:extLst>
          </p:cNvPr>
          <p:cNvCxnSpPr/>
          <p:nvPr/>
        </p:nvCxnSpPr>
        <p:spPr>
          <a:xfrm>
            <a:off x="2127183" y="5207267"/>
            <a:ext cx="441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72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C8A99-CFBF-C3CB-C7D1-1A3DE7C0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72" y="433137"/>
            <a:ext cx="10564528" cy="574382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LU decomposition method for AV=b   :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8E1DD2-5A22-F2CA-A371-0058DEF69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30" y="1085448"/>
            <a:ext cx="6163979" cy="1480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D5BBF2-E1BD-1D1F-88A8-0829EA15D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85" y="2896781"/>
            <a:ext cx="3831572" cy="29640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5C2202-8B8A-864C-34F8-404B62EBB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15" y="2905746"/>
            <a:ext cx="3989672" cy="315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B6CD-5202-0D76-690D-3E53C018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369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LU factorization Example: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7A273D9-4E45-AE1A-F6EC-74F97102A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25" y="973595"/>
            <a:ext cx="7961062" cy="175954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8C0BAD-33FA-0246-AE26-00B4F660B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95" y="2887147"/>
            <a:ext cx="5319128" cy="3315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B935B-BD6F-5ED0-4A4A-D725B2D54A21}"/>
              </a:ext>
            </a:extLst>
          </p:cNvPr>
          <p:cNvSpPr txBox="1"/>
          <p:nvPr/>
        </p:nvSpPr>
        <p:spPr>
          <a:xfrm>
            <a:off x="7584708" y="3034768"/>
            <a:ext cx="247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R2        </a:t>
            </a:r>
            <a:r>
              <a:rPr lang="en-IN" dirty="0" err="1"/>
              <a:t>R2</a:t>
            </a:r>
            <a:r>
              <a:rPr lang="en-IN" dirty="0"/>
              <a:t> - (-2/4) R1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BA3FD8-80E4-BB9A-E258-759C02E88FE8}"/>
              </a:ext>
            </a:extLst>
          </p:cNvPr>
          <p:cNvCxnSpPr>
            <a:cxnSpLocks/>
          </p:cNvCxnSpPr>
          <p:nvPr/>
        </p:nvCxnSpPr>
        <p:spPr>
          <a:xfrm flipV="1">
            <a:off x="7978588" y="3244335"/>
            <a:ext cx="290266" cy="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4B1C03-947A-5A0F-AAE0-0381131C11C1}"/>
              </a:ext>
            </a:extLst>
          </p:cNvPr>
          <p:cNvSpPr txBox="1"/>
          <p:nvPr/>
        </p:nvSpPr>
        <p:spPr>
          <a:xfrm>
            <a:off x="7584708" y="3429000"/>
            <a:ext cx="200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R3        </a:t>
            </a:r>
            <a:r>
              <a:rPr lang="en-IN" dirty="0" err="1"/>
              <a:t>R3</a:t>
            </a:r>
            <a:r>
              <a:rPr lang="en-IN" dirty="0"/>
              <a:t> - (1/4)R1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2CDC52-79D5-94B7-3AFE-94A9C3079D1C}"/>
              </a:ext>
            </a:extLst>
          </p:cNvPr>
          <p:cNvCxnSpPr/>
          <p:nvPr/>
        </p:nvCxnSpPr>
        <p:spPr>
          <a:xfrm>
            <a:off x="7970471" y="3613666"/>
            <a:ext cx="298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F7D74F-B6D6-E159-6F5F-CC27901A616C}"/>
              </a:ext>
            </a:extLst>
          </p:cNvPr>
          <p:cNvSpPr txBox="1"/>
          <p:nvPr/>
        </p:nvSpPr>
        <p:spPr>
          <a:xfrm>
            <a:off x="7584708" y="4966753"/>
            <a:ext cx="272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R3        </a:t>
            </a:r>
            <a:r>
              <a:rPr lang="en-IN" dirty="0" err="1"/>
              <a:t>R3</a:t>
            </a:r>
            <a:r>
              <a:rPr lang="en-IN" dirty="0"/>
              <a:t> - (-1.25/2.5)R2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490AC7-FA2B-04D1-B36D-BF88F13963A2}"/>
              </a:ext>
            </a:extLst>
          </p:cNvPr>
          <p:cNvCxnSpPr/>
          <p:nvPr/>
        </p:nvCxnSpPr>
        <p:spPr>
          <a:xfrm>
            <a:off x="7972925" y="5151419"/>
            <a:ext cx="298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534BE80-A7B0-299B-3A20-0401A4B12D29}"/>
              </a:ext>
            </a:extLst>
          </p:cNvPr>
          <p:cNvSpPr txBox="1"/>
          <p:nvPr/>
        </p:nvSpPr>
        <p:spPr>
          <a:xfrm>
            <a:off x="7001435" y="5782235"/>
            <a:ext cx="404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YouTube Reference: </a:t>
            </a:r>
            <a:r>
              <a:rPr lang="en-US" b="1" dirty="0">
                <a:hlinkClick r:id="rId4"/>
              </a:rPr>
              <a:t>click here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028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3145</TotalTime>
  <Words>880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EE 735 (Microelectronics Simulation Lab)</vt:lpstr>
      <vt:lpstr>Numerical Integration Techniques</vt:lpstr>
      <vt:lpstr>PowerPoint Presentation</vt:lpstr>
      <vt:lpstr>PowerPoint Presentation</vt:lpstr>
      <vt:lpstr>Solving Poisson Equation by Finite Difference scheme:</vt:lpstr>
      <vt:lpstr>Solving Poisson’s equation</vt:lpstr>
      <vt:lpstr>LU Decomposition method</vt:lpstr>
      <vt:lpstr>PowerPoint Presentation</vt:lpstr>
      <vt:lpstr>LU factorization Example:</vt:lpstr>
      <vt:lpstr>Gauss-Seidel Method:</vt:lpstr>
      <vt:lpstr>Gauss-Seidel Method:</vt:lpstr>
      <vt:lpstr>Gauss-Seidel Example:</vt:lpstr>
      <vt:lpstr>PowerPoint Presentation</vt:lpstr>
      <vt:lpstr>System of non-linear equations</vt:lpstr>
      <vt:lpstr>Newton Raphson Method</vt:lpstr>
      <vt:lpstr>Question 1</vt:lpstr>
      <vt:lpstr>Question 1- continuation</vt:lpstr>
      <vt:lpstr>Question 2</vt:lpstr>
      <vt:lpstr>Thank you..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735 (Microelectronics Simulation Lab)</dc:title>
  <dc:creator>Anagha Paul</dc:creator>
  <cp:lastModifiedBy>Simhadri Venkata Ramana</cp:lastModifiedBy>
  <cp:revision>5</cp:revision>
  <dcterms:created xsi:type="dcterms:W3CDTF">2022-08-09T05:33:22Z</dcterms:created>
  <dcterms:modified xsi:type="dcterms:W3CDTF">2023-08-17T12:58:36Z</dcterms:modified>
</cp:coreProperties>
</file>