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8024-6B1E-780D-35BF-DF8D6BF60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B63F1-352A-A44A-60FA-33376AB49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064DB-E95A-AECB-0AD4-D6681DA9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9E0-C729-4393-8FD3-EB22178B47B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B186C-ED4E-E9DF-E168-54808CAD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826E8-3055-6E19-0A73-CEF8693C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AD4C-90E3-4AE1-9935-34354DEF3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44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DBCC-4127-A922-14F9-14F6CBC9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24C81-C98D-6036-94FB-17BA0FC6F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27CEF-11A3-9C19-4FA6-A0037C36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9E0-C729-4393-8FD3-EB22178B47B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D0A0C-1BB2-A83B-306C-DE41527B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96C91-062C-A599-C574-1FC62E03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AD4C-90E3-4AE1-9935-34354DEF3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9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FA06A-C7E8-50CF-6E0F-BADE67383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353F0-C5ED-E094-13D8-560C6FB0B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B19C7-4D04-2F74-F5E5-8DBDD50C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9E0-C729-4393-8FD3-EB22178B47B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7727C-878F-B026-F97B-79634F40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D2A0D-0F4E-665C-A992-15C41DA5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AD4C-90E3-4AE1-9935-34354DEF3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0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659A-65E3-3498-F724-0226DD41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B297-0572-2DA5-5B3E-D533A0888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A48EB-6748-3B6C-9F86-F0E86911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9E0-C729-4393-8FD3-EB22178B47B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FF46-7E49-2C28-0804-FB3F4B55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EF8D8-4918-3D59-A65C-B3AA631C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AD4C-90E3-4AE1-9935-34354DEF3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0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B775-A6FA-B675-33FB-A089C9D8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9072-A067-4155-F4F8-0B848031E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3AAD1-E9FF-4F75-8838-D82B1810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9E0-C729-4393-8FD3-EB22178B47B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50DC4-24FB-82A7-7B79-01E31B1E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57F4-76C2-0748-9724-7781162D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AD4C-90E3-4AE1-9935-34354DEF3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43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325F-6626-51AA-E71A-B7B053F4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3FDA9-6084-0105-1D28-F2CD55639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561B4-9E65-9ABA-BC52-A0A45014B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AACFE-C71B-E6CF-63DE-F2265536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9E0-C729-4393-8FD3-EB22178B47B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7A739-7A3F-9565-6A0C-DF5F3E00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C8BC4-9477-5829-0CAB-852DE141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AD4C-90E3-4AE1-9935-34354DEF3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26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4A4F-0D08-C62F-C9C4-02B0AB58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7AEA-4115-8053-2FCA-03148D784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303E-207B-D1F3-69D0-536408852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A1E71-C923-D886-E971-3A20477A8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8ED0D-3110-F5C2-5D05-9051DDBC4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7644F-5844-F829-1C37-231A587D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9E0-C729-4393-8FD3-EB22178B47B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5C9DC-E523-87C2-2D57-27C30A4F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7F533-B25E-6A7A-0ABC-1C0E0909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AD4C-90E3-4AE1-9935-34354DEF3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9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A5AD-F950-73EE-8992-489B4FC1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45E71-2E34-6C73-03C6-4AF51C3C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9E0-C729-4393-8FD3-EB22178B47B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182AC-5EA4-F733-F085-FCE71595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A95FC-898B-A008-0AF8-B380DDBC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AD4C-90E3-4AE1-9935-34354DEF3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57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D43EF-8B0A-0CB2-5DA0-1988B0E3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9E0-C729-4393-8FD3-EB22178B47B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E9694-91EE-FD66-A9DA-1B09A2BB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DE055-1051-00BE-5CFC-7F659200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AD4C-90E3-4AE1-9935-34354DEF3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39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A44A-8B15-7785-F5F2-1135831A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281E-91C3-6048-C29D-C9E525B8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37C07-B3D1-A4BE-FCFB-40DB68A1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53CF-7248-8D7E-3200-2B197D47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9E0-C729-4393-8FD3-EB22178B47B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36F9C-550F-AF1D-3DDB-2938D3C6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6FD60-BCE8-B072-EB3C-2A11BE4B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AD4C-90E3-4AE1-9935-34354DEF3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1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0AAE-3FC6-E244-38DF-B609F09A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6FB98-22FD-EDB7-FE0E-1C5635CF5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1171B-ED31-ED23-0D2E-1E56F1018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8808B-83BF-E62A-F051-18BC497D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9E0-C729-4393-8FD3-EB22178B47B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21953-FBD2-55E2-61FC-DFB67DC8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E71CC-20D3-52C4-3E5D-43D86DAB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AD4C-90E3-4AE1-9935-34354DEF3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15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F2E5F-D09D-10D2-5340-285FDEE5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0CB2C-49DC-E7B2-9AC5-A4BFD8E41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EB59-F8AD-D209-16F8-B7F6ACC02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299E0-C729-4393-8FD3-EB22178B47B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40CB1-4082-0ECA-3E0E-E4536DE86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5B4E-1EBB-D773-2159-D6C347231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6AD4C-90E3-4AE1-9935-34354DEF3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35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iaz-IHX_Y" TargetMode="External"/><Relationship Id="rId2" Type="http://schemas.openxmlformats.org/officeDocument/2006/relationships/hyperlink" Target="https://www.youtube.com/watch?v=2aJ3fFwET68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N6Nt5NeCTSk" TargetMode="External"/><Relationship Id="rId4" Type="http://schemas.openxmlformats.org/officeDocument/2006/relationships/hyperlink" Target="https://www.youtube.com/watch?v=4ZLCNHGim8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0FDC1F-01EF-4648-BF73-950DBBBDBF52}"/>
              </a:ext>
            </a:extLst>
          </p:cNvPr>
          <p:cNvSpPr/>
          <p:nvPr/>
        </p:nvSpPr>
        <p:spPr>
          <a:xfrm>
            <a:off x="0" y="1899138"/>
            <a:ext cx="12192000" cy="31792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5DF61-4980-4318-A578-B4BEC2733A86}"/>
              </a:ext>
            </a:extLst>
          </p:cNvPr>
          <p:cNvSpPr txBox="1"/>
          <p:nvPr/>
        </p:nvSpPr>
        <p:spPr>
          <a:xfrm>
            <a:off x="838200" y="2112107"/>
            <a:ext cx="10807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/>
              <a:t>EE 735 (Microelectronics Simulations Lab)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BAB2B-70ED-4248-ACA2-E7383860E886}"/>
              </a:ext>
            </a:extLst>
          </p:cNvPr>
          <p:cNvSpPr txBox="1"/>
          <p:nvPr/>
        </p:nvSpPr>
        <p:spPr>
          <a:xfrm>
            <a:off x="4498157" y="316562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Assignment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A9A5C-41F4-4530-B6C8-09651589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ED72-36B8-4989-9037-576C3A09EBDE}" type="slidenum">
              <a:rPr lang="en-IN" smtClean="0"/>
              <a:t>1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76E6B-EC18-E78F-C48D-98650DC9730B}"/>
              </a:ext>
            </a:extLst>
          </p:cNvPr>
          <p:cNvSpPr txBox="1"/>
          <p:nvPr/>
        </p:nvSpPr>
        <p:spPr>
          <a:xfrm>
            <a:off x="2884221" y="3914897"/>
            <a:ext cx="6237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Söhne"/>
              </a:rPr>
              <a:t>Exploring</a:t>
            </a:r>
            <a:r>
              <a:rPr lang="en-IN" sz="3600" b="1" i="0" dirty="0">
                <a:effectLst/>
                <a:latin typeface="Söhne"/>
              </a:rPr>
              <a:t> 2D Laplace Solver</a:t>
            </a:r>
            <a:endParaRPr lang="en-IN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245F-DDB9-71C5-E0FD-0CEEE022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E64E4C0-0317-4E88-B86E-953AC8190297}" type="datetime1">
              <a:rPr lang="en-IN" smtClean="0"/>
              <a:t>09-08-2023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56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1961CC-7874-7893-8E94-E53F0BA95C85}"/>
              </a:ext>
            </a:extLst>
          </p:cNvPr>
          <p:cNvCxnSpPr>
            <a:cxnSpLocks/>
          </p:cNvCxnSpPr>
          <p:nvPr/>
        </p:nvCxnSpPr>
        <p:spPr>
          <a:xfrm flipV="1">
            <a:off x="131976" y="829559"/>
            <a:ext cx="11774078" cy="84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547463-AE0C-F49A-406A-8D8BF507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4FED72-36B8-4989-9037-576C3A09EBDE}" type="slidenum">
              <a:rPr lang="en-IN" smtClean="0"/>
              <a:t>10</a:t>
            </a:fld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C35CFD-325E-1515-530D-B266D76B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E64E4C0-0317-4E88-B86E-953AC8190297}" type="datetime1">
              <a:rPr lang="en-IN" smtClean="0"/>
              <a:t>09-08-2023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B8C1D-DFEB-87E8-E47E-F6D172094118}"/>
              </a:ext>
            </a:extLst>
          </p:cNvPr>
          <p:cNvSpPr txBox="1"/>
          <p:nvPr/>
        </p:nvSpPr>
        <p:spPr>
          <a:xfrm>
            <a:off x="131976" y="225649"/>
            <a:ext cx="4618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Assignment: Problem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D1B21-6CD0-BE1A-69C6-F7746EC51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79" y="992649"/>
            <a:ext cx="4330045" cy="22418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FD0D6-BB15-7827-D17C-9BE4E7252C06}"/>
              </a:ext>
            </a:extLst>
          </p:cNvPr>
          <p:cNvSpPr txBox="1"/>
          <p:nvPr/>
        </p:nvSpPr>
        <p:spPr>
          <a:xfrm>
            <a:off x="131976" y="2887682"/>
            <a:ext cx="119280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A. Find out the capacitance (per unit width) of the structure by numerically solving the 2d Poisson’s equation for all 9 cases. (Hint: First fix the voltage level of P3 and change d2 or vice-versa) 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B. Plot the electrostatic potential and equipotential surfaces for all cases. 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C. Plot the 2d electric field profile and find out the position of the maximum electric field for all cases. 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D. Note and explain the observations from your simulation results of A, B, and C. </a:t>
            </a:r>
          </a:p>
          <a:p>
            <a:pPr marL="342900" indent="-342900" algn="just">
              <a:buFont typeface="+mj-lt"/>
              <a:buAutoNum type="alphaUcPeriod"/>
            </a:pPr>
            <a:endParaRPr lang="en-IN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BCBC66-F8D5-63C3-2711-1D2A197D0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6" y="1014565"/>
            <a:ext cx="7598003" cy="120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6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1961CC-7874-7893-8E94-E53F0BA95C85}"/>
              </a:ext>
            </a:extLst>
          </p:cNvPr>
          <p:cNvCxnSpPr>
            <a:cxnSpLocks/>
          </p:cNvCxnSpPr>
          <p:nvPr/>
        </p:nvCxnSpPr>
        <p:spPr>
          <a:xfrm flipV="1">
            <a:off x="131976" y="829559"/>
            <a:ext cx="11774078" cy="84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547463-AE0C-F49A-406A-8D8BF507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4FED72-36B8-4989-9037-576C3A09EBDE}" type="slidenum">
              <a:rPr lang="en-IN" smtClean="0"/>
              <a:t>11</a:t>
            </a:fld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C35CFD-325E-1515-530D-B266D76B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E64E4C0-0317-4E88-B86E-953AC8190297}" type="datetime1">
              <a:rPr lang="en-IN" smtClean="0"/>
              <a:t>09-08-2023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3B38E-7FD5-A7CA-654B-588D572ACC1A}"/>
              </a:ext>
            </a:extLst>
          </p:cNvPr>
          <p:cNvSpPr txBox="1"/>
          <p:nvPr/>
        </p:nvSpPr>
        <p:spPr>
          <a:xfrm>
            <a:off x="131976" y="225649"/>
            <a:ext cx="4618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Assignment: Problem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B4EAD4-F953-A0ED-997E-09F2BE240EE1}"/>
                  </a:ext>
                </a:extLst>
              </p:cNvPr>
              <p:cNvSpPr txBox="1"/>
              <p:nvPr/>
            </p:nvSpPr>
            <p:spPr>
              <a:xfrm>
                <a:off x="149569" y="998215"/>
                <a:ext cx="7514423" cy="4297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2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For the Figure shown: 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lphaUcPeriod"/>
                </a:pPr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Vary 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</a:t>
                </a:r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from 20 nm to 1500 nm in steps of 50 nm. Plot C as a function of L.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lphaUcPeriod"/>
                </a:pPr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Calculate the parasitic capacitance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IN" sz="2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IN" sz="2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IN" sz="2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IN" sz="2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IN" sz="2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and plot it as a function of L. Qualitatively explain the nature of the plot </a:t>
                </a:r>
              </a:p>
              <a:p>
                <a:pPr marL="342900" indent="-342900">
                  <a:buFont typeface="+mj-lt"/>
                  <a:buAutoNum type="alphaUcPeriod"/>
                </a:pPr>
                <a:endParaRPr lang="en-US" sz="1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B4EAD4-F953-A0ED-997E-09F2BE240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69" y="998215"/>
                <a:ext cx="7514423" cy="4297138"/>
              </a:xfrm>
              <a:prstGeom prst="rect">
                <a:avLst/>
              </a:prstGeom>
              <a:blipFill>
                <a:blip r:embed="rId2"/>
                <a:stretch>
                  <a:fillRect l="-1705" r="-17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8C95E7-DA22-AA38-554D-59B0DB6B9C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7"/>
          <a:stretch/>
        </p:blipFill>
        <p:spPr>
          <a:xfrm>
            <a:off x="7768023" y="1156125"/>
            <a:ext cx="4138031" cy="222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4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1961CC-7874-7893-8E94-E53F0BA95C85}"/>
              </a:ext>
            </a:extLst>
          </p:cNvPr>
          <p:cNvCxnSpPr>
            <a:cxnSpLocks/>
          </p:cNvCxnSpPr>
          <p:nvPr/>
        </p:nvCxnSpPr>
        <p:spPr>
          <a:xfrm flipV="1">
            <a:off x="131976" y="829559"/>
            <a:ext cx="11774078" cy="84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547463-AE0C-F49A-406A-8D8BF507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4FED72-36B8-4989-9037-576C3A09EBDE}" type="slidenum">
              <a:rPr lang="en-IN" smtClean="0"/>
              <a:t>12</a:t>
            </a:fld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C35CFD-325E-1515-530D-B266D76B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E64E4C0-0317-4E88-B86E-953AC8190297}" type="datetime1">
              <a:rPr lang="en-IN" smtClean="0"/>
              <a:t>09-08-2023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DD20B-63A6-3A75-F6EA-05077D28E950}"/>
              </a:ext>
            </a:extLst>
          </p:cNvPr>
          <p:cNvSpPr txBox="1"/>
          <p:nvPr/>
        </p:nvSpPr>
        <p:spPr>
          <a:xfrm>
            <a:off x="131976" y="225649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Appendix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0F7F8-AB1B-74CD-6342-9A9AA2A7B81D}"/>
              </a:ext>
            </a:extLst>
          </p:cNvPr>
          <p:cNvSpPr txBox="1"/>
          <p:nvPr/>
        </p:nvSpPr>
        <p:spPr>
          <a:xfrm>
            <a:off x="216816" y="1216058"/>
            <a:ext cx="1168923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Analytical solution of 2D Laplace equation</a:t>
            </a:r>
            <a:r>
              <a:rPr lang="en-IN" b="1" i="0" dirty="0">
                <a:solidFill>
                  <a:srgbClr val="0F0F0F"/>
                </a:solidFill>
                <a:effectLst/>
                <a:latin typeface="YouTube Sans"/>
              </a:rPr>
              <a:t> - </a:t>
            </a:r>
            <a:r>
              <a:rPr lang="en-IN" b="1" i="0" dirty="0">
                <a:solidFill>
                  <a:srgbClr val="0F0F0F"/>
                </a:solidFill>
                <a:effectLst/>
                <a:latin typeface="YouTube Sans"/>
                <a:hlinkClick r:id="rId2"/>
              </a:rPr>
              <a:t>https://www.youtube.com/watch?v=2aJ3fFwET68</a:t>
            </a:r>
            <a:endParaRPr lang="en-IN" b="1" i="0" dirty="0">
              <a:solidFill>
                <a:srgbClr val="0F0F0F"/>
              </a:solidFill>
              <a:effectLst/>
              <a:latin typeface="YouTube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MIT Numerical Methods for PDE Lecture 3: Finite Difference for 2D Poisson's equation</a:t>
            </a:r>
            <a:r>
              <a:rPr lang="en-US" b="1" dirty="0">
                <a:solidFill>
                  <a:srgbClr val="0F0F0F"/>
                </a:solidFill>
                <a:latin typeface="YouTube Sans"/>
              </a:rPr>
              <a:t> - </a:t>
            </a:r>
            <a:r>
              <a:rPr lang="en-US" b="1" dirty="0">
                <a:solidFill>
                  <a:srgbClr val="0F0F0F"/>
                </a:solidFill>
                <a:latin typeface="YouTube Sans"/>
                <a:hlinkClick r:id="rId3"/>
              </a:rPr>
              <a:t>https://www.youtube.com/watch?v=bLiaz-IHX_Y</a:t>
            </a:r>
            <a:endParaRPr lang="en-US" b="1" i="0" dirty="0">
              <a:solidFill>
                <a:srgbClr val="0F0F0F"/>
              </a:solidFill>
              <a:effectLst/>
              <a:latin typeface="YouTube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Solution of Laplace Equation with 9 mesh squares || Numerical Methods || Dr Prashant Patil</a:t>
            </a:r>
            <a:r>
              <a:rPr lang="en-US" b="1" dirty="0">
                <a:solidFill>
                  <a:srgbClr val="0F0F0F"/>
                </a:solidFill>
                <a:latin typeface="YouTube Sans"/>
              </a:rPr>
              <a:t> - </a:t>
            </a:r>
            <a:r>
              <a:rPr lang="en-US" b="1" dirty="0">
                <a:solidFill>
                  <a:srgbClr val="0F0F0F"/>
                </a:solidFill>
                <a:latin typeface="YouTube Sans"/>
                <a:hlinkClick r:id="rId4"/>
              </a:rPr>
              <a:t>https://www.youtube.com/watch?v=4ZLCNHGim8E</a:t>
            </a:r>
            <a:endParaRPr lang="en-US" b="1" dirty="0">
              <a:solidFill>
                <a:srgbClr val="0F0F0F"/>
              </a:solidFill>
              <a:latin typeface="YouTube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b="1" i="0" dirty="0">
              <a:solidFill>
                <a:srgbClr val="0F0F0F"/>
              </a:solidFill>
              <a:effectLst/>
              <a:latin typeface="YouTube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Numerical solution of Partial Differential Equations</a:t>
            </a:r>
            <a:r>
              <a:rPr lang="en-US" b="1" dirty="0">
                <a:solidFill>
                  <a:srgbClr val="0F0F0F"/>
                </a:solidFill>
                <a:latin typeface="YouTube Sans"/>
              </a:rPr>
              <a:t> - </a:t>
            </a:r>
            <a:r>
              <a:rPr lang="en-US" b="1" dirty="0">
                <a:solidFill>
                  <a:srgbClr val="0F0F0F"/>
                </a:solidFill>
                <a:latin typeface="YouTube Sans"/>
                <a:hlinkClick r:id="rId5"/>
              </a:rPr>
              <a:t>https://www.youtube.com/watch?v=N6Nt5NeCTSk</a:t>
            </a:r>
            <a:endParaRPr lang="en-US" b="1" dirty="0">
              <a:solidFill>
                <a:srgbClr val="0F0F0F"/>
              </a:solidFill>
              <a:latin typeface="YouTube Sans"/>
            </a:endParaRPr>
          </a:p>
          <a:p>
            <a:endParaRPr lang="en-US" b="1" i="0" dirty="0">
              <a:solidFill>
                <a:srgbClr val="0F0F0F"/>
              </a:solidFill>
              <a:effectLst/>
              <a:latin typeface="YouTube Sans"/>
            </a:endParaRPr>
          </a:p>
        </p:txBody>
      </p:sp>
    </p:spTree>
    <p:extLst>
      <p:ext uri="{BB962C8B-B14F-4D97-AF65-F5344CB8AC3E}">
        <p14:creationId xmlns:p14="http://schemas.microsoft.com/office/powerpoint/2010/main" val="343122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1961CC-7874-7893-8E94-E53F0BA95C85}"/>
              </a:ext>
            </a:extLst>
          </p:cNvPr>
          <p:cNvCxnSpPr>
            <a:cxnSpLocks/>
          </p:cNvCxnSpPr>
          <p:nvPr/>
        </p:nvCxnSpPr>
        <p:spPr>
          <a:xfrm flipV="1">
            <a:off x="131976" y="829559"/>
            <a:ext cx="11774078" cy="84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547463-AE0C-F49A-406A-8D8BF507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4FED72-36B8-4989-9037-576C3A09EBDE}" type="slidenum">
              <a:rPr lang="en-IN" smtClean="0"/>
              <a:t>13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C3E05-EC1C-2EC1-56A1-AC30F4E1F1DF}"/>
              </a:ext>
            </a:extLst>
          </p:cNvPr>
          <p:cNvSpPr txBox="1"/>
          <p:nvPr/>
        </p:nvSpPr>
        <p:spPr>
          <a:xfrm>
            <a:off x="3202675" y="2659559"/>
            <a:ext cx="5786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Thank You! Questions?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C35CFD-325E-1515-530D-B266D76B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E64E4C0-0317-4E88-B86E-953AC8190297}" type="datetime1">
              <a:rPr lang="en-IN" smtClean="0"/>
              <a:t>09-08-2023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32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1961CC-7874-7893-8E94-E53F0BA95C85}"/>
              </a:ext>
            </a:extLst>
          </p:cNvPr>
          <p:cNvCxnSpPr>
            <a:cxnSpLocks/>
          </p:cNvCxnSpPr>
          <p:nvPr/>
        </p:nvCxnSpPr>
        <p:spPr>
          <a:xfrm flipV="1">
            <a:off x="131976" y="829559"/>
            <a:ext cx="11774078" cy="84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605F26-97D7-BD6D-315E-9EF8A166456B}"/>
                  </a:ext>
                </a:extLst>
              </p:cNvPr>
              <p:cNvSpPr txBox="1"/>
              <p:nvPr/>
            </p:nvSpPr>
            <p:spPr>
              <a:xfrm>
                <a:off x="2956820" y="4876476"/>
                <a:ext cx="5659626" cy="719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605F26-97D7-BD6D-315E-9EF8A1664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820" y="4876476"/>
                <a:ext cx="5659626" cy="719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20ECDB-55D4-8517-98DC-688C0E6DDDB7}"/>
                  </a:ext>
                </a:extLst>
              </p:cNvPr>
              <p:cNvSpPr txBox="1"/>
              <p:nvPr/>
            </p:nvSpPr>
            <p:spPr>
              <a:xfrm>
                <a:off x="639391" y="3707598"/>
                <a:ext cx="28334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20ECDB-55D4-8517-98DC-688C0E6D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91" y="3707598"/>
                <a:ext cx="283346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C91A31-90B7-0001-9EA9-18D04641DCFF}"/>
                  </a:ext>
                </a:extLst>
              </p:cNvPr>
              <p:cNvSpPr txBox="1"/>
              <p:nvPr/>
            </p:nvSpPr>
            <p:spPr>
              <a:xfrm>
                <a:off x="4771653" y="3438967"/>
                <a:ext cx="7302512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f>
                            <m:f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C91A31-90B7-0001-9EA9-18D04641D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653" y="3438967"/>
                <a:ext cx="7302512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FC00DE-1FA2-F0E8-EDE4-2DCA3DCA5620}"/>
              </a:ext>
            </a:extLst>
          </p:cNvPr>
          <p:cNvSpPr txBox="1"/>
          <p:nvPr/>
        </p:nvSpPr>
        <p:spPr>
          <a:xfrm>
            <a:off x="131976" y="210189"/>
            <a:ext cx="668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Gauss’s Law and Poisson Equation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1D8322-8003-DEED-F595-279256EB9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841" y="2234826"/>
            <a:ext cx="2752725" cy="1057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56FF8C-66C0-C2FD-6414-DBFACB38CFE3}"/>
              </a:ext>
            </a:extLst>
          </p:cNvPr>
          <p:cNvSpPr txBox="1"/>
          <p:nvPr/>
        </p:nvSpPr>
        <p:spPr>
          <a:xfrm>
            <a:off x="131976" y="1027417"/>
            <a:ext cx="11774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öhne"/>
              </a:rPr>
              <a:t>T</a:t>
            </a:r>
            <a:r>
              <a:rPr lang="en-US" sz="2800" b="0" i="0" dirty="0">
                <a:effectLst/>
                <a:latin typeface="Söhne"/>
              </a:rPr>
              <a:t>he electric flux through a closed surface is proportional to the total electric charge enclosed by that surface.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08314-F30D-2DEE-58BD-E9FDDD3A386D}"/>
              </a:ext>
            </a:extLst>
          </p:cNvPr>
          <p:cNvSpPr txBox="1"/>
          <p:nvPr/>
        </p:nvSpPr>
        <p:spPr>
          <a:xfrm>
            <a:off x="0" y="5679649"/>
            <a:ext cx="3091992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</a:t>
            </a:r>
            <a:r>
              <a:rPr lang="en-IN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maxwells-equations.com</a:t>
            </a:r>
            <a:endParaRPr lang="en-IN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D6C906-325D-9EEA-7A9E-CA7BB99FD3E9}"/>
              </a:ext>
            </a:extLst>
          </p:cNvPr>
          <p:cNvSpPr txBox="1"/>
          <p:nvPr/>
        </p:nvSpPr>
        <p:spPr>
          <a:xfrm>
            <a:off x="7089701" y="2611171"/>
            <a:ext cx="33428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30000" dirty="0"/>
              <a:t>*</a:t>
            </a:r>
            <a:endParaRPr lang="en-IN" sz="3200" baseline="30000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DB1877A-8D6B-1638-50FB-6CA6590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4FED72-36B8-4989-9037-576C3A09EBDE}" type="slidenum">
              <a:rPr lang="en-IN" smtClean="0"/>
              <a:t>2</a:t>
            </a:fld>
            <a:endParaRPr lang="en-IN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9079FD3-D646-F0BF-2BD4-3EEB4C0C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E64E4C0-0317-4E88-B86E-953AC8190297}" type="datetime1">
              <a:rPr lang="en-IN" smtClean="0"/>
              <a:t>09-08-2023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89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1961CC-7874-7893-8E94-E53F0BA95C85}"/>
              </a:ext>
            </a:extLst>
          </p:cNvPr>
          <p:cNvCxnSpPr>
            <a:cxnSpLocks/>
          </p:cNvCxnSpPr>
          <p:nvPr/>
        </p:nvCxnSpPr>
        <p:spPr>
          <a:xfrm flipV="1">
            <a:off x="131976" y="829559"/>
            <a:ext cx="11774078" cy="84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8FED6D-B8E4-EC1B-F330-044DBB627575}"/>
              </a:ext>
            </a:extLst>
          </p:cNvPr>
          <p:cNvSpPr txBox="1"/>
          <p:nvPr/>
        </p:nvSpPr>
        <p:spPr>
          <a:xfrm>
            <a:off x="183823" y="183228"/>
            <a:ext cx="487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Laplace Equation</a:t>
            </a:r>
            <a:endParaRPr lang="en-IN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F456A-2F47-A0D1-921F-6E7405E3BAF7}"/>
              </a:ext>
            </a:extLst>
          </p:cNvPr>
          <p:cNvSpPr txBox="1"/>
          <p:nvPr/>
        </p:nvSpPr>
        <p:spPr>
          <a:xfrm>
            <a:off x="183823" y="876501"/>
            <a:ext cx="11670384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It is a </a:t>
            </a:r>
            <a:r>
              <a:rPr lang="en-US" sz="2800" i="0" dirty="0">
                <a:effectLst/>
              </a:rPr>
              <a:t>partial differential equation describing a scalar function's distribution </a:t>
            </a:r>
            <a:r>
              <a:rPr lang="en-US" sz="2800" dirty="0"/>
              <a:t>over space.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It is a special </a:t>
            </a:r>
            <a:r>
              <a:rPr lang="en-US" sz="2800" i="0" dirty="0">
                <a:effectLst/>
              </a:rPr>
              <a:t>case of the </a:t>
            </a:r>
            <a:r>
              <a:rPr lang="en-US" sz="2800" b="1" i="0" dirty="0">
                <a:solidFill>
                  <a:srgbClr val="00B0F0"/>
                </a:solidFill>
                <a:effectLst/>
              </a:rPr>
              <a:t>Poisson equation</a:t>
            </a:r>
            <a:r>
              <a:rPr lang="en-US" sz="2800" i="0" dirty="0">
                <a:effectLst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Since it is time-independent, so </a:t>
            </a:r>
            <a:r>
              <a:rPr lang="en-US" sz="2800" i="0" dirty="0">
                <a:effectLst/>
                <a:latin typeface="Söhne"/>
              </a:rPr>
              <a:t>describes the steady-state behavior of a scalar function in space.</a:t>
            </a:r>
            <a:endParaRPr lang="en-US" sz="2800" i="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A2B563-BA8B-916C-1976-11AE6C89A202}"/>
                  </a:ext>
                </a:extLst>
              </p:cNvPr>
              <p:cNvSpPr txBox="1"/>
              <p:nvPr/>
            </p:nvSpPr>
            <p:spPr>
              <a:xfrm>
                <a:off x="5337033" y="4331424"/>
                <a:ext cx="1363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A2B563-BA8B-916C-1976-11AE6C89A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033" y="4331424"/>
                <a:ext cx="136396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21AD96-AB26-B3EE-9D83-A16A7CA0A474}"/>
                  </a:ext>
                </a:extLst>
              </p:cNvPr>
              <p:cNvSpPr txBox="1"/>
              <p:nvPr/>
            </p:nvSpPr>
            <p:spPr>
              <a:xfrm>
                <a:off x="4633074" y="5028068"/>
                <a:ext cx="3502497" cy="976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21AD96-AB26-B3EE-9D83-A16A7CA0A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074" y="5028068"/>
                <a:ext cx="3502497" cy="976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59FBA8FE-5B11-05B3-71B7-6FD90A0A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4FED72-36B8-4989-9037-576C3A09EBDE}" type="slidenum">
              <a:rPr lang="en-IN" smtClean="0"/>
              <a:t>3</a:t>
            </a:fld>
            <a:endParaRPr lang="en-IN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5EC122C-AE71-458A-7B16-8424AD54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E64E4C0-0317-4E88-B86E-953AC8190297}" type="datetime1">
              <a:rPr lang="en-IN" smtClean="0"/>
              <a:t>09-08-2023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23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1961CC-7874-7893-8E94-E53F0BA95C85}"/>
              </a:ext>
            </a:extLst>
          </p:cNvPr>
          <p:cNvCxnSpPr>
            <a:cxnSpLocks/>
          </p:cNvCxnSpPr>
          <p:nvPr/>
        </p:nvCxnSpPr>
        <p:spPr>
          <a:xfrm flipV="1">
            <a:off x="131976" y="829559"/>
            <a:ext cx="11774078" cy="84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D1A3436-1D73-7074-BD37-D00CF7DA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4FED72-36B8-4989-9037-576C3A09EBDE}" type="slidenum">
              <a:rPr lang="en-IN" smtClean="0"/>
              <a:t>4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BE4C7-55E6-A269-3411-C0DA2067C1B6}"/>
              </a:ext>
            </a:extLst>
          </p:cNvPr>
          <p:cNvSpPr txBox="1"/>
          <p:nvPr/>
        </p:nvSpPr>
        <p:spPr>
          <a:xfrm>
            <a:off x="131976" y="268070"/>
            <a:ext cx="759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Discretization of Space and Derivatives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5B508C-0D8A-1C90-EC35-CC96E31B428B}"/>
              </a:ext>
            </a:extLst>
          </p:cNvPr>
          <p:cNvGrpSpPr/>
          <p:nvPr/>
        </p:nvGrpSpPr>
        <p:grpSpPr>
          <a:xfrm>
            <a:off x="7815245" y="1159271"/>
            <a:ext cx="3928659" cy="2592598"/>
            <a:chOff x="7530687" y="1459523"/>
            <a:chExt cx="3561966" cy="226030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1758A00-C809-F511-B637-252187D077AB}"/>
                </a:ext>
              </a:extLst>
            </p:cNvPr>
            <p:cNvCxnSpPr/>
            <p:nvPr/>
          </p:nvCxnSpPr>
          <p:spPr>
            <a:xfrm>
              <a:off x="8032653" y="1927274"/>
              <a:ext cx="3060000" cy="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F15FA1-2375-F1FC-314F-3B46D008C6F5}"/>
                </a:ext>
              </a:extLst>
            </p:cNvPr>
            <p:cNvCxnSpPr/>
            <p:nvPr/>
          </p:nvCxnSpPr>
          <p:spPr>
            <a:xfrm>
              <a:off x="8032653" y="2389163"/>
              <a:ext cx="3060000" cy="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B153662-315A-EECB-366A-4881D5AA16AA}"/>
                </a:ext>
              </a:extLst>
            </p:cNvPr>
            <p:cNvCxnSpPr/>
            <p:nvPr/>
          </p:nvCxnSpPr>
          <p:spPr>
            <a:xfrm>
              <a:off x="8032653" y="2867465"/>
              <a:ext cx="3060000" cy="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214494-45E1-AF8B-4679-648A43B53EEF}"/>
                </a:ext>
              </a:extLst>
            </p:cNvPr>
            <p:cNvCxnSpPr>
              <a:cxnSpLocks/>
            </p:cNvCxnSpPr>
            <p:nvPr/>
          </p:nvCxnSpPr>
          <p:spPr>
            <a:xfrm>
              <a:off x="8944709" y="1459523"/>
              <a:ext cx="0" cy="185928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13EDAFA-BC3A-E49B-5D87-1C4D526AC64D}"/>
                </a:ext>
              </a:extLst>
            </p:cNvPr>
            <p:cNvCxnSpPr>
              <a:cxnSpLocks/>
            </p:cNvCxnSpPr>
            <p:nvPr/>
          </p:nvCxnSpPr>
          <p:spPr>
            <a:xfrm>
              <a:off x="9434733" y="1459523"/>
              <a:ext cx="0" cy="185928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33245B6-3A31-65D2-78AE-95599B1D3535}"/>
                </a:ext>
              </a:extLst>
            </p:cNvPr>
            <p:cNvCxnSpPr>
              <a:cxnSpLocks/>
            </p:cNvCxnSpPr>
            <p:nvPr/>
          </p:nvCxnSpPr>
          <p:spPr>
            <a:xfrm>
              <a:off x="9941170" y="1459523"/>
              <a:ext cx="0" cy="185928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82E203-2A98-6251-F3ED-DF7221BF1372}"/>
                </a:ext>
              </a:extLst>
            </p:cNvPr>
            <p:cNvSpPr/>
            <p:nvPr/>
          </p:nvSpPr>
          <p:spPr>
            <a:xfrm>
              <a:off x="8869406" y="1876279"/>
              <a:ext cx="152392" cy="123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20CBA1-CCA0-87CB-A084-B8112B95A68C}"/>
                </a:ext>
              </a:extLst>
            </p:cNvPr>
            <p:cNvSpPr/>
            <p:nvPr/>
          </p:nvSpPr>
          <p:spPr>
            <a:xfrm>
              <a:off x="9358537" y="1876279"/>
              <a:ext cx="152392" cy="123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80A89D-E418-88FF-89C2-0B588020BCDF}"/>
                </a:ext>
              </a:extLst>
            </p:cNvPr>
            <p:cNvSpPr/>
            <p:nvPr/>
          </p:nvSpPr>
          <p:spPr>
            <a:xfrm>
              <a:off x="9864974" y="1876279"/>
              <a:ext cx="152392" cy="123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7F4020-1B03-7F2E-C249-0840329DAF2F}"/>
                </a:ext>
              </a:extLst>
            </p:cNvPr>
            <p:cNvSpPr/>
            <p:nvPr/>
          </p:nvSpPr>
          <p:spPr>
            <a:xfrm>
              <a:off x="9879042" y="2326444"/>
              <a:ext cx="152392" cy="123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8FE7DF7-1FCB-38A4-FA08-A93974A692E6}"/>
                </a:ext>
              </a:extLst>
            </p:cNvPr>
            <p:cNvSpPr/>
            <p:nvPr/>
          </p:nvSpPr>
          <p:spPr>
            <a:xfrm>
              <a:off x="9864974" y="2805918"/>
              <a:ext cx="152392" cy="123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19F4BE-2341-0772-BCE1-1CB596C01ABC}"/>
                </a:ext>
              </a:extLst>
            </p:cNvPr>
            <p:cNvSpPr/>
            <p:nvPr/>
          </p:nvSpPr>
          <p:spPr>
            <a:xfrm>
              <a:off x="9374950" y="2805918"/>
              <a:ext cx="152392" cy="123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CBFBC9C-9377-7317-3F4B-A25481AAED8C}"/>
                </a:ext>
              </a:extLst>
            </p:cNvPr>
            <p:cNvSpPr/>
            <p:nvPr/>
          </p:nvSpPr>
          <p:spPr>
            <a:xfrm>
              <a:off x="8868513" y="2805918"/>
              <a:ext cx="152392" cy="123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C9A0F4-AA4E-4039-1D86-7628B46C8FE1}"/>
                </a:ext>
              </a:extLst>
            </p:cNvPr>
            <p:cNvSpPr/>
            <p:nvPr/>
          </p:nvSpPr>
          <p:spPr>
            <a:xfrm>
              <a:off x="8866173" y="2327617"/>
              <a:ext cx="152392" cy="123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992C00-03B8-CCC5-6FFE-E42298F7A2C8}"/>
                </a:ext>
              </a:extLst>
            </p:cNvPr>
            <p:cNvSpPr/>
            <p:nvPr/>
          </p:nvSpPr>
          <p:spPr>
            <a:xfrm>
              <a:off x="9356197" y="2327617"/>
              <a:ext cx="152392" cy="123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2E470F2-B64F-E91E-B499-0374A5932640}"/>
                    </a:ext>
                  </a:extLst>
                </p:cNvPr>
                <p:cNvSpPr txBox="1"/>
                <p:nvPr/>
              </p:nvSpPr>
              <p:spPr>
                <a:xfrm>
                  <a:off x="9356197" y="2387990"/>
                  <a:ext cx="545406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CC69D8F-EBBB-4723-8182-43F8D6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197" y="2387990"/>
                  <a:ext cx="545406" cy="391646"/>
                </a:xfrm>
                <a:prstGeom prst="rect">
                  <a:avLst/>
                </a:prstGeom>
                <a:blipFill>
                  <a:blip r:embed="rId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9729CE1-8720-BFB0-4D8E-502F6EB193A8}"/>
                    </a:ext>
                  </a:extLst>
                </p:cNvPr>
                <p:cNvSpPr txBox="1"/>
                <p:nvPr/>
              </p:nvSpPr>
              <p:spPr>
                <a:xfrm>
                  <a:off x="9971794" y="2355753"/>
                  <a:ext cx="765018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BD042BB-6000-421A-82FC-277DC1DBF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1794" y="2355753"/>
                  <a:ext cx="765018" cy="391646"/>
                </a:xfrm>
                <a:prstGeom prst="rect">
                  <a:avLst/>
                </a:prstGeom>
                <a:blipFill>
                  <a:blip r:embed="rId3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1B93ACE-9734-AC05-9EF3-4CF2010346C8}"/>
                    </a:ext>
                  </a:extLst>
                </p:cNvPr>
                <p:cNvSpPr txBox="1"/>
                <p:nvPr/>
              </p:nvSpPr>
              <p:spPr>
                <a:xfrm>
                  <a:off x="8255887" y="2310769"/>
                  <a:ext cx="765018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AC52E05-A44F-46FF-9623-D71D9D853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887" y="2310769"/>
                  <a:ext cx="765018" cy="391646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9A4360-2914-51C8-842C-4C69ECA8F8A1}"/>
                    </a:ext>
                  </a:extLst>
                </p:cNvPr>
                <p:cNvSpPr txBox="1"/>
                <p:nvPr/>
              </p:nvSpPr>
              <p:spPr>
                <a:xfrm>
                  <a:off x="9275794" y="1512626"/>
                  <a:ext cx="765018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5A356C8-3CD9-4035-B675-6231FF135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5794" y="1512626"/>
                  <a:ext cx="765018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E98E95-5FD1-EE12-41E1-ABE31B7F9330}"/>
                    </a:ext>
                  </a:extLst>
                </p:cNvPr>
                <p:cNvSpPr txBox="1"/>
                <p:nvPr/>
              </p:nvSpPr>
              <p:spPr>
                <a:xfrm>
                  <a:off x="9331583" y="2849879"/>
                  <a:ext cx="765018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E5149D4-D421-4CA9-9DD2-3388487DD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1583" y="2849879"/>
                  <a:ext cx="765018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EBEAF62-1487-57C8-C8FD-5E7292AEA1BE}"/>
                    </a:ext>
                  </a:extLst>
                </p:cNvPr>
                <p:cNvSpPr txBox="1"/>
                <p:nvPr/>
              </p:nvSpPr>
              <p:spPr>
                <a:xfrm>
                  <a:off x="9857658" y="1903439"/>
                  <a:ext cx="98462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D0763-56B9-4B80-81C9-8239D3622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7658" y="1903439"/>
                  <a:ext cx="984629" cy="391646"/>
                </a:xfrm>
                <a:prstGeom prst="rect">
                  <a:avLst/>
                </a:prstGeom>
                <a:blipFill>
                  <a:blip r:embed="rId7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23E670-16BD-FB32-F6CC-A979DE241735}"/>
                    </a:ext>
                  </a:extLst>
                </p:cNvPr>
                <p:cNvSpPr txBox="1"/>
                <p:nvPr/>
              </p:nvSpPr>
              <p:spPr>
                <a:xfrm>
                  <a:off x="9910547" y="2927837"/>
                  <a:ext cx="98462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D9D00D9-12A9-47A7-A094-3FCE072DD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0547" y="2927837"/>
                  <a:ext cx="984629" cy="391646"/>
                </a:xfrm>
                <a:prstGeom prst="rect">
                  <a:avLst/>
                </a:prstGeom>
                <a:blipFill>
                  <a:blip r:embed="rId8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85C301C-DA91-893F-2AF0-EC1F0ACECFE9}"/>
                    </a:ext>
                  </a:extLst>
                </p:cNvPr>
                <p:cNvSpPr txBox="1"/>
                <p:nvPr/>
              </p:nvSpPr>
              <p:spPr>
                <a:xfrm>
                  <a:off x="8038566" y="2840501"/>
                  <a:ext cx="98462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4D95113-D163-4899-BDFB-264C1E08C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566" y="2840501"/>
                  <a:ext cx="984629" cy="391646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E7782BD-33D0-F9BA-37AA-0952A94BD3D0}"/>
                    </a:ext>
                  </a:extLst>
                </p:cNvPr>
                <p:cNvSpPr txBox="1"/>
                <p:nvPr/>
              </p:nvSpPr>
              <p:spPr>
                <a:xfrm>
                  <a:off x="8037947" y="1533888"/>
                  <a:ext cx="98462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0A082A0-A842-49AE-9791-D249CA4C3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7947" y="1533888"/>
                  <a:ext cx="984629" cy="391646"/>
                </a:xfrm>
                <a:prstGeom prst="rect">
                  <a:avLst/>
                </a:prstGeom>
                <a:blipFill>
                  <a:blip r:embed="rId10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2E7826-B654-8355-47E8-AF28492D88EC}"/>
                    </a:ext>
                  </a:extLst>
                </p:cNvPr>
                <p:cNvSpPr txBox="1"/>
                <p:nvPr/>
              </p:nvSpPr>
              <p:spPr>
                <a:xfrm>
                  <a:off x="8873861" y="3328180"/>
                  <a:ext cx="69083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4453FB6-42B0-4358-8860-B61A008DF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861" y="3328180"/>
                  <a:ext cx="690830" cy="391646"/>
                </a:xfrm>
                <a:prstGeom prst="rect">
                  <a:avLst/>
                </a:prstGeom>
                <a:blipFill>
                  <a:blip r:embed="rId11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59A32F3-0AA6-50C8-8D90-D0AD9EDDB6E2}"/>
                    </a:ext>
                  </a:extLst>
                </p:cNvPr>
                <p:cNvSpPr txBox="1"/>
                <p:nvPr/>
              </p:nvSpPr>
              <p:spPr>
                <a:xfrm>
                  <a:off x="7530687" y="2387990"/>
                  <a:ext cx="692497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BC4684B-A889-4910-93AF-6D4F71D1A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0687" y="2387990"/>
                  <a:ext cx="692497" cy="391646"/>
                </a:xfrm>
                <a:prstGeom prst="rect">
                  <a:avLst/>
                </a:prstGeom>
                <a:blipFill>
                  <a:blip r:embed="rId1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6104B35-EE47-1F35-66EF-854DBDDEC380}"/>
              </a:ext>
            </a:extLst>
          </p:cNvPr>
          <p:cNvSpPr txBox="1"/>
          <p:nvPr/>
        </p:nvSpPr>
        <p:spPr>
          <a:xfrm>
            <a:off x="129395" y="871980"/>
            <a:ext cx="751442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Computers solve only discrete numbers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Space can be discretized in x, y, and z directions by choosing an appropriate number of points.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829EE5-3E63-02B9-CC69-5E495DD6724F}"/>
                  </a:ext>
                </a:extLst>
              </p:cNvPr>
              <p:cNvSpPr txBox="1"/>
              <p:nvPr/>
            </p:nvSpPr>
            <p:spPr>
              <a:xfrm>
                <a:off x="665903" y="3291890"/>
                <a:ext cx="6744795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829EE5-3E63-02B9-CC69-5E495DD67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03" y="3291890"/>
                <a:ext cx="6744795" cy="8617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1A42EA-FDC8-ACA8-DEF0-2F63B0D01561}"/>
                  </a:ext>
                </a:extLst>
              </p:cNvPr>
              <p:cNvSpPr txBox="1"/>
              <p:nvPr/>
            </p:nvSpPr>
            <p:spPr>
              <a:xfrm>
                <a:off x="783979" y="4375241"/>
                <a:ext cx="650864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1A42EA-FDC8-ACA8-DEF0-2F63B0D01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79" y="4375241"/>
                <a:ext cx="6508641" cy="8617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532F16EF-E374-7A5A-32B8-A352DE8A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E64E4C0-0317-4E88-B86E-953AC8190297}" type="datetime1">
              <a:rPr lang="en-IN" smtClean="0"/>
              <a:t>09-08-2023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22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1961CC-7874-7893-8E94-E53F0BA95C85}"/>
              </a:ext>
            </a:extLst>
          </p:cNvPr>
          <p:cNvCxnSpPr>
            <a:cxnSpLocks/>
          </p:cNvCxnSpPr>
          <p:nvPr/>
        </p:nvCxnSpPr>
        <p:spPr>
          <a:xfrm flipV="1">
            <a:off x="131976" y="829559"/>
            <a:ext cx="11774078" cy="84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99EFA4-6A81-9331-8EEE-D3197EDC56E8}"/>
              </a:ext>
            </a:extLst>
          </p:cNvPr>
          <p:cNvSpPr txBox="1"/>
          <p:nvPr/>
        </p:nvSpPr>
        <p:spPr>
          <a:xfrm>
            <a:off x="131976" y="268070"/>
            <a:ext cx="759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Discretization of Space and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D0BAEE-DC1C-EF5C-9A69-D4290C9F86B7}"/>
                  </a:ext>
                </a:extLst>
              </p:cNvPr>
              <p:cNvSpPr txBox="1"/>
              <p:nvPr/>
            </p:nvSpPr>
            <p:spPr>
              <a:xfrm>
                <a:off x="7495174" y="1475890"/>
                <a:ext cx="3611053" cy="940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800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D0BAEE-DC1C-EF5C-9A69-D4290C9F8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174" y="1475890"/>
                <a:ext cx="3611053" cy="940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B1D35CB-4334-2FB9-F51B-0B2EAEA1B8DB}"/>
                  </a:ext>
                </a:extLst>
              </p:cNvPr>
              <p:cNvSpPr txBox="1"/>
              <p:nvPr/>
            </p:nvSpPr>
            <p:spPr>
              <a:xfrm>
                <a:off x="7495174" y="3369812"/>
                <a:ext cx="3611053" cy="940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8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B1D35CB-4334-2FB9-F51B-0B2EAEA1B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174" y="3369812"/>
                <a:ext cx="3611053" cy="9407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C52D00-AAB8-954C-B6FF-5D7356CBCB4A}"/>
                  </a:ext>
                </a:extLst>
              </p:cNvPr>
              <p:cNvSpPr txBox="1"/>
              <p:nvPr/>
            </p:nvSpPr>
            <p:spPr>
              <a:xfrm>
                <a:off x="7491618" y="4911756"/>
                <a:ext cx="3954095" cy="940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800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C52D00-AAB8-954C-B6FF-5D7356CBC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618" y="4911756"/>
                <a:ext cx="3954095" cy="940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DFD535-2815-EC1E-08DB-55683E16A34F}"/>
                  </a:ext>
                </a:extLst>
              </p:cNvPr>
              <p:cNvSpPr txBox="1"/>
              <p:nvPr/>
            </p:nvSpPr>
            <p:spPr>
              <a:xfrm>
                <a:off x="131976" y="1696232"/>
                <a:ext cx="5770682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DFD535-2815-EC1E-08DB-55683E16A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6" y="1696232"/>
                <a:ext cx="5770682" cy="836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DC264EB-C974-6B2C-41D6-4559BAB4C965}"/>
                  </a:ext>
                </a:extLst>
              </p:cNvPr>
              <p:cNvSpPr txBox="1"/>
              <p:nvPr/>
            </p:nvSpPr>
            <p:spPr>
              <a:xfrm>
                <a:off x="82090" y="3548567"/>
                <a:ext cx="5870453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DC264EB-C974-6B2C-41D6-4559BAB4C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0" y="3548567"/>
                <a:ext cx="5870453" cy="8361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792A9-5E38-3B92-B75F-75FC8802DE62}"/>
                  </a:ext>
                </a:extLst>
              </p:cNvPr>
              <p:cNvSpPr txBox="1"/>
              <p:nvPr/>
            </p:nvSpPr>
            <p:spPr>
              <a:xfrm>
                <a:off x="131976" y="5302004"/>
                <a:ext cx="6800388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792A9-5E38-3B92-B75F-75FC8802D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6" y="5302004"/>
                <a:ext cx="6800388" cy="8361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3CDED8BF-E2AF-A8D8-87A3-3B8E49B0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4FED72-36B8-4989-9037-576C3A09EBDE}" type="slidenum">
              <a:rPr lang="en-IN" smtClean="0"/>
              <a:t>5</a:t>
            </a:fld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349D29-6D6E-E078-9224-6C7E4C3EBDC0}"/>
              </a:ext>
            </a:extLst>
          </p:cNvPr>
          <p:cNvSpPr txBox="1"/>
          <p:nvPr/>
        </p:nvSpPr>
        <p:spPr>
          <a:xfrm>
            <a:off x="131976" y="1078170"/>
            <a:ext cx="5506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</a:rPr>
              <a:t>Forward Difference </a:t>
            </a:r>
            <a:endParaRPr lang="en-IN" sz="2800" b="1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14A5B2-9D5E-0397-A399-4B9DF333CB90}"/>
              </a:ext>
            </a:extLst>
          </p:cNvPr>
          <p:cNvSpPr txBox="1"/>
          <p:nvPr/>
        </p:nvSpPr>
        <p:spPr>
          <a:xfrm>
            <a:off x="131976" y="2846592"/>
            <a:ext cx="5506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</a:rPr>
              <a:t>Backward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sz="2800" b="1" dirty="0">
                <a:solidFill>
                  <a:srgbClr val="00B0F0"/>
                </a:solidFill>
              </a:rPr>
              <a:t>Difference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9AF336-A810-176A-153F-261E785EF1FD}"/>
              </a:ext>
            </a:extLst>
          </p:cNvPr>
          <p:cNvSpPr txBox="1"/>
          <p:nvPr/>
        </p:nvSpPr>
        <p:spPr>
          <a:xfrm>
            <a:off x="131976" y="4638548"/>
            <a:ext cx="5506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</a:rPr>
              <a:t>Central Difference </a:t>
            </a:r>
            <a:endParaRPr lang="en-IN" sz="2800" b="1" dirty="0">
              <a:solidFill>
                <a:srgbClr val="00B0F0"/>
              </a:solidFill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A0FC81E-7C08-ADF3-670C-797AE6AA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E64E4C0-0317-4E88-B86E-953AC8190297}" type="datetime1">
              <a:rPr lang="en-IN" smtClean="0"/>
              <a:t>09-08-2023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41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1961CC-7874-7893-8E94-E53F0BA95C85}"/>
              </a:ext>
            </a:extLst>
          </p:cNvPr>
          <p:cNvCxnSpPr>
            <a:cxnSpLocks/>
          </p:cNvCxnSpPr>
          <p:nvPr/>
        </p:nvCxnSpPr>
        <p:spPr>
          <a:xfrm flipV="1">
            <a:off x="131976" y="829559"/>
            <a:ext cx="11774078" cy="84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547463-AE0C-F49A-406A-8D8BF507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4FED72-36B8-4989-9037-576C3A09EBDE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5F545-2E29-48B0-78AC-3093471EA615}"/>
              </a:ext>
            </a:extLst>
          </p:cNvPr>
          <p:cNvSpPr txBox="1"/>
          <p:nvPr/>
        </p:nvSpPr>
        <p:spPr>
          <a:xfrm>
            <a:off x="131976" y="268070"/>
            <a:ext cx="759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Discretization of 2D Poisson’s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C3A8FE-A891-26CB-7EEA-9DAD3E671A5E}"/>
                  </a:ext>
                </a:extLst>
              </p:cNvPr>
              <p:cNvSpPr txBox="1"/>
              <p:nvPr/>
            </p:nvSpPr>
            <p:spPr>
              <a:xfrm>
                <a:off x="2950974" y="1142318"/>
                <a:ext cx="5659626" cy="719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C3A8FE-A891-26CB-7EEA-9DAD3E671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974" y="1142318"/>
                <a:ext cx="5659626" cy="719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2485E-4EDD-0069-D9FC-B91663D65A5B}"/>
                  </a:ext>
                </a:extLst>
              </p:cNvPr>
              <p:cNvSpPr txBox="1"/>
              <p:nvPr/>
            </p:nvSpPr>
            <p:spPr>
              <a:xfrm>
                <a:off x="391042" y="2491884"/>
                <a:ext cx="11515012" cy="1383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+1,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2485E-4EDD-0069-D9FC-B91663D65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42" y="2491884"/>
                <a:ext cx="11515012" cy="1383264"/>
              </a:xfrm>
              <a:prstGeom prst="rect">
                <a:avLst/>
              </a:prstGeom>
              <a:blipFill>
                <a:blip r:embed="rId3"/>
                <a:stretch>
                  <a:fillRect r="-371" b="-6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1F3E8B-A8C9-C413-213E-6363F52A5F47}"/>
                  </a:ext>
                </a:extLst>
              </p:cNvPr>
              <p:cNvSpPr txBox="1"/>
              <p:nvPr/>
            </p:nvSpPr>
            <p:spPr>
              <a:xfrm>
                <a:off x="1633913" y="4569884"/>
                <a:ext cx="8924174" cy="954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1F3E8B-A8C9-C413-213E-6363F52A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913" y="4569884"/>
                <a:ext cx="8924174" cy="954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D25F40B-F194-2964-1C3A-F9A579E1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E64E4C0-0317-4E88-B86E-953AC8190297}" type="datetime1">
              <a:rPr lang="en-IN" smtClean="0"/>
              <a:t>09-08-2023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56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1961CC-7874-7893-8E94-E53F0BA95C85}"/>
              </a:ext>
            </a:extLst>
          </p:cNvPr>
          <p:cNvCxnSpPr>
            <a:cxnSpLocks/>
          </p:cNvCxnSpPr>
          <p:nvPr/>
        </p:nvCxnSpPr>
        <p:spPr>
          <a:xfrm flipV="1">
            <a:off x="131976" y="829559"/>
            <a:ext cx="11774078" cy="84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547463-AE0C-F49A-406A-8D8BF507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4FED72-36B8-4989-9037-576C3A09EBDE}" type="slidenum">
              <a:rPr lang="en-IN" smtClean="0"/>
              <a:t>7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F629D-638D-B793-0740-AAF0C62A58B6}"/>
              </a:ext>
            </a:extLst>
          </p:cNvPr>
          <p:cNvSpPr txBox="1"/>
          <p:nvPr/>
        </p:nvSpPr>
        <p:spPr>
          <a:xfrm>
            <a:off x="131976" y="183228"/>
            <a:ext cx="794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The problem of a parallel plate capacitor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4114AA-7891-8037-C9E9-8D1E7BBE5B49}"/>
              </a:ext>
            </a:extLst>
          </p:cNvPr>
          <p:cNvGrpSpPr/>
          <p:nvPr/>
        </p:nvGrpSpPr>
        <p:grpSpPr>
          <a:xfrm>
            <a:off x="7569724" y="1128887"/>
            <a:ext cx="4067158" cy="2538140"/>
            <a:chOff x="2248486" y="1378634"/>
            <a:chExt cx="8344486" cy="426251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366F92-8453-FF32-A918-44337AAD5227}"/>
                </a:ext>
              </a:extLst>
            </p:cNvPr>
            <p:cNvGrpSpPr/>
            <p:nvPr/>
          </p:nvGrpSpPr>
          <p:grpSpPr>
            <a:xfrm>
              <a:off x="2248486" y="1378634"/>
              <a:ext cx="8344486" cy="4262511"/>
              <a:chOff x="1967131" y="1378634"/>
              <a:chExt cx="8344486" cy="426251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D2FED17-D8C8-642E-BBC8-566D19785947}"/>
                  </a:ext>
                </a:extLst>
              </p:cNvPr>
              <p:cNvSpPr/>
              <p:nvPr/>
            </p:nvSpPr>
            <p:spPr>
              <a:xfrm>
                <a:off x="2405574" y="1378634"/>
                <a:ext cx="7906043" cy="3938954"/>
              </a:xfrm>
              <a:prstGeom prst="rect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D9E74E-BF8B-770F-6598-4CA652B9DD6F}"/>
                  </a:ext>
                </a:extLst>
              </p:cNvPr>
              <p:cNvSpPr/>
              <p:nvPr/>
            </p:nvSpPr>
            <p:spPr>
              <a:xfrm flipV="1">
                <a:off x="4811151" y="3883856"/>
                <a:ext cx="3151163" cy="94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Arrow Connector 10" descr="3*L">
                <a:extLst>
                  <a:ext uri="{FF2B5EF4-FFF2-40B4-BE49-F238E27FC236}">
                    <a16:creationId xmlns:a16="http://schemas.microsoft.com/office/drawing/2014/main" id="{E6C3A2AD-57A7-D095-6478-6468B5C95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5574" y="5641145"/>
                <a:ext cx="7906043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DCC3E8-818F-808F-5D34-101C9C82DFC7}"/>
                  </a:ext>
                </a:extLst>
              </p:cNvPr>
              <p:cNvSpPr/>
              <p:nvPr/>
            </p:nvSpPr>
            <p:spPr>
              <a:xfrm flipV="1">
                <a:off x="4811150" y="2621282"/>
                <a:ext cx="3151163" cy="949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Arrow Connector 12" descr="3*L">
                <a:extLst>
                  <a:ext uri="{FF2B5EF4-FFF2-40B4-BE49-F238E27FC236}">
                    <a16:creationId xmlns:a16="http://schemas.microsoft.com/office/drawing/2014/main" id="{F2C58F6E-CA92-AF4F-08D2-596A13181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1150" y="4372708"/>
                <a:ext cx="3151163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D771ED-2B2E-DCDC-4A7A-3B807474727F}"/>
                  </a:ext>
                </a:extLst>
              </p:cNvPr>
              <p:cNvSpPr txBox="1"/>
              <p:nvPr/>
            </p:nvSpPr>
            <p:spPr>
              <a:xfrm>
                <a:off x="6217921" y="4397272"/>
                <a:ext cx="576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L</a:t>
                </a:r>
              </a:p>
            </p:txBody>
          </p:sp>
          <p:cxnSp>
            <p:nvCxnSpPr>
              <p:cNvPr id="15" name="Straight Arrow Connector 14" descr="3*L">
                <a:extLst>
                  <a:ext uri="{FF2B5EF4-FFF2-40B4-BE49-F238E27FC236}">
                    <a16:creationId xmlns:a16="http://schemas.microsoft.com/office/drawing/2014/main" id="{401D1665-B87B-2693-7DBE-A7F0D7835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7131" y="1378634"/>
                <a:ext cx="0" cy="405149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 descr="3*L">
                <a:extLst>
                  <a:ext uri="{FF2B5EF4-FFF2-40B4-BE49-F238E27FC236}">
                    <a16:creationId xmlns:a16="http://schemas.microsoft.com/office/drawing/2014/main" id="{1DD5C3C2-4B59-4C2A-FEED-746D82712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784" y="2734995"/>
                <a:ext cx="0" cy="119633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D4D8EE-96F1-55C3-2A91-AC5167CD5AFD}"/>
                  </a:ext>
                </a:extLst>
              </p:cNvPr>
              <p:cNvSpPr txBox="1"/>
              <p:nvPr/>
            </p:nvSpPr>
            <p:spPr>
              <a:xfrm>
                <a:off x="4240512" y="3087377"/>
                <a:ext cx="443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d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185A393-651A-2234-5351-E72EAE70732B}"/>
                  </a:ext>
                </a:extLst>
              </p:cNvPr>
              <p:cNvCxnSpPr/>
              <p:nvPr/>
            </p:nvCxnSpPr>
            <p:spPr>
              <a:xfrm>
                <a:off x="8074855" y="2142980"/>
                <a:ext cx="0" cy="47830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875C2C-01CB-5F4C-1E2E-CCDC52C0FA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855" y="2734996"/>
                <a:ext cx="0" cy="32467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6F3A577-53FC-C354-1560-545A451318EA}"/>
                  </a:ext>
                </a:extLst>
              </p:cNvPr>
              <p:cNvCxnSpPr/>
              <p:nvPr/>
            </p:nvCxnSpPr>
            <p:spPr>
              <a:xfrm>
                <a:off x="7962313" y="2611906"/>
                <a:ext cx="74558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97F7300-4FDB-AA02-4BDC-98300B291376}"/>
                  </a:ext>
                </a:extLst>
              </p:cNvPr>
              <p:cNvCxnSpPr/>
              <p:nvPr/>
            </p:nvCxnSpPr>
            <p:spPr>
              <a:xfrm>
                <a:off x="7962313" y="2702175"/>
                <a:ext cx="74558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299F4B-0DB4-4CEC-3935-8FA2E4128186}"/>
                  </a:ext>
                </a:extLst>
              </p:cNvPr>
              <p:cNvSpPr txBox="1"/>
              <p:nvPr/>
            </p:nvSpPr>
            <p:spPr>
              <a:xfrm>
                <a:off x="8187398" y="2436616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0A771B-6BF1-E036-82C8-A4CAC57E23F2}"/>
                </a:ext>
              </a:extLst>
            </p:cNvPr>
            <p:cNvSpPr txBox="1"/>
            <p:nvPr/>
          </p:nvSpPr>
          <p:spPr>
            <a:xfrm>
              <a:off x="4838036" y="208654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+1V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C53B8B-446C-AAC6-1BB1-F22EBE38A286}"/>
                </a:ext>
              </a:extLst>
            </p:cNvPr>
            <p:cNvSpPr txBox="1"/>
            <p:nvPr/>
          </p:nvSpPr>
          <p:spPr>
            <a:xfrm>
              <a:off x="4710462" y="3904338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-1V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9B4326-4B6C-2F73-FFA9-BFAB69C920F1}"/>
                  </a:ext>
                </a:extLst>
              </p:cNvPr>
              <p:cNvSpPr txBox="1"/>
              <p:nvPr/>
            </p:nvSpPr>
            <p:spPr>
              <a:xfrm>
                <a:off x="233792" y="1012339"/>
                <a:ext cx="6881637" cy="19329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800" dirty="0"/>
                  <a:t>If  the grid spacing is the same in both  x and y directions</a:t>
                </a:r>
                <a:endParaRPr lang="en-IN" sz="2800" b="0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IN" sz="2800" b="0" dirty="0"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800" dirty="0"/>
                  <a:t>)/4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9B4326-4B6C-2F73-FFA9-BFAB69C92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92" y="1012339"/>
                <a:ext cx="6881637" cy="1932901"/>
              </a:xfrm>
              <a:prstGeom prst="rect">
                <a:avLst/>
              </a:prstGeom>
              <a:blipFill>
                <a:blip r:embed="rId2"/>
                <a:stretch>
                  <a:fillRect l="-2923" r="-3189" b="-9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3686BB2-22D1-1710-7A41-21B914934568}"/>
              </a:ext>
            </a:extLst>
          </p:cNvPr>
          <p:cNvSpPr txBox="1"/>
          <p:nvPr/>
        </p:nvSpPr>
        <p:spPr>
          <a:xfrm>
            <a:off x="233793" y="3242569"/>
            <a:ext cx="7019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At each point, take the average of potential values at the nearest 4 points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Keep iterating till a target error is reached</a:t>
            </a:r>
          </a:p>
          <a:p>
            <a:endParaRPr lang="en-IN" dirty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450B9E7A-09FE-DFF7-E410-A22BF980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E64E4C0-0317-4E88-B86E-953AC8190297}" type="datetime1">
              <a:rPr lang="en-IN" smtClean="0"/>
              <a:t>09-08-2023</a:t>
            </a:fld>
            <a:endParaRPr lang="en-IN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A3D099-F91A-EEF0-1D8D-665C778B4362}"/>
              </a:ext>
            </a:extLst>
          </p:cNvPr>
          <p:cNvGrpSpPr/>
          <p:nvPr/>
        </p:nvGrpSpPr>
        <p:grpSpPr>
          <a:xfrm>
            <a:off x="7759537" y="3895892"/>
            <a:ext cx="3928659" cy="2592598"/>
            <a:chOff x="7530687" y="1459523"/>
            <a:chExt cx="3561966" cy="2260303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AA7C893-AB4E-58E6-5CBD-9B739229B943}"/>
                </a:ext>
              </a:extLst>
            </p:cNvPr>
            <p:cNvCxnSpPr/>
            <p:nvPr/>
          </p:nvCxnSpPr>
          <p:spPr>
            <a:xfrm>
              <a:off x="8032653" y="1927274"/>
              <a:ext cx="3060000" cy="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C6B8E08-E2D4-085C-A058-4ADCEE7151E0}"/>
                </a:ext>
              </a:extLst>
            </p:cNvPr>
            <p:cNvCxnSpPr/>
            <p:nvPr/>
          </p:nvCxnSpPr>
          <p:spPr>
            <a:xfrm>
              <a:off x="8032653" y="2389163"/>
              <a:ext cx="3060000" cy="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A4F283-AD28-8525-9083-58AF79D9869C}"/>
                </a:ext>
              </a:extLst>
            </p:cNvPr>
            <p:cNvCxnSpPr/>
            <p:nvPr/>
          </p:nvCxnSpPr>
          <p:spPr>
            <a:xfrm>
              <a:off x="8032653" y="2867465"/>
              <a:ext cx="3060000" cy="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EFA2B6-25E0-4148-D60E-68812CAE1E97}"/>
                </a:ext>
              </a:extLst>
            </p:cNvPr>
            <p:cNvCxnSpPr>
              <a:cxnSpLocks/>
            </p:cNvCxnSpPr>
            <p:nvPr/>
          </p:nvCxnSpPr>
          <p:spPr>
            <a:xfrm>
              <a:off x="8944709" y="1459523"/>
              <a:ext cx="0" cy="185928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534972B-6411-0FE4-C785-83177A2391BD}"/>
                </a:ext>
              </a:extLst>
            </p:cNvPr>
            <p:cNvCxnSpPr>
              <a:cxnSpLocks/>
            </p:cNvCxnSpPr>
            <p:nvPr/>
          </p:nvCxnSpPr>
          <p:spPr>
            <a:xfrm>
              <a:off x="9434733" y="1459523"/>
              <a:ext cx="0" cy="185928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04F618C-34B6-FC51-F636-F940B4DF1B50}"/>
                </a:ext>
              </a:extLst>
            </p:cNvPr>
            <p:cNvCxnSpPr>
              <a:cxnSpLocks/>
            </p:cNvCxnSpPr>
            <p:nvPr/>
          </p:nvCxnSpPr>
          <p:spPr>
            <a:xfrm>
              <a:off x="9941170" y="1459523"/>
              <a:ext cx="0" cy="185928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1F733AB-DC50-40A6-B7D4-168AD9767364}"/>
                </a:ext>
              </a:extLst>
            </p:cNvPr>
            <p:cNvSpPr/>
            <p:nvPr/>
          </p:nvSpPr>
          <p:spPr>
            <a:xfrm>
              <a:off x="8869406" y="1876279"/>
              <a:ext cx="152392" cy="123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FA4E24E-2859-1495-08A9-BA73204DD44F}"/>
                </a:ext>
              </a:extLst>
            </p:cNvPr>
            <p:cNvSpPr/>
            <p:nvPr/>
          </p:nvSpPr>
          <p:spPr>
            <a:xfrm>
              <a:off x="9358537" y="1876279"/>
              <a:ext cx="152392" cy="123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2A33DC7-8160-E1F2-4327-CA03F353E6EB}"/>
                </a:ext>
              </a:extLst>
            </p:cNvPr>
            <p:cNvSpPr/>
            <p:nvPr/>
          </p:nvSpPr>
          <p:spPr>
            <a:xfrm>
              <a:off x="9864974" y="1876279"/>
              <a:ext cx="152392" cy="123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561E32D-23E1-6C72-C7FE-20F874E00C3C}"/>
                </a:ext>
              </a:extLst>
            </p:cNvPr>
            <p:cNvSpPr/>
            <p:nvPr/>
          </p:nvSpPr>
          <p:spPr>
            <a:xfrm>
              <a:off x="9879042" y="2326444"/>
              <a:ext cx="152392" cy="123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BAE7B02-D753-6B9F-E481-288F6860185F}"/>
                </a:ext>
              </a:extLst>
            </p:cNvPr>
            <p:cNvSpPr/>
            <p:nvPr/>
          </p:nvSpPr>
          <p:spPr>
            <a:xfrm>
              <a:off x="9864974" y="2805918"/>
              <a:ext cx="152392" cy="123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704751C-B253-1FCD-8FC7-C5333A4622E2}"/>
                </a:ext>
              </a:extLst>
            </p:cNvPr>
            <p:cNvSpPr/>
            <p:nvPr/>
          </p:nvSpPr>
          <p:spPr>
            <a:xfrm>
              <a:off x="9374950" y="2805918"/>
              <a:ext cx="152392" cy="123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B0FEAB4-6047-D245-3E6C-987E8AA767DA}"/>
                </a:ext>
              </a:extLst>
            </p:cNvPr>
            <p:cNvSpPr/>
            <p:nvPr/>
          </p:nvSpPr>
          <p:spPr>
            <a:xfrm>
              <a:off x="8868513" y="2805918"/>
              <a:ext cx="152392" cy="123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175C5C1-0ABC-461D-AF5A-3EC254812235}"/>
                </a:ext>
              </a:extLst>
            </p:cNvPr>
            <p:cNvSpPr/>
            <p:nvPr/>
          </p:nvSpPr>
          <p:spPr>
            <a:xfrm>
              <a:off x="8866173" y="2327617"/>
              <a:ext cx="152392" cy="123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E3B0BAD-087A-C7C2-E5EE-A496CB3669E8}"/>
                </a:ext>
              </a:extLst>
            </p:cNvPr>
            <p:cNvSpPr/>
            <p:nvPr/>
          </p:nvSpPr>
          <p:spPr>
            <a:xfrm>
              <a:off x="9356197" y="2327617"/>
              <a:ext cx="152392" cy="123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0BEEBC3-F365-85DD-9CF3-EC8EF2DCD31C}"/>
                    </a:ext>
                  </a:extLst>
                </p:cNvPr>
                <p:cNvSpPr txBox="1"/>
                <p:nvPr/>
              </p:nvSpPr>
              <p:spPr>
                <a:xfrm>
                  <a:off x="9356197" y="2387990"/>
                  <a:ext cx="545406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CC69D8F-EBBB-4723-8182-43F8D6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197" y="2387990"/>
                  <a:ext cx="545406" cy="391646"/>
                </a:xfrm>
                <a:prstGeom prst="rect">
                  <a:avLst/>
                </a:prstGeom>
                <a:blipFill>
                  <a:blip r:embed="rId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C2AD514-23CE-00AD-82F4-1FE3DFF3666D}"/>
                    </a:ext>
                  </a:extLst>
                </p:cNvPr>
                <p:cNvSpPr txBox="1"/>
                <p:nvPr/>
              </p:nvSpPr>
              <p:spPr>
                <a:xfrm>
                  <a:off x="9971794" y="2355753"/>
                  <a:ext cx="765018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BD042BB-6000-421A-82FC-277DC1DBF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1794" y="2355753"/>
                  <a:ext cx="765018" cy="391646"/>
                </a:xfrm>
                <a:prstGeom prst="rect">
                  <a:avLst/>
                </a:prstGeom>
                <a:blipFill>
                  <a:blip r:embed="rId4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64051EF-6A04-3FBD-BE4B-8CB0E789B958}"/>
                    </a:ext>
                  </a:extLst>
                </p:cNvPr>
                <p:cNvSpPr txBox="1"/>
                <p:nvPr/>
              </p:nvSpPr>
              <p:spPr>
                <a:xfrm>
                  <a:off x="8255887" y="2310769"/>
                  <a:ext cx="765018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AC52E05-A44F-46FF-9623-D71D9D853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887" y="2310769"/>
                  <a:ext cx="765018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43F2FE5-9706-929A-8F6A-F3B50A1EEDD0}"/>
                    </a:ext>
                  </a:extLst>
                </p:cNvPr>
                <p:cNvSpPr txBox="1"/>
                <p:nvPr/>
              </p:nvSpPr>
              <p:spPr>
                <a:xfrm>
                  <a:off x="9275794" y="1512626"/>
                  <a:ext cx="765018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5A356C8-3CD9-4035-B675-6231FF135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5794" y="1512626"/>
                  <a:ext cx="765018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D061284-09CF-C3DD-78F5-144E2A2D7B1E}"/>
                    </a:ext>
                  </a:extLst>
                </p:cNvPr>
                <p:cNvSpPr txBox="1"/>
                <p:nvPr/>
              </p:nvSpPr>
              <p:spPr>
                <a:xfrm>
                  <a:off x="9331583" y="2849879"/>
                  <a:ext cx="765018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E5149D4-D421-4CA9-9DD2-3388487DD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1583" y="2849879"/>
                  <a:ext cx="765018" cy="391646"/>
                </a:xfrm>
                <a:prstGeom prst="rect">
                  <a:avLst/>
                </a:prstGeom>
                <a:blipFill>
                  <a:blip r:embed="rId7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98B4297-F685-B235-12A8-964EB2CC4D46}"/>
                    </a:ext>
                  </a:extLst>
                </p:cNvPr>
                <p:cNvSpPr txBox="1"/>
                <p:nvPr/>
              </p:nvSpPr>
              <p:spPr>
                <a:xfrm>
                  <a:off x="9857658" y="1903439"/>
                  <a:ext cx="98462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D0763-56B9-4B80-81C9-8239D3622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7658" y="1903439"/>
                  <a:ext cx="984629" cy="391646"/>
                </a:xfrm>
                <a:prstGeom prst="rect">
                  <a:avLst/>
                </a:prstGeom>
                <a:blipFill>
                  <a:blip r:embed="rId8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C1F1F85-D8E3-5820-72AD-C3987F6DA8EF}"/>
                    </a:ext>
                  </a:extLst>
                </p:cNvPr>
                <p:cNvSpPr txBox="1"/>
                <p:nvPr/>
              </p:nvSpPr>
              <p:spPr>
                <a:xfrm>
                  <a:off x="9910547" y="2927837"/>
                  <a:ext cx="98462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D9D00D9-12A9-47A7-A094-3FCE072DD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0547" y="2927837"/>
                  <a:ext cx="984629" cy="391646"/>
                </a:xfrm>
                <a:prstGeom prst="rect">
                  <a:avLst/>
                </a:prstGeom>
                <a:blipFill>
                  <a:blip r:embed="rId9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0B8B6AB-F562-BC4B-7783-437D5B8D7F46}"/>
                    </a:ext>
                  </a:extLst>
                </p:cNvPr>
                <p:cNvSpPr txBox="1"/>
                <p:nvPr/>
              </p:nvSpPr>
              <p:spPr>
                <a:xfrm>
                  <a:off x="8038566" y="2840501"/>
                  <a:ext cx="98462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4D95113-D163-4899-BDFB-264C1E08C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566" y="2840501"/>
                  <a:ext cx="984629" cy="391646"/>
                </a:xfrm>
                <a:prstGeom prst="rect">
                  <a:avLst/>
                </a:prstGeom>
                <a:blipFill>
                  <a:blip r:embed="rId10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90A3224-786B-34A5-A6C2-ED35548C3DFD}"/>
                    </a:ext>
                  </a:extLst>
                </p:cNvPr>
                <p:cNvSpPr txBox="1"/>
                <p:nvPr/>
              </p:nvSpPr>
              <p:spPr>
                <a:xfrm>
                  <a:off x="8037947" y="1533888"/>
                  <a:ext cx="98462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0A082A0-A842-49AE-9791-D249CA4C3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7947" y="1533888"/>
                  <a:ext cx="984629" cy="391646"/>
                </a:xfrm>
                <a:prstGeom prst="rect">
                  <a:avLst/>
                </a:prstGeom>
                <a:blipFill>
                  <a:blip r:embed="rId11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28E9E2A-1413-E580-458F-719DE88EE971}"/>
                    </a:ext>
                  </a:extLst>
                </p:cNvPr>
                <p:cNvSpPr txBox="1"/>
                <p:nvPr/>
              </p:nvSpPr>
              <p:spPr>
                <a:xfrm>
                  <a:off x="8873861" y="3328180"/>
                  <a:ext cx="69083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4453FB6-42B0-4358-8860-B61A008DF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861" y="3328180"/>
                  <a:ext cx="690830" cy="391646"/>
                </a:xfrm>
                <a:prstGeom prst="rect">
                  <a:avLst/>
                </a:prstGeom>
                <a:blipFill>
                  <a:blip r:embed="rId12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D3E050B-D349-3054-5034-85B2DE7831E3}"/>
                    </a:ext>
                  </a:extLst>
                </p:cNvPr>
                <p:cNvSpPr txBox="1"/>
                <p:nvPr/>
              </p:nvSpPr>
              <p:spPr>
                <a:xfrm>
                  <a:off x="7530687" y="2387990"/>
                  <a:ext cx="692497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BC4684B-A889-4910-93AF-6D4F71D1A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0687" y="2387990"/>
                  <a:ext cx="692497" cy="391646"/>
                </a:xfrm>
                <a:prstGeom prst="rect">
                  <a:avLst/>
                </a:prstGeom>
                <a:blipFill>
                  <a:blip r:embed="rId1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655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1961CC-7874-7893-8E94-E53F0BA95C85}"/>
              </a:ext>
            </a:extLst>
          </p:cNvPr>
          <p:cNvCxnSpPr>
            <a:cxnSpLocks/>
          </p:cNvCxnSpPr>
          <p:nvPr/>
        </p:nvCxnSpPr>
        <p:spPr>
          <a:xfrm flipV="1">
            <a:off x="131976" y="829559"/>
            <a:ext cx="11774078" cy="84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547463-AE0C-F49A-406A-8D8BF507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4FED72-36B8-4989-9037-576C3A09EBDE}" type="slidenum">
              <a:rPr lang="en-IN" smtClean="0"/>
              <a:t>8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800B6-6871-6563-11CF-980323F0EA45}"/>
              </a:ext>
            </a:extLst>
          </p:cNvPr>
          <p:cNvSpPr txBox="1"/>
          <p:nvPr/>
        </p:nvSpPr>
        <p:spPr>
          <a:xfrm>
            <a:off x="131976" y="225649"/>
            <a:ext cx="7080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Significance of Boundary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F9F90-85EB-E842-8680-D5837DBD7204}"/>
              </a:ext>
            </a:extLst>
          </p:cNvPr>
          <p:cNvSpPr txBox="1"/>
          <p:nvPr/>
        </p:nvSpPr>
        <p:spPr>
          <a:xfrm>
            <a:off x="131976" y="914401"/>
            <a:ext cx="1177407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It is a set of specifications imposed on a mathematical equation to determine the behavior of a system within a specific region. 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38A18-9267-5244-612E-D636B1B342E3}"/>
              </a:ext>
            </a:extLst>
          </p:cNvPr>
          <p:cNvSpPr txBox="1"/>
          <p:nvPr/>
        </p:nvSpPr>
        <p:spPr>
          <a:xfrm>
            <a:off x="512283" y="2293788"/>
            <a:ext cx="5506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B0F0"/>
                </a:solidFill>
                <a:effectLst/>
                <a:latin typeface="Söhne"/>
              </a:rPr>
              <a:t>Dirichlet Boundary Condition</a:t>
            </a:r>
            <a:r>
              <a:rPr lang="en-US" sz="2800" b="1" i="1" dirty="0">
                <a:solidFill>
                  <a:srgbClr val="00B0F0"/>
                </a:solidFill>
              </a:rPr>
              <a:t> </a:t>
            </a:r>
            <a:endParaRPr lang="en-IN" sz="2800" b="1" i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F367B-17F0-236F-C85C-B48E9D3DD7D5}"/>
              </a:ext>
            </a:extLst>
          </p:cNvPr>
          <p:cNvSpPr txBox="1"/>
          <p:nvPr/>
        </p:nvSpPr>
        <p:spPr>
          <a:xfrm>
            <a:off x="6399322" y="2293788"/>
            <a:ext cx="5506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solidFill>
                  <a:srgbClr val="00B0F0"/>
                </a:solidFill>
                <a:latin typeface="Söhne"/>
              </a:rPr>
              <a:t>Neumann Boundary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11EA9D-E6F2-B519-AFFB-7412E753D012}"/>
                  </a:ext>
                </a:extLst>
              </p:cNvPr>
              <p:cNvSpPr txBox="1"/>
              <p:nvPr/>
            </p:nvSpPr>
            <p:spPr>
              <a:xfrm>
                <a:off x="512283" y="2817008"/>
                <a:ext cx="514851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b="0" i="0" dirty="0">
                    <a:effectLst/>
                    <a:latin typeface="Söhne"/>
                  </a:rPr>
                  <a:t>Dirichlet condition fixes boundary solution values.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800" dirty="0">
                    <a:solidFill>
                      <a:schemeClr val="tx1"/>
                    </a:solidFill>
                  </a:rPr>
                  <a:t> (or some constant value)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11EA9D-E6F2-B519-AFFB-7412E753D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3" y="2817008"/>
                <a:ext cx="5148514" cy="1384995"/>
              </a:xfrm>
              <a:prstGeom prst="rect">
                <a:avLst/>
              </a:prstGeom>
              <a:blipFill>
                <a:blip r:embed="rId2"/>
                <a:stretch>
                  <a:fillRect l="-1302" t="-3965" r="-3195" b="-11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624A8E-5534-E0C9-2EE4-8C45019A46F1}"/>
                  </a:ext>
                </a:extLst>
              </p:cNvPr>
              <p:cNvSpPr txBox="1"/>
              <p:nvPr/>
            </p:nvSpPr>
            <p:spPr>
              <a:xfrm>
                <a:off x="6399322" y="2609653"/>
                <a:ext cx="5463572" cy="4427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0" i="0" dirty="0">
                    <a:effectLst/>
                    <a:latin typeface="Söhne"/>
                  </a:rPr>
                  <a:t>Neumann BC: Boundary derivatives fixed.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sz="28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IN" sz="2800" dirty="0">
                    <a:latin typeface="Söhne"/>
                  </a:rPr>
                  <a:t>for charge-free region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800" dirty="0"/>
              </a:p>
              <a:p>
                <a:pPr algn="ctr"/>
                <a:endParaRPr lang="en-I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624A8E-5534-E0C9-2EE4-8C45019A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322" y="2609653"/>
                <a:ext cx="5463572" cy="4427687"/>
              </a:xfrm>
              <a:prstGeom prst="rect">
                <a:avLst/>
              </a:prstGeom>
              <a:blipFill>
                <a:blip r:embed="rId3"/>
                <a:stretch>
                  <a:fillRect l="-558" r="-23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ACD8B5A-20B3-4C10-B323-01AC382C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E64E4C0-0317-4E88-B86E-953AC8190297}" type="datetime1">
              <a:rPr lang="en-IN" smtClean="0"/>
              <a:t>09-08-2023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5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1961CC-7874-7893-8E94-E53F0BA95C85}"/>
              </a:ext>
            </a:extLst>
          </p:cNvPr>
          <p:cNvCxnSpPr>
            <a:cxnSpLocks/>
          </p:cNvCxnSpPr>
          <p:nvPr/>
        </p:nvCxnSpPr>
        <p:spPr>
          <a:xfrm flipV="1">
            <a:off x="131976" y="829559"/>
            <a:ext cx="11774078" cy="84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547463-AE0C-F49A-406A-8D8BF507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4FED72-36B8-4989-9037-576C3A09EBDE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C35CFD-325E-1515-530D-B266D76B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E64E4C0-0317-4E88-B86E-953AC8190297}" type="datetime1">
              <a:rPr lang="en-IN" smtClean="0"/>
              <a:t>09-08-2023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8490-0DB5-2FE5-3DF9-CC5584C300A9}"/>
              </a:ext>
            </a:extLst>
          </p:cNvPr>
          <p:cNvSpPr txBox="1"/>
          <p:nvPr/>
        </p:nvSpPr>
        <p:spPr>
          <a:xfrm>
            <a:off x="131976" y="225649"/>
            <a:ext cx="4618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Assignment: Problem 1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43C0701-78FA-174D-A720-4BFE39EB7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27"/>
          <a:stretch/>
        </p:blipFill>
        <p:spPr>
          <a:xfrm>
            <a:off x="7768023" y="1156125"/>
            <a:ext cx="4138031" cy="222315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A3E25ED-A408-0447-A8CC-A3862E88B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7"/>
          <a:stretch/>
        </p:blipFill>
        <p:spPr>
          <a:xfrm>
            <a:off x="7814371" y="3621004"/>
            <a:ext cx="4138031" cy="2223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FC6605-6027-11F5-1D65-E90ABFAF082F}"/>
                  </a:ext>
                </a:extLst>
              </p:cNvPr>
              <p:cNvSpPr txBox="1"/>
              <p:nvPr/>
            </p:nvSpPr>
            <p:spPr>
              <a:xfrm>
                <a:off x="131976" y="989514"/>
                <a:ext cx="756029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lphaUcPeriod"/>
                </a:pPr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Find out the capacitance (per unit width) of the structure by numerically solving the 2d Poisson’s equation. </a:t>
                </a:r>
              </a:p>
              <a:p>
                <a:pPr marL="342900" indent="-342900" algn="just">
                  <a:buFont typeface="+mj-lt"/>
                  <a:buAutoNum type="alphaUcPeriod"/>
                </a:pPr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Plot the electrostatic potential and equipotential surfaces.</a:t>
                </a:r>
                <a:endParaRPr lang="en-IN" sz="2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342900" indent="-342900" algn="just">
                  <a:buFont typeface="+mj-lt"/>
                  <a:buAutoNum type="alphaUcPeriod"/>
                </a:pPr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Plot the 2d electric field profile. </a:t>
                </a:r>
                <a:endParaRPr lang="en-IN" sz="2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342900" indent="-342900" algn="just">
                  <a:buFont typeface="+mj-lt"/>
                  <a:buAutoNum type="alphaUcPeriod"/>
                </a:pPr>
                <a:r>
                  <a:rPr lang="en-IN" sz="2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Compare the Simulate</a:t>
                </a:r>
                <a:r>
                  <a:rPr lang="en-IN" sz="2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 capacitance with theoretical (calculated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I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 Which one will be larger and Why?</a:t>
                </a:r>
              </a:p>
              <a:p>
                <a:pPr marL="342900" indent="-342900" algn="just">
                  <a:buFont typeface="+mj-lt"/>
                  <a:buAutoNum type="alphaUcPeriod"/>
                </a:pPr>
                <a:r>
                  <a:rPr lang="en-IN" sz="2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Now Half of the</a:t>
                </a:r>
                <a:r>
                  <a:rPr lang="en-IN" sz="2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region is replaced with the dielectric material (dielectric constant of 5), Repeat Part A,B,C,D</a:t>
                </a:r>
                <a:endParaRPr lang="en-US" sz="2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FC6605-6027-11F5-1D65-E90ABFAF0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6" y="989514"/>
                <a:ext cx="7560296" cy="5262979"/>
              </a:xfrm>
              <a:prstGeom prst="rect">
                <a:avLst/>
              </a:prstGeom>
              <a:blipFill>
                <a:blip r:embed="rId4"/>
                <a:stretch>
                  <a:fillRect l="-1694" t="-1157" r="-1613" b="-2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12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788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Söhne</vt:lpstr>
      <vt:lpstr>Times New Roman</vt:lpstr>
      <vt:lpstr>YouTube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Arnav Shaurya Bisht</dc:creator>
  <cp:lastModifiedBy>Arnav Shaurya Bisht</cp:lastModifiedBy>
  <cp:revision>109</cp:revision>
  <dcterms:created xsi:type="dcterms:W3CDTF">2023-08-07T13:43:07Z</dcterms:created>
  <dcterms:modified xsi:type="dcterms:W3CDTF">2023-08-09T11:57:08Z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2023-08-07T13:43:14Z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d21e4178-2781-428f-9800-5810d4d53958</vt:lpwstr>
  </property>
  <property fmtid="{D5CDD505-2E9C-101B-9397-08002B2CF9AE}" pid="7" name="MSIP_Label_defa4170-0d19-0005-0004-bc88714345d2_ActionId">
    <vt:lpwstr>f2f6b8b8-8670-42f1-b65a-7842bdf94cf7</vt:lpwstr>
  </property>
  <property fmtid="{D5CDD505-2E9C-101B-9397-08002B2CF9AE}" pid="8" name="MSIP_Label_defa4170-0d19-0005-0004-bc88714345d2_ContentBits">
    <vt:lpwstr>0</vt:lpwstr>
  </property>
</Properties>
</file>