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AED4A-4170-49BF-8927-B6EFDA7E60A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94403-5F2A-4F1F-9F57-D3F62C236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44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0CE-8487-470E-B28C-04EC33E324B5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A0DB-6DE0-408E-83EB-CB115688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88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0CE-8487-470E-B28C-04EC33E324B5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A0DB-6DE0-408E-83EB-CB115688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53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0CE-8487-470E-B28C-04EC33E324B5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A0DB-6DE0-408E-83EB-CB115688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06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0CE-8487-470E-B28C-04EC33E324B5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A0DB-6DE0-408E-83EB-CB115688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54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0CE-8487-470E-B28C-04EC33E324B5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A0DB-6DE0-408E-83EB-CB115688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55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0CE-8487-470E-B28C-04EC33E324B5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A0DB-6DE0-408E-83EB-CB115688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14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0CE-8487-470E-B28C-04EC33E324B5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A0DB-6DE0-408E-83EB-CB115688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95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0CE-8487-470E-B28C-04EC33E324B5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A0DB-6DE0-408E-83EB-CB115688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54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0CE-8487-470E-B28C-04EC33E324B5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A0DB-6DE0-408E-83EB-CB115688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2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0CE-8487-470E-B28C-04EC33E324B5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A0DB-6DE0-408E-83EB-CB115688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0CE-8487-470E-B28C-04EC33E324B5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A0DB-6DE0-408E-83EB-CB115688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3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50CE-8487-470E-B28C-04EC33E324B5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FA0DB-6DE0-408E-83EB-CB115688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08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E5F869-3A56-E25B-F2E3-C2ADAA8E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843"/>
            <a:ext cx="9144000" cy="23876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EE 735 (Microelectronics Simulation Lab)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6EF34DD-D232-AF28-4F9E-99E84F2DC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4798"/>
            <a:ext cx="9144000" cy="1169686"/>
          </a:xfrm>
        </p:spPr>
        <p:txBody>
          <a:bodyPr>
            <a:normAutofit/>
          </a:bodyPr>
          <a:lstStyle/>
          <a:p>
            <a:r>
              <a:rPr lang="en-IN" sz="3600" b="1" dirty="0"/>
              <a:t>Assignment </a:t>
            </a:r>
            <a:r>
              <a:rPr lang="en-IN" sz="3600" b="1" dirty="0" smtClean="0"/>
              <a:t>-3</a:t>
            </a:r>
            <a:endParaRPr lang="en-IN" sz="3600" b="1" dirty="0"/>
          </a:p>
          <a:p>
            <a:r>
              <a:rPr lang="en-IN" sz="2000" b="1" dirty="0" smtClean="0"/>
              <a:t>(23</a:t>
            </a:r>
            <a:r>
              <a:rPr lang="en-IN" sz="2000" b="1" baseline="30000" dirty="0" smtClean="0"/>
              <a:t>rd</a:t>
            </a:r>
            <a:r>
              <a:rPr lang="en-IN" sz="2000" b="1" dirty="0" smtClean="0"/>
              <a:t> </a:t>
            </a:r>
            <a:r>
              <a:rPr lang="en-IN" sz="2000" b="1" dirty="0"/>
              <a:t>August 2023)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7C3C1B-F3FE-8346-AACC-659909FD2566}"/>
              </a:ext>
            </a:extLst>
          </p:cNvPr>
          <p:cNvSpPr txBox="1"/>
          <p:nvPr/>
        </p:nvSpPr>
        <p:spPr>
          <a:xfrm>
            <a:off x="6925942" y="5020235"/>
            <a:ext cx="4253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TA : </a:t>
            </a:r>
            <a:r>
              <a:rPr lang="en-IN" sz="2400" b="1" dirty="0" err="1" smtClean="0"/>
              <a:t>Chenna</a:t>
            </a:r>
            <a:r>
              <a:rPr lang="en-IN" sz="2400" b="1" dirty="0" smtClean="0"/>
              <a:t> Satya Sai </a:t>
            </a:r>
            <a:r>
              <a:rPr lang="en-IN" sz="2400" b="1" dirty="0" err="1" smtClean="0"/>
              <a:t>Teja</a:t>
            </a:r>
            <a:endParaRPr lang="en-IN" sz="2400" b="1" dirty="0"/>
          </a:p>
          <a:p>
            <a:r>
              <a:rPr lang="en-IN" sz="2000" dirty="0"/>
              <a:t>Ph no: </a:t>
            </a:r>
            <a:r>
              <a:rPr lang="en-IN" sz="2000" dirty="0" smtClean="0"/>
              <a:t>7076315403	</a:t>
            </a:r>
            <a:endParaRPr lang="en-IN" sz="2000" dirty="0"/>
          </a:p>
          <a:p>
            <a:r>
              <a:rPr lang="en-IN" sz="2000" dirty="0"/>
              <a:t>Mail: </a:t>
            </a:r>
            <a:r>
              <a:rPr lang="en-IN" sz="2000" dirty="0" smtClean="0"/>
              <a:t>22m1132@iitb.ac.in 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06DBB93-D33E-B47A-A81B-33E4CB1AF7C6}"/>
              </a:ext>
            </a:extLst>
          </p:cNvPr>
          <p:cNvSpPr txBox="1"/>
          <p:nvPr/>
        </p:nvSpPr>
        <p:spPr>
          <a:xfrm>
            <a:off x="946483" y="5020235"/>
            <a:ext cx="425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1CAA"/>
                </a:solidFill>
              </a:rPr>
              <a:t>Instructor: </a:t>
            </a:r>
            <a:r>
              <a:rPr lang="en-US" sz="2400" b="1" dirty="0">
                <a:solidFill>
                  <a:srgbClr val="261CAA"/>
                </a:solidFill>
              </a:rPr>
              <a:t>Prof. </a:t>
            </a:r>
            <a:r>
              <a:rPr lang="en-US" sz="2400" b="1" dirty="0" smtClean="0">
                <a:solidFill>
                  <a:srgbClr val="261CAA"/>
                </a:solidFill>
              </a:rPr>
              <a:t>Saurabh </a:t>
            </a:r>
            <a:r>
              <a:rPr lang="en-US" sz="2400" b="1" dirty="0">
                <a:solidFill>
                  <a:srgbClr val="261CAA"/>
                </a:solidFill>
              </a:rPr>
              <a:t>Lodha</a:t>
            </a:r>
          </a:p>
        </p:txBody>
      </p:sp>
    </p:spTree>
    <p:extLst>
      <p:ext uri="{BB962C8B-B14F-4D97-AF65-F5344CB8AC3E}">
        <p14:creationId xmlns:p14="http://schemas.microsoft.com/office/powerpoint/2010/main" val="5828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Solving Poisson Equation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6704"/>
                <a:ext cx="10950146" cy="4933521"/>
              </a:xfrm>
            </p:spPr>
            <p:txBody>
              <a:bodyPr>
                <a:normAutofit/>
              </a:bodyPr>
              <a:lstStyle/>
              <a:p>
                <a:endParaRPr lang="en-IN" dirty="0" smtClean="0"/>
              </a:p>
              <a:p>
                <a:pPr marL="0" indent="0">
                  <a:buNone/>
                </a:pPr>
                <a:r>
                  <a:rPr lang="en-US" b="1" smtClean="0"/>
                  <a:t>Step</a:t>
                </a:r>
                <a:r>
                  <a:rPr lang="en-US" smtClean="0"/>
                  <a:t> 7:</a:t>
                </a:r>
                <a:r>
                  <a:rPr lang="en-IN" smtClean="0"/>
                  <a:t> </a:t>
                </a:r>
                <a:r>
                  <a:rPr lang="en-US" smtClean="0"/>
                  <a:t>Obtain </a:t>
                </a:r>
                <a:r>
                  <a:rPr lang="en-IN" smtClean="0"/>
                  <a:t>new value of Potential profile,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b="1" dirty="0" smtClean="0"/>
                  <a:t>Step</a:t>
                </a:r>
                <a:r>
                  <a:rPr lang="en-IN" dirty="0" smtClean="0"/>
                  <a:t> 8: Obtain f(V) and J(V)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b="1" dirty="0" smtClean="0"/>
                  <a:t>Step</a:t>
                </a:r>
                <a:r>
                  <a:rPr lang="en-IN" dirty="0" smtClean="0"/>
                  <a:t> 9: Follow steps 5 to 8 for sufficiently large number of times or when the difference(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is very small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b="1" dirty="0" smtClean="0"/>
                  <a:t>Step</a:t>
                </a:r>
                <a:r>
                  <a:rPr lang="en-IN" dirty="0" smtClean="0"/>
                  <a:t> 10: Obtain electric field, E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6704"/>
                <a:ext cx="10950146" cy="4933521"/>
              </a:xfrm>
              <a:blipFill rotWithShape="0">
                <a:blip r:embed="rId2"/>
                <a:stretch>
                  <a:fillRect l="-11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96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Solving Poisson Equation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6704"/>
                <a:ext cx="10950146" cy="4933521"/>
              </a:xfrm>
            </p:spPr>
            <p:txBody>
              <a:bodyPr>
                <a:normAutofit/>
              </a:bodyPr>
              <a:lstStyle/>
              <a:p>
                <a:endParaRPr lang="en-IN" dirty="0" smtClean="0"/>
              </a:p>
              <a:p>
                <a:pPr marL="0" indent="0">
                  <a:buNone/>
                </a:pPr>
                <a:r>
                  <a:rPr lang="en-US" b="1" smtClean="0"/>
                  <a:t>Step</a:t>
                </a:r>
                <a:r>
                  <a:rPr lang="en-US" smtClean="0"/>
                  <a:t> </a:t>
                </a:r>
                <a:r>
                  <a:rPr lang="en-IN" smtClean="0"/>
                  <a:t>11: Plot Energy band diagram wrt Ef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</a:t>
                </a:r>
              </a:p>
              <a:p>
                <a:pPr marL="0" indent="0">
                  <a:buNone/>
                </a:pPr>
                <a:r>
                  <a:rPr lang="en-IN" dirty="0"/>
                  <a:t>	 </a:t>
                </a: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6704"/>
                <a:ext cx="10950146" cy="4933521"/>
              </a:xfrm>
              <a:blipFill rotWithShape="0">
                <a:blip r:embed="rId2"/>
                <a:stretch>
                  <a:fillRect l="-11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8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Question 2</a:t>
            </a:r>
            <a:endParaRPr lang="en-IN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structure </a:t>
                </a:r>
                <a:r>
                  <a:rPr lang="en-US" dirty="0"/>
                  <a:t>with abrupt junctions. NA = </a:t>
                </a:r>
                <a:r>
                  <a:rPr lang="en-US" dirty="0" smtClean="0"/>
                  <a:t>10^17 </a:t>
                </a:r>
                <a:r>
                  <a:rPr lang="en-US" dirty="0"/>
                  <a:t>/cm3 inside P+ </a:t>
                </a:r>
                <a:r>
                  <a:rPr lang="en-US" dirty="0" smtClean="0"/>
                  <a:t>region; whereas </a:t>
                </a:r>
                <a:r>
                  <a:rPr lang="en-US" dirty="0"/>
                  <a:t>ND = </a:t>
                </a:r>
                <a:r>
                  <a:rPr lang="en-US" dirty="0" smtClean="0"/>
                  <a:t>10^17 </a:t>
                </a:r>
                <a:r>
                  <a:rPr lang="en-US" dirty="0"/>
                  <a:t>/cm3 inside N+ region and </a:t>
                </a:r>
                <a:r>
                  <a:rPr lang="en-US" dirty="0" smtClean="0"/>
                  <a:t>10^15 </a:t>
                </a:r>
                <a:r>
                  <a:rPr lang="en-US" dirty="0"/>
                  <a:t>/cm3 inside N region. With </a:t>
                </a:r>
                <a:r>
                  <a:rPr lang="en-US" dirty="0" smtClean="0"/>
                  <a:t>the thickness </a:t>
                </a:r>
                <a:r>
                  <a:rPr lang="en-US" dirty="0"/>
                  <a:t>of P+ and N+ regions fixed at 0.5 </a:t>
                </a:r>
                <a:r>
                  <a:rPr lang="en-US" dirty="0" err="1"/>
                  <a:t>μm</a:t>
                </a:r>
                <a:r>
                  <a:rPr lang="en-US" dirty="0"/>
                  <a:t> each, vary the thickness of N </a:t>
                </a:r>
                <a:r>
                  <a:rPr lang="en-US" dirty="0" smtClean="0"/>
                  <a:t>region over </a:t>
                </a:r>
                <a:r>
                  <a:rPr lang="en-US" dirty="0"/>
                  <a:t>the range (1, 2, 3) </a:t>
                </a:r>
                <a:r>
                  <a:rPr lang="en-US" dirty="0" err="1"/>
                  <a:t>μm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Show the variation of (V vs X) as a function of N region length (LN ). (Plot all </a:t>
                </a:r>
                <a:r>
                  <a:rPr lang="en-US" dirty="0" smtClean="0"/>
                  <a:t>the profiles </a:t>
                </a:r>
                <a:r>
                  <a:rPr lang="en-US" dirty="0"/>
                  <a:t>in a single plot)</a:t>
                </a:r>
              </a:p>
              <a:p>
                <a:r>
                  <a:rPr lang="en-US" dirty="0"/>
                  <a:t>Discuss your observation. (The profiles asked in the Introduction section </a:t>
                </a:r>
                <a:r>
                  <a:rPr lang="en-US" dirty="0" smtClean="0"/>
                  <a:t>should be </a:t>
                </a:r>
                <a:r>
                  <a:rPr lang="en-US" dirty="0"/>
                  <a:t>plotted only for LN = 2μm).</a:t>
                </a:r>
                <a:endParaRPr lang="en-IN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13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Question 3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114" y="1604683"/>
            <a:ext cx="10836875" cy="50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Boltzmann Approximation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Boltzmann approximation assumes that the Fermi energy is at least </a:t>
            </a:r>
            <a:r>
              <a:rPr lang="en-US" dirty="0" smtClean="0">
                <a:effectLst/>
              </a:rPr>
              <a:t>3kT</a:t>
            </a:r>
            <a:r>
              <a:rPr lang="en-US" dirty="0" smtClean="0"/>
              <a:t> </a:t>
            </a:r>
            <a:r>
              <a:rPr lang="en-US" dirty="0" smtClean="0"/>
              <a:t>from the band edges.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760" y="2597355"/>
            <a:ext cx="4301339" cy="173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965" y="4337222"/>
            <a:ext cx="5800219" cy="153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Section 5.1 from </a:t>
            </a:r>
            <a:r>
              <a:rPr lang="en-IN" dirty="0" smtClean="0"/>
              <a:t>“Semiconductor </a:t>
            </a:r>
            <a:r>
              <a:rPr lang="en-IN" dirty="0" smtClean="0"/>
              <a:t>Device Fundamentals” by Robert F </a:t>
            </a:r>
            <a:r>
              <a:rPr lang="en-IN" dirty="0" err="1" smtClean="0"/>
              <a:t>Pierret</a:t>
            </a:r>
            <a:r>
              <a:rPr lang="en-IN" dirty="0" smtClean="0"/>
              <a:t> for “Depletion Approximation”.</a:t>
            </a:r>
            <a:endParaRPr lang="en-IN" dirty="0" smtClean="0"/>
          </a:p>
          <a:p>
            <a:r>
              <a:rPr lang="en-IN" dirty="0" smtClean="0"/>
              <a:t>Section 4.4 from “Advanced </a:t>
            </a:r>
            <a:r>
              <a:rPr lang="en-IN" dirty="0" smtClean="0"/>
              <a:t>Semiconductor Fundamentals” by Robert F </a:t>
            </a:r>
            <a:r>
              <a:rPr lang="en-IN" dirty="0" err="1" smtClean="0"/>
              <a:t>Pierret</a:t>
            </a:r>
            <a:r>
              <a:rPr lang="en-IN" dirty="0" smtClean="0"/>
              <a:t> for “Boltzmann Approximations and other formulas used </a:t>
            </a:r>
            <a:r>
              <a:rPr lang="en-IN" dirty="0" smtClean="0"/>
              <a:t>for finding n and p concentrations”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8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51ED7C-6219-74D8-C3A2-569726DB7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36704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Question 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P-N junction diode (see Figure 1:(a)). Thickness of the P and N regions is L = 1.5 </a:t>
            </a:r>
            <a:r>
              <a:rPr lang="en-IN" dirty="0" err="1"/>
              <a:t>μm</a:t>
            </a:r>
            <a:r>
              <a:rPr lang="en-IN" dirty="0"/>
              <a:t> each. For the following doping profiles, plot </a:t>
            </a:r>
            <a:r>
              <a:rPr lang="en-IN" b="1" dirty="0"/>
              <a:t>profiles 1-3</a:t>
            </a:r>
            <a:r>
              <a:rPr lang="en-IN" dirty="0"/>
              <a:t> (from introduction section) </a:t>
            </a:r>
            <a:r>
              <a:rPr lang="en-IN" b="1" dirty="0"/>
              <a:t>with and without depletion approximation</a:t>
            </a:r>
            <a:r>
              <a:rPr lang="en-IN" dirty="0"/>
              <a:t> and plot </a:t>
            </a:r>
            <a:r>
              <a:rPr lang="en-IN" b="1" dirty="0"/>
              <a:t>profiles 4-5</a:t>
            </a:r>
            <a:r>
              <a:rPr lang="en-IN" dirty="0"/>
              <a:t>(from introduction section) </a:t>
            </a:r>
            <a:r>
              <a:rPr lang="en-IN" b="1" dirty="0"/>
              <a:t>without depletion approximation</a:t>
            </a:r>
            <a:r>
              <a:rPr lang="en-IN" dirty="0"/>
              <a:t> </a:t>
            </a:r>
            <a:endParaRPr lang="en-IN" sz="2000" dirty="0"/>
          </a:p>
          <a:p>
            <a:pPr lvl="1"/>
            <a:r>
              <a:rPr lang="en-IN" dirty="0"/>
              <a:t>Abrupt junction (see Figure 1:(b)) with dopant concentrations N</a:t>
            </a:r>
            <a:r>
              <a:rPr lang="en-IN" baseline="-25000" dirty="0"/>
              <a:t>A</a:t>
            </a:r>
            <a:r>
              <a:rPr lang="en-IN" dirty="0"/>
              <a:t> = (1+a)10</a:t>
            </a:r>
            <a:r>
              <a:rPr lang="en-IN" baseline="30000" dirty="0"/>
              <a:t>15</a:t>
            </a:r>
            <a:r>
              <a:rPr lang="en-IN" dirty="0"/>
              <a:t>/cm3 N</a:t>
            </a:r>
            <a:r>
              <a:rPr lang="en-IN" baseline="-25000" dirty="0"/>
              <a:t>D</a:t>
            </a:r>
            <a:r>
              <a:rPr lang="en-IN" dirty="0"/>
              <a:t> = (1+b)10</a:t>
            </a:r>
            <a:r>
              <a:rPr lang="en-IN" baseline="30000" dirty="0"/>
              <a:t>15</a:t>
            </a:r>
            <a:r>
              <a:rPr lang="en-IN" dirty="0"/>
              <a:t>/cm3. </a:t>
            </a:r>
            <a:endParaRPr lang="en-IN" sz="1800" dirty="0"/>
          </a:p>
          <a:p>
            <a:pPr lvl="1"/>
            <a:r>
              <a:rPr lang="en-IN" dirty="0"/>
              <a:t>Linearly graded junction (see Figure 1:(c)) with bulk dopant concentrations NA = ND = (1+b)10</a:t>
            </a:r>
            <a:r>
              <a:rPr lang="en-IN" baseline="30000" dirty="0"/>
              <a:t>15</a:t>
            </a:r>
            <a:r>
              <a:rPr lang="en-IN" dirty="0"/>
              <a:t>/cm3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700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Question 1 (cont.)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2" y="1269571"/>
            <a:ext cx="6921132" cy="5205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956853" y="1149178"/>
                <a:ext cx="4779295" cy="4695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</a:pPr>
                <a:r>
                  <a:rPr lang="en-IN" sz="1800" dirty="0" smtClean="0"/>
                  <a:t>Profiles to be plotted: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IN" sz="1800" dirty="0" smtClean="0"/>
                  <a:t>Potential </a:t>
                </a:r>
                <a:r>
                  <a:rPr lang="en-IN" sz="1800" dirty="0"/>
                  <a:t>(V)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IN" sz="1800" dirty="0"/>
                  <a:t>Electric Field(E)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IN" sz="1800" dirty="0"/>
                  <a:t>Charge concentration (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1800" dirty="0"/>
                  <a:t>(where q is electron charge)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IN" sz="1800" dirty="0"/>
                  <a:t>Electron (n) and hole (p) concentrations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IN" sz="1800" dirty="0"/>
                  <a:t>Energy band diagram depicting conduction band minimum (E</a:t>
                </a:r>
                <a:r>
                  <a:rPr lang="en-IN" sz="1800" baseline="-25000" dirty="0"/>
                  <a:t>C</a:t>
                </a:r>
                <a:r>
                  <a:rPr lang="en-IN" sz="1800" dirty="0"/>
                  <a:t> </a:t>
                </a:r>
                <a:r>
                  <a:rPr lang="en-IN" sz="1800" dirty="0" smtClean="0"/>
                  <a:t>), Valence </a:t>
                </a:r>
                <a:r>
                  <a:rPr lang="en-IN" sz="1800" dirty="0"/>
                  <a:t>band maximum (E</a:t>
                </a:r>
                <a:r>
                  <a:rPr lang="en-IN" sz="1800" baseline="-25000" dirty="0"/>
                  <a:t>V</a:t>
                </a:r>
                <a:r>
                  <a:rPr lang="en-IN" sz="1800" dirty="0"/>
                  <a:t>), mid gap energy level (</a:t>
                </a:r>
                <a:r>
                  <a:rPr lang="en-IN" sz="1800" dirty="0" err="1"/>
                  <a:t>E</a:t>
                </a:r>
                <a:r>
                  <a:rPr lang="en-IN" sz="1800" baseline="-25000" dirty="0" err="1"/>
                  <a:t>mid</a:t>
                </a:r>
                <a:r>
                  <a:rPr lang="en-IN" sz="1800" dirty="0"/>
                  <a:t>) </a:t>
                </a:r>
                <a:r>
                  <a:rPr lang="en-IN" sz="1800" dirty="0" smtClean="0"/>
                  <a:t>and Fermi </a:t>
                </a:r>
                <a:r>
                  <a:rPr lang="en-IN" sz="1800" dirty="0"/>
                  <a:t>energy level (E</a:t>
                </a:r>
                <a:r>
                  <a:rPr lang="en-IN" sz="1800" baseline="-25000" dirty="0"/>
                  <a:t>F</a:t>
                </a:r>
                <a:r>
                  <a:rPr lang="en-IN" sz="1800" dirty="0"/>
                  <a:t>) .</a:t>
                </a:r>
              </a:p>
              <a:p>
                <a:endParaRPr lang="en-IN" sz="1800" b="1" dirty="0" smtClean="0"/>
              </a:p>
              <a:p>
                <a:endParaRPr lang="en-IN" sz="1800" b="1" dirty="0" smtClean="0"/>
              </a:p>
              <a:p>
                <a:r>
                  <a:rPr lang="en-IN" sz="1800" b="1" dirty="0" smtClean="0"/>
                  <a:t>Note: Doping Profile shown is valid in depletion region only</a:t>
                </a:r>
                <a:endParaRPr lang="en-IN" sz="18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853" y="1149178"/>
                <a:ext cx="4779295" cy="4695569"/>
              </a:xfrm>
              <a:prstGeom prst="rect">
                <a:avLst/>
              </a:prstGeom>
              <a:blipFill rotWithShape="0">
                <a:blip r:embed="rId3"/>
                <a:stretch>
                  <a:fillRect l="-1020" t="-1299" r="-8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6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Depletion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Approximation vs Exact Analysis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62438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approximation </a:t>
            </a:r>
            <a:r>
              <a:rPr lang="en-US" dirty="0" smtClean="0"/>
              <a:t>has </a:t>
            </a:r>
            <a:r>
              <a:rPr lang="en-US" dirty="0"/>
              <a:t>two components that </a:t>
            </a:r>
            <a:r>
              <a:rPr lang="en-US" dirty="0" smtClean="0"/>
              <a:t>can </a:t>
            </a:r>
            <a:r>
              <a:rPr lang="en-US" dirty="0"/>
              <a:t>be stated as </a:t>
            </a:r>
            <a:r>
              <a:rPr lang="en-US" dirty="0" smtClean="0"/>
              <a:t>follows: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Carrier concentrations are assumed to negligible compared to the net doping concentration in a region –</a:t>
            </a:r>
            <a:r>
              <a:rPr lang="en-US" dirty="0" err="1" smtClean="0"/>
              <a:t>xp</a:t>
            </a:r>
            <a:r>
              <a:rPr lang="en-US" dirty="0" smtClean="0"/>
              <a:t> &lt; x &lt; </a:t>
            </a:r>
            <a:r>
              <a:rPr lang="en-US" dirty="0" err="1" smtClean="0"/>
              <a:t>xn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charge density outside the depletion region is taken to be identically zero.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119" y="1344699"/>
            <a:ext cx="3690530" cy="2017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226" y="3361790"/>
            <a:ext cx="5288310" cy="326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Depletion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Approximation vs Exact Analysis (cont.)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57119" cy="4351338"/>
              </a:xfrm>
            </p:spPr>
            <p:txBody>
              <a:bodyPr/>
              <a:lstStyle/>
              <a:p>
                <a:r>
                  <a:rPr lang="en-IN" dirty="0" smtClean="0"/>
                  <a:t>With Depletion approximation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sz="2000" dirty="0" smtClean="0"/>
                  <a:t>	           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57119" cy="4351338"/>
              </a:xfrm>
              <a:blipFill rotWithShape="0">
                <a:blip r:embed="rId2"/>
                <a:stretch>
                  <a:fillRect l="-2214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096000" y="1825625"/>
                <a:ext cx="57541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 smtClean="0"/>
                  <a:t>Without Depletion approximation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sz="2000" dirty="0" smtClean="0"/>
                  <a:t>	         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IN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sz="2000" dirty="0" smtClean="0"/>
                  <a:t>		</a:t>
                </a:r>
                <a:endParaRPr lang="en-IN" dirty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5"/>
                <a:ext cx="5754130" cy="4351338"/>
              </a:xfrm>
              <a:prstGeom prst="rect">
                <a:avLst/>
              </a:prstGeom>
              <a:blipFill rotWithShape="0">
                <a:blip r:embed="rId3"/>
                <a:stretch>
                  <a:fillRect l="-190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21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Solving Poisson Equation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897"/>
          <a:stretch/>
        </p:blipFill>
        <p:spPr>
          <a:xfrm>
            <a:off x="5793258" y="1194829"/>
            <a:ext cx="6398742" cy="4513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1194829"/>
                <a:ext cx="5537885" cy="49341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b="1" dirty="0" smtClean="0"/>
                  <a:t>Step</a:t>
                </a:r>
                <a:r>
                  <a:rPr lang="en-IN" dirty="0" smtClean="0"/>
                  <a:t> 1. Discretize the given device into 	N nodes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b="1" dirty="0" smtClean="0"/>
                  <a:t>Step</a:t>
                </a:r>
                <a:r>
                  <a:rPr lang="en-IN" dirty="0" smtClean="0"/>
                  <a:t> 2. Define Dopant profile.</a:t>
                </a:r>
              </a:p>
              <a:p>
                <a:pPr marL="0" indent="0">
                  <a:buNone/>
                </a:pPr>
                <a:r>
                  <a:rPr lang="en-IN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dirty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IN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IN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94829"/>
                <a:ext cx="5537885" cy="4934121"/>
              </a:xfrm>
              <a:prstGeom prst="rect">
                <a:avLst/>
              </a:prstGeom>
              <a:blipFill rotWithShape="0">
                <a:blip r:embed="rId3"/>
                <a:stretch>
                  <a:fillRect l="-2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2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Solving Poisson Equation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6704"/>
                <a:ext cx="10950146" cy="4933521"/>
              </a:xfrm>
            </p:spPr>
            <p:txBody>
              <a:bodyPr>
                <a:normAutofit/>
              </a:bodyPr>
              <a:lstStyle/>
              <a:p>
                <a:endParaRPr lang="en-IN" dirty="0" smtClean="0"/>
              </a:p>
              <a:p>
                <a:pPr marL="0" indent="0">
                  <a:buNone/>
                </a:pPr>
                <a:r>
                  <a:rPr lang="en-US" b="1" smtClean="0"/>
                  <a:t>Step</a:t>
                </a:r>
                <a:r>
                  <a:rPr lang="en-US" smtClean="0"/>
                  <a:t> 3: </a:t>
                </a:r>
                <a:r>
                  <a:rPr lang="en-US" dirty="0" smtClean="0"/>
                  <a:t>On the basis of Poisson’s </a:t>
                </a:r>
                <a:r>
                  <a:rPr lang="en-US" dirty="0"/>
                  <a:t>equation </a:t>
                </a:r>
                <a:r>
                  <a:rPr lang="en-US" dirty="0" smtClean="0"/>
                  <a:t>for </a:t>
                </a:r>
                <a:r>
                  <a:rPr lang="en-US" smtClean="0"/>
                  <a:t>node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</a:t>
                </a:r>
                <a:r>
                  <a:rPr lang="en-IN"/>
                  <a:t>w</a:t>
                </a:r>
                <a:r>
                  <a:rPr lang="en-IN" smtClean="0"/>
                  <a:t>rite the matrix A, V, 	  and B and let F=AV-B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b="1" dirty="0" smtClean="0"/>
                  <a:t>Step</a:t>
                </a:r>
                <a:r>
                  <a:rPr lang="en-IN" dirty="0" smtClean="0"/>
                  <a:t> 4: Fill the values of matrix V with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  with your initial guess.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6704"/>
                <a:ext cx="10950146" cy="4933521"/>
              </a:xfrm>
              <a:blipFill rotWithShape="0">
                <a:blip r:embed="rId2"/>
                <a:stretch>
                  <a:fillRect l="-1169" r="-12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0123" r="46265"/>
          <a:stretch/>
        </p:blipFill>
        <p:spPr>
          <a:xfrm>
            <a:off x="6678827" y="3099358"/>
            <a:ext cx="5513173" cy="295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Solving Poisson Equation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704"/>
            <a:ext cx="10950146" cy="4933521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Step</a:t>
            </a:r>
            <a:r>
              <a:rPr lang="en-US" dirty="0" smtClean="0"/>
              <a:t> 5: Create Jacobian Matrix (J) and solve using newton Raphson method.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6" y="2923820"/>
            <a:ext cx="3632885" cy="311221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515862" y="2842267"/>
            <a:ext cx="4676138" cy="1036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Newton Raphson Method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03" y="3806906"/>
            <a:ext cx="3616497" cy="279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Solving Poisson Equation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6704"/>
                <a:ext cx="10950146" cy="493352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Step</a:t>
                </a:r>
                <a:r>
                  <a:rPr lang="en-US" dirty="0" smtClean="0"/>
                  <a:t> 6:</a:t>
                </a:r>
                <a:r>
                  <a:rPr lang="en-IN" dirty="0" smtClean="0"/>
                  <a:t> </a:t>
                </a:r>
                <a:r>
                  <a:rPr lang="en-US" dirty="0" smtClean="0"/>
                  <a:t>Obtain </a:t>
                </a:r>
                <a:r>
                  <a:rPr lang="en-US" dirty="0"/>
                  <a:t>a solution for ΔV as </a:t>
                </a:r>
                <a:r>
                  <a:rPr lang="el-GR" dirty="0" smtClean="0"/>
                  <a:t>Δ</a:t>
                </a:r>
                <a:r>
                  <a:rPr lang="el-GR" dirty="0"/>
                  <a:t>𝑉=</a:t>
                </a:r>
                <a:r>
                  <a:rPr lang="el-GR" dirty="0" smtClean="0"/>
                  <a:t>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dirty="0" smtClean="0"/>
                  <a:t>(You can write “J\f” to obtain  in </a:t>
                </a:r>
                <a:r>
                  <a:rPr lang="en-IN" dirty="0" err="1" smtClean="0"/>
                  <a:t>matlab</a:t>
                </a:r>
                <a:r>
                  <a:rPr lang="en-IN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6704"/>
                <a:ext cx="10950146" cy="4933521"/>
              </a:xfrm>
              <a:blipFill rotWithShape="0">
                <a:blip r:embed="rId2"/>
                <a:stretch>
                  <a:fillRect l="-1002" t="-24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872" y="2328024"/>
            <a:ext cx="9118092" cy="44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445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EE 735 (Microelectronics Simulation Lab)</vt:lpstr>
      <vt:lpstr>Question 1</vt:lpstr>
      <vt:lpstr>Question 1 (cont.)</vt:lpstr>
      <vt:lpstr>Depletion Approximation vs Exact Analysis</vt:lpstr>
      <vt:lpstr>Depletion Approximation vs Exact Analysis (cont.)</vt:lpstr>
      <vt:lpstr>Solving Poisson Equation</vt:lpstr>
      <vt:lpstr>Solving Poisson Equation</vt:lpstr>
      <vt:lpstr>Solving Poisson Equation</vt:lpstr>
      <vt:lpstr>Solving Poisson Equation</vt:lpstr>
      <vt:lpstr>Solving Poisson Equation</vt:lpstr>
      <vt:lpstr>Solving Poisson Equation</vt:lpstr>
      <vt:lpstr>Question 2</vt:lpstr>
      <vt:lpstr>Question 3</vt:lpstr>
      <vt:lpstr>Boltzmann Approximation</vt:lpstr>
      <vt:lpstr>Reference</vt:lpstr>
      <vt:lpstr>Thank you..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735 (Microelectronics Simulation Lab)</dc:title>
  <dc:creator>Microsoft account</dc:creator>
  <cp:lastModifiedBy>Microsoft account</cp:lastModifiedBy>
  <cp:revision>39</cp:revision>
  <dcterms:created xsi:type="dcterms:W3CDTF">2023-08-22T02:06:23Z</dcterms:created>
  <dcterms:modified xsi:type="dcterms:W3CDTF">2023-08-23T10:26:27Z</dcterms:modified>
</cp:coreProperties>
</file>