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  <p:sldMasterId id="2147483786" r:id="rId2"/>
  </p:sldMasterIdLst>
  <p:notesMasterIdLst>
    <p:notesMasterId r:id="rId36"/>
  </p:notesMasterIdLst>
  <p:handoutMasterIdLst>
    <p:handoutMasterId r:id="rId37"/>
  </p:handoutMasterIdLst>
  <p:sldIdLst>
    <p:sldId id="256" r:id="rId3"/>
    <p:sldId id="257" r:id="rId4"/>
    <p:sldId id="264" r:id="rId5"/>
    <p:sldId id="266" r:id="rId6"/>
    <p:sldId id="267" r:id="rId7"/>
    <p:sldId id="265" r:id="rId8"/>
    <p:sldId id="268" r:id="rId9"/>
    <p:sldId id="269" r:id="rId10"/>
    <p:sldId id="270" r:id="rId11"/>
    <p:sldId id="276" r:id="rId12"/>
    <p:sldId id="271" r:id="rId13"/>
    <p:sldId id="272" r:id="rId14"/>
    <p:sldId id="273" r:id="rId15"/>
    <p:sldId id="274" r:id="rId16"/>
    <p:sldId id="275" r:id="rId17"/>
    <p:sldId id="286" r:id="rId18"/>
    <p:sldId id="277" r:id="rId19"/>
    <p:sldId id="278" r:id="rId20"/>
    <p:sldId id="279" r:id="rId21"/>
    <p:sldId id="284" r:id="rId22"/>
    <p:sldId id="280" r:id="rId23"/>
    <p:sldId id="281" r:id="rId24"/>
    <p:sldId id="285" r:id="rId25"/>
    <p:sldId id="287" r:id="rId26"/>
    <p:sldId id="290" r:id="rId27"/>
    <p:sldId id="288" r:id="rId28"/>
    <p:sldId id="289" r:id="rId29"/>
    <p:sldId id="258" r:id="rId30"/>
    <p:sldId id="259" r:id="rId31"/>
    <p:sldId id="260" r:id="rId32"/>
    <p:sldId id="261" r:id="rId33"/>
    <p:sldId id="262" r:id="rId34"/>
    <p:sldId id="263" r:id="rId35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CCFF"/>
    <a:srgbClr val="CCFFCC"/>
    <a:srgbClr val="FFFFCC"/>
    <a:srgbClr val="CCFF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96287" autoAdjust="0"/>
  </p:normalViewPr>
  <p:slideViewPr>
    <p:cSldViewPr snapToGrid="0">
      <p:cViewPr varScale="1">
        <p:scale>
          <a:sx n="108" d="100"/>
          <a:sy n="108" d="100"/>
        </p:scale>
        <p:origin x="58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en-US" altLang="ko-KR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FB19F679-FC61-4ED7-B113-A17BF1221A80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cap="none" spc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0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1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640960" cy="9906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 hasCustomPrompt="1"/>
          </p:nvPr>
        </p:nvSpPr>
        <p:spPr>
          <a:xfrm>
            <a:off x="251520" y="1484784"/>
            <a:ext cx="8640960" cy="50531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DAC0E5-4783-419C-BDCF-62D726541E0D}"/>
              </a:ext>
            </a:extLst>
          </p:cNvPr>
          <p:cNvSpPr/>
          <p:nvPr userDrawn="1"/>
        </p:nvSpPr>
        <p:spPr>
          <a:xfrm>
            <a:off x="0" y="1196752"/>
            <a:ext cx="9144000" cy="228600"/>
          </a:xfrm>
          <a:prstGeom prst="rect">
            <a:avLst/>
          </a:prstGeom>
          <a:solidFill>
            <a:srgbClr val="40C6D8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17965-8B1A-40EF-8D5A-1E4C65645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976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48210FD-BD2F-41B1-92FC-2D569047B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61265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367972"/>
            <a:ext cx="8229600" cy="49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마스터 텍스트 스타일을 편집합니다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둘째 수준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D8047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셋째 수준</a:t>
            </a:r>
          </a:p>
          <a:p>
            <a:pPr marL="1371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B81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넷째 수준</a:t>
            </a:r>
          </a:p>
          <a:p>
            <a:pPr marL="18288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8B25C"/>
              </a:buClr>
              <a:buSzPct val="65000"/>
              <a:buFont typeface="Wingdings"/>
              <a:buChar char="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782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lang="en-US" sz="3600" b="1" kern="1200" cap="none" spc="0" smtClean="0">
          <a:ln>
            <a:noFill/>
          </a:ln>
          <a:solidFill>
            <a:schemeClr val="tx1"/>
          </a:solidFill>
          <a:effectLst/>
          <a:latin typeface="+mn-ea"/>
          <a:ea typeface="+mn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64096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251520" y="1484784"/>
            <a:ext cx="8640960" cy="50531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-4613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n-cs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5997856-5E57-43D1-9EA1-24E5F1FE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493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9" r:id="rId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1792" y="1493751"/>
            <a:ext cx="7927848" cy="2203704"/>
          </a:xfrm>
        </p:spPr>
        <p:txBody>
          <a:bodyPr/>
          <a:lstStyle/>
          <a:p>
            <a:pPr fontAlgn="base" latinLnBrk="1"/>
            <a:r>
              <a:rPr lang="ko-KR" altLang="en-US" dirty="0" err="1"/>
              <a:t>그래프그리기</a:t>
            </a:r>
            <a:r>
              <a:rPr lang="ko-KR" altLang="en-US" dirty="0"/>
              <a:t> 모듈</a:t>
            </a:r>
            <a:r>
              <a:rPr lang="en-US" altLang="ko-KR" dirty="0"/>
              <a:t> (matplotlib)</a:t>
            </a:r>
            <a:r>
              <a:rPr lang="ko-KR" altLang="en-US" dirty="0"/>
              <a:t> </a:t>
            </a:r>
            <a:endParaRPr lang="ko-KR" altLang="en-US" dirty="0">
              <a:effectLst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360F5C-F9D8-487A-AE29-2695D4D7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D056-06C1-427C-B095-DD5CAE33F6FD}" type="slidenum">
              <a:rPr lang="ko-KR" altLang="en-US" smtClean="0"/>
              <a:pPr/>
              <a:t>1</a:t>
            </a:fld>
            <a:endParaRPr lang="en-US" altLang="ko-KR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5754122-4253-44D9-A918-9ADD58C5F5AF}"/>
              </a:ext>
            </a:extLst>
          </p:cNvPr>
          <p:cNvSpPr txBox="1">
            <a:spLocks/>
          </p:cNvSpPr>
          <p:nvPr/>
        </p:nvSpPr>
        <p:spPr>
          <a:xfrm>
            <a:off x="783332" y="5157192"/>
            <a:ext cx="7533084" cy="63673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중앙대학교 소프트웨어학부 신재진</a:t>
            </a:r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A91D809-65FF-4589-84FC-F4090E23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분할 막대 그래프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838D71-8A91-49BB-A969-5EFA71107B8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Arial" panose="020B0604020202020204" pitchFamily="34" charset="0"/>
              </a:rPr>
              <a:t>분할 막대 그래프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EC9484-56A1-448A-9613-BFD7AD226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B0D056-06C1-427C-B095-DD5CAE33F6F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1E3C7-9F23-41D2-8696-F8AA19CC8BE8}"/>
              </a:ext>
            </a:extLst>
          </p:cNvPr>
          <p:cNvSpPr txBox="1"/>
          <p:nvPr/>
        </p:nvSpPr>
        <p:spPr>
          <a:xfrm>
            <a:off x="171619" y="2111190"/>
            <a:ext cx="59413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import </a:t>
            </a:r>
            <a:r>
              <a:rPr lang="en-US" altLang="ko-KR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matplotlib.pyplot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as plot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 = [5., 30., 45., 22.]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 = [5., 25., 50., 20.]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 = range(4)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plot.bar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(X, A, color = 'b')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plot.bar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(X, B, color = 'r', bottom = A)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plot.show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EF619D-B09D-4EFC-81E4-7C521C5182B6}"/>
              </a:ext>
            </a:extLst>
          </p:cNvPr>
          <p:cNvSpPr txBox="1"/>
          <p:nvPr/>
        </p:nvSpPr>
        <p:spPr>
          <a:xfrm>
            <a:off x="814128" y="6538627"/>
            <a:ext cx="7420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출처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>
                <a:latin typeface="+mn-ea"/>
              </a:rPr>
              <a:t>알렉상드르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드베르</a:t>
            </a:r>
            <a:r>
              <a:rPr lang="ko-KR" altLang="en-US" sz="1200" dirty="0">
                <a:latin typeface="+mn-ea"/>
              </a:rPr>
              <a:t> 지음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 err="1">
                <a:latin typeface="+mn-ea"/>
              </a:rPr>
              <a:t>이문호</a:t>
            </a:r>
            <a:r>
              <a:rPr lang="ko-KR" altLang="en-US" sz="1200" dirty="0">
                <a:latin typeface="+mn-ea"/>
              </a:rPr>
              <a:t> 옮김</a:t>
            </a:r>
            <a:r>
              <a:rPr lang="en-US" altLang="ko-KR" sz="1200" dirty="0">
                <a:latin typeface="+mn-ea"/>
              </a:rPr>
              <a:t>, matplotlib</a:t>
            </a:r>
            <a:r>
              <a:rPr lang="ko-KR" altLang="en-US" sz="1200" dirty="0">
                <a:latin typeface="+mn-ea"/>
              </a:rPr>
              <a:t>을 이용한 데이터 시각화 프로그래밍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에이콘</a:t>
            </a:r>
            <a:r>
              <a:rPr lang="en-US" altLang="ko-KR" sz="1200" dirty="0">
                <a:latin typeface="+mn-ea"/>
              </a:rPr>
              <a:t>, 2015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BD58EA-3786-4529-A2B0-3118C4260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472" y="1120590"/>
            <a:ext cx="4528909" cy="34093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8CBD91-685C-4A8D-8C15-10833214ECC6}"/>
              </a:ext>
            </a:extLst>
          </p:cNvPr>
          <p:cNvSpPr txBox="1"/>
          <p:nvPr/>
        </p:nvSpPr>
        <p:spPr>
          <a:xfrm>
            <a:off x="382931" y="4649504"/>
            <a:ext cx="812108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https://matplotlib.org/3.3.3/api/_as_gen/matplotlib.pyplot.bar.html</a:t>
            </a:r>
          </a:p>
          <a:p>
            <a:r>
              <a:rPr lang="en-US" altLang="ko-KR" sz="1200" dirty="0" err="1"/>
              <a:t>matplotlib.pyplot.</a:t>
            </a:r>
            <a:r>
              <a:rPr lang="en-US" altLang="ko-KR" sz="1200" dirty="0" err="1">
                <a:solidFill>
                  <a:srgbClr val="0070C0"/>
                </a:solidFill>
              </a:rPr>
              <a:t>bar</a:t>
            </a:r>
            <a:r>
              <a:rPr lang="en-US" altLang="ko-KR" sz="1200" dirty="0"/>
              <a:t>(x, height, width=0.8, bottom=None, *, align='center', data=None, **</a:t>
            </a:r>
            <a:r>
              <a:rPr lang="en-US" altLang="ko-KR" sz="1200" dirty="0" err="1"/>
              <a:t>kwargs</a:t>
            </a:r>
            <a:r>
              <a:rPr lang="en-US" altLang="ko-KR" sz="1200" dirty="0"/>
              <a:t>) Make a bar plot.</a:t>
            </a:r>
          </a:p>
          <a:p>
            <a:r>
              <a:rPr lang="en-US" altLang="ko-KR" sz="1200" dirty="0"/>
              <a:t>x: The x coordinates of the bars. 		height: The height(s) of the bars.</a:t>
            </a:r>
          </a:p>
          <a:p>
            <a:r>
              <a:rPr lang="en-US" altLang="ko-KR" sz="1200" dirty="0"/>
              <a:t>width: The width(s) of the bars.		bottom: The y coordinate(s) of the bars bases.</a:t>
            </a:r>
          </a:p>
          <a:p>
            <a:r>
              <a:rPr lang="en-US" altLang="ko-KR" sz="1200" dirty="0"/>
              <a:t>align: Alignment of the bars to the x coordinates:	color: The colors of the bar faces.</a:t>
            </a:r>
          </a:p>
          <a:p>
            <a:r>
              <a:rPr lang="en-US" altLang="ko-KR" sz="1200" dirty="0" err="1"/>
              <a:t>edgecolor</a:t>
            </a:r>
            <a:r>
              <a:rPr lang="en-US" altLang="ko-KR" sz="1200" dirty="0"/>
              <a:t>: The colors of the bar edges.		linewidth: Width of the bar edge(s). If 0, don't draw edges.</a:t>
            </a:r>
          </a:p>
          <a:p>
            <a:r>
              <a:rPr lang="en-US" altLang="ko-KR" sz="1200" dirty="0" err="1"/>
              <a:t>tick_label</a:t>
            </a:r>
            <a:r>
              <a:rPr lang="en-US" altLang="ko-KR" sz="1200" dirty="0"/>
              <a:t>: The tick labels of the bars. Default: None (Use default numeric labels.)</a:t>
            </a:r>
          </a:p>
          <a:p>
            <a:r>
              <a:rPr lang="en-US" altLang="ko-KR" sz="1200" dirty="0"/>
              <a:t>hatch: {'/', '\', '|', '-', '+', 'x', 'o', 'O', '.', '*'}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83310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A91D809-65FF-4589-84FC-F4090E23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rial" panose="020B0604020202020204" pitchFamily="34" charset="0"/>
              </a:rPr>
              <a:t>양방향 막대 그래프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838D71-8A91-49BB-A969-5EFA71107B8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Arial" panose="020B0604020202020204" pitchFamily="34" charset="0"/>
              </a:rPr>
              <a:t>양방향 막대 그래프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EC9484-56A1-448A-9613-BFD7AD226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B0D056-06C1-427C-B095-DD5CAE33F6F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1E3C7-9F23-41D2-8696-F8AA19CC8BE8}"/>
              </a:ext>
            </a:extLst>
          </p:cNvPr>
          <p:cNvSpPr txBox="1"/>
          <p:nvPr/>
        </p:nvSpPr>
        <p:spPr>
          <a:xfrm>
            <a:off x="627815" y="4011372"/>
            <a:ext cx="60479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import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matplotlib.pyplot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as plot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women_pop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[5., 30., 45., 22.]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men_pop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= [5., 25., 50., 20.]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 = range(4)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plot.barh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(X,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women_pop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color = 'r')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plot.barh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(X, [-value for value in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men_pop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], color = 'b')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plot.show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EF619D-B09D-4EFC-81E4-7C521C5182B6}"/>
              </a:ext>
            </a:extLst>
          </p:cNvPr>
          <p:cNvSpPr txBox="1"/>
          <p:nvPr/>
        </p:nvSpPr>
        <p:spPr>
          <a:xfrm>
            <a:off x="814128" y="6538627"/>
            <a:ext cx="7420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출처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>
                <a:latin typeface="+mn-ea"/>
              </a:rPr>
              <a:t>알렉상드르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드베르</a:t>
            </a:r>
            <a:r>
              <a:rPr lang="ko-KR" altLang="en-US" sz="1200" dirty="0">
                <a:latin typeface="+mn-ea"/>
              </a:rPr>
              <a:t> 지음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 err="1">
                <a:latin typeface="+mn-ea"/>
              </a:rPr>
              <a:t>이문호</a:t>
            </a:r>
            <a:r>
              <a:rPr lang="ko-KR" altLang="en-US" sz="1200" dirty="0">
                <a:latin typeface="+mn-ea"/>
              </a:rPr>
              <a:t> 옮김</a:t>
            </a:r>
            <a:r>
              <a:rPr lang="en-US" altLang="ko-KR" sz="1200" dirty="0">
                <a:latin typeface="+mn-ea"/>
              </a:rPr>
              <a:t>, matplotlib</a:t>
            </a:r>
            <a:r>
              <a:rPr lang="ko-KR" altLang="en-US" sz="1200" dirty="0">
                <a:latin typeface="+mn-ea"/>
              </a:rPr>
              <a:t>을 이용한 데이터 시각화 프로그래밍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에이콘</a:t>
            </a:r>
            <a:r>
              <a:rPr lang="en-US" altLang="ko-KR" sz="1200" dirty="0">
                <a:latin typeface="+mn-ea"/>
              </a:rPr>
              <a:t>, 2015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FCD14E-28DE-48ED-B5D1-3463EC73D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974" y="1484117"/>
            <a:ext cx="4433506" cy="326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70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BD38B3-04B9-4DA6-90B6-8736D6CA4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864" y="90908"/>
            <a:ext cx="3773060" cy="3176865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6A91D809-65FF-4589-84FC-F4090E23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원형 </a:t>
            </a:r>
            <a:r>
              <a:rPr lang="en-US" altLang="ko-KR" dirty="0"/>
              <a:t>(Pie)</a:t>
            </a:r>
            <a:r>
              <a:rPr lang="ko-KR" altLang="en-US" dirty="0"/>
              <a:t> 차트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838D71-8A91-49BB-A969-5EFA71107B8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1520" y="1440394"/>
            <a:ext cx="8640960" cy="5053176"/>
          </a:xfrm>
        </p:spPr>
        <p:txBody>
          <a:bodyPr/>
          <a:lstStyle/>
          <a:p>
            <a:r>
              <a:rPr lang="ko-KR" altLang="en-US" dirty="0">
                <a:latin typeface="Arial" panose="020B0604020202020204" pitchFamily="34" charset="0"/>
              </a:rPr>
              <a:t>원형 차트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EC9484-56A1-448A-9613-BFD7AD226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B0D056-06C1-427C-B095-DD5CAE33F6F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1E3C7-9F23-41D2-8696-F8AA19CC8BE8}"/>
              </a:ext>
            </a:extLst>
          </p:cNvPr>
          <p:cNvSpPr txBox="1"/>
          <p:nvPr/>
        </p:nvSpPr>
        <p:spPr>
          <a:xfrm>
            <a:off x="186696" y="1850910"/>
            <a:ext cx="711962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import </a:t>
            </a:r>
            <a:r>
              <a:rPr lang="en-US" altLang="ko-KR" sz="1600" dirty="0" err="1"/>
              <a:t>matplotlib.pyplot</a:t>
            </a:r>
            <a:r>
              <a:rPr lang="en-US" altLang="ko-KR" sz="1600" dirty="0"/>
              <a:t> as </a:t>
            </a:r>
            <a:r>
              <a:rPr lang="en-US" altLang="ko-KR" sz="1600" dirty="0" err="1"/>
              <a:t>plt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# Pie chart, where the slices will be ordered and </a:t>
            </a:r>
          </a:p>
          <a:p>
            <a:r>
              <a:rPr lang="en-US" altLang="ko-KR" sz="1600" dirty="0"/>
              <a:t>#   plotted counter-clockwise:</a:t>
            </a:r>
          </a:p>
          <a:p>
            <a:r>
              <a:rPr lang="en-US" altLang="ko-KR" sz="1600" dirty="0"/>
              <a:t>labels = 'Frogs', 'Hogs', 'Dogs', 'Logs'</a:t>
            </a:r>
          </a:p>
          <a:p>
            <a:r>
              <a:rPr lang="en-US" altLang="ko-KR" sz="1600" dirty="0"/>
              <a:t>sizes = [15, 30, 45, 10]</a:t>
            </a:r>
          </a:p>
          <a:p>
            <a:r>
              <a:rPr lang="en-US" altLang="ko-KR" sz="1600" dirty="0"/>
              <a:t>explode = (0, 0.1, 0, 0)  # only "explode" the 2nd slice (i.e. 'Hogs')</a:t>
            </a:r>
          </a:p>
          <a:p>
            <a:endParaRPr lang="en-US" altLang="ko-KR" sz="1600" dirty="0"/>
          </a:p>
          <a:p>
            <a:r>
              <a:rPr lang="en-US" altLang="ko-KR" sz="1600" dirty="0"/>
              <a:t>ax = </a:t>
            </a:r>
            <a:r>
              <a:rPr lang="en-US" altLang="ko-KR" sz="1600" dirty="0" err="1"/>
              <a:t>plt.axes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 err="1"/>
              <a:t>ax.pie</a:t>
            </a:r>
            <a:r>
              <a:rPr lang="en-US" altLang="ko-KR" sz="1600" dirty="0"/>
              <a:t>(sizes, explode=explode, labels=labels, </a:t>
            </a:r>
            <a:r>
              <a:rPr lang="en-US" altLang="ko-KR" sz="1600" dirty="0" err="1"/>
              <a:t>autopct</a:t>
            </a:r>
            <a:r>
              <a:rPr lang="en-US" altLang="ko-KR" sz="1600" dirty="0"/>
              <a:t>='%.1f%%',</a:t>
            </a:r>
          </a:p>
          <a:p>
            <a:r>
              <a:rPr lang="en-US" altLang="ko-KR" sz="1600" dirty="0"/>
              <a:t>        shadow=True, </a:t>
            </a:r>
            <a:r>
              <a:rPr lang="en-US" altLang="ko-KR" sz="1600" dirty="0" err="1"/>
              <a:t>startangle</a:t>
            </a:r>
            <a:r>
              <a:rPr lang="en-US" altLang="ko-KR" sz="1600" dirty="0"/>
              <a:t>=90)</a:t>
            </a:r>
          </a:p>
          <a:p>
            <a:r>
              <a:rPr lang="en-US" altLang="ko-KR" sz="1600" dirty="0" err="1"/>
              <a:t>ax.axis</a:t>
            </a:r>
            <a:r>
              <a:rPr lang="en-US" altLang="ko-KR" sz="1600" dirty="0"/>
              <a:t>('equal')  # Equal aspect ratio ensures that pie is drawn as a circle.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plt.show</a:t>
            </a:r>
            <a:r>
              <a:rPr lang="en-US" altLang="ko-KR" sz="1600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EF619D-B09D-4EFC-81E4-7C521C5182B6}"/>
              </a:ext>
            </a:extLst>
          </p:cNvPr>
          <p:cNvSpPr txBox="1"/>
          <p:nvPr/>
        </p:nvSpPr>
        <p:spPr>
          <a:xfrm>
            <a:off x="0" y="6575563"/>
            <a:ext cx="497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https://matplotlib.org/gallery/pie_and_polar_charts/pie_features.html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817D9E-6E24-4A8F-9E85-BE3C5ACF55A7}"/>
              </a:ext>
            </a:extLst>
          </p:cNvPr>
          <p:cNvSpPr txBox="1"/>
          <p:nvPr/>
        </p:nvSpPr>
        <p:spPr>
          <a:xfrm>
            <a:off x="2006353" y="4878980"/>
            <a:ext cx="6708571" cy="1750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1100" dirty="0"/>
              <a:t>https://matplotlib.org/3.3.3/api/_as_gen/matplotlib.axes.Axes.pie.html</a:t>
            </a:r>
          </a:p>
          <a:p>
            <a:pPr>
              <a:lnSpc>
                <a:spcPct val="90000"/>
              </a:lnSpc>
            </a:pPr>
            <a:r>
              <a:rPr lang="en-US" altLang="ko-KR" sz="1100" dirty="0" err="1">
                <a:solidFill>
                  <a:srgbClr val="0070C0"/>
                </a:solidFill>
              </a:rPr>
              <a:t>Axes.pie</a:t>
            </a:r>
            <a:r>
              <a:rPr lang="en-US" altLang="ko-KR" sz="1100" dirty="0">
                <a:solidFill>
                  <a:srgbClr val="0070C0"/>
                </a:solidFill>
              </a:rPr>
              <a:t>(x, explode=None, labels=None, colors=None, </a:t>
            </a:r>
            <a:r>
              <a:rPr lang="en-US" altLang="ko-KR" sz="1100" dirty="0" err="1">
                <a:solidFill>
                  <a:srgbClr val="0070C0"/>
                </a:solidFill>
              </a:rPr>
              <a:t>autopct</a:t>
            </a:r>
            <a:r>
              <a:rPr lang="en-US" altLang="ko-KR" sz="1100" dirty="0">
                <a:solidFill>
                  <a:srgbClr val="0070C0"/>
                </a:solidFill>
              </a:rPr>
              <a:t>=None, shadow=False, </a:t>
            </a:r>
            <a:r>
              <a:rPr lang="en-US" altLang="ko-KR" sz="1100" dirty="0" err="1">
                <a:solidFill>
                  <a:srgbClr val="0070C0"/>
                </a:solidFill>
              </a:rPr>
              <a:t>startangle</a:t>
            </a:r>
            <a:r>
              <a:rPr lang="en-US" altLang="ko-KR" sz="1100" dirty="0">
                <a:solidFill>
                  <a:srgbClr val="0070C0"/>
                </a:solidFill>
              </a:rPr>
              <a:t>=0, </a:t>
            </a:r>
            <a:r>
              <a:rPr lang="en-US" altLang="ko-KR" sz="1100" dirty="0" err="1">
                <a:solidFill>
                  <a:srgbClr val="0070C0"/>
                </a:solidFill>
              </a:rPr>
              <a:t>counterclock</a:t>
            </a:r>
            <a:r>
              <a:rPr lang="en-US" altLang="ko-KR" sz="1100" dirty="0">
                <a:solidFill>
                  <a:srgbClr val="0070C0"/>
                </a:solidFill>
              </a:rPr>
              <a:t>=True)   # </a:t>
            </a:r>
            <a:r>
              <a:rPr lang="en-US" altLang="ko-KR" sz="1100" dirty="0"/>
              <a:t>Plot a pie chart.</a:t>
            </a:r>
          </a:p>
          <a:p>
            <a:pPr>
              <a:lnSpc>
                <a:spcPct val="90000"/>
              </a:lnSpc>
            </a:pPr>
            <a:r>
              <a:rPr lang="en-US" altLang="ko-KR" sz="1100" dirty="0"/>
              <a:t>x: 1D-array, wedge sizes.</a:t>
            </a:r>
          </a:p>
          <a:p>
            <a:pPr>
              <a:lnSpc>
                <a:spcPct val="90000"/>
              </a:lnSpc>
            </a:pPr>
            <a:r>
              <a:rPr lang="en-US" altLang="ko-KR" sz="1100" dirty="0"/>
              <a:t>explode: An array which specifies the fraction of the radius with which to offset each wedge.</a:t>
            </a:r>
          </a:p>
          <a:p>
            <a:pPr>
              <a:lnSpc>
                <a:spcPct val="90000"/>
              </a:lnSpc>
            </a:pPr>
            <a:r>
              <a:rPr lang="en-US" altLang="ko-KR" sz="1100" dirty="0"/>
              <a:t>labels: A sequence of strings providing the labels for each wedge</a:t>
            </a:r>
          </a:p>
          <a:p>
            <a:pPr>
              <a:lnSpc>
                <a:spcPct val="90000"/>
              </a:lnSpc>
            </a:pPr>
            <a:r>
              <a:rPr lang="en-US" altLang="ko-KR" sz="1100" dirty="0"/>
              <a:t>colors: A sequence of colors through which the pie chart will cycle.</a:t>
            </a:r>
          </a:p>
          <a:p>
            <a:pPr>
              <a:lnSpc>
                <a:spcPct val="90000"/>
              </a:lnSpc>
            </a:pPr>
            <a:r>
              <a:rPr lang="en-US" altLang="ko-KR" sz="1100" dirty="0" err="1"/>
              <a:t>autopct</a:t>
            </a:r>
            <a:r>
              <a:rPr lang="en-US" altLang="ko-KR" sz="1100" dirty="0"/>
              <a:t>: If it is a format string, the label will be </a:t>
            </a:r>
            <a:r>
              <a:rPr lang="en-US" altLang="ko-KR" sz="1100" dirty="0" err="1"/>
              <a:t>fmt</a:t>
            </a:r>
            <a:r>
              <a:rPr lang="en-US" altLang="ko-KR" sz="1100" dirty="0"/>
              <a:t> % pct. If it is a function, it will be called.</a:t>
            </a:r>
          </a:p>
          <a:p>
            <a:pPr>
              <a:lnSpc>
                <a:spcPct val="90000"/>
              </a:lnSpc>
            </a:pPr>
            <a:r>
              <a:rPr lang="en-US" altLang="ko-KR" sz="1100" dirty="0"/>
              <a:t>shadow: Draw a shadow beneath the pie.</a:t>
            </a:r>
          </a:p>
          <a:p>
            <a:pPr>
              <a:lnSpc>
                <a:spcPct val="90000"/>
              </a:lnSpc>
            </a:pPr>
            <a:r>
              <a:rPr lang="en-US" altLang="ko-KR" sz="1100" dirty="0" err="1"/>
              <a:t>startangle</a:t>
            </a:r>
            <a:r>
              <a:rPr lang="en-US" altLang="ko-KR" sz="1100" dirty="0"/>
              <a:t>: The angle by which the start of the pie is rotated, counterclockwise from the x-axis.</a:t>
            </a:r>
          </a:p>
          <a:p>
            <a:pPr>
              <a:lnSpc>
                <a:spcPct val="90000"/>
              </a:lnSpc>
            </a:pPr>
            <a:r>
              <a:rPr lang="en-US" altLang="ko-KR" sz="1100" dirty="0" err="1"/>
              <a:t>counterclock</a:t>
            </a:r>
            <a:r>
              <a:rPr lang="en-US" altLang="ko-KR" sz="1100" dirty="0"/>
              <a:t>: Specify fractions direction, clockwise or counterclockwise.</a:t>
            </a:r>
          </a:p>
        </p:txBody>
      </p:sp>
    </p:spTree>
    <p:extLst>
      <p:ext uri="{BB962C8B-B14F-4D97-AF65-F5344CB8AC3E}">
        <p14:creationId xmlns:p14="http://schemas.microsoft.com/office/powerpoint/2010/main" val="1621592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A91D809-65FF-4589-84FC-F4090E23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rial" panose="020B0604020202020204" pitchFamily="34" charset="0"/>
              </a:rPr>
              <a:t>히스토그램 </a:t>
            </a:r>
            <a:r>
              <a:rPr lang="en-US" altLang="ko-KR" dirty="0">
                <a:latin typeface="Arial" panose="020B0604020202020204" pitchFamily="34" charset="0"/>
              </a:rPr>
              <a:t>(Histogram)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838D71-8A91-49BB-A969-5EFA71107B8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Arial" panose="020B0604020202020204" pitchFamily="34" charset="0"/>
              </a:rPr>
              <a:t>히스토그램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EC9484-56A1-448A-9613-BFD7AD226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B0D056-06C1-427C-B095-DD5CAE33F6F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1E3C7-9F23-41D2-8696-F8AA19CC8BE8}"/>
              </a:ext>
            </a:extLst>
          </p:cNvPr>
          <p:cNvSpPr txBox="1"/>
          <p:nvPr/>
        </p:nvSpPr>
        <p:spPr>
          <a:xfrm>
            <a:off x="432787" y="2091517"/>
            <a:ext cx="51884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random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plot</a:t>
            </a:r>
          </a:p>
          <a:p>
            <a:endParaRPr lang="en-US" altLang="ko-KR" dirty="0"/>
          </a:p>
          <a:p>
            <a:r>
              <a:rPr lang="en-US" altLang="ko-KR" dirty="0"/>
              <a:t>count = 1000</a:t>
            </a:r>
          </a:p>
          <a:p>
            <a:r>
              <a:rPr lang="en-US" altLang="ko-KR" dirty="0"/>
              <a:t>X = [</a:t>
            </a:r>
            <a:r>
              <a:rPr lang="en-US" altLang="ko-KR" dirty="0" err="1"/>
              <a:t>random.gauss</a:t>
            </a:r>
            <a:r>
              <a:rPr lang="en-US" altLang="ko-KR" dirty="0"/>
              <a:t>(0, 1.) for </a:t>
            </a:r>
            <a:r>
              <a:rPr lang="en-US" altLang="ko-KR" dirty="0" err="1"/>
              <a:t>i</a:t>
            </a:r>
            <a:r>
              <a:rPr lang="en-US" altLang="ko-KR" dirty="0"/>
              <a:t> in range(count)]</a:t>
            </a:r>
          </a:p>
          <a:p>
            <a:endParaRPr lang="en-US" altLang="ko-KR" dirty="0"/>
          </a:p>
          <a:p>
            <a:r>
              <a:rPr lang="en-US" altLang="ko-KR" dirty="0" err="1"/>
              <a:t>plot.</a:t>
            </a:r>
            <a:r>
              <a:rPr lang="en-US" altLang="ko-KR" dirty="0" err="1">
                <a:solidFill>
                  <a:srgbClr val="0070C0"/>
                </a:solidFill>
              </a:rPr>
              <a:t>hist</a:t>
            </a:r>
            <a:r>
              <a:rPr lang="en-US" altLang="ko-KR" dirty="0"/>
              <a:t>(X, bins = 20)</a:t>
            </a:r>
          </a:p>
          <a:p>
            <a:r>
              <a:rPr lang="en-US" altLang="ko-KR" dirty="0" err="1"/>
              <a:t>plot.show</a:t>
            </a:r>
            <a:r>
              <a:rPr lang="en-US" altLang="ko-KR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EF619D-B09D-4EFC-81E4-7C521C5182B6}"/>
              </a:ext>
            </a:extLst>
          </p:cNvPr>
          <p:cNvSpPr txBox="1"/>
          <p:nvPr/>
        </p:nvSpPr>
        <p:spPr>
          <a:xfrm>
            <a:off x="814128" y="6538627"/>
            <a:ext cx="7420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출처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>
                <a:latin typeface="+mn-ea"/>
              </a:rPr>
              <a:t>알렉상드르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드베르</a:t>
            </a:r>
            <a:r>
              <a:rPr lang="ko-KR" altLang="en-US" sz="1200" dirty="0">
                <a:latin typeface="+mn-ea"/>
              </a:rPr>
              <a:t> 지음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 err="1">
                <a:latin typeface="+mn-ea"/>
              </a:rPr>
              <a:t>이문호</a:t>
            </a:r>
            <a:r>
              <a:rPr lang="ko-KR" altLang="en-US" sz="1200" dirty="0">
                <a:latin typeface="+mn-ea"/>
              </a:rPr>
              <a:t> 옮김</a:t>
            </a:r>
            <a:r>
              <a:rPr lang="en-US" altLang="ko-KR" sz="1200" dirty="0">
                <a:latin typeface="+mn-ea"/>
              </a:rPr>
              <a:t>, matplotlib</a:t>
            </a:r>
            <a:r>
              <a:rPr lang="ko-KR" altLang="en-US" sz="1200" dirty="0">
                <a:latin typeface="+mn-ea"/>
              </a:rPr>
              <a:t>을 이용한 데이터 시각화 프로그래밍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에이콘</a:t>
            </a:r>
            <a:r>
              <a:rPr lang="en-US" altLang="ko-KR" sz="1200" dirty="0">
                <a:latin typeface="+mn-ea"/>
              </a:rPr>
              <a:t>, 2015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47F59A-F98B-4A24-909A-8873AA3EA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357" y="1144283"/>
            <a:ext cx="3729390" cy="34948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1BE58F-0C8F-494C-B83B-F33B3FBC768E}"/>
              </a:ext>
            </a:extLst>
          </p:cNvPr>
          <p:cNvSpPr txBox="1"/>
          <p:nvPr/>
        </p:nvSpPr>
        <p:spPr>
          <a:xfrm>
            <a:off x="432787" y="4896045"/>
            <a:ext cx="8254013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https://matplotlib.org/3.3.3/api/_as_gen/matplotlib.pyplot.hist.html</a:t>
            </a:r>
          </a:p>
          <a:p>
            <a:r>
              <a:rPr lang="en-US" altLang="ko-KR" sz="1400" dirty="0" err="1"/>
              <a:t>matplotlib.pyplot.</a:t>
            </a:r>
            <a:r>
              <a:rPr lang="en-US" altLang="ko-KR" sz="1400" dirty="0" err="1">
                <a:solidFill>
                  <a:srgbClr val="0070C0"/>
                </a:solidFill>
              </a:rPr>
              <a:t>hist</a:t>
            </a:r>
            <a:r>
              <a:rPr lang="en-US" altLang="ko-KR" sz="1400" dirty="0"/>
              <a:t>(x, bins=None, density=False,  cumulative=False,  **</a:t>
            </a:r>
            <a:r>
              <a:rPr lang="en-US" altLang="ko-KR" sz="1400" dirty="0" err="1"/>
              <a:t>kwargs</a:t>
            </a:r>
            <a:r>
              <a:rPr lang="en-US" altLang="ko-KR" sz="1400" dirty="0"/>
              <a:t>)  # Plot a histogram.</a:t>
            </a:r>
          </a:p>
          <a:p>
            <a:r>
              <a:rPr lang="en-US" altLang="ko-KR" sz="1400" dirty="0"/>
              <a:t>x: array. Input values.</a:t>
            </a:r>
          </a:p>
          <a:p>
            <a:r>
              <a:rPr lang="en-US" altLang="ko-KR" sz="1400" dirty="0"/>
              <a:t>bins: If bins is an integer, it defines the number of equal-width bins in the range.</a:t>
            </a:r>
          </a:p>
          <a:p>
            <a:r>
              <a:rPr lang="en-US" altLang="ko-KR" sz="1400" dirty="0"/>
              <a:t>cumulative</a:t>
            </a:r>
          </a:p>
          <a:p>
            <a:r>
              <a:rPr lang="en-US" altLang="ko-KR" sz="1400" dirty="0"/>
              <a:t>density: If True, draw and return a probability density: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90267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A91D809-65FF-4589-84FC-F4090E23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상자 그림 </a:t>
            </a:r>
            <a:r>
              <a:rPr lang="en-US" altLang="ko-KR" dirty="0"/>
              <a:t>(Boxplot)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838D71-8A91-49BB-A969-5EFA71107B8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Arial" panose="020B0604020202020204" pitchFamily="34" charset="0"/>
              </a:rPr>
              <a:t>상자그림 그리기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EC9484-56A1-448A-9613-BFD7AD226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B0D056-06C1-427C-B095-DD5CAE33F6F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1E3C7-9F23-41D2-8696-F8AA19CC8BE8}"/>
              </a:ext>
            </a:extLst>
          </p:cNvPr>
          <p:cNvSpPr txBox="1"/>
          <p:nvPr/>
        </p:nvSpPr>
        <p:spPr>
          <a:xfrm>
            <a:off x="521165" y="1980047"/>
            <a:ext cx="51884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plot</a:t>
            </a:r>
          </a:p>
          <a:p>
            <a:endParaRPr lang="en-US" altLang="ko-KR" dirty="0"/>
          </a:p>
          <a:p>
            <a:r>
              <a:rPr lang="en-US" altLang="ko-KR" dirty="0"/>
              <a:t>data = </a:t>
            </a:r>
            <a:r>
              <a:rPr lang="en-US" altLang="ko-KR" dirty="0" err="1"/>
              <a:t>numpy.random.randn</a:t>
            </a:r>
            <a:r>
              <a:rPr lang="en-US" altLang="ko-KR" dirty="0"/>
              <a:t>(100, 5)</a:t>
            </a:r>
          </a:p>
          <a:p>
            <a:endParaRPr lang="en-US" altLang="ko-KR" dirty="0"/>
          </a:p>
          <a:p>
            <a:r>
              <a:rPr lang="en-US" altLang="ko-KR" dirty="0" err="1"/>
              <a:t>plot.</a:t>
            </a:r>
            <a:r>
              <a:rPr lang="en-US" altLang="ko-KR" dirty="0" err="1">
                <a:solidFill>
                  <a:srgbClr val="0070C0"/>
                </a:solidFill>
              </a:rPr>
              <a:t>boxplot</a:t>
            </a:r>
            <a:r>
              <a:rPr lang="en-US" altLang="ko-KR" dirty="0"/>
              <a:t>(data)</a:t>
            </a:r>
          </a:p>
          <a:p>
            <a:r>
              <a:rPr lang="en-US" altLang="ko-KR" dirty="0" err="1"/>
              <a:t>plot.show</a:t>
            </a:r>
            <a:r>
              <a:rPr lang="en-US" altLang="ko-KR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EF619D-B09D-4EFC-81E4-7C521C5182B6}"/>
              </a:ext>
            </a:extLst>
          </p:cNvPr>
          <p:cNvSpPr txBox="1"/>
          <p:nvPr/>
        </p:nvSpPr>
        <p:spPr>
          <a:xfrm>
            <a:off x="814128" y="6538627"/>
            <a:ext cx="7420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출처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>
                <a:latin typeface="+mn-ea"/>
              </a:rPr>
              <a:t>알렉상드르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드베르</a:t>
            </a:r>
            <a:r>
              <a:rPr lang="ko-KR" altLang="en-US" sz="1200" dirty="0">
                <a:latin typeface="+mn-ea"/>
              </a:rPr>
              <a:t> 지음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 err="1">
                <a:latin typeface="+mn-ea"/>
              </a:rPr>
              <a:t>이문호</a:t>
            </a:r>
            <a:r>
              <a:rPr lang="ko-KR" altLang="en-US" sz="1200" dirty="0">
                <a:latin typeface="+mn-ea"/>
              </a:rPr>
              <a:t> 옮김</a:t>
            </a:r>
            <a:r>
              <a:rPr lang="en-US" altLang="ko-KR" sz="1200" dirty="0">
                <a:latin typeface="+mn-ea"/>
              </a:rPr>
              <a:t>, matplotlib</a:t>
            </a:r>
            <a:r>
              <a:rPr lang="ko-KR" altLang="en-US" sz="1200" dirty="0">
                <a:latin typeface="+mn-ea"/>
              </a:rPr>
              <a:t>을 이용한 데이터 시각화 프로그래밍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에이콘</a:t>
            </a:r>
            <a:r>
              <a:rPr lang="en-US" altLang="ko-KR" sz="1200" dirty="0">
                <a:latin typeface="+mn-ea"/>
              </a:rPr>
              <a:t>, 2015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63F8E9-718E-46B9-BA40-46F47E881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223" y="1137207"/>
            <a:ext cx="4518965" cy="341129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F0DBBA2-2462-4086-A9A2-37449E064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12" y="4583258"/>
            <a:ext cx="8924925" cy="1714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2DEAA0-30B5-48A9-9E9E-FBCAAB3779BE}"/>
              </a:ext>
            </a:extLst>
          </p:cNvPr>
          <p:cNvSpPr txBox="1"/>
          <p:nvPr/>
        </p:nvSpPr>
        <p:spPr>
          <a:xfrm>
            <a:off x="1596843" y="4582592"/>
            <a:ext cx="5363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출처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n-ea"/>
              </a:rPr>
              <a:t>ko.wikipedia.org/w/</a:t>
            </a:r>
            <a:r>
              <a:rPr lang="en-US" altLang="ko-KR" sz="1200" b="0" i="0" u="none" strike="noStrike" baseline="0" dirty="0" err="1">
                <a:solidFill>
                  <a:srgbClr val="000000"/>
                </a:solidFill>
                <a:latin typeface="+mn-ea"/>
              </a:rPr>
              <a:t>index.php?title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n-ea"/>
              </a:rPr>
              <a:t>=</a:t>
            </a:r>
            <a:r>
              <a:rPr lang="ko-KR" altLang="en-US" sz="1200" b="0" i="0" u="none" strike="noStrike" baseline="0" dirty="0">
                <a:solidFill>
                  <a:srgbClr val="000000"/>
                </a:solidFill>
                <a:latin typeface="+mn-ea"/>
              </a:rPr>
              <a:t>상자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n-ea"/>
              </a:rPr>
              <a:t>_</a:t>
            </a:r>
            <a:r>
              <a:rPr lang="ko-KR" altLang="en-US" sz="1200" b="0" i="0" u="none" strike="noStrike" baseline="0" dirty="0">
                <a:solidFill>
                  <a:srgbClr val="000000"/>
                </a:solidFill>
                <a:latin typeface="+mn-ea"/>
              </a:rPr>
              <a:t>수염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n-ea"/>
              </a:rPr>
              <a:t>_</a:t>
            </a:r>
            <a:r>
              <a:rPr lang="ko-KR" altLang="en-US" sz="1200" b="0" i="0" u="none" strike="noStrike" baseline="0" dirty="0">
                <a:solidFill>
                  <a:srgbClr val="000000"/>
                </a:solidFill>
                <a:latin typeface="+mn-ea"/>
              </a:rPr>
              <a:t>그림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0205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A91D809-65FF-4589-84FC-F4090E23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곡선 그리기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838D71-8A91-49BB-A969-5EFA71107B8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Arial" panose="020B0604020202020204" pitchFamily="34" charset="0"/>
              </a:rPr>
              <a:t>여러 곡선 그리기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EC9484-56A1-448A-9613-BFD7AD226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B0D056-06C1-427C-B095-DD5CAE33F6F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1E3C7-9F23-41D2-8696-F8AA19CC8BE8}"/>
              </a:ext>
            </a:extLst>
          </p:cNvPr>
          <p:cNvSpPr txBox="1"/>
          <p:nvPr/>
        </p:nvSpPr>
        <p:spPr>
          <a:xfrm>
            <a:off x="297683" y="3757396"/>
            <a:ext cx="518844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evenly sampled time at 200ms intervals</a:t>
            </a:r>
          </a:p>
          <a:p>
            <a:r>
              <a:rPr lang="en-US" altLang="ko-KR" dirty="0"/>
              <a:t>t = </a:t>
            </a:r>
            <a:r>
              <a:rPr lang="en-US" altLang="ko-KR" dirty="0" err="1"/>
              <a:t>np.arange</a:t>
            </a:r>
            <a:r>
              <a:rPr lang="en-US" altLang="ko-KR" dirty="0"/>
              <a:t>(0., 5., 0.2)</a:t>
            </a:r>
          </a:p>
          <a:p>
            <a:endParaRPr lang="en-US" altLang="ko-KR" dirty="0"/>
          </a:p>
          <a:p>
            <a:r>
              <a:rPr lang="en-US" altLang="ko-KR" dirty="0"/>
              <a:t># red dashes, blue squares and green triangles</a:t>
            </a:r>
          </a:p>
          <a:p>
            <a:r>
              <a:rPr lang="en-US" altLang="ko-KR" dirty="0" err="1"/>
              <a:t>plt.plot</a:t>
            </a:r>
            <a:r>
              <a:rPr lang="en-US" altLang="ko-KR" dirty="0"/>
              <a:t>(t, t, 'r--', t, t**2, 'bs', t, t**3, 'g^')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592CA9-77D0-46A3-A89D-65C5D1CB1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083" y="1141532"/>
            <a:ext cx="4586234" cy="34355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F9EC4F-6B82-41A6-B6DB-A855E5DABE10}"/>
              </a:ext>
            </a:extLst>
          </p:cNvPr>
          <p:cNvSpPr txBox="1"/>
          <p:nvPr/>
        </p:nvSpPr>
        <p:spPr>
          <a:xfrm>
            <a:off x="5979258" y="4680294"/>
            <a:ext cx="241345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600" dirty="0"/>
          </a:p>
          <a:p>
            <a:r>
              <a:rPr lang="en-US" altLang="ko-KR" sz="1600" dirty="0"/>
              <a:t># </a:t>
            </a:r>
          </a:p>
          <a:p>
            <a:r>
              <a:rPr lang="en-US" altLang="ko-KR" sz="1600" dirty="0" err="1"/>
              <a:t>plt.plot</a:t>
            </a:r>
            <a:r>
              <a:rPr lang="en-US" altLang="ko-KR" sz="1600" dirty="0"/>
              <a:t>(t, t, 'r--')</a:t>
            </a:r>
          </a:p>
          <a:p>
            <a:r>
              <a:rPr lang="en-US" altLang="ko-KR" sz="1600" dirty="0" err="1"/>
              <a:t>plt.plot</a:t>
            </a:r>
            <a:r>
              <a:rPr lang="en-US" altLang="ko-KR" sz="1600" dirty="0"/>
              <a:t>(t, t**2, 'bs')</a:t>
            </a:r>
          </a:p>
          <a:p>
            <a:r>
              <a:rPr lang="en-US" altLang="ko-KR" sz="1600" dirty="0" err="1"/>
              <a:t>plt.plot</a:t>
            </a:r>
            <a:r>
              <a:rPr lang="en-US" altLang="ko-KR" sz="1600" dirty="0"/>
              <a:t>(t, t**3, 'g^')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00AE75-6B0E-497C-A7D5-D989E445CEE3}"/>
              </a:ext>
            </a:extLst>
          </p:cNvPr>
          <p:cNvSpPr txBox="1"/>
          <p:nvPr/>
        </p:nvSpPr>
        <p:spPr>
          <a:xfrm>
            <a:off x="3659827" y="6475511"/>
            <a:ext cx="2133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/>
              <a:t>https://matplotlib.org/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04307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838D71-8A91-49BB-A969-5EFA71107B8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Arial" panose="020B0604020202020204" pitchFamily="34" charset="0"/>
              </a:rPr>
              <a:t>선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추가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EC9484-56A1-448A-9613-BFD7AD226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B0D056-06C1-427C-B095-DD5CAE33F6F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361E50-3011-49DF-B3E4-45A137A198E9}"/>
              </a:ext>
            </a:extLst>
          </p:cNvPr>
          <p:cNvSpPr txBox="1"/>
          <p:nvPr/>
        </p:nvSpPr>
        <p:spPr>
          <a:xfrm>
            <a:off x="500095" y="2000186"/>
            <a:ext cx="45986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import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matplotlib.pyplot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 as plot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N = 16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for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 in range(N):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ea typeface="맑은 고딕" panose="020B0503020000020004" pitchFamily="50" charset="-127"/>
              </a:rPr>
              <a:t>   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plot.gca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().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add_line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( plot.Line2D( (0,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ea typeface="맑은 고딕" panose="020B0503020000020004" pitchFamily="50" charset="-127"/>
              </a:rPr>
              <a:t>	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(N -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, 0), color = '.5')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plot.grid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(True)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plot.axis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('scaled')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plot.show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E9BE938-73E5-44BD-B4D9-B3FBC737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rial" panose="020B0604020202020204" pitchFamily="34" charset="0"/>
              </a:rPr>
              <a:t>선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추가</a:t>
            </a:r>
            <a:endParaRPr lang="en-US" altLang="ko-KR" dirty="0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5D5A93-4A79-4720-8614-3B7F37DFC38A}"/>
              </a:ext>
            </a:extLst>
          </p:cNvPr>
          <p:cNvSpPr txBox="1"/>
          <p:nvPr/>
        </p:nvSpPr>
        <p:spPr>
          <a:xfrm>
            <a:off x="966610" y="6521535"/>
            <a:ext cx="7420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출처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알렉상드르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드베르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지음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이문호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옮김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matplotlib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을 이용한 데이터 시각화 프로그래밍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에이콘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2015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834C45-610C-485E-B874-4EA202BCE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318" y="1072121"/>
            <a:ext cx="3790950" cy="34826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E7A101-CFA2-4624-B7E5-237D852D94BF}"/>
              </a:ext>
            </a:extLst>
          </p:cNvPr>
          <p:cNvSpPr txBox="1"/>
          <p:nvPr/>
        </p:nvSpPr>
        <p:spPr>
          <a:xfrm>
            <a:off x="8420725" y="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SKIP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9D7A73-4B77-4E61-BE78-4DB18310AD87}"/>
              </a:ext>
            </a:extLst>
          </p:cNvPr>
          <p:cNvSpPr txBox="1"/>
          <p:nvPr/>
        </p:nvSpPr>
        <p:spPr>
          <a:xfrm>
            <a:off x="408373" y="5113643"/>
            <a:ext cx="82784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matplotlib.pyplot.</a:t>
            </a:r>
            <a:r>
              <a:rPr lang="en-US" altLang="ko-KR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gca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(**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)   # Get the current axes, creating one if necessary.</a:t>
            </a:r>
          </a:p>
          <a:p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matplotlib.axes.Axes.</a:t>
            </a:r>
            <a:r>
              <a:rPr lang="en-US" altLang="ko-KR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add_line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(line)   # Add a Line2D to the axes' lines; return the line</a:t>
            </a:r>
          </a:p>
          <a:p>
            <a:r>
              <a:rPr lang="en-US" altLang="ko-KR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matplotlib.lines.</a:t>
            </a:r>
            <a:r>
              <a:rPr lang="en-US" altLang="ko-KR" sz="14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Line2D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xdata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ydata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,...)   # A line - the line can have both a solid 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linestyle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connecting all the vertices, and a marker at each vertex</a:t>
            </a:r>
          </a:p>
          <a:p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plot.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axis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('scaled')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#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equal scaling. (Circles are circular)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796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A91D809-65FF-4589-84FC-F4090E23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 err="1">
                <a:effectLst/>
                <a:latin typeface="+mn-ea"/>
                <a:ea typeface="+mn-ea"/>
              </a:rPr>
              <a:t>matplotlib.pyplot.plot</a:t>
            </a:r>
            <a:r>
              <a:rPr lang="en-US" altLang="ko-KR" b="0" i="0" dirty="0">
                <a:effectLst/>
                <a:latin typeface="+mn-ea"/>
                <a:ea typeface="+mn-ea"/>
              </a:rPr>
              <a:t> API (1/3)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838D71-8A91-49BB-A969-5EFA71107B8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Arial" panose="020B0604020202020204" pitchFamily="34" charset="0"/>
              </a:rPr>
              <a:t>호출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r>
              <a:rPr lang="ko-KR" altLang="en-US" dirty="0" err="1">
                <a:latin typeface="Arial" panose="020B0604020202020204" pitchFamily="34" charset="0"/>
              </a:rPr>
              <a:t>사용예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Format string</a:t>
            </a: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EC9484-56A1-448A-9613-BFD7AD226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B0D056-06C1-427C-B095-DD5CAE33F6F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1E3C7-9F23-41D2-8696-F8AA19CC8BE8}"/>
              </a:ext>
            </a:extLst>
          </p:cNvPr>
          <p:cNvSpPr txBox="1"/>
          <p:nvPr/>
        </p:nvSpPr>
        <p:spPr>
          <a:xfrm>
            <a:off x="1454635" y="1628626"/>
            <a:ext cx="51884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plot([x], y, [</a:t>
            </a:r>
            <a:r>
              <a:rPr lang="en-US" altLang="ko-KR" dirty="0" err="1"/>
              <a:t>fmt</a:t>
            </a:r>
            <a:r>
              <a:rPr lang="en-US" altLang="ko-KR" dirty="0"/>
              <a:t>], *, data=None, **</a:t>
            </a:r>
            <a:r>
              <a:rPr lang="en-US" altLang="ko-KR" dirty="0" err="1"/>
              <a:t>kwargs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plot([x], y, [</a:t>
            </a:r>
            <a:r>
              <a:rPr lang="en-US" altLang="ko-KR" dirty="0" err="1"/>
              <a:t>fmt</a:t>
            </a:r>
            <a:r>
              <a:rPr lang="en-US" altLang="ko-KR" dirty="0"/>
              <a:t>], [x2], y2, [fmt2], ..., **</a:t>
            </a:r>
            <a:r>
              <a:rPr lang="en-US" altLang="ko-KR" dirty="0" err="1"/>
              <a:t>kwargs</a:t>
            </a:r>
            <a:r>
              <a:rPr lang="en-US" altLang="ko-KR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EF619D-B09D-4EFC-81E4-7C521C5182B6}"/>
              </a:ext>
            </a:extLst>
          </p:cNvPr>
          <p:cNvSpPr txBox="1"/>
          <p:nvPr/>
        </p:nvSpPr>
        <p:spPr>
          <a:xfrm>
            <a:off x="1968225" y="6483697"/>
            <a:ext cx="5646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출처</a:t>
            </a:r>
            <a:r>
              <a:rPr lang="en-US" altLang="ko-KR" sz="1400" dirty="0">
                <a:latin typeface="+mn-ea"/>
              </a:rPr>
              <a:t>: https://matplotlib.org/api/_as_gen/matplotlib.pyplot.plot.html</a:t>
            </a:r>
            <a:endParaRPr lang="ko-KR" altLang="en-US" sz="14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122B9-087D-488A-B9E4-C6202AF1A45B}"/>
              </a:ext>
            </a:extLst>
          </p:cNvPr>
          <p:cNvSpPr txBox="1"/>
          <p:nvPr/>
        </p:nvSpPr>
        <p:spPr>
          <a:xfrm>
            <a:off x="1746283" y="2540541"/>
            <a:ext cx="7264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&gt;&gt;&gt; plot(x, y)        # plot x and y using default line style and color</a:t>
            </a:r>
          </a:p>
          <a:p>
            <a:r>
              <a:rPr lang="en-US" altLang="ko-KR" dirty="0"/>
              <a:t>&gt;&gt;&gt; plot(x, y, '</a:t>
            </a:r>
            <a:r>
              <a:rPr lang="en-US" altLang="ko-KR" dirty="0" err="1"/>
              <a:t>bo</a:t>
            </a:r>
            <a:r>
              <a:rPr lang="en-US" altLang="ko-KR" dirty="0"/>
              <a:t>')  # plot x and y using blue circle markers</a:t>
            </a:r>
          </a:p>
          <a:p>
            <a:r>
              <a:rPr lang="en-US" altLang="ko-KR" dirty="0"/>
              <a:t>&gt;&gt;&gt; plot(y)           # plot y using x as index array 0..N-1</a:t>
            </a:r>
          </a:p>
          <a:p>
            <a:r>
              <a:rPr lang="en-US" altLang="ko-KR" dirty="0"/>
              <a:t>&gt;&gt;&gt; plot(y, 'r+')     # ditto, but with red plusses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56D4558-E072-4739-A9AC-00E237E06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4143524"/>
            <a:ext cx="68389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81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EC9484-56A1-448A-9613-BFD7AD226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B0D056-06C1-427C-B095-DD5CAE33F6F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1854A4B-2FCC-4AA5-8CE4-F9586D85C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124" y="1219200"/>
            <a:ext cx="3867150" cy="236165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5F121A5-5A94-4DFD-BD55-03536A82BC65}"/>
              </a:ext>
            </a:extLst>
          </p:cNvPr>
          <p:cNvSpPr txBox="1"/>
          <p:nvPr/>
        </p:nvSpPr>
        <p:spPr>
          <a:xfrm>
            <a:off x="5019124" y="3503104"/>
            <a:ext cx="41902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You can additionally use any </a:t>
            </a:r>
            <a:r>
              <a:rPr lang="en-US" altLang="ko-KR" sz="1200" dirty="0" err="1"/>
              <a:t>matplotlib.colors</a:t>
            </a:r>
            <a:r>
              <a:rPr lang="en-US" altLang="ko-KR" sz="1200" dirty="0"/>
              <a:t> spec, e.g. full names ('green') or hex strings ('#008000').</a:t>
            </a:r>
            <a:endParaRPr lang="ko-KR" altLang="en-US" sz="12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4500B53-3410-415D-B5D2-FB6FFD144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124" y="4076870"/>
            <a:ext cx="4419600" cy="2461423"/>
          </a:xfrm>
          <a:prstGeom prst="rect">
            <a:avLst/>
          </a:prstGeom>
        </p:spPr>
      </p:pic>
      <p:sp>
        <p:nvSpPr>
          <p:cNvPr id="36" name="제목 4">
            <a:extLst>
              <a:ext uri="{FF2B5EF4-FFF2-40B4-BE49-F238E27FC236}">
                <a16:creationId xmlns:a16="http://schemas.microsoft.com/office/drawing/2014/main" id="{6661564C-3190-4DED-AB41-2BD3AFB66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28600"/>
            <a:ext cx="8640960" cy="990600"/>
          </a:xfrm>
        </p:spPr>
        <p:txBody>
          <a:bodyPr/>
          <a:lstStyle/>
          <a:p>
            <a:r>
              <a:rPr lang="en-US" altLang="ko-KR" b="0" i="0" dirty="0" err="1">
                <a:effectLst/>
                <a:latin typeface="+mn-ea"/>
                <a:ea typeface="+mn-ea"/>
              </a:rPr>
              <a:t>matplotlib.pyplot.plot</a:t>
            </a:r>
            <a:r>
              <a:rPr lang="en-US" altLang="ko-KR" b="0" i="0" dirty="0">
                <a:effectLst/>
                <a:latin typeface="+mn-ea"/>
                <a:ea typeface="+mn-ea"/>
              </a:rPr>
              <a:t> API (2/3)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2B65E8-F9F9-4C2F-AAE0-5ECFCEE21A93}"/>
              </a:ext>
            </a:extLst>
          </p:cNvPr>
          <p:cNvSpPr txBox="1"/>
          <p:nvPr/>
        </p:nvSpPr>
        <p:spPr>
          <a:xfrm>
            <a:off x="814128" y="6538627"/>
            <a:ext cx="6469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출처</a:t>
            </a:r>
            <a:r>
              <a:rPr lang="en-US" altLang="ko-KR" sz="1200" dirty="0">
                <a:latin typeface="+mn-ea"/>
              </a:rPr>
              <a:t>: https://matplotlib.org/api/_as_gen/matplotlib.pyplot.plot.html#matplotlib.pyplot.plot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D8CF6007-EC3F-4BEF-93D1-C7B88613A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2" y="1313901"/>
            <a:ext cx="2475252" cy="4928624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CC44DE5C-CE98-4355-93BD-428FF5260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8387" y="1313854"/>
            <a:ext cx="2475252" cy="491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9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838D71-8A91-49BB-A969-5EFA71107B8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</a:rPr>
              <a:t>**</a:t>
            </a:r>
            <a:r>
              <a:rPr lang="en-US" altLang="ko-KR" dirty="0" err="1">
                <a:latin typeface="Arial" panose="020B0604020202020204" pitchFamily="34" charset="0"/>
              </a:rPr>
              <a:t>kwargs</a:t>
            </a:r>
            <a:r>
              <a:rPr lang="ko-KR" altLang="en-US" dirty="0">
                <a:latin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</a:rPr>
              <a:t>: </a:t>
            </a:r>
            <a:r>
              <a:rPr lang="ko-KR" altLang="en-US" dirty="0">
                <a:latin typeface="Arial" panose="020B0604020202020204" pitchFamily="34" charset="0"/>
              </a:rPr>
              <a:t>속성들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EC9484-56A1-448A-9613-BFD7AD226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B0D056-06C1-427C-B095-DD5CAE33F6F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1E3C7-9F23-41D2-8696-F8AA19CC8BE8}"/>
              </a:ext>
            </a:extLst>
          </p:cNvPr>
          <p:cNvSpPr txBox="1"/>
          <p:nvPr/>
        </p:nvSpPr>
        <p:spPr>
          <a:xfrm>
            <a:off x="841159" y="1900202"/>
            <a:ext cx="73935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&gt;&gt;&gt; plot([1, 2, 3], [1, 2, 3], 'go-', label='line 1', linewidth=2)</a:t>
            </a:r>
          </a:p>
          <a:p>
            <a:r>
              <a:rPr lang="en-US" altLang="ko-KR" dirty="0"/>
              <a:t>&gt;&gt;&gt; plot([1, 2, 3], [1, 4, 9], '</a:t>
            </a:r>
            <a:r>
              <a:rPr lang="en-US" altLang="ko-KR" dirty="0" err="1"/>
              <a:t>rs</a:t>
            </a:r>
            <a:r>
              <a:rPr lang="en-US" altLang="ko-KR" dirty="0"/>
              <a:t>', label='line 2')</a:t>
            </a:r>
          </a:p>
        </p:txBody>
      </p:sp>
      <p:sp>
        <p:nvSpPr>
          <p:cNvPr id="10" name="제목 4">
            <a:extLst>
              <a:ext uri="{FF2B5EF4-FFF2-40B4-BE49-F238E27FC236}">
                <a16:creationId xmlns:a16="http://schemas.microsoft.com/office/drawing/2014/main" id="{C9530A25-3C8C-45D9-A69E-1E11C25ED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28600"/>
            <a:ext cx="8640960" cy="990600"/>
          </a:xfrm>
        </p:spPr>
        <p:txBody>
          <a:bodyPr/>
          <a:lstStyle/>
          <a:p>
            <a:r>
              <a:rPr lang="en-US" altLang="ko-KR" b="0" i="0" dirty="0" err="1">
                <a:effectLst/>
                <a:latin typeface="+mn-ea"/>
                <a:ea typeface="+mn-ea"/>
              </a:rPr>
              <a:t>matplotlib.pyplot.plot</a:t>
            </a:r>
            <a:r>
              <a:rPr lang="en-US" altLang="ko-KR" b="0" i="0" dirty="0">
                <a:effectLst/>
                <a:latin typeface="+mn-ea"/>
                <a:ea typeface="+mn-ea"/>
              </a:rPr>
              <a:t> API (3/3)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D57C3D-8ADD-46AF-9F8C-BD1BEFA18D0F}"/>
              </a:ext>
            </a:extLst>
          </p:cNvPr>
          <p:cNvSpPr txBox="1"/>
          <p:nvPr/>
        </p:nvSpPr>
        <p:spPr>
          <a:xfrm>
            <a:off x="814128" y="6538627"/>
            <a:ext cx="6469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출처</a:t>
            </a:r>
            <a:r>
              <a:rPr lang="en-US" altLang="ko-KR" sz="1200" dirty="0">
                <a:latin typeface="+mn-ea"/>
              </a:rPr>
              <a:t>: https://matplotlib.org/api/_as_gen/matplotlib.pyplot.plot.html#matplotlib.pyplot.plot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361E50-3011-49DF-B3E4-45A137A198E9}"/>
              </a:ext>
            </a:extLst>
          </p:cNvPr>
          <p:cNvSpPr txBox="1"/>
          <p:nvPr/>
        </p:nvSpPr>
        <p:spPr>
          <a:xfrm>
            <a:off x="1740377" y="2546533"/>
            <a:ext cx="633830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alpha	float or None (the alpha value used for blending)</a:t>
            </a:r>
          </a:p>
          <a:p>
            <a:r>
              <a:rPr lang="en-US" altLang="ko-KR" sz="1600" dirty="0"/>
              <a:t>color or c	color</a:t>
            </a:r>
          </a:p>
          <a:p>
            <a:r>
              <a:rPr lang="en-US" altLang="ko-KR" sz="1600" dirty="0" err="1"/>
              <a:t>fillstyle</a:t>
            </a:r>
            <a:r>
              <a:rPr lang="en-US" altLang="ko-KR" sz="1600" dirty="0"/>
              <a:t>	{'full', 'left', 'right', 'bottom', 'top', 'none'}</a:t>
            </a:r>
          </a:p>
          <a:p>
            <a:r>
              <a:rPr lang="en-US" altLang="ko-KR" sz="1600" dirty="0"/>
              <a:t>label	object</a:t>
            </a:r>
          </a:p>
          <a:p>
            <a:r>
              <a:rPr lang="en-US" altLang="ko-KR" sz="1600" dirty="0" err="1"/>
              <a:t>linestyle</a:t>
            </a:r>
            <a:r>
              <a:rPr lang="en-US" altLang="ko-KR" sz="1600" dirty="0"/>
              <a:t> or ls	{'-', '--', '-.', ':', '', (offset, on-off-seq), ...}</a:t>
            </a:r>
          </a:p>
          <a:p>
            <a:r>
              <a:rPr lang="en-US" altLang="ko-KR" sz="1600" dirty="0"/>
              <a:t>linewidth or </a:t>
            </a:r>
            <a:r>
              <a:rPr lang="en-US" altLang="ko-KR" sz="1600" dirty="0" err="1"/>
              <a:t>lw</a:t>
            </a:r>
            <a:r>
              <a:rPr lang="en-US" altLang="ko-KR" sz="1600" dirty="0"/>
              <a:t>	float (in points)</a:t>
            </a:r>
          </a:p>
          <a:p>
            <a:r>
              <a:rPr lang="en-US" altLang="ko-KR" sz="1600" dirty="0"/>
              <a:t>marker	marker style string, Path or </a:t>
            </a:r>
            <a:r>
              <a:rPr lang="en-US" altLang="ko-KR" sz="1600" dirty="0" err="1"/>
              <a:t>MarkerStyle</a:t>
            </a:r>
            <a:endParaRPr lang="en-US" altLang="ko-KR" sz="1600" dirty="0"/>
          </a:p>
          <a:p>
            <a:r>
              <a:rPr lang="en-US" altLang="ko-KR" sz="1600" dirty="0" err="1"/>
              <a:t>markeredgecolor</a:t>
            </a:r>
            <a:r>
              <a:rPr lang="en-US" altLang="ko-KR" sz="1600" dirty="0"/>
              <a:t> or </a:t>
            </a:r>
            <a:r>
              <a:rPr lang="en-US" altLang="ko-KR" sz="1600" dirty="0" err="1"/>
              <a:t>mec</a:t>
            </a:r>
            <a:r>
              <a:rPr lang="en-US" altLang="ko-KR" sz="1600" dirty="0"/>
              <a:t>	color</a:t>
            </a:r>
          </a:p>
          <a:p>
            <a:r>
              <a:rPr lang="en-US" altLang="ko-KR" sz="1600" dirty="0" err="1"/>
              <a:t>markeredgewidth</a:t>
            </a:r>
            <a:r>
              <a:rPr lang="en-US" altLang="ko-KR" sz="1600" dirty="0"/>
              <a:t> or mew	float</a:t>
            </a:r>
          </a:p>
          <a:p>
            <a:r>
              <a:rPr lang="en-US" altLang="ko-KR" sz="1600" dirty="0" err="1"/>
              <a:t>markerfacecolor</a:t>
            </a:r>
            <a:r>
              <a:rPr lang="en-US" altLang="ko-KR" sz="1600" dirty="0"/>
              <a:t> or </a:t>
            </a:r>
            <a:r>
              <a:rPr lang="en-US" altLang="ko-KR" sz="1600" dirty="0" err="1"/>
              <a:t>mfc</a:t>
            </a:r>
            <a:r>
              <a:rPr lang="en-US" altLang="ko-KR" sz="1600" dirty="0"/>
              <a:t>	color</a:t>
            </a:r>
          </a:p>
          <a:p>
            <a:r>
              <a:rPr lang="en-US" altLang="ko-KR" sz="1600" dirty="0" err="1"/>
              <a:t>markerfacecoloralt</a:t>
            </a:r>
            <a:r>
              <a:rPr lang="en-US" altLang="ko-KR" sz="1600" dirty="0"/>
              <a:t> or </a:t>
            </a:r>
            <a:r>
              <a:rPr lang="en-US" altLang="ko-KR" sz="1600" dirty="0" err="1"/>
              <a:t>mfcalt</a:t>
            </a:r>
            <a:r>
              <a:rPr lang="en-US" altLang="ko-KR" sz="1600" dirty="0"/>
              <a:t>	color</a:t>
            </a:r>
          </a:p>
          <a:p>
            <a:r>
              <a:rPr lang="en-US" altLang="ko-KR" sz="1600" dirty="0" err="1"/>
              <a:t>markersize</a:t>
            </a:r>
            <a:r>
              <a:rPr lang="en-US" altLang="ko-KR" sz="1600" dirty="0"/>
              <a:t> or </a:t>
            </a:r>
            <a:r>
              <a:rPr lang="en-US" altLang="ko-KR" sz="1600" dirty="0" err="1"/>
              <a:t>ms</a:t>
            </a:r>
            <a:r>
              <a:rPr lang="en-US" altLang="ko-KR" sz="1600" dirty="0"/>
              <a:t>	float (in points)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9978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A91D809-65FF-4589-84FC-F4090E23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matplotlib </a:t>
            </a:r>
            <a:r>
              <a:rPr lang="ko-KR" altLang="en-US" dirty="0"/>
              <a:t>설치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838D71-8A91-49BB-A969-5EFA71107B8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</a:rPr>
              <a:t>matplotlib (</a:t>
            </a:r>
            <a:r>
              <a:rPr lang="ko-KR" altLang="en-US" dirty="0" err="1">
                <a:latin typeface="Arial" panose="020B0604020202020204" pitchFamily="34" charset="0"/>
              </a:rPr>
              <a:t>맷플롯립</a:t>
            </a:r>
            <a:r>
              <a:rPr lang="en-US" altLang="ko-KR" dirty="0">
                <a:latin typeface="Arial" panose="020B0604020202020204" pitchFamily="34" charset="0"/>
              </a:rPr>
              <a:t>) : Plotting</a:t>
            </a:r>
            <a:r>
              <a:rPr lang="ko-KR" altLang="en-US" dirty="0">
                <a:latin typeface="Arial" panose="020B0604020202020204" pitchFamily="34" charset="0"/>
              </a:rPr>
              <a:t>을 위한 파이썬 모듈</a:t>
            </a:r>
            <a:endParaRPr lang="en-US" altLang="ko-KR" dirty="0">
              <a:latin typeface="Arial" panose="020B0604020202020204" pitchFamily="34" charset="0"/>
            </a:endParaRPr>
          </a:p>
          <a:p>
            <a:pPr lvl="1"/>
            <a:r>
              <a:rPr lang="en-US" altLang="ko-KR" dirty="0">
                <a:latin typeface="Arial" panose="020B0604020202020204" pitchFamily="34" charset="0"/>
              </a:rPr>
              <a:t>Matplotlib: Visualization with Python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</a:rPr>
              <a:t>Matplotlib is a comprehensive library for creating static, animated, and interactive visualizations in Python.</a:t>
            </a:r>
          </a:p>
          <a:p>
            <a:pPr lvl="1"/>
            <a:endParaRPr lang="en-US" altLang="ko-KR" dirty="0">
              <a:latin typeface="Arial" panose="020B0604020202020204" pitchFamily="34" charset="0"/>
            </a:endParaRPr>
          </a:p>
          <a:p>
            <a:pPr marL="365760" lvl="1" indent="0">
              <a:buNone/>
            </a:pPr>
            <a:endParaRPr lang="en-US" altLang="ko-KR" dirty="0">
              <a:latin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</a:rPr>
              <a:t>설치</a:t>
            </a:r>
            <a:endParaRPr lang="en-US" altLang="ko-KR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dirty="0">
                <a:latin typeface="Arial" panose="020B0604020202020204" pitchFamily="34" charset="0"/>
              </a:rPr>
              <a:t>	C:\&gt; pip install matplotlib</a:t>
            </a:r>
          </a:p>
          <a:p>
            <a:r>
              <a:rPr lang="ko-KR" altLang="en-US" dirty="0">
                <a:latin typeface="Arial" panose="020B0604020202020204" pitchFamily="34" charset="0"/>
              </a:rPr>
              <a:t>예제 코드 다운로딩</a:t>
            </a:r>
            <a:endParaRPr lang="en-US" altLang="ko-KR" dirty="0">
              <a:latin typeface="Arial" panose="020B0604020202020204" pitchFamily="34" charset="0"/>
            </a:endParaRPr>
          </a:p>
          <a:p>
            <a:pPr lvl="1"/>
            <a:r>
              <a:rPr lang="en-US" altLang="ko-KR" dirty="0">
                <a:latin typeface="Arial" panose="020B0604020202020204" pitchFamily="34" charset="0"/>
              </a:rPr>
              <a:t>https://matplotlib.org/_downloads/85d9be59fab8a02517f514497a37cf68/gallery_python.zip   ( https://matplotlib.org/gallery/index.html ) 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</a:rPr>
              <a:t>www.acornpub.co.kr/book/matplotlib</a:t>
            </a:r>
          </a:p>
          <a:p>
            <a:pPr marL="45720" indent="0">
              <a:buNone/>
            </a:pPr>
            <a:endParaRPr lang="en-US" altLang="ko-KR" dirty="0">
              <a:latin typeface="Arial" panose="020B0604020202020204" pitchFamily="34" charset="0"/>
            </a:endParaRPr>
          </a:p>
          <a:p>
            <a:pPr marL="365760" lvl="1" indent="0">
              <a:buNone/>
            </a:pP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EC9484-56A1-448A-9613-BFD7AD226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B0D056-06C1-427C-B095-DD5CAE33F6FD}" type="slidenum">
              <a:rPr lang="ko-KR" altLang="en-US" smtClean="0"/>
              <a:pPr/>
              <a:t>2</a:t>
            </a:fld>
            <a:endParaRPr lang="en-US" altLang="ko-KR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322B21E-9923-452F-8A3B-FC00C9598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890" y="2991452"/>
            <a:ext cx="5657850" cy="942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97EAE1-4B91-48AB-9F86-6EDE9F5671CE}"/>
              </a:ext>
            </a:extLst>
          </p:cNvPr>
          <p:cNvSpPr txBox="1"/>
          <p:nvPr/>
        </p:nvSpPr>
        <p:spPr>
          <a:xfrm>
            <a:off x="3704215" y="6384071"/>
            <a:ext cx="2133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/>
              <a:t>https://matplotlib.org/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C5A43E-82AF-47BA-A7CC-C28662D21A41}"/>
              </a:ext>
            </a:extLst>
          </p:cNvPr>
          <p:cNvSpPr txBox="1"/>
          <p:nvPr/>
        </p:nvSpPr>
        <p:spPr>
          <a:xfrm>
            <a:off x="5016722" y="4297475"/>
            <a:ext cx="38757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C:\Users\yourPcName\AppData\Roaming\Python\Python38\</a:t>
            </a:r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site-packages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밑에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설치됨</a:t>
            </a:r>
          </a:p>
        </p:txBody>
      </p:sp>
    </p:spTree>
    <p:extLst>
      <p:ext uri="{BB962C8B-B14F-4D97-AF65-F5344CB8AC3E}">
        <p14:creationId xmlns:p14="http://schemas.microsoft.com/office/powerpoint/2010/main" val="1312288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838D71-8A91-49BB-A969-5EFA71107B8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Arial" panose="020B0604020202020204" pitchFamily="34" charset="0"/>
              </a:rPr>
              <a:t>채움 패턴 제어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EC9484-56A1-448A-9613-BFD7AD226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B0D056-06C1-427C-B095-DD5CAE33F6F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361E50-3011-49DF-B3E4-45A137A198E9}"/>
              </a:ext>
            </a:extLst>
          </p:cNvPr>
          <p:cNvSpPr txBox="1"/>
          <p:nvPr/>
        </p:nvSpPr>
        <p:spPr>
          <a:xfrm>
            <a:off x="462792" y="2187593"/>
            <a:ext cx="633830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import </a:t>
            </a:r>
            <a:r>
              <a:rPr lang="en-US" altLang="ko-KR" sz="1600" dirty="0" err="1"/>
              <a:t>numpy</a:t>
            </a:r>
            <a:endParaRPr lang="en-US" altLang="ko-KR" sz="1600" dirty="0"/>
          </a:p>
          <a:p>
            <a:r>
              <a:rPr lang="en-US" altLang="ko-KR" sz="1600" dirty="0"/>
              <a:t>import </a:t>
            </a:r>
            <a:r>
              <a:rPr lang="en-US" altLang="ko-KR" sz="1600" dirty="0" err="1"/>
              <a:t>matplotlib.pyplot</a:t>
            </a:r>
            <a:r>
              <a:rPr lang="en-US" altLang="ko-KR" sz="1600" dirty="0"/>
              <a:t> as plot</a:t>
            </a:r>
          </a:p>
          <a:p>
            <a:endParaRPr lang="en-US" altLang="ko-KR" sz="1600" dirty="0"/>
          </a:p>
          <a:p>
            <a:r>
              <a:rPr lang="en-US" altLang="ko-KR" sz="1600" dirty="0"/>
              <a:t>N = 8</a:t>
            </a:r>
          </a:p>
          <a:p>
            <a:r>
              <a:rPr lang="en-US" altLang="ko-KR" sz="1600" dirty="0"/>
              <a:t>A = </a:t>
            </a:r>
            <a:r>
              <a:rPr lang="en-US" altLang="ko-KR" sz="1600" dirty="0" err="1"/>
              <a:t>numpy.random.random</a:t>
            </a:r>
            <a:r>
              <a:rPr lang="en-US" altLang="ko-KR" sz="1600" dirty="0"/>
              <a:t>(N)</a:t>
            </a:r>
          </a:p>
          <a:p>
            <a:r>
              <a:rPr lang="en-US" altLang="ko-KR" sz="1600" dirty="0"/>
              <a:t>B = </a:t>
            </a:r>
            <a:r>
              <a:rPr lang="en-US" altLang="ko-KR" sz="1600" dirty="0" err="1"/>
              <a:t>numpy.random.random</a:t>
            </a:r>
            <a:r>
              <a:rPr lang="en-US" altLang="ko-KR" sz="1600" dirty="0"/>
              <a:t>(N)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plot.bar</a:t>
            </a:r>
            <a:r>
              <a:rPr lang="en-US" altLang="ko-KR" sz="1600" dirty="0"/>
              <a:t>(range(N), A, hatch = 'x')</a:t>
            </a:r>
          </a:p>
          <a:p>
            <a:r>
              <a:rPr lang="en-US" altLang="ko-KR" sz="1600" dirty="0" err="1"/>
              <a:t>plot.bar</a:t>
            </a:r>
            <a:r>
              <a:rPr lang="en-US" altLang="ko-KR" sz="1600" dirty="0"/>
              <a:t>(range(N), A + B, bottom = A, hatch = '/')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plot.show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E9BE938-73E5-44BD-B4D9-B3FBC737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rial" panose="020B0604020202020204" pitchFamily="34" charset="0"/>
              </a:rPr>
              <a:t>채움 패턴 제어</a:t>
            </a:r>
            <a:endParaRPr lang="en-US" altLang="ko-KR" dirty="0"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64E602-E066-4F57-91D8-FFC72A39C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948" y="1484784"/>
            <a:ext cx="3928532" cy="29212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5D5A93-4A79-4720-8614-3B7F37DFC38A}"/>
              </a:ext>
            </a:extLst>
          </p:cNvPr>
          <p:cNvSpPr txBox="1"/>
          <p:nvPr/>
        </p:nvSpPr>
        <p:spPr>
          <a:xfrm>
            <a:off x="966610" y="6521535"/>
            <a:ext cx="7420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출처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>
                <a:latin typeface="+mn-ea"/>
              </a:rPr>
              <a:t>알렉상드르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드베르</a:t>
            </a:r>
            <a:r>
              <a:rPr lang="ko-KR" altLang="en-US" sz="1200" dirty="0">
                <a:latin typeface="+mn-ea"/>
              </a:rPr>
              <a:t> 지음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 err="1">
                <a:latin typeface="+mn-ea"/>
              </a:rPr>
              <a:t>이문호</a:t>
            </a:r>
            <a:r>
              <a:rPr lang="ko-KR" altLang="en-US" sz="1200" dirty="0">
                <a:latin typeface="+mn-ea"/>
              </a:rPr>
              <a:t> 옮김</a:t>
            </a:r>
            <a:r>
              <a:rPr lang="en-US" altLang="ko-KR" sz="1200" dirty="0">
                <a:latin typeface="+mn-ea"/>
              </a:rPr>
              <a:t>, matplotlib</a:t>
            </a:r>
            <a:r>
              <a:rPr lang="ko-KR" altLang="en-US" sz="1200" dirty="0">
                <a:latin typeface="+mn-ea"/>
              </a:rPr>
              <a:t>을 이용한 데이터 시각화 프로그래밍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에이콘</a:t>
            </a:r>
            <a:r>
              <a:rPr lang="en-US" altLang="ko-KR" sz="1200" dirty="0">
                <a:latin typeface="+mn-ea"/>
              </a:rPr>
              <a:t>, 2015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54F31-A321-4508-8705-FACE726996D6}"/>
              </a:ext>
            </a:extLst>
          </p:cNvPr>
          <p:cNvSpPr txBox="1"/>
          <p:nvPr/>
        </p:nvSpPr>
        <p:spPr>
          <a:xfrm>
            <a:off x="251520" y="5070662"/>
            <a:ext cx="8501863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https://matplotlib.org/3.3.3/api/_as_gen/matplotlib.pyplot.bar.html</a:t>
            </a:r>
          </a:p>
          <a:p>
            <a:r>
              <a:rPr lang="en-US" altLang="ko-KR" sz="1400" dirty="0" err="1"/>
              <a:t>matplotlib.pyplot.</a:t>
            </a:r>
            <a:r>
              <a:rPr lang="en-US" altLang="ko-KR" sz="1400" dirty="0" err="1">
                <a:solidFill>
                  <a:srgbClr val="0070C0"/>
                </a:solidFill>
              </a:rPr>
              <a:t>bar</a:t>
            </a:r>
            <a:r>
              <a:rPr lang="en-US" altLang="ko-KR" sz="1400" dirty="0"/>
              <a:t>(x, height, width=0.8, bottom=None, *, align='center', data=None, **</a:t>
            </a:r>
            <a:r>
              <a:rPr lang="en-US" altLang="ko-KR" sz="1400" dirty="0" err="1"/>
              <a:t>kwargs</a:t>
            </a:r>
            <a:r>
              <a:rPr lang="en-US" altLang="ko-KR" sz="1400" dirty="0"/>
              <a:t>)  # Make a bar plot.</a:t>
            </a:r>
          </a:p>
          <a:p>
            <a:r>
              <a:rPr lang="en-US" altLang="ko-KR" sz="1400" dirty="0"/>
              <a:t>x: The x coordinates of the bars. 		height: The height(s) of the bars.</a:t>
            </a:r>
          </a:p>
          <a:p>
            <a:r>
              <a:rPr lang="en-US" altLang="ko-KR" sz="1400" dirty="0"/>
              <a:t>width: The width(s) of the bars.		bottom: The y coordinate(s) of the bars bases.</a:t>
            </a:r>
          </a:p>
          <a:p>
            <a:r>
              <a:rPr lang="en-US" altLang="ko-KR" sz="1400" dirty="0">
                <a:solidFill>
                  <a:srgbClr val="0070C0"/>
                </a:solidFill>
              </a:rPr>
              <a:t>hatch</a:t>
            </a:r>
            <a:r>
              <a:rPr lang="en-US" altLang="ko-KR" sz="1400" dirty="0"/>
              <a:t>: {'/', '\', '|', '-', '+', 'x', 'o', 'O', '.', '*'}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89748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A91D809-65FF-4589-84FC-F4090E23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rial" panose="020B0604020202020204" pitchFamily="34" charset="0"/>
              </a:rPr>
              <a:t>축 레이블</a:t>
            </a:r>
            <a:endParaRPr lang="en-US" altLang="ko-KR" dirty="0">
              <a:latin typeface="Arial" panose="020B0604020202020204" pitchFamily="34" charset="0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838D71-8A91-49BB-A969-5EFA71107B8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Arial" panose="020B0604020202020204" pitchFamily="34" charset="0"/>
              </a:rPr>
              <a:t>축 레이블 등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EC9484-56A1-448A-9613-BFD7AD226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B0D056-06C1-427C-B095-DD5CAE33F6F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1E3C7-9F23-41D2-8696-F8AA19CC8BE8}"/>
              </a:ext>
            </a:extLst>
          </p:cNvPr>
          <p:cNvSpPr txBox="1"/>
          <p:nvPr/>
        </p:nvSpPr>
        <p:spPr>
          <a:xfrm>
            <a:off x="389764" y="2597527"/>
            <a:ext cx="805395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import </a:t>
            </a:r>
            <a:r>
              <a:rPr lang="en-US" altLang="ko-KR" sz="1600" dirty="0" err="1"/>
              <a:t>numpy</a:t>
            </a:r>
            <a:r>
              <a:rPr lang="en-US" altLang="ko-KR" sz="1600" dirty="0"/>
              <a:t> as np</a:t>
            </a:r>
          </a:p>
          <a:p>
            <a:r>
              <a:rPr lang="en-US" altLang="ko-KR" sz="1600" dirty="0"/>
              <a:t>import </a:t>
            </a:r>
            <a:r>
              <a:rPr lang="en-US" altLang="ko-KR" sz="1600" dirty="0" err="1"/>
              <a:t>matplotlib.pyplot</a:t>
            </a:r>
            <a:r>
              <a:rPr lang="en-US" altLang="ko-KR" sz="1600" dirty="0"/>
              <a:t> as </a:t>
            </a:r>
            <a:r>
              <a:rPr lang="en-US" altLang="ko-KR" sz="1600" dirty="0" err="1"/>
              <a:t>plt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mu, sigma = 100, 15</a:t>
            </a:r>
          </a:p>
          <a:p>
            <a:r>
              <a:rPr lang="en-US" altLang="ko-KR" sz="1600" dirty="0"/>
              <a:t>x = mu + sigma * </a:t>
            </a:r>
            <a:r>
              <a:rPr lang="en-US" altLang="ko-KR" sz="1600" dirty="0" err="1"/>
              <a:t>np.random.randn</a:t>
            </a:r>
            <a:r>
              <a:rPr lang="en-US" altLang="ko-KR" sz="1600" dirty="0"/>
              <a:t>(10000)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the histogram of the data</a:t>
            </a:r>
          </a:p>
          <a:p>
            <a:r>
              <a:rPr lang="en-US" altLang="ko-KR" sz="1600" dirty="0"/>
              <a:t>n, bins, patches = </a:t>
            </a:r>
            <a:r>
              <a:rPr lang="en-US" altLang="ko-KR" sz="1600" dirty="0" err="1"/>
              <a:t>plt.hist</a:t>
            </a:r>
            <a:r>
              <a:rPr lang="en-US" altLang="ko-KR" sz="1600" dirty="0"/>
              <a:t>(x, 50, density=1, </a:t>
            </a:r>
            <a:r>
              <a:rPr lang="en-US" altLang="ko-KR" sz="1600" dirty="0" err="1"/>
              <a:t>facecolor</a:t>
            </a:r>
            <a:r>
              <a:rPr lang="en-US" altLang="ko-KR" sz="1600" dirty="0"/>
              <a:t>='g', alpha=0.75)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plt.xlabel</a:t>
            </a:r>
            <a:r>
              <a:rPr lang="en-US" altLang="ko-KR" sz="1600" dirty="0"/>
              <a:t>('Smarts')</a:t>
            </a:r>
          </a:p>
          <a:p>
            <a:r>
              <a:rPr lang="en-US" altLang="ko-KR" sz="1600" dirty="0" err="1"/>
              <a:t>plt.ylabel</a:t>
            </a:r>
            <a:r>
              <a:rPr lang="en-US" altLang="ko-KR" sz="1600" dirty="0"/>
              <a:t>('Probability')</a:t>
            </a:r>
          </a:p>
          <a:p>
            <a:r>
              <a:rPr lang="en-US" altLang="ko-KR" sz="1600" dirty="0" err="1"/>
              <a:t>plt.title</a:t>
            </a:r>
            <a:r>
              <a:rPr lang="en-US" altLang="ko-KR" sz="1600" dirty="0"/>
              <a:t>('Histogram of IQ')</a:t>
            </a:r>
          </a:p>
          <a:p>
            <a:r>
              <a:rPr lang="en-US" altLang="ko-KR" sz="1600" dirty="0" err="1"/>
              <a:t>plt.text</a:t>
            </a:r>
            <a:r>
              <a:rPr lang="en-US" altLang="ko-KR" sz="1600" dirty="0"/>
              <a:t>(60, .025, r'$\mu=100,\ \sigma=15$')</a:t>
            </a:r>
          </a:p>
          <a:p>
            <a:r>
              <a:rPr lang="en-US" altLang="ko-KR" sz="1600" dirty="0" err="1"/>
              <a:t>plt.axis</a:t>
            </a:r>
            <a:r>
              <a:rPr lang="en-US" altLang="ko-KR" sz="1600" dirty="0"/>
              <a:t>([40, 160, 0, 0.03])</a:t>
            </a:r>
          </a:p>
          <a:p>
            <a:r>
              <a:rPr lang="en-US" altLang="ko-KR" sz="1600" dirty="0" err="1"/>
              <a:t>plt.grid</a:t>
            </a:r>
            <a:r>
              <a:rPr lang="en-US" altLang="ko-KR" sz="1600" dirty="0"/>
              <a:t>(True)</a:t>
            </a:r>
          </a:p>
          <a:p>
            <a:r>
              <a:rPr lang="en-US" altLang="ko-KR" sz="1600" dirty="0" err="1"/>
              <a:t>plt.show</a:t>
            </a:r>
            <a:r>
              <a:rPr lang="en-US" altLang="ko-KR" sz="1600" dirty="0"/>
              <a:t>()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3DCEBA-70BF-49EE-8A51-FE0E35A0C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484" y="320040"/>
            <a:ext cx="4607377" cy="3457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52D03A-C258-49A1-A21B-87420CAB3914}"/>
              </a:ext>
            </a:extLst>
          </p:cNvPr>
          <p:cNvSpPr txBox="1"/>
          <p:nvPr/>
        </p:nvSpPr>
        <p:spPr>
          <a:xfrm>
            <a:off x="4421080" y="4961281"/>
            <a:ext cx="4471400" cy="1338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https://matplotlib.org/tutorials/text/mathtext.html</a:t>
            </a:r>
          </a:p>
          <a:p>
            <a:r>
              <a:rPr lang="ko-KR" alt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달러기호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($)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안에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수식을 기술하는 </a:t>
            </a:r>
            <a:r>
              <a:rPr lang="en-US" altLang="ko-KR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방식</a:t>
            </a:r>
            <a:r>
              <a:rPr lang="en-US" altLang="ko-KR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설명</a:t>
            </a:r>
            <a:r>
              <a:rPr lang="en-US" altLang="ko-KR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ko-KR" altLang="en-US" sz="16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6E9AFBA-AAA4-4635-907B-73E966A72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484" y="5607738"/>
            <a:ext cx="2796838" cy="55645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D853B74-4C47-455E-803B-3C05DB8B0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322" y="5762813"/>
            <a:ext cx="1589696" cy="29806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B0F048A-703E-4B52-BF36-4CE3D37FDF4A}"/>
              </a:ext>
            </a:extLst>
          </p:cNvPr>
          <p:cNvSpPr txBox="1"/>
          <p:nvPr/>
        </p:nvSpPr>
        <p:spPr>
          <a:xfrm>
            <a:off x="3704215" y="6475511"/>
            <a:ext cx="2133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/>
              <a:t>https://matplotlib.org/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9726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A91D809-65FF-4589-84FC-F4090E23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구성 요소들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EC9484-56A1-448A-9613-BFD7AD226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B0D056-06C1-427C-B095-DD5CAE33F6F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2E694C-2F54-4763-AA9F-0DEA82BAF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898" y="1500177"/>
            <a:ext cx="6821079" cy="50070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06268D-F2C0-429C-8306-DA3C84BF1248}"/>
              </a:ext>
            </a:extLst>
          </p:cNvPr>
          <p:cNvSpPr txBox="1"/>
          <p:nvPr/>
        </p:nvSpPr>
        <p:spPr>
          <a:xfrm>
            <a:off x="3704215" y="6526114"/>
            <a:ext cx="2133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/>
              <a:t>https://matplotlib.org/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54013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838D71-8A91-49BB-A969-5EFA71107B8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Arial" panose="020B0604020202020204" pitchFamily="34" charset="0"/>
              </a:rPr>
              <a:t>범례 </a:t>
            </a:r>
            <a:r>
              <a:rPr lang="en-US" altLang="ko-KR" dirty="0">
                <a:latin typeface="Arial" panose="020B0604020202020204" pitchFamily="34" charset="0"/>
              </a:rPr>
              <a:t>(legend) </a:t>
            </a:r>
            <a:r>
              <a:rPr lang="ko-KR" altLang="en-US" dirty="0">
                <a:latin typeface="Arial" panose="020B0604020202020204" pitchFamily="34" charset="0"/>
              </a:rPr>
              <a:t>추가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EC9484-56A1-448A-9613-BFD7AD226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B0D056-06C1-427C-B095-DD5CAE33F6F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361E50-3011-49DF-B3E4-45A137A198E9}"/>
              </a:ext>
            </a:extLst>
          </p:cNvPr>
          <p:cNvSpPr txBox="1"/>
          <p:nvPr/>
        </p:nvSpPr>
        <p:spPr>
          <a:xfrm>
            <a:off x="568526" y="2301224"/>
            <a:ext cx="633830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import </a:t>
            </a:r>
            <a:r>
              <a:rPr lang="en-US" altLang="ko-KR" sz="1600" dirty="0" err="1"/>
              <a:t>numpy</a:t>
            </a:r>
            <a:endParaRPr lang="en-US" altLang="ko-KR" sz="1600" dirty="0"/>
          </a:p>
          <a:p>
            <a:r>
              <a:rPr lang="en-US" altLang="ko-KR" sz="1600" dirty="0"/>
              <a:t>import </a:t>
            </a:r>
            <a:r>
              <a:rPr lang="en-US" altLang="ko-KR" sz="1600" dirty="0" err="1"/>
              <a:t>matplotlib.pyplot</a:t>
            </a:r>
            <a:r>
              <a:rPr lang="en-US" altLang="ko-KR" sz="1600" dirty="0"/>
              <a:t> as plot</a:t>
            </a:r>
          </a:p>
          <a:p>
            <a:endParaRPr lang="en-US" altLang="ko-KR" sz="1600" dirty="0"/>
          </a:p>
          <a:p>
            <a:r>
              <a:rPr lang="en-US" altLang="ko-KR" sz="1600" dirty="0"/>
              <a:t>X = </a:t>
            </a:r>
            <a:r>
              <a:rPr lang="en-US" altLang="ko-KR" sz="1600" dirty="0" err="1"/>
              <a:t>numpy.linspace</a:t>
            </a:r>
            <a:r>
              <a:rPr lang="en-US" altLang="ko-KR" sz="1600" dirty="0"/>
              <a:t>(0, 6, 1024)</a:t>
            </a:r>
          </a:p>
          <a:p>
            <a:r>
              <a:rPr lang="en-US" altLang="ko-KR" sz="1600" dirty="0"/>
              <a:t>Y1 = </a:t>
            </a:r>
            <a:r>
              <a:rPr lang="en-US" altLang="ko-KR" sz="1600" dirty="0" err="1"/>
              <a:t>numpy.sin</a:t>
            </a:r>
            <a:r>
              <a:rPr lang="en-US" altLang="ko-KR" sz="1600" dirty="0"/>
              <a:t>(X)</a:t>
            </a:r>
          </a:p>
          <a:p>
            <a:r>
              <a:rPr lang="en-US" altLang="ko-KR" sz="1600" dirty="0"/>
              <a:t>Y2 = </a:t>
            </a:r>
            <a:r>
              <a:rPr lang="en-US" altLang="ko-KR" sz="1600" dirty="0" err="1"/>
              <a:t>numpy.cos</a:t>
            </a:r>
            <a:r>
              <a:rPr lang="en-US" altLang="ko-KR" sz="1600" dirty="0"/>
              <a:t>(X)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plot.xlabel</a:t>
            </a:r>
            <a:r>
              <a:rPr lang="en-US" altLang="ko-KR" sz="1600" dirty="0"/>
              <a:t>('X')</a:t>
            </a:r>
          </a:p>
          <a:p>
            <a:r>
              <a:rPr lang="en-US" altLang="ko-KR" sz="1600" dirty="0" err="1"/>
              <a:t>plot.ylabel</a:t>
            </a:r>
            <a:r>
              <a:rPr lang="en-US" altLang="ko-KR" sz="1600" dirty="0"/>
              <a:t>('Y')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plot.plot</a:t>
            </a:r>
            <a:r>
              <a:rPr lang="en-US" altLang="ko-KR" sz="1600" dirty="0"/>
              <a:t>(X, Y1, c = 'r',             </a:t>
            </a:r>
            <a:r>
              <a:rPr lang="en-US" altLang="ko-KR" sz="1600" dirty="0" err="1"/>
              <a:t>lw</a:t>
            </a:r>
            <a:r>
              <a:rPr lang="en-US" altLang="ko-KR" sz="1600" dirty="0"/>
              <a:t> = 3., label = 'sin(X)')</a:t>
            </a:r>
          </a:p>
          <a:p>
            <a:r>
              <a:rPr lang="en-US" altLang="ko-KR" sz="1600" dirty="0" err="1"/>
              <a:t>plot.plot</a:t>
            </a:r>
            <a:r>
              <a:rPr lang="en-US" altLang="ko-KR" sz="1600" dirty="0"/>
              <a:t>(X, Y2, c = '.5', ls = '--', </a:t>
            </a:r>
            <a:r>
              <a:rPr lang="en-US" altLang="ko-KR" sz="1600" dirty="0" err="1"/>
              <a:t>lw</a:t>
            </a:r>
            <a:r>
              <a:rPr lang="en-US" altLang="ko-KR" sz="1600" dirty="0"/>
              <a:t> = 3., label = 'cos(X)')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plot.</a:t>
            </a:r>
            <a:r>
              <a:rPr lang="en-US" altLang="ko-KR" sz="1600" dirty="0" err="1">
                <a:solidFill>
                  <a:srgbClr val="0070C0"/>
                </a:solidFill>
              </a:rPr>
              <a:t>legend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 err="1"/>
              <a:t>plot.show</a:t>
            </a:r>
            <a:r>
              <a:rPr lang="en-US" altLang="ko-KR" sz="1600" dirty="0"/>
              <a:t>()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E9BE938-73E5-44BD-B4D9-B3FBC737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rial" panose="020B0604020202020204" pitchFamily="34" charset="0"/>
              </a:rPr>
              <a:t>범례 </a:t>
            </a:r>
            <a:r>
              <a:rPr lang="en-US" altLang="ko-KR" dirty="0">
                <a:latin typeface="Arial" panose="020B0604020202020204" pitchFamily="34" charset="0"/>
              </a:rPr>
              <a:t>(legend) </a:t>
            </a:r>
            <a:r>
              <a:rPr lang="ko-KR" altLang="en-US" dirty="0">
                <a:latin typeface="Arial" panose="020B0604020202020204" pitchFamily="34" charset="0"/>
              </a:rPr>
              <a:t>추가</a:t>
            </a:r>
            <a:endParaRPr lang="en-US" altLang="ko-KR" dirty="0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5D5A93-4A79-4720-8614-3B7F37DFC38A}"/>
              </a:ext>
            </a:extLst>
          </p:cNvPr>
          <p:cNvSpPr txBox="1"/>
          <p:nvPr/>
        </p:nvSpPr>
        <p:spPr>
          <a:xfrm>
            <a:off x="966610" y="6521535"/>
            <a:ext cx="7420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출처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>
                <a:latin typeface="+mn-ea"/>
              </a:rPr>
              <a:t>알렉상드르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드베르</a:t>
            </a:r>
            <a:r>
              <a:rPr lang="ko-KR" altLang="en-US" sz="1200" dirty="0">
                <a:latin typeface="+mn-ea"/>
              </a:rPr>
              <a:t> 지음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 err="1">
                <a:latin typeface="+mn-ea"/>
              </a:rPr>
              <a:t>이문호</a:t>
            </a:r>
            <a:r>
              <a:rPr lang="ko-KR" altLang="en-US" sz="1200" dirty="0">
                <a:latin typeface="+mn-ea"/>
              </a:rPr>
              <a:t> 옮김</a:t>
            </a:r>
            <a:r>
              <a:rPr lang="en-US" altLang="ko-KR" sz="1200" dirty="0">
                <a:latin typeface="+mn-ea"/>
              </a:rPr>
              <a:t>, matplotlib</a:t>
            </a:r>
            <a:r>
              <a:rPr lang="ko-KR" altLang="en-US" sz="1200" dirty="0">
                <a:latin typeface="+mn-ea"/>
              </a:rPr>
              <a:t>을 이용한 데이터 시각화 프로그래밍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에이콘</a:t>
            </a:r>
            <a:r>
              <a:rPr lang="en-US" altLang="ko-KR" sz="1200" dirty="0">
                <a:latin typeface="+mn-ea"/>
              </a:rPr>
              <a:t>, 2015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83FA50-E0E2-45FA-8AAA-974DA5BB2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549" y="1219200"/>
            <a:ext cx="4621931" cy="331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55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E2C4EEA-283F-4900-8459-D7E56A72C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604" y="960268"/>
            <a:ext cx="4021802" cy="3020062"/>
          </a:xfrm>
          <a:prstGeom prst="rect">
            <a:avLst/>
          </a:prstGeo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838D71-8A91-49BB-A969-5EFA71107B8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Arial" panose="020B0604020202020204" pitchFamily="34" charset="0"/>
              </a:rPr>
              <a:t>눈금 레이블 붙이기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EC9484-56A1-448A-9613-BFD7AD226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B0D056-06C1-427C-B095-DD5CAE33F6F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361E50-3011-49DF-B3E4-45A137A198E9}"/>
              </a:ext>
            </a:extLst>
          </p:cNvPr>
          <p:cNvSpPr txBox="1"/>
          <p:nvPr/>
        </p:nvSpPr>
        <p:spPr>
          <a:xfrm>
            <a:off x="219982" y="2735883"/>
            <a:ext cx="633830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import </a:t>
            </a:r>
            <a:r>
              <a:rPr lang="en-US" altLang="ko-KR" sz="1600" dirty="0" err="1"/>
              <a:t>numpy</a:t>
            </a:r>
            <a:endParaRPr lang="en-US" altLang="ko-KR" sz="1600" dirty="0"/>
          </a:p>
          <a:p>
            <a:r>
              <a:rPr lang="en-US" altLang="ko-KR" sz="1600" dirty="0"/>
              <a:t>import </a:t>
            </a:r>
            <a:r>
              <a:rPr lang="en-US" altLang="ko-KR" sz="1600" dirty="0" err="1"/>
              <a:t>matplotlib.ticker</a:t>
            </a:r>
            <a:r>
              <a:rPr lang="en-US" altLang="ko-KR" sz="1600" dirty="0"/>
              <a:t> as ticker</a:t>
            </a:r>
          </a:p>
          <a:p>
            <a:r>
              <a:rPr lang="en-US" altLang="ko-KR" sz="1600" dirty="0"/>
              <a:t>import </a:t>
            </a:r>
            <a:r>
              <a:rPr lang="en-US" altLang="ko-KR" sz="1600" dirty="0" err="1"/>
              <a:t>matplotlib.pyplot</a:t>
            </a:r>
            <a:r>
              <a:rPr lang="en-US" altLang="ko-KR" sz="1600" dirty="0"/>
              <a:t> as plot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name_list</a:t>
            </a:r>
            <a:r>
              <a:rPr lang="en-US" altLang="ko-KR" sz="1600" dirty="0"/>
              <a:t> = ['Omar', '</a:t>
            </a:r>
            <a:r>
              <a:rPr lang="en-US" altLang="ko-KR" sz="1600" dirty="0" err="1"/>
              <a:t>Serguey</a:t>
            </a:r>
            <a:r>
              <a:rPr lang="en-US" altLang="ko-KR" sz="1600" dirty="0"/>
              <a:t>', 'Max', 'Zhou', '</a:t>
            </a:r>
            <a:r>
              <a:rPr lang="en-US" altLang="ko-KR" sz="1600" dirty="0" err="1"/>
              <a:t>Abidin</a:t>
            </a:r>
            <a:r>
              <a:rPr lang="en-US" altLang="ko-KR" sz="1600" dirty="0"/>
              <a:t>']</a:t>
            </a:r>
          </a:p>
          <a:p>
            <a:r>
              <a:rPr lang="en-US" altLang="ko-KR" sz="1600" dirty="0" err="1"/>
              <a:t>value_list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numpy.random.randint</a:t>
            </a:r>
            <a:r>
              <a:rPr lang="en-US" altLang="ko-KR" sz="1600" dirty="0"/>
              <a:t>( 0, 99, size = 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name_list</a:t>
            </a:r>
            <a:r>
              <a:rPr lang="en-US" altLang="ko-KR" sz="1600" dirty="0"/>
              <a:t>) )</a:t>
            </a:r>
          </a:p>
          <a:p>
            <a:r>
              <a:rPr lang="en-US" altLang="ko-KR" sz="1600" dirty="0" err="1"/>
              <a:t>pos_list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numpy.arange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name_list</a:t>
            </a:r>
            <a:r>
              <a:rPr lang="en-US" altLang="ko-KR" sz="1600" dirty="0"/>
              <a:t>) ) </a:t>
            </a:r>
          </a:p>
          <a:p>
            <a:endParaRPr lang="en-US" altLang="ko-KR" sz="1600" dirty="0"/>
          </a:p>
          <a:p>
            <a:r>
              <a:rPr lang="en-US" altLang="ko-KR" sz="1600" dirty="0"/>
              <a:t>ax = </a:t>
            </a:r>
            <a:r>
              <a:rPr lang="en-US" altLang="ko-KR" sz="1600" dirty="0" err="1"/>
              <a:t>plot.axes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 err="1"/>
              <a:t>ax.xaxis.set_major_locator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ticker.FixedLocator</a:t>
            </a:r>
            <a:r>
              <a:rPr lang="en-US" altLang="ko-KR" sz="1600" dirty="0"/>
              <a:t>( (</a:t>
            </a:r>
            <a:r>
              <a:rPr lang="en-US" altLang="ko-KR" sz="1600" dirty="0" err="1"/>
              <a:t>pos_list</a:t>
            </a:r>
            <a:r>
              <a:rPr lang="en-US" altLang="ko-KR" sz="1600" dirty="0"/>
              <a:t>) ) )</a:t>
            </a:r>
          </a:p>
          <a:p>
            <a:r>
              <a:rPr lang="en-US" altLang="ko-KR" sz="1600" dirty="0" err="1"/>
              <a:t>ax.xaxis.set_major_formatter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ticker.FixedFormatter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name_list</a:t>
            </a:r>
            <a:r>
              <a:rPr lang="en-US" altLang="ko-KR" sz="1600" dirty="0"/>
              <a:t> ) 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plot.bar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pos_list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value_list</a:t>
            </a:r>
            <a:r>
              <a:rPr lang="en-US" altLang="ko-KR" sz="1600" dirty="0"/>
              <a:t>, color = '.75', align = 'center')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plot.show</a:t>
            </a:r>
            <a:r>
              <a:rPr lang="en-US" altLang="ko-KR" sz="1600" dirty="0"/>
              <a:t>()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E9BE938-73E5-44BD-B4D9-B3FBC737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rial" panose="020B0604020202020204" pitchFamily="34" charset="0"/>
              </a:rPr>
              <a:t>눈금 레이블 붙이기</a:t>
            </a:r>
            <a:endParaRPr lang="en-US" altLang="ko-KR" dirty="0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5D5A93-4A79-4720-8614-3B7F37DFC38A}"/>
              </a:ext>
            </a:extLst>
          </p:cNvPr>
          <p:cNvSpPr txBox="1"/>
          <p:nvPr/>
        </p:nvSpPr>
        <p:spPr>
          <a:xfrm>
            <a:off x="966610" y="6521535"/>
            <a:ext cx="7420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출처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>
                <a:latin typeface="+mn-ea"/>
              </a:rPr>
              <a:t>알렉상드르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드베르</a:t>
            </a:r>
            <a:r>
              <a:rPr lang="ko-KR" altLang="en-US" sz="1200" dirty="0">
                <a:latin typeface="+mn-ea"/>
              </a:rPr>
              <a:t> 지음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 err="1">
                <a:latin typeface="+mn-ea"/>
              </a:rPr>
              <a:t>이문호</a:t>
            </a:r>
            <a:r>
              <a:rPr lang="ko-KR" altLang="en-US" sz="1200" dirty="0">
                <a:latin typeface="+mn-ea"/>
              </a:rPr>
              <a:t> 옮김</a:t>
            </a:r>
            <a:r>
              <a:rPr lang="en-US" altLang="ko-KR" sz="1200" dirty="0">
                <a:latin typeface="+mn-ea"/>
              </a:rPr>
              <a:t>, matplotlib</a:t>
            </a:r>
            <a:r>
              <a:rPr lang="ko-KR" altLang="en-US" sz="1200" dirty="0">
                <a:latin typeface="+mn-ea"/>
              </a:rPr>
              <a:t>을 이용한 데이터 시각화 프로그래밍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에이콘</a:t>
            </a:r>
            <a:r>
              <a:rPr lang="en-US" altLang="ko-KR" sz="1200" dirty="0">
                <a:latin typeface="+mn-ea"/>
              </a:rPr>
              <a:t>, 2015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6303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EC9484-56A1-448A-9613-BFD7AD226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B0D056-06C1-427C-B095-DD5CAE33F6F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361E50-3011-49DF-B3E4-45A137A198E9}"/>
              </a:ext>
            </a:extLst>
          </p:cNvPr>
          <p:cNvSpPr txBox="1"/>
          <p:nvPr/>
        </p:nvSpPr>
        <p:spPr>
          <a:xfrm>
            <a:off x="214897" y="192274"/>
            <a:ext cx="5570534" cy="6444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pPr>
              <a:lnSpc>
                <a:spcPct val="80000"/>
              </a:lnSpc>
            </a:pPr>
            <a:r>
              <a:rPr lang="en-US" altLang="ko-KR" sz="1200" dirty="0"/>
              <a:t>import </a:t>
            </a:r>
            <a:r>
              <a:rPr lang="en-US" altLang="ko-KR" sz="1200" dirty="0" err="1"/>
              <a:t>matplotlib.ticker</a:t>
            </a:r>
            <a:r>
              <a:rPr lang="en-US" altLang="ko-KR" sz="1200" dirty="0"/>
              <a:t> as ticker</a:t>
            </a:r>
          </a:p>
          <a:p>
            <a:pPr>
              <a:lnSpc>
                <a:spcPct val="80000"/>
              </a:lnSpc>
            </a:pPr>
            <a:r>
              <a:rPr lang="en-US" altLang="ko-KR" sz="1200" dirty="0"/>
              <a:t>import </a:t>
            </a:r>
            <a:r>
              <a:rPr lang="en-US" altLang="ko-KR" sz="1200" dirty="0" err="1"/>
              <a:t>matplotlib.pyplot</a:t>
            </a:r>
            <a:r>
              <a:rPr lang="en-US" altLang="ko-KR" sz="1200" dirty="0"/>
              <a:t> as plot</a:t>
            </a:r>
          </a:p>
          <a:p>
            <a:pPr>
              <a:lnSpc>
                <a:spcPct val="80000"/>
              </a:lnSpc>
            </a:pPr>
            <a:endParaRPr lang="en-US" altLang="ko-KR" sz="1200" dirty="0"/>
          </a:p>
          <a:p>
            <a:pPr>
              <a:lnSpc>
                <a:spcPct val="80000"/>
              </a:lnSpc>
            </a:pPr>
            <a:r>
              <a:rPr lang="en-US" altLang="ko-KR" sz="1200" dirty="0" err="1"/>
              <a:t>name_list</a:t>
            </a:r>
            <a:r>
              <a:rPr lang="en-US" altLang="ko-KR" sz="1200" dirty="0"/>
              <a:t> = ['Omar', '</a:t>
            </a:r>
            <a:r>
              <a:rPr lang="en-US" altLang="ko-KR" sz="1200" dirty="0" err="1"/>
              <a:t>Serguey</a:t>
            </a:r>
            <a:r>
              <a:rPr lang="en-US" altLang="ko-KR" sz="1200" dirty="0"/>
              <a:t>', 'Max', 'Zhou', '</a:t>
            </a:r>
            <a:r>
              <a:rPr lang="en-US" altLang="ko-KR" sz="1200" dirty="0" err="1"/>
              <a:t>Abidin</a:t>
            </a:r>
            <a:r>
              <a:rPr lang="en-US" altLang="ko-KR" sz="1200" dirty="0"/>
              <a:t>']</a:t>
            </a:r>
          </a:p>
          <a:p>
            <a:pPr>
              <a:lnSpc>
                <a:spcPct val="80000"/>
              </a:lnSpc>
            </a:pPr>
            <a:r>
              <a:rPr lang="en-US" altLang="ko-KR" sz="1200" dirty="0" err="1"/>
              <a:t>len_name_list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name_list</a:t>
            </a:r>
            <a:r>
              <a:rPr lang="en-US" altLang="ko-KR" sz="1200" dirty="0"/>
              <a:t>)</a:t>
            </a:r>
          </a:p>
          <a:p>
            <a:pPr>
              <a:lnSpc>
                <a:spcPct val="80000"/>
              </a:lnSpc>
            </a:pPr>
            <a:r>
              <a:rPr lang="en-US" altLang="ko-KR" sz="1200" dirty="0" err="1"/>
              <a:t>value_list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np.random.randint</a:t>
            </a:r>
            <a:r>
              <a:rPr lang="en-US" altLang="ko-KR" sz="1200" dirty="0"/>
              <a:t>(0, 99, size = </a:t>
            </a:r>
            <a:r>
              <a:rPr lang="en-US" altLang="ko-KR" sz="1200" dirty="0" err="1"/>
              <a:t>len_name_list</a:t>
            </a:r>
            <a:r>
              <a:rPr lang="en-US" altLang="ko-KR" sz="1200" dirty="0"/>
              <a:t>)</a:t>
            </a:r>
          </a:p>
          <a:p>
            <a:pPr>
              <a:lnSpc>
                <a:spcPct val="80000"/>
              </a:lnSpc>
            </a:pPr>
            <a:r>
              <a:rPr lang="en-US" altLang="ko-KR" sz="1200" dirty="0" err="1"/>
              <a:t>pos_list</a:t>
            </a:r>
            <a:r>
              <a:rPr lang="en-US" altLang="ko-KR" sz="1200" dirty="0"/>
              <a:t> = </a:t>
            </a:r>
            <a:r>
              <a:rPr lang="en-US" altLang="ko-KR" sz="1200" dirty="0">
                <a:solidFill>
                  <a:srgbClr val="00B050"/>
                </a:solidFill>
              </a:rPr>
              <a:t>tuple</a:t>
            </a:r>
            <a:r>
              <a:rPr lang="en-US" altLang="ko-KR" sz="1200" dirty="0">
                <a:solidFill>
                  <a:srgbClr val="0070C0"/>
                </a:solidFill>
              </a:rPr>
              <a:t>(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len_name_list</a:t>
            </a:r>
            <a:r>
              <a:rPr lang="en-US" altLang="ko-KR" sz="1200" dirty="0"/>
              <a:t>) </a:t>
            </a:r>
            <a:r>
              <a:rPr lang="en-US" altLang="ko-KR" sz="1200" dirty="0">
                <a:solidFill>
                  <a:srgbClr val="0070C0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endParaRPr lang="en-US" altLang="ko-KR" sz="1200" dirty="0"/>
          </a:p>
          <a:p>
            <a:pPr>
              <a:lnSpc>
                <a:spcPct val="80000"/>
              </a:lnSpc>
            </a:pPr>
            <a:r>
              <a:rPr lang="en-US" altLang="ko-KR" sz="1200" dirty="0"/>
              <a:t>ax = </a:t>
            </a:r>
            <a:r>
              <a:rPr lang="en-US" altLang="ko-KR" sz="1200" dirty="0" err="1"/>
              <a:t>plot.axes</a:t>
            </a:r>
            <a:r>
              <a:rPr lang="en-US" altLang="ko-KR" sz="1200" dirty="0"/>
              <a:t>()</a:t>
            </a:r>
          </a:p>
          <a:p>
            <a:pPr>
              <a:lnSpc>
                <a:spcPct val="80000"/>
              </a:lnSpc>
            </a:pPr>
            <a:r>
              <a:rPr lang="en-US" altLang="ko-KR" sz="1200" dirty="0" err="1"/>
              <a:t>ax.</a:t>
            </a:r>
            <a:r>
              <a:rPr lang="en-US" altLang="ko-KR" sz="1200" dirty="0" err="1">
                <a:solidFill>
                  <a:srgbClr val="0070C0"/>
                </a:solidFill>
              </a:rPr>
              <a:t>xaxis</a:t>
            </a:r>
            <a:r>
              <a:rPr lang="en-US" altLang="ko-KR" sz="1200" dirty="0" err="1"/>
              <a:t>.set_major_locator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ticker.FixedLocator</a:t>
            </a:r>
            <a:r>
              <a:rPr lang="en-US" altLang="ko-KR" sz="1200" dirty="0"/>
              <a:t>( </a:t>
            </a:r>
            <a:r>
              <a:rPr lang="en-US" altLang="ko-KR" sz="1200" dirty="0" err="1"/>
              <a:t>pos_list</a:t>
            </a:r>
            <a:r>
              <a:rPr lang="en-US" altLang="ko-KR" sz="1200" dirty="0"/>
              <a:t> ))</a:t>
            </a:r>
          </a:p>
          <a:p>
            <a:pPr>
              <a:lnSpc>
                <a:spcPct val="80000"/>
              </a:lnSpc>
            </a:pPr>
            <a:r>
              <a:rPr lang="en-US" altLang="ko-KR" sz="1200" dirty="0" err="1"/>
              <a:t>ax.</a:t>
            </a:r>
            <a:r>
              <a:rPr lang="en-US" altLang="ko-KR" sz="1200" dirty="0" err="1">
                <a:solidFill>
                  <a:srgbClr val="0070C0"/>
                </a:solidFill>
              </a:rPr>
              <a:t>xaxis</a:t>
            </a:r>
            <a:r>
              <a:rPr lang="en-US" altLang="ko-KR" sz="1200" dirty="0" err="1"/>
              <a:t>.set_major_formatter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ticker.FixedFormatter</a:t>
            </a:r>
            <a:r>
              <a:rPr lang="en-US" altLang="ko-KR" sz="1200" dirty="0"/>
              <a:t>( </a:t>
            </a:r>
            <a:r>
              <a:rPr lang="en-US" altLang="ko-KR" sz="1200" dirty="0" err="1"/>
              <a:t>name_list</a:t>
            </a:r>
            <a:r>
              <a:rPr lang="en-US" altLang="ko-KR" sz="1200" dirty="0"/>
              <a:t> ))</a:t>
            </a:r>
          </a:p>
          <a:p>
            <a:pPr>
              <a:lnSpc>
                <a:spcPct val="80000"/>
              </a:lnSpc>
            </a:pPr>
            <a:endParaRPr lang="en-US" altLang="ko-KR" sz="1200" dirty="0"/>
          </a:p>
          <a:p>
            <a:pPr>
              <a:lnSpc>
                <a:spcPct val="80000"/>
              </a:lnSpc>
            </a:pPr>
            <a:r>
              <a:rPr lang="en-US" altLang="ko-KR" sz="1200" dirty="0"/>
              <a:t>## Remove the plot frame lines. They are unnecessary here.</a:t>
            </a:r>
          </a:p>
          <a:p>
            <a:pPr>
              <a:lnSpc>
                <a:spcPct val="80000"/>
              </a:lnSpc>
            </a:pPr>
            <a:r>
              <a:rPr lang="en-US" altLang="ko-KR" sz="1200" dirty="0" err="1"/>
              <a:t>ax.spines</a:t>
            </a:r>
            <a:r>
              <a:rPr lang="en-US" altLang="ko-KR" sz="1200" dirty="0"/>
              <a:t>['top'].</a:t>
            </a:r>
            <a:r>
              <a:rPr lang="en-US" altLang="ko-KR" sz="1200" dirty="0" err="1"/>
              <a:t>set_visible</a:t>
            </a:r>
            <a:r>
              <a:rPr lang="en-US" altLang="ko-KR" sz="1200" dirty="0"/>
              <a:t>(False)</a:t>
            </a:r>
          </a:p>
          <a:p>
            <a:pPr>
              <a:lnSpc>
                <a:spcPct val="80000"/>
              </a:lnSpc>
            </a:pPr>
            <a:r>
              <a:rPr lang="en-US" altLang="ko-KR" sz="1200" dirty="0" err="1"/>
              <a:t>ax.spines</a:t>
            </a:r>
            <a:r>
              <a:rPr lang="en-US" altLang="ko-KR" sz="1200" dirty="0"/>
              <a:t>['bottom'].</a:t>
            </a:r>
            <a:r>
              <a:rPr lang="en-US" altLang="ko-KR" sz="1200" dirty="0" err="1"/>
              <a:t>set_visible</a:t>
            </a:r>
            <a:r>
              <a:rPr lang="en-US" altLang="ko-KR" sz="1200" dirty="0"/>
              <a:t>(True)</a:t>
            </a:r>
          </a:p>
          <a:p>
            <a:pPr>
              <a:lnSpc>
                <a:spcPct val="80000"/>
              </a:lnSpc>
            </a:pPr>
            <a:r>
              <a:rPr lang="en-US" altLang="ko-KR" sz="1200" dirty="0" err="1"/>
              <a:t>ax.spines</a:t>
            </a:r>
            <a:r>
              <a:rPr lang="en-US" altLang="ko-KR" sz="1200" dirty="0"/>
              <a:t>['right'].</a:t>
            </a:r>
            <a:r>
              <a:rPr lang="en-US" altLang="ko-KR" sz="1200" dirty="0" err="1"/>
              <a:t>set_visible</a:t>
            </a:r>
            <a:r>
              <a:rPr lang="en-US" altLang="ko-KR" sz="1200" dirty="0"/>
              <a:t>(False)</a:t>
            </a:r>
          </a:p>
          <a:p>
            <a:pPr>
              <a:lnSpc>
                <a:spcPct val="80000"/>
              </a:lnSpc>
            </a:pPr>
            <a:r>
              <a:rPr lang="en-US" altLang="ko-KR" sz="1200" dirty="0" err="1"/>
              <a:t>ax.spines</a:t>
            </a:r>
            <a:r>
              <a:rPr lang="en-US" altLang="ko-KR" sz="1200" dirty="0"/>
              <a:t>['left'].</a:t>
            </a:r>
            <a:r>
              <a:rPr lang="en-US" altLang="ko-KR" sz="1200" dirty="0" err="1"/>
              <a:t>set_visible</a:t>
            </a:r>
            <a:r>
              <a:rPr lang="en-US" altLang="ko-KR" sz="1200" dirty="0"/>
              <a:t>(True)</a:t>
            </a:r>
          </a:p>
          <a:p>
            <a:pPr>
              <a:lnSpc>
                <a:spcPct val="80000"/>
              </a:lnSpc>
            </a:pPr>
            <a:endParaRPr lang="en-US" altLang="ko-KR" sz="1200" dirty="0"/>
          </a:p>
          <a:p>
            <a:pPr>
              <a:lnSpc>
                <a:spcPct val="80000"/>
              </a:lnSpc>
            </a:pPr>
            <a:r>
              <a:rPr lang="en-US" altLang="ko-KR" sz="1200" dirty="0"/>
              <a:t>## Ensure that the axis ticks only show up on the bottom and </a:t>
            </a:r>
          </a:p>
          <a:p>
            <a:pPr>
              <a:lnSpc>
                <a:spcPct val="80000"/>
              </a:lnSpc>
            </a:pPr>
            <a:r>
              <a:rPr lang="en-US" altLang="ko-KR" sz="1200" dirty="0"/>
              <a:t>##   left of the plot.</a:t>
            </a:r>
          </a:p>
          <a:p>
            <a:pPr>
              <a:lnSpc>
                <a:spcPct val="80000"/>
              </a:lnSpc>
            </a:pPr>
            <a:r>
              <a:rPr lang="en-US" altLang="ko-KR" sz="1200" dirty="0"/>
              <a:t>## Ticks on the right and top of the plot are generally unnecessary.</a:t>
            </a:r>
          </a:p>
          <a:p>
            <a:pPr>
              <a:lnSpc>
                <a:spcPct val="80000"/>
              </a:lnSpc>
            </a:pPr>
            <a:r>
              <a:rPr lang="en-US" altLang="ko-KR" sz="1200" dirty="0" err="1"/>
              <a:t>ax.get_</a:t>
            </a:r>
            <a:r>
              <a:rPr lang="en-US" altLang="ko-KR" sz="1200" dirty="0" err="1">
                <a:solidFill>
                  <a:srgbClr val="0070C0"/>
                </a:solidFill>
              </a:rPr>
              <a:t>xaxis</a:t>
            </a:r>
            <a:r>
              <a:rPr lang="en-US" altLang="ko-KR" sz="1200" dirty="0"/>
              <a:t>().</a:t>
            </a:r>
            <a:r>
              <a:rPr lang="en-US" altLang="ko-KR" sz="1200" dirty="0" err="1"/>
              <a:t>tick_bottom</a:t>
            </a:r>
            <a:r>
              <a:rPr lang="en-US" altLang="ko-KR" sz="1200" dirty="0"/>
              <a:t>()</a:t>
            </a:r>
          </a:p>
          <a:p>
            <a:pPr>
              <a:lnSpc>
                <a:spcPct val="80000"/>
              </a:lnSpc>
            </a:pPr>
            <a:r>
              <a:rPr lang="en-US" altLang="ko-KR" sz="1200" dirty="0" err="1"/>
              <a:t>ax.get_</a:t>
            </a:r>
            <a:r>
              <a:rPr lang="en-US" altLang="ko-KR" sz="1200" dirty="0" err="1">
                <a:solidFill>
                  <a:srgbClr val="FF0000"/>
                </a:solidFill>
              </a:rPr>
              <a:t>yaxis</a:t>
            </a:r>
            <a:r>
              <a:rPr lang="en-US" altLang="ko-KR" sz="1200" dirty="0"/>
              <a:t>().</a:t>
            </a:r>
            <a:r>
              <a:rPr lang="en-US" altLang="ko-KR" sz="1200" dirty="0" err="1"/>
              <a:t>tick_left</a:t>
            </a:r>
            <a:r>
              <a:rPr lang="en-US" altLang="ko-KR" sz="1200" dirty="0"/>
              <a:t>()</a:t>
            </a:r>
          </a:p>
          <a:p>
            <a:pPr>
              <a:lnSpc>
                <a:spcPct val="80000"/>
              </a:lnSpc>
            </a:pPr>
            <a:endParaRPr lang="en-US" altLang="ko-KR" sz="1200" dirty="0"/>
          </a:p>
          <a:p>
            <a:pPr>
              <a:lnSpc>
                <a:spcPct val="80000"/>
              </a:lnSpc>
            </a:pPr>
            <a:r>
              <a:rPr lang="en-US" altLang="ko-KR" sz="1200" dirty="0"/>
              <a:t>## Limit the range of the plot to only where the data is.</a:t>
            </a:r>
          </a:p>
          <a:p>
            <a:pPr>
              <a:lnSpc>
                <a:spcPct val="80000"/>
              </a:lnSpc>
            </a:pPr>
            <a:r>
              <a:rPr lang="en-US" altLang="ko-KR" sz="1200" dirty="0"/>
              <a:t>## Avoid unnecessary whitespace.</a:t>
            </a:r>
          </a:p>
          <a:p>
            <a:pPr>
              <a:lnSpc>
                <a:spcPct val="80000"/>
              </a:lnSpc>
            </a:pPr>
            <a:r>
              <a:rPr lang="en-US" altLang="ko-KR" sz="1200" dirty="0" err="1"/>
              <a:t>ax.set_</a:t>
            </a:r>
            <a:r>
              <a:rPr lang="en-US" altLang="ko-KR" sz="1200" dirty="0" err="1">
                <a:solidFill>
                  <a:srgbClr val="FF0000"/>
                </a:solidFill>
              </a:rPr>
              <a:t>ylim</a:t>
            </a:r>
            <a:r>
              <a:rPr lang="en-US" altLang="ko-KR" sz="1200" dirty="0"/>
              <a:t>(-0.25, 100)</a:t>
            </a:r>
          </a:p>
          <a:p>
            <a:pPr>
              <a:lnSpc>
                <a:spcPct val="80000"/>
              </a:lnSpc>
            </a:pPr>
            <a:endParaRPr lang="en-US" altLang="ko-KR" sz="1200" dirty="0"/>
          </a:p>
          <a:p>
            <a:pPr>
              <a:lnSpc>
                <a:spcPct val="80000"/>
              </a:lnSpc>
            </a:pPr>
            <a:r>
              <a:rPr lang="en-US" altLang="ko-KR" sz="1200" dirty="0"/>
              <a:t>## Set a fixed location and format for ticks. </a:t>
            </a:r>
          </a:p>
          <a:p>
            <a:pPr>
              <a:lnSpc>
                <a:spcPct val="80000"/>
              </a:lnSpc>
            </a:pPr>
            <a:r>
              <a:rPr lang="en-US" altLang="ko-KR" sz="1200" dirty="0" err="1"/>
              <a:t>ax.set_</a:t>
            </a:r>
            <a:r>
              <a:rPr lang="en-US" altLang="ko-KR" sz="1200" dirty="0" err="1">
                <a:solidFill>
                  <a:srgbClr val="FF0000"/>
                </a:solidFill>
              </a:rPr>
              <a:t>yticks</a:t>
            </a:r>
            <a:r>
              <a:rPr lang="en-US" altLang="ko-KR" sz="1200" dirty="0"/>
              <a:t>( range(0, 110, 20) )</a:t>
            </a:r>
          </a:p>
          <a:p>
            <a:pPr>
              <a:lnSpc>
                <a:spcPct val="80000"/>
              </a:lnSpc>
            </a:pPr>
            <a:endParaRPr lang="en-US" altLang="ko-KR" sz="1200" dirty="0"/>
          </a:p>
          <a:p>
            <a:pPr>
              <a:lnSpc>
                <a:spcPct val="80000"/>
              </a:lnSpc>
            </a:pPr>
            <a:r>
              <a:rPr lang="en-US" altLang="ko-KR" sz="1200" dirty="0"/>
              <a:t>## Use automatic </a:t>
            </a:r>
            <a:r>
              <a:rPr lang="en-US" altLang="ko-KR" sz="1200" dirty="0" err="1"/>
              <a:t>StrMethodFormatter</a:t>
            </a:r>
            <a:r>
              <a:rPr lang="en-US" altLang="ko-KR" sz="1200" dirty="0"/>
              <a:t> creation</a:t>
            </a:r>
          </a:p>
          <a:p>
            <a:pPr>
              <a:lnSpc>
                <a:spcPct val="80000"/>
              </a:lnSpc>
            </a:pPr>
            <a:r>
              <a:rPr lang="en-US" altLang="ko-KR" sz="1200" dirty="0" err="1"/>
              <a:t>ax.</a:t>
            </a:r>
            <a:r>
              <a:rPr lang="en-US" altLang="ko-KR" sz="1200" dirty="0" err="1">
                <a:solidFill>
                  <a:srgbClr val="FF0000"/>
                </a:solidFill>
              </a:rPr>
              <a:t>yaxis</a:t>
            </a:r>
            <a:r>
              <a:rPr lang="en-US" altLang="ko-KR" sz="1200" dirty="0" err="1"/>
              <a:t>.set_major_formatter</a:t>
            </a:r>
            <a:r>
              <a:rPr lang="en-US" altLang="ko-KR" sz="1200" dirty="0"/>
              <a:t>('{x:.0f}%')</a:t>
            </a:r>
          </a:p>
          <a:p>
            <a:pPr>
              <a:lnSpc>
                <a:spcPct val="80000"/>
              </a:lnSpc>
            </a:pPr>
            <a:endParaRPr lang="en-US" altLang="ko-KR" sz="1200" dirty="0"/>
          </a:p>
          <a:p>
            <a:pPr>
              <a:lnSpc>
                <a:spcPct val="80000"/>
              </a:lnSpc>
            </a:pPr>
            <a:r>
              <a:rPr lang="en-US" altLang="ko-KR" sz="1200" dirty="0"/>
              <a:t>## Provide tick lines across the plot to help your viewers trace along</a:t>
            </a:r>
          </a:p>
          <a:p>
            <a:pPr>
              <a:lnSpc>
                <a:spcPct val="80000"/>
              </a:lnSpc>
            </a:pPr>
            <a:r>
              <a:rPr lang="en-US" altLang="ko-KR" sz="1200" dirty="0"/>
              <a:t>## the axis ticks. Make sure that the lines are light and small so they</a:t>
            </a:r>
          </a:p>
          <a:p>
            <a:pPr>
              <a:lnSpc>
                <a:spcPct val="80000"/>
              </a:lnSpc>
            </a:pPr>
            <a:r>
              <a:rPr lang="en-US" altLang="ko-KR" sz="1200" dirty="0"/>
              <a:t>## don't obscure the primary data lines.</a:t>
            </a:r>
          </a:p>
          <a:p>
            <a:pPr>
              <a:lnSpc>
                <a:spcPct val="80000"/>
              </a:lnSpc>
            </a:pPr>
            <a:r>
              <a:rPr lang="en-US" altLang="ko-KR" sz="1200" dirty="0" err="1"/>
              <a:t>ax.grid</a:t>
            </a:r>
            <a:r>
              <a:rPr lang="en-US" altLang="ko-KR" sz="1200" dirty="0"/>
              <a:t>(True, 'major', </a:t>
            </a:r>
            <a:r>
              <a:rPr lang="en-US" altLang="ko-KR" sz="1200" dirty="0">
                <a:solidFill>
                  <a:srgbClr val="FF0000"/>
                </a:solidFill>
              </a:rPr>
              <a:t>'y</a:t>
            </a:r>
            <a:r>
              <a:rPr lang="en-US" altLang="ko-KR" sz="1200" dirty="0"/>
              <a:t>', ls='--', </a:t>
            </a:r>
            <a:r>
              <a:rPr lang="en-US" altLang="ko-KR" sz="1200" dirty="0" err="1"/>
              <a:t>lw</a:t>
            </a:r>
            <a:r>
              <a:rPr lang="en-US" altLang="ko-KR" sz="1200" dirty="0"/>
              <a:t>=.5, c='k', alpha=.3)</a:t>
            </a:r>
          </a:p>
          <a:p>
            <a:pPr>
              <a:lnSpc>
                <a:spcPct val="80000"/>
              </a:lnSpc>
            </a:pPr>
            <a:endParaRPr lang="en-US" altLang="ko-KR" sz="1200" dirty="0"/>
          </a:p>
          <a:p>
            <a:pPr>
              <a:lnSpc>
                <a:spcPct val="80000"/>
              </a:lnSpc>
            </a:pPr>
            <a:r>
              <a:rPr lang="en-US" altLang="ko-KR" sz="1200" dirty="0" err="1"/>
              <a:t>plot.bar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pos_list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value_list</a:t>
            </a:r>
            <a:r>
              <a:rPr lang="en-US" altLang="ko-KR" sz="1200" dirty="0"/>
              <a:t>, color = '0.5', align = 'center')</a:t>
            </a:r>
          </a:p>
          <a:p>
            <a:pPr>
              <a:lnSpc>
                <a:spcPct val="80000"/>
              </a:lnSpc>
            </a:pPr>
            <a:endParaRPr lang="en-US" altLang="ko-KR" sz="1200" dirty="0"/>
          </a:p>
          <a:p>
            <a:pPr>
              <a:lnSpc>
                <a:spcPct val="80000"/>
              </a:lnSpc>
            </a:pPr>
            <a:r>
              <a:rPr lang="en-US" altLang="ko-KR" sz="1200" dirty="0" err="1"/>
              <a:t>plot.show</a:t>
            </a:r>
            <a:r>
              <a:rPr lang="en-US" altLang="ko-KR" sz="1200" dirty="0"/>
              <a:t>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5D5A93-4A79-4720-8614-3B7F37DFC38A}"/>
              </a:ext>
            </a:extLst>
          </p:cNvPr>
          <p:cNvSpPr txBox="1"/>
          <p:nvPr/>
        </p:nvSpPr>
        <p:spPr>
          <a:xfrm>
            <a:off x="1979733" y="6507849"/>
            <a:ext cx="5984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https://matplotlib.org/gallery/showcase/bachelors_degrees_by_gender.html </a:t>
            </a:r>
            <a:r>
              <a:rPr lang="ko-KR" altLang="en-US" sz="1200" dirty="0">
                <a:latin typeface="+mn-ea"/>
              </a:rPr>
              <a:t>를 수정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563D03-DD55-4F46-87E8-03E0FBDD7C18}"/>
              </a:ext>
            </a:extLst>
          </p:cNvPr>
          <p:cNvSpPr txBox="1"/>
          <p:nvPr/>
        </p:nvSpPr>
        <p:spPr>
          <a:xfrm>
            <a:off x="5161576" y="4949033"/>
            <a:ext cx="373849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grid(b=None, which='major', axis='both', **</a:t>
            </a:r>
            <a:r>
              <a:rPr lang="en-US" altLang="ko-KR" sz="1200" dirty="0" err="1"/>
              <a:t>kwargs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b : bool or None, optional. </a:t>
            </a:r>
          </a:p>
          <a:p>
            <a:r>
              <a:rPr lang="en-US" altLang="ko-KR" sz="1200" b="0" i="0" dirty="0">
                <a:solidFill>
                  <a:srgbClr val="333333"/>
                </a:solidFill>
                <a:effectLst/>
                <a:latin typeface="helvetica neue"/>
              </a:rPr>
              <a:t>       Whether to show the grid lines.</a:t>
            </a:r>
            <a:endParaRPr lang="en-US" altLang="ko-KR" sz="1200" dirty="0"/>
          </a:p>
          <a:p>
            <a:r>
              <a:rPr lang="en-US" altLang="ko-KR" sz="1200" dirty="0"/>
              <a:t>  which : {'major', 'minor', 'both'}, optional</a:t>
            </a:r>
          </a:p>
          <a:p>
            <a:r>
              <a:rPr lang="en-US" altLang="ko-KR" sz="1200" dirty="0"/>
              <a:t>       The grid lines to apply the changes on.</a:t>
            </a:r>
          </a:p>
          <a:p>
            <a:r>
              <a:rPr lang="en-US" altLang="ko-KR" sz="1200" dirty="0"/>
              <a:t>  axis : {'both', 'x', 'y'}, optional</a:t>
            </a:r>
          </a:p>
          <a:p>
            <a:r>
              <a:rPr lang="en-US" altLang="ko-KR" sz="1200" dirty="0"/>
              <a:t>       The axis to apply the changes on</a:t>
            </a:r>
            <a:endParaRPr lang="ko-KR" altLang="en-US" sz="12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E4B6A7C-BA95-4C9F-AAE7-A5E855725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803" y="1392303"/>
            <a:ext cx="3957300" cy="28987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B34D784-34DB-4137-BD67-964AA5548930}"/>
              </a:ext>
            </a:extLst>
          </p:cNvPr>
          <p:cNvSpPr txBox="1"/>
          <p:nvPr/>
        </p:nvSpPr>
        <p:spPr>
          <a:xfrm>
            <a:off x="4105282" y="293139"/>
            <a:ext cx="4581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latin typeface="+mn-ea"/>
              </a:rPr>
              <a:t>눈금 표시 </a:t>
            </a:r>
            <a:r>
              <a:rPr lang="en-US" altLang="ko-KR" sz="2800" b="1" dirty="0">
                <a:latin typeface="+mn-ea"/>
              </a:rPr>
              <a:t>Formatting </a:t>
            </a:r>
            <a:r>
              <a:rPr lang="ko-KR" altLang="en-US" sz="2800" b="1" dirty="0">
                <a:latin typeface="+mn-ea"/>
              </a:rPr>
              <a:t>예</a:t>
            </a:r>
          </a:p>
        </p:txBody>
      </p:sp>
    </p:spTree>
    <p:extLst>
      <p:ext uri="{BB962C8B-B14F-4D97-AF65-F5344CB8AC3E}">
        <p14:creationId xmlns:p14="http://schemas.microsoft.com/office/powerpoint/2010/main" val="2684297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838D71-8A91-49BB-A969-5EFA71107B8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</a:rPr>
              <a:t>2D</a:t>
            </a:r>
            <a:r>
              <a:rPr lang="ko-KR" altLang="en-US" dirty="0">
                <a:latin typeface="Arial" panose="020B0604020202020204" pitchFamily="34" charset="0"/>
              </a:rPr>
              <a:t> 스칼라장 시각화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EC9484-56A1-448A-9613-BFD7AD226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B0D056-06C1-427C-B095-DD5CAE33F6F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361E50-3011-49DF-B3E4-45A137A198E9}"/>
              </a:ext>
            </a:extLst>
          </p:cNvPr>
          <p:cNvSpPr txBox="1"/>
          <p:nvPr/>
        </p:nvSpPr>
        <p:spPr>
          <a:xfrm>
            <a:off x="214897" y="1851878"/>
            <a:ext cx="6338303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import </a:t>
            </a:r>
            <a:r>
              <a:rPr lang="en-US" altLang="ko-KR" sz="1600" dirty="0" err="1"/>
              <a:t>numpy</a:t>
            </a:r>
            <a:endParaRPr lang="en-US" altLang="ko-KR" sz="1600" dirty="0"/>
          </a:p>
          <a:p>
            <a:r>
              <a:rPr lang="en-US" altLang="ko-KR" sz="1600" dirty="0"/>
              <a:t>from matplotlib import </a:t>
            </a:r>
            <a:r>
              <a:rPr lang="en-US" altLang="ko-KR" sz="1600" dirty="0" err="1"/>
              <a:t>pyplot</a:t>
            </a:r>
            <a:r>
              <a:rPr lang="en-US" altLang="ko-KR" sz="1600" dirty="0"/>
              <a:t> as plot</a:t>
            </a:r>
          </a:p>
          <a:p>
            <a:r>
              <a:rPr lang="en-US" altLang="ko-KR" sz="1600" dirty="0"/>
              <a:t>import matplotlib.cm as cm</a:t>
            </a:r>
          </a:p>
          <a:p>
            <a:endParaRPr lang="en-US" altLang="ko-KR" sz="1600" dirty="0"/>
          </a:p>
          <a:p>
            <a:r>
              <a:rPr lang="en-US" altLang="ko-KR" sz="1600" dirty="0"/>
              <a:t>n = 256</a:t>
            </a:r>
          </a:p>
          <a:p>
            <a:r>
              <a:rPr lang="en-US" altLang="ko-KR" sz="1600" dirty="0"/>
              <a:t>x = </a:t>
            </a:r>
            <a:r>
              <a:rPr lang="en-US" altLang="ko-KR" sz="1600" dirty="0" err="1"/>
              <a:t>numpy.linspace</a:t>
            </a:r>
            <a:r>
              <a:rPr lang="en-US" altLang="ko-KR" sz="1600" dirty="0"/>
              <a:t>(-3., 3., n)</a:t>
            </a:r>
          </a:p>
          <a:p>
            <a:r>
              <a:rPr lang="en-US" altLang="ko-KR" sz="1600" dirty="0"/>
              <a:t>y = </a:t>
            </a:r>
            <a:r>
              <a:rPr lang="en-US" altLang="ko-KR" sz="1600" dirty="0" err="1"/>
              <a:t>numpy.linspace</a:t>
            </a:r>
            <a:r>
              <a:rPr lang="en-US" altLang="ko-KR" sz="1600" dirty="0"/>
              <a:t>(-3., 3., n)</a:t>
            </a:r>
          </a:p>
          <a:p>
            <a:r>
              <a:rPr lang="en-US" altLang="ko-KR" sz="1600" dirty="0"/>
              <a:t>X, Y = </a:t>
            </a:r>
            <a:r>
              <a:rPr lang="en-US" altLang="ko-KR" sz="1600" dirty="0" err="1"/>
              <a:t>numpy.meshgrid</a:t>
            </a:r>
            <a:r>
              <a:rPr lang="en-US" altLang="ko-KR" sz="1600" dirty="0"/>
              <a:t>(x, y)</a:t>
            </a:r>
          </a:p>
          <a:p>
            <a:endParaRPr lang="en-US" altLang="ko-KR" sz="1600" dirty="0"/>
          </a:p>
          <a:p>
            <a:r>
              <a:rPr lang="en-US" altLang="ko-KR" sz="1600" dirty="0"/>
              <a:t>Z = X * </a:t>
            </a:r>
            <a:r>
              <a:rPr lang="en-US" altLang="ko-KR" sz="1600" dirty="0" err="1"/>
              <a:t>numpy.sinc</a:t>
            </a:r>
            <a:r>
              <a:rPr lang="en-US" altLang="ko-KR" sz="1600" dirty="0"/>
              <a:t>(X ** 2 + Y ** 2)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plot.pcolormesh</a:t>
            </a:r>
            <a:r>
              <a:rPr lang="en-US" altLang="ko-KR" sz="1600" dirty="0"/>
              <a:t>(X, Y, Z, </a:t>
            </a:r>
            <a:r>
              <a:rPr lang="en-US" altLang="ko-KR" sz="1600" dirty="0" err="1"/>
              <a:t>cmap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cm.bwr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err="1"/>
              <a:t>plot.show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E9BE938-73E5-44BD-B4D9-B3FBC737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</a:rPr>
              <a:t>2D</a:t>
            </a:r>
            <a:r>
              <a:rPr lang="ko-KR" altLang="en-US" dirty="0">
                <a:latin typeface="Arial" panose="020B0604020202020204" pitchFamily="34" charset="0"/>
              </a:rPr>
              <a:t> 스칼라장 시각화</a:t>
            </a:r>
            <a:endParaRPr lang="en-US" altLang="ko-KR" dirty="0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5D5A93-4A79-4720-8614-3B7F37DFC38A}"/>
              </a:ext>
            </a:extLst>
          </p:cNvPr>
          <p:cNvSpPr txBox="1"/>
          <p:nvPr/>
        </p:nvSpPr>
        <p:spPr>
          <a:xfrm>
            <a:off x="966610" y="6521535"/>
            <a:ext cx="7420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출처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>
                <a:latin typeface="+mn-ea"/>
              </a:rPr>
              <a:t>알렉상드르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드베르</a:t>
            </a:r>
            <a:r>
              <a:rPr lang="ko-KR" altLang="en-US" sz="1200" dirty="0">
                <a:latin typeface="+mn-ea"/>
              </a:rPr>
              <a:t> 지음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 err="1">
                <a:latin typeface="+mn-ea"/>
              </a:rPr>
              <a:t>이문호</a:t>
            </a:r>
            <a:r>
              <a:rPr lang="ko-KR" altLang="en-US" sz="1200" dirty="0">
                <a:latin typeface="+mn-ea"/>
              </a:rPr>
              <a:t> 옮김</a:t>
            </a:r>
            <a:r>
              <a:rPr lang="en-US" altLang="ko-KR" sz="1200" dirty="0">
                <a:latin typeface="+mn-ea"/>
              </a:rPr>
              <a:t>, matplotlib</a:t>
            </a:r>
            <a:r>
              <a:rPr lang="ko-KR" altLang="en-US" sz="1200" dirty="0">
                <a:latin typeface="+mn-ea"/>
              </a:rPr>
              <a:t>을 이용한 데이터 시각화 프로그래밍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에이콘</a:t>
            </a:r>
            <a:r>
              <a:rPr lang="en-US" altLang="ko-KR" sz="1200" dirty="0">
                <a:latin typeface="+mn-ea"/>
              </a:rPr>
              <a:t>, 2015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A881C0-30C6-45E5-9273-9940A23702BE}"/>
              </a:ext>
            </a:extLst>
          </p:cNvPr>
          <p:cNvSpPr txBox="1"/>
          <p:nvPr/>
        </p:nvSpPr>
        <p:spPr>
          <a:xfrm>
            <a:off x="4676920" y="6281377"/>
            <a:ext cx="4215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https://matplotlib.org/3.3.3/tutorials/colors/colormaps.html</a:t>
            </a:r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5332A98-862A-428F-A94C-571ECE62F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39" y="5198656"/>
            <a:ext cx="3734460" cy="127456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10F7B33-FEFD-4931-9597-D0A9FE243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173" y="1483732"/>
            <a:ext cx="3296195" cy="253221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A645805-482A-4A04-A23B-735BA95BA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490" y="4618751"/>
            <a:ext cx="3734460" cy="84933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78C5915-D91A-4DEB-887E-F9F59A12E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375" y="5513233"/>
            <a:ext cx="3804374" cy="84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44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EC9484-56A1-448A-9613-BFD7AD226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B0D056-06C1-427C-B095-DD5CAE33F6F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361E50-3011-49DF-B3E4-45A137A198E9}"/>
              </a:ext>
            </a:extLst>
          </p:cNvPr>
          <p:cNvSpPr txBox="1"/>
          <p:nvPr/>
        </p:nvSpPr>
        <p:spPr>
          <a:xfrm>
            <a:off x="159797" y="1525166"/>
            <a:ext cx="7856383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400" dirty="0"/>
              <a:t>import </a:t>
            </a:r>
            <a:r>
              <a:rPr lang="en-US" altLang="ko-KR" sz="1400" dirty="0" err="1"/>
              <a:t>matplotlib.pyplot</a:t>
            </a:r>
            <a:r>
              <a:rPr lang="en-US" altLang="ko-KR" sz="1400" dirty="0"/>
              <a:t> as </a:t>
            </a:r>
            <a:r>
              <a:rPr lang="en-US" altLang="ko-KR" sz="1400" dirty="0" err="1"/>
              <a:t>plt</a:t>
            </a:r>
            <a:endParaRPr lang="en-US" altLang="ko-KR" sz="1400" dirty="0"/>
          </a:p>
          <a:p>
            <a:pPr>
              <a:lnSpc>
                <a:spcPct val="90000"/>
              </a:lnSpc>
            </a:pPr>
            <a:r>
              <a:rPr lang="en-US" altLang="ko-KR" sz="1400" dirty="0"/>
              <a:t>from matplotlib import cm</a:t>
            </a:r>
          </a:p>
          <a:p>
            <a:pPr>
              <a:lnSpc>
                <a:spcPct val="90000"/>
              </a:lnSpc>
            </a:pPr>
            <a:r>
              <a:rPr lang="en-US" altLang="ko-KR" sz="1400" dirty="0"/>
              <a:t>import </a:t>
            </a:r>
            <a:r>
              <a:rPr lang="en-US" altLang="ko-KR" sz="1400" dirty="0" err="1"/>
              <a:t>numpy</a:t>
            </a:r>
            <a:r>
              <a:rPr lang="en-US" altLang="ko-KR" sz="1400" dirty="0"/>
              <a:t> as np</a:t>
            </a:r>
          </a:p>
          <a:p>
            <a:pPr>
              <a:lnSpc>
                <a:spcPct val="90000"/>
              </a:lnSpc>
            </a:pPr>
            <a:endParaRPr lang="en-US" altLang="ko-KR" sz="1400" dirty="0"/>
          </a:p>
          <a:p>
            <a:pPr>
              <a:lnSpc>
                <a:spcPct val="90000"/>
              </a:lnSpc>
            </a:pPr>
            <a:r>
              <a:rPr lang="en-US" altLang="ko-KR" sz="1400" dirty="0"/>
              <a:t>fig, ax = </a:t>
            </a:r>
            <a:r>
              <a:rPr lang="en-US" altLang="ko-KR" sz="1400" dirty="0" err="1"/>
              <a:t>plt.subplots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subplot_kw</a:t>
            </a:r>
            <a:r>
              <a:rPr lang="en-US" altLang="ko-KR" sz="1400" dirty="0"/>
              <a:t>={"projection": "3d"})</a:t>
            </a:r>
          </a:p>
          <a:p>
            <a:pPr>
              <a:lnSpc>
                <a:spcPct val="90000"/>
              </a:lnSpc>
            </a:pPr>
            <a:r>
              <a:rPr lang="en-US" altLang="ko-KR" sz="1400" dirty="0"/>
              <a:t># ax = </a:t>
            </a:r>
            <a:r>
              <a:rPr lang="en-US" altLang="ko-KR" sz="1400" dirty="0" err="1"/>
              <a:t>plt.axes</a:t>
            </a:r>
            <a:r>
              <a:rPr lang="en-US" altLang="ko-KR" sz="1400" dirty="0"/>
              <a:t>(projection="3d")</a:t>
            </a:r>
          </a:p>
          <a:p>
            <a:pPr>
              <a:lnSpc>
                <a:spcPct val="90000"/>
              </a:lnSpc>
            </a:pPr>
            <a:endParaRPr lang="en-US" altLang="ko-KR" sz="1400" dirty="0"/>
          </a:p>
          <a:p>
            <a:pPr>
              <a:lnSpc>
                <a:spcPct val="90000"/>
              </a:lnSpc>
            </a:pPr>
            <a:r>
              <a:rPr lang="en-US" altLang="ko-KR" sz="1400" dirty="0"/>
              <a:t># Make data.</a:t>
            </a:r>
          </a:p>
          <a:p>
            <a:pPr>
              <a:lnSpc>
                <a:spcPct val="90000"/>
              </a:lnSpc>
            </a:pPr>
            <a:r>
              <a:rPr lang="en-US" altLang="ko-KR" sz="1400" dirty="0"/>
              <a:t>X = </a:t>
            </a:r>
            <a:r>
              <a:rPr lang="en-US" altLang="ko-KR" sz="1400" dirty="0" err="1"/>
              <a:t>np.arange</a:t>
            </a:r>
            <a:r>
              <a:rPr lang="en-US" altLang="ko-KR" sz="1400" dirty="0"/>
              <a:t>(-5, 5, 0.25)</a:t>
            </a:r>
          </a:p>
          <a:p>
            <a:pPr>
              <a:lnSpc>
                <a:spcPct val="90000"/>
              </a:lnSpc>
            </a:pPr>
            <a:r>
              <a:rPr lang="en-US" altLang="ko-KR" sz="1400" dirty="0"/>
              <a:t>Y = </a:t>
            </a:r>
            <a:r>
              <a:rPr lang="en-US" altLang="ko-KR" sz="1400" dirty="0" err="1"/>
              <a:t>np.arange</a:t>
            </a:r>
            <a:r>
              <a:rPr lang="en-US" altLang="ko-KR" sz="1400" dirty="0"/>
              <a:t>(-5, 5, 0.25)</a:t>
            </a:r>
          </a:p>
          <a:p>
            <a:pPr>
              <a:lnSpc>
                <a:spcPct val="90000"/>
              </a:lnSpc>
            </a:pPr>
            <a:r>
              <a:rPr lang="en-US" altLang="ko-KR" sz="1400" dirty="0"/>
              <a:t>X, Y = </a:t>
            </a:r>
            <a:r>
              <a:rPr lang="en-US" altLang="ko-KR" sz="1400" dirty="0" err="1"/>
              <a:t>np.meshgrid</a:t>
            </a:r>
            <a:r>
              <a:rPr lang="en-US" altLang="ko-KR" sz="1400" dirty="0"/>
              <a:t>(X, Y)</a:t>
            </a:r>
          </a:p>
          <a:p>
            <a:pPr>
              <a:lnSpc>
                <a:spcPct val="90000"/>
              </a:lnSpc>
            </a:pPr>
            <a:r>
              <a:rPr lang="en-US" altLang="ko-KR" sz="1400" dirty="0"/>
              <a:t>R = </a:t>
            </a:r>
            <a:r>
              <a:rPr lang="en-US" altLang="ko-KR" sz="1400" dirty="0" err="1"/>
              <a:t>np.sqrt</a:t>
            </a:r>
            <a:r>
              <a:rPr lang="en-US" altLang="ko-KR" sz="1400" dirty="0"/>
              <a:t>(X**2 + Y**2)</a:t>
            </a:r>
          </a:p>
          <a:p>
            <a:pPr>
              <a:lnSpc>
                <a:spcPct val="90000"/>
              </a:lnSpc>
            </a:pPr>
            <a:r>
              <a:rPr lang="en-US" altLang="ko-KR" sz="1400" dirty="0"/>
              <a:t>Z = </a:t>
            </a:r>
            <a:r>
              <a:rPr lang="en-US" altLang="ko-KR" sz="1400" dirty="0" err="1"/>
              <a:t>np.sin</a:t>
            </a:r>
            <a:r>
              <a:rPr lang="en-US" altLang="ko-KR" sz="1400" dirty="0"/>
              <a:t>(R)</a:t>
            </a:r>
          </a:p>
          <a:p>
            <a:pPr>
              <a:lnSpc>
                <a:spcPct val="90000"/>
              </a:lnSpc>
            </a:pPr>
            <a:endParaRPr lang="en-US" altLang="ko-KR" sz="1400" dirty="0"/>
          </a:p>
          <a:p>
            <a:pPr>
              <a:lnSpc>
                <a:spcPct val="90000"/>
              </a:lnSpc>
            </a:pPr>
            <a:r>
              <a:rPr lang="en-US" altLang="ko-KR" sz="1400" dirty="0"/>
              <a:t># Plot the surface.</a:t>
            </a:r>
          </a:p>
          <a:p>
            <a:pPr>
              <a:lnSpc>
                <a:spcPct val="90000"/>
              </a:lnSpc>
            </a:pPr>
            <a:r>
              <a:rPr lang="en-US" altLang="ko-KR" sz="1400" dirty="0"/>
              <a:t>surf = </a:t>
            </a:r>
            <a:r>
              <a:rPr lang="en-US" altLang="ko-KR" sz="1400" dirty="0" err="1"/>
              <a:t>ax.</a:t>
            </a:r>
            <a:r>
              <a:rPr lang="en-US" altLang="ko-KR" sz="1400" dirty="0" err="1">
                <a:solidFill>
                  <a:srgbClr val="0070C0"/>
                </a:solidFill>
              </a:rPr>
              <a:t>plot_surface</a:t>
            </a:r>
            <a:r>
              <a:rPr lang="en-US" altLang="ko-KR" sz="1400" dirty="0"/>
              <a:t>(X, Y, Z, </a:t>
            </a:r>
            <a:r>
              <a:rPr lang="en-US" altLang="ko-KR" sz="1400" dirty="0" err="1"/>
              <a:t>cmap</a:t>
            </a:r>
            <a:r>
              <a:rPr lang="en-US" altLang="ko-KR" sz="1400" dirty="0"/>
              <a:t>=</a:t>
            </a:r>
            <a:r>
              <a:rPr lang="en-US" altLang="ko-KR" sz="1400" dirty="0" err="1"/>
              <a:t>cm.coolwarm</a:t>
            </a:r>
            <a:r>
              <a:rPr lang="en-US" altLang="ko-KR" sz="1400" dirty="0"/>
              <a:t>,</a:t>
            </a:r>
          </a:p>
          <a:p>
            <a:pPr>
              <a:lnSpc>
                <a:spcPct val="90000"/>
              </a:lnSpc>
            </a:pPr>
            <a:r>
              <a:rPr lang="en-US" altLang="ko-KR" sz="1400" dirty="0"/>
              <a:t>                       linewidth=0, </a:t>
            </a:r>
            <a:r>
              <a:rPr lang="en-US" altLang="ko-KR" sz="1400" dirty="0" err="1"/>
              <a:t>antialiased</a:t>
            </a:r>
            <a:r>
              <a:rPr lang="en-US" altLang="ko-KR" sz="1400" dirty="0"/>
              <a:t>=False)</a:t>
            </a:r>
          </a:p>
          <a:p>
            <a:pPr>
              <a:lnSpc>
                <a:spcPct val="90000"/>
              </a:lnSpc>
            </a:pPr>
            <a:endParaRPr lang="en-US" altLang="ko-KR" sz="1400" dirty="0"/>
          </a:p>
          <a:p>
            <a:pPr>
              <a:lnSpc>
                <a:spcPct val="90000"/>
              </a:lnSpc>
            </a:pPr>
            <a:r>
              <a:rPr lang="en-US" altLang="ko-KR" sz="1400" dirty="0"/>
              <a:t># Customize the z axis.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/>
              <a:t>ax.set_zlim</a:t>
            </a:r>
            <a:r>
              <a:rPr lang="en-US" altLang="ko-KR" sz="1400" dirty="0"/>
              <a:t>(-1.01, 1.01)</a:t>
            </a:r>
          </a:p>
          <a:p>
            <a:pPr>
              <a:lnSpc>
                <a:spcPct val="90000"/>
              </a:lnSpc>
            </a:pPr>
            <a:endParaRPr lang="en-US" altLang="ko-KR" sz="1400" dirty="0"/>
          </a:p>
          <a:p>
            <a:pPr>
              <a:lnSpc>
                <a:spcPct val="90000"/>
              </a:lnSpc>
            </a:pPr>
            <a:r>
              <a:rPr lang="en-US" altLang="ko-KR" sz="1400" dirty="0"/>
              <a:t># Add a color bar which maps values to colors.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/>
              <a:t>fig.colorbar</a:t>
            </a:r>
            <a:r>
              <a:rPr lang="en-US" altLang="ko-KR" sz="1400" dirty="0"/>
              <a:t>(surf, shrink=0.5, aspect=5)</a:t>
            </a:r>
          </a:p>
          <a:p>
            <a:pPr>
              <a:lnSpc>
                <a:spcPct val="90000"/>
              </a:lnSpc>
            </a:pPr>
            <a:endParaRPr lang="en-US" altLang="ko-KR" sz="1400" dirty="0"/>
          </a:p>
          <a:p>
            <a:pPr>
              <a:lnSpc>
                <a:spcPct val="90000"/>
              </a:lnSpc>
            </a:pPr>
            <a:r>
              <a:rPr lang="en-US" altLang="ko-KR" sz="1400" dirty="0" err="1"/>
              <a:t>plt.show</a:t>
            </a:r>
            <a:r>
              <a:rPr lang="en-US" altLang="ko-KR" sz="1400" dirty="0"/>
              <a:t>()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E9BE938-73E5-44BD-B4D9-B3FBC737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28600"/>
            <a:ext cx="8892480" cy="990600"/>
          </a:xfrm>
        </p:spPr>
        <p:txBody>
          <a:bodyPr/>
          <a:lstStyle/>
          <a:p>
            <a:r>
              <a:rPr lang="en-US" altLang="ko-KR" dirty="0"/>
              <a:t>3D </a:t>
            </a:r>
            <a:r>
              <a:rPr lang="ko-KR" altLang="en-US" dirty="0"/>
              <a:t>시각화 </a:t>
            </a:r>
            <a:r>
              <a:rPr lang="en-US" altLang="ko-KR" dirty="0"/>
              <a:t>(3D surface, color map)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5D5A93-4A79-4720-8614-3B7F37DFC38A}"/>
              </a:ext>
            </a:extLst>
          </p:cNvPr>
          <p:cNvSpPr txBox="1"/>
          <p:nvPr/>
        </p:nvSpPr>
        <p:spPr>
          <a:xfrm>
            <a:off x="128376" y="6556676"/>
            <a:ext cx="4569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https://matplotlib.org/gallery/mplot3d/surface3d.html </a:t>
            </a:r>
            <a:r>
              <a:rPr lang="ko-KR" altLang="en-US" sz="1200" dirty="0">
                <a:latin typeface="+mn-ea"/>
              </a:rPr>
              <a:t>수정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F34F45-6984-46E4-97BA-F393B1FE6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718" y="1354713"/>
            <a:ext cx="4009762" cy="30837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F40ED4-9BE8-4CDB-94A7-E8078E06341A}"/>
              </a:ext>
            </a:extLst>
          </p:cNvPr>
          <p:cNvSpPr txBox="1"/>
          <p:nvPr/>
        </p:nvSpPr>
        <p:spPr>
          <a:xfrm>
            <a:off x="4145873" y="4742022"/>
            <a:ext cx="486975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https://matplotlib.org/3.3.3/api/_as_gen/matplotlib.pyplot.subplots.html</a:t>
            </a:r>
          </a:p>
          <a:p>
            <a:r>
              <a:rPr lang="en-US" altLang="ko-KR" sz="1400" dirty="0" err="1"/>
              <a:t>matplotlib.pyplot.</a:t>
            </a:r>
            <a:r>
              <a:rPr lang="en-US" altLang="ko-KR" sz="1400" dirty="0" err="1">
                <a:solidFill>
                  <a:srgbClr val="0070C0"/>
                </a:solidFill>
              </a:rPr>
              <a:t>subplots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nrows</a:t>
            </a:r>
            <a:r>
              <a:rPr lang="en-US" altLang="ko-KR" sz="1400" dirty="0"/>
              <a:t>=1, </a:t>
            </a:r>
            <a:r>
              <a:rPr lang="en-US" altLang="ko-KR" sz="1400" dirty="0" err="1"/>
              <a:t>ncols</a:t>
            </a:r>
            <a:r>
              <a:rPr lang="en-US" altLang="ko-KR" sz="1400" dirty="0"/>
              <a:t>=1, </a:t>
            </a:r>
            <a:r>
              <a:rPr lang="en-US" altLang="ko-KR" sz="1400" dirty="0" err="1"/>
              <a:t>subplot_kw</a:t>
            </a:r>
            <a:r>
              <a:rPr lang="en-US" altLang="ko-KR" sz="1400" dirty="0"/>
              <a:t> =None, **</a:t>
            </a:r>
            <a:r>
              <a:rPr lang="en-US" altLang="ko-KR" sz="1400" dirty="0" err="1"/>
              <a:t>fig_kw</a:t>
            </a:r>
            <a:r>
              <a:rPr lang="en-US" altLang="ko-KR" sz="1400" dirty="0"/>
              <a:t>)  Create a figure and a set of subplots.    </a:t>
            </a:r>
            <a:r>
              <a:rPr lang="en-US" altLang="ko-KR" sz="1400" i="1" dirty="0" err="1"/>
              <a:t>nrows</a:t>
            </a:r>
            <a:r>
              <a:rPr lang="en-US" altLang="ko-KR" sz="1400" i="1" dirty="0"/>
              <a:t>, </a:t>
            </a:r>
            <a:r>
              <a:rPr lang="en-US" altLang="ko-KR" sz="1400" i="1" dirty="0" err="1"/>
              <a:t>ncols</a:t>
            </a:r>
            <a:r>
              <a:rPr lang="en-US" altLang="ko-KR" sz="1400" i="1" dirty="0"/>
              <a:t>: </a:t>
            </a:r>
            <a:r>
              <a:rPr lang="en-US" altLang="ko-KR" sz="1400" dirty="0"/>
              <a:t>Number of rows/columns of the subplot grid.</a:t>
            </a:r>
          </a:p>
          <a:p>
            <a:r>
              <a:rPr lang="en-US" altLang="ko-KR" sz="1400" i="1" dirty="0" err="1"/>
              <a:t>subplot_kw</a:t>
            </a:r>
            <a:r>
              <a:rPr lang="en-US" altLang="ko-KR" sz="1400" i="1" dirty="0"/>
              <a:t>: </a:t>
            </a:r>
            <a:r>
              <a:rPr lang="en-US" altLang="ko-KR" sz="1400" dirty="0" err="1"/>
              <a:t>Dict</a:t>
            </a:r>
            <a:r>
              <a:rPr lang="en-US" altLang="ko-KR" sz="1400" dirty="0"/>
              <a:t> with keywords passed to the </a:t>
            </a:r>
            <a:r>
              <a:rPr lang="en-US" altLang="ko-KR" sz="1400" dirty="0" err="1"/>
              <a:t>add_subplot</a:t>
            </a:r>
            <a:r>
              <a:rPr lang="en-US" altLang="ko-KR" sz="1400" dirty="0"/>
              <a:t> call used to create each subplot.</a:t>
            </a:r>
          </a:p>
          <a:p>
            <a:r>
              <a:rPr lang="en-US" altLang="ko-KR" sz="1400" b="1" i="1" dirty="0"/>
              <a:t>Returns:   </a:t>
            </a:r>
            <a:r>
              <a:rPr lang="en-US" altLang="ko-KR" sz="1400" i="1" dirty="0"/>
              <a:t>fig: </a:t>
            </a:r>
            <a:r>
              <a:rPr lang="en-US" altLang="ko-KR" sz="1400" dirty="0"/>
              <a:t>Figure    </a:t>
            </a:r>
            <a:r>
              <a:rPr lang="en-US" altLang="ko-KR" sz="1400" i="1" dirty="0"/>
              <a:t>ax: </a:t>
            </a:r>
            <a:r>
              <a:rPr lang="en-US" altLang="ko-KR" sz="1400" dirty="0" err="1"/>
              <a:t>axes.Axes</a:t>
            </a:r>
            <a:r>
              <a:rPr lang="en-US" altLang="ko-KR" sz="1400" dirty="0"/>
              <a:t> or array of Axes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06331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267C814-0E0C-43DE-A75C-DD92B6C8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err="1"/>
              <a:t>Pyplot</a:t>
            </a:r>
            <a:r>
              <a:rPr lang="ko-KR" altLang="en-US" sz="3600" dirty="0"/>
              <a:t>의 함수들 </a:t>
            </a:r>
            <a:r>
              <a:rPr lang="en-US" altLang="ko-KR" sz="3600" dirty="0"/>
              <a:t>(</a:t>
            </a:r>
            <a:r>
              <a:rPr lang="en-US" altLang="ko-KR" sz="3600" dirty="0" err="1"/>
              <a:t>matplotlib.pyplot</a:t>
            </a:r>
            <a:r>
              <a:rPr lang="en-US" altLang="ko-KR" sz="3600" dirty="0"/>
              <a:t>) (1/6)</a:t>
            </a:r>
            <a:endParaRPr lang="ko-KR" altLang="en-US" sz="3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7752CB-D068-4651-9CB2-AE5FB124A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B0D056-06C1-427C-B095-DD5CAE33F6FD}" type="slidenum">
              <a:rPr lang="ko-KR" altLang="en-US" smtClean="0"/>
              <a:pPr/>
              <a:t>28</a:t>
            </a:fld>
            <a:endParaRPr lang="en-US" altLang="ko-KR" sz="120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662EDD-06EB-4270-ABD3-04861077185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/>
              <a:t>Function	Description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acorr</a:t>
            </a:r>
            <a:r>
              <a:rPr lang="en-US" altLang="ko-KR" sz="1600" dirty="0"/>
              <a:t>	Plot the autocorrelation of x.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angle_spectrum</a:t>
            </a:r>
            <a:r>
              <a:rPr lang="en-US" altLang="ko-KR" sz="1600" dirty="0"/>
              <a:t>	Plot the angle spectrum.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/>
              <a:t>annotate	Annotate the point </a:t>
            </a:r>
            <a:r>
              <a:rPr lang="en-US" altLang="ko-KR" sz="1600" dirty="0" err="1"/>
              <a:t>xy</a:t>
            </a:r>
            <a:r>
              <a:rPr lang="en-US" altLang="ko-KR" sz="1600" dirty="0"/>
              <a:t> with text </a:t>
            </a:r>
            <a:r>
              <a:rPr lang="en-US" altLang="ko-KR" sz="1600" dirty="0" err="1"/>
              <a:t>text</a:t>
            </a:r>
            <a:r>
              <a:rPr lang="en-US" altLang="ko-KR" sz="1600" dirty="0"/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/>
              <a:t>arrow	Add an arrow to the axes.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autoscale</a:t>
            </a:r>
            <a:r>
              <a:rPr lang="en-US" altLang="ko-KR" sz="1600" dirty="0"/>
              <a:t>	</a:t>
            </a:r>
            <a:r>
              <a:rPr lang="en-US" altLang="ko-KR" sz="1600" dirty="0" err="1"/>
              <a:t>Autoscale</a:t>
            </a:r>
            <a:r>
              <a:rPr lang="en-US" altLang="ko-KR" sz="1600" dirty="0"/>
              <a:t> the axis view to the data (toggle).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>
                <a:solidFill>
                  <a:srgbClr val="0070C0"/>
                </a:solidFill>
              </a:rPr>
              <a:t>axes</a:t>
            </a:r>
            <a:r>
              <a:rPr lang="en-US" altLang="ko-KR" sz="1600" dirty="0"/>
              <a:t>	Add an axes to the current figure and make it the current axes.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axhline</a:t>
            </a:r>
            <a:r>
              <a:rPr lang="en-US" altLang="ko-KR" sz="1600" dirty="0"/>
              <a:t>	Add a horizontal line across the axis.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axhspan</a:t>
            </a:r>
            <a:r>
              <a:rPr lang="en-US" altLang="ko-KR" sz="1600" dirty="0"/>
              <a:t>	Add a horizontal span (rectangle) across the axis.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>
                <a:solidFill>
                  <a:srgbClr val="0070C0"/>
                </a:solidFill>
              </a:rPr>
              <a:t>axis</a:t>
            </a:r>
            <a:r>
              <a:rPr lang="en-US" altLang="ko-KR" sz="1600" dirty="0"/>
              <a:t>	Convenience method to get or set some axis properties.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axline</a:t>
            </a:r>
            <a:r>
              <a:rPr lang="en-US" altLang="ko-KR" sz="1600" dirty="0"/>
              <a:t>	Add an infinitely long straight line.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axvline</a:t>
            </a:r>
            <a:r>
              <a:rPr lang="en-US" altLang="ko-KR" sz="1600" dirty="0"/>
              <a:t>	Add a vertical line across the axes.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axvspan</a:t>
            </a:r>
            <a:r>
              <a:rPr lang="en-US" altLang="ko-KR" sz="1600" dirty="0"/>
              <a:t>	Add a vertical span (rectangle) across the axes.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>
                <a:solidFill>
                  <a:srgbClr val="0070C0"/>
                </a:solidFill>
              </a:rPr>
              <a:t>bar</a:t>
            </a:r>
            <a:r>
              <a:rPr lang="en-US" altLang="ko-KR" sz="1600" dirty="0"/>
              <a:t>	Make a bar plot.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/>
              <a:t>barbs	Plot a 2D field of barbs.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>
                <a:solidFill>
                  <a:srgbClr val="0070C0"/>
                </a:solidFill>
              </a:rPr>
              <a:t>barh</a:t>
            </a:r>
            <a:r>
              <a:rPr lang="en-US" altLang="ko-KR" sz="1600" dirty="0"/>
              <a:t>	Make a horizontal bar plot.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/>
              <a:t>box	Turn the axes box on or off on the current axes.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>
                <a:solidFill>
                  <a:srgbClr val="0070C0"/>
                </a:solidFill>
              </a:rPr>
              <a:t>boxplot</a:t>
            </a:r>
            <a:r>
              <a:rPr lang="en-US" altLang="ko-KR" sz="1600" dirty="0"/>
              <a:t>	Make a box and whisker plot.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broken_barh</a:t>
            </a:r>
            <a:r>
              <a:rPr lang="en-US" altLang="ko-KR" sz="1600" dirty="0"/>
              <a:t>	Plot a horizontal sequence of rectangles.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cla</a:t>
            </a:r>
            <a:r>
              <a:rPr lang="en-US" altLang="ko-KR" sz="1600" dirty="0"/>
              <a:t>	Clear the current axes.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clabel</a:t>
            </a:r>
            <a:r>
              <a:rPr lang="en-US" altLang="ko-KR" sz="1600" dirty="0"/>
              <a:t>	Label a contour plot.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clf</a:t>
            </a:r>
            <a:r>
              <a:rPr lang="en-US" altLang="ko-KR" sz="1600" dirty="0"/>
              <a:t>	Clear the current figure.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clim</a:t>
            </a:r>
            <a:r>
              <a:rPr lang="en-US" altLang="ko-KR" sz="1600" dirty="0"/>
              <a:t>	Set the color limits of the current image.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9A437-B2B7-4964-B654-9A0F2EABDD8D}"/>
              </a:ext>
            </a:extLst>
          </p:cNvPr>
          <p:cNvSpPr txBox="1"/>
          <p:nvPr/>
        </p:nvSpPr>
        <p:spPr>
          <a:xfrm>
            <a:off x="2024108" y="6533058"/>
            <a:ext cx="57660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출처</a:t>
            </a:r>
            <a:r>
              <a:rPr lang="en-US" altLang="ko-KR" sz="1400" dirty="0"/>
              <a:t>: https://matplotlib.org/api/pyplot_summary.html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23293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267C814-0E0C-43DE-A75C-DD92B6C8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err="1"/>
              <a:t>Pyplot</a:t>
            </a:r>
            <a:r>
              <a:rPr lang="ko-KR" altLang="en-US" sz="3600" dirty="0"/>
              <a:t>의 함수들 </a:t>
            </a:r>
            <a:r>
              <a:rPr lang="en-US" altLang="ko-KR" sz="3600" dirty="0"/>
              <a:t>(</a:t>
            </a:r>
            <a:r>
              <a:rPr lang="en-US" altLang="ko-KR" sz="3600" dirty="0" err="1"/>
              <a:t>matplotlib.pyplot</a:t>
            </a:r>
            <a:r>
              <a:rPr lang="en-US" altLang="ko-KR" sz="3600" dirty="0"/>
              <a:t>) (2/6)</a:t>
            </a:r>
            <a:endParaRPr lang="ko-KR" altLang="en-US" sz="3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7752CB-D068-4651-9CB2-AE5FB124A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B0D056-06C1-427C-B095-DD5CAE33F6FD}" type="slidenum">
              <a:rPr lang="ko-KR" altLang="en-US" smtClean="0"/>
              <a:pPr/>
              <a:t>29</a:t>
            </a:fld>
            <a:endParaRPr lang="en-US" altLang="ko-KR" sz="120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662EDD-06EB-4270-ABD3-04861077185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/>
              <a:t>close	Close a figure window.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/>
              <a:t>cohere	Plot the coherence between x and y.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>
                <a:solidFill>
                  <a:srgbClr val="0070C0"/>
                </a:solidFill>
              </a:rPr>
              <a:t>colorbar</a:t>
            </a:r>
            <a:r>
              <a:rPr lang="en-US" altLang="ko-KR" sz="1600" dirty="0"/>
              <a:t>	Add a </a:t>
            </a:r>
            <a:r>
              <a:rPr lang="en-US" altLang="ko-KR" sz="1600" dirty="0" err="1"/>
              <a:t>colorbar</a:t>
            </a:r>
            <a:r>
              <a:rPr lang="en-US" altLang="ko-KR" sz="1600" dirty="0"/>
              <a:t> to a plot.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/>
              <a:t>contour	Plot contours.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contourf</a:t>
            </a:r>
            <a:r>
              <a:rPr lang="en-US" altLang="ko-KR" sz="1600" dirty="0"/>
              <a:t>	Plot contours.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csd</a:t>
            </a:r>
            <a:r>
              <a:rPr lang="en-US" altLang="ko-KR" sz="1600" dirty="0"/>
              <a:t>	Plot the cross-spectral density.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delaxes</a:t>
            </a:r>
            <a:r>
              <a:rPr lang="en-US" altLang="ko-KR" sz="1600" dirty="0"/>
              <a:t>	Remove an Axes (defaulting to the current axes) from its figure.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/>
              <a:t>draw	Redraw the current figure.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draw_if_interactive</a:t>
            </a:r>
            <a:r>
              <a:rPr lang="en-US" altLang="ko-KR" sz="1600" dirty="0"/>
              <a:t>	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errorbar</a:t>
            </a:r>
            <a:r>
              <a:rPr lang="en-US" altLang="ko-KR" sz="1600" dirty="0"/>
              <a:t>	Plot y versus x as lines and/or markers with attached </a:t>
            </a:r>
            <a:r>
              <a:rPr lang="en-US" altLang="ko-KR" sz="1600" dirty="0" err="1"/>
              <a:t>errorbars</a:t>
            </a:r>
            <a:r>
              <a:rPr lang="en-US" altLang="ko-KR" sz="1600" dirty="0"/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eventplot</a:t>
            </a:r>
            <a:r>
              <a:rPr lang="en-US" altLang="ko-KR" sz="1600" dirty="0"/>
              <a:t>	Plot identical parallel lines at the given positions.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figimage</a:t>
            </a:r>
            <a:r>
              <a:rPr lang="en-US" altLang="ko-KR" sz="1600" dirty="0"/>
              <a:t>	Add a non-resampled image to the figure.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figlegend</a:t>
            </a:r>
            <a:r>
              <a:rPr lang="en-US" altLang="ko-KR" sz="1600" dirty="0"/>
              <a:t>	Place a legend on the figure.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fignum_exists</a:t>
            </a:r>
            <a:r>
              <a:rPr lang="en-US" altLang="ko-KR" sz="1600" dirty="0"/>
              <a:t>	Return whether the figure with the given id exists.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figtext</a:t>
            </a:r>
            <a:r>
              <a:rPr lang="en-US" altLang="ko-KR" sz="1600" dirty="0"/>
              <a:t>	Add text to figure.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/>
              <a:t>figure	Create a new figure, or activate an existing figure.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/>
              <a:t>fill	Plot filled polygons.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fill_between</a:t>
            </a:r>
            <a:r>
              <a:rPr lang="en-US" altLang="ko-KR" sz="1600" dirty="0"/>
              <a:t>	Fill the area between two horizontal curves.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fill_betweenx</a:t>
            </a:r>
            <a:r>
              <a:rPr lang="en-US" altLang="ko-KR" sz="1600" dirty="0"/>
              <a:t>	Fill the area between two vertical curves.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findobj</a:t>
            </a:r>
            <a:r>
              <a:rPr lang="en-US" altLang="ko-KR" sz="1600" dirty="0"/>
              <a:t>	Find artist objects.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>
                <a:solidFill>
                  <a:srgbClr val="0070C0"/>
                </a:solidFill>
              </a:rPr>
              <a:t>gca</a:t>
            </a:r>
            <a:r>
              <a:rPr lang="en-US" altLang="ko-KR" sz="1600" dirty="0"/>
              <a:t>	Get the current axes, creating one if necessary.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gcf</a:t>
            </a:r>
            <a:r>
              <a:rPr lang="en-US" altLang="ko-KR" sz="1600" dirty="0"/>
              <a:t>	Get the current figure.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gci</a:t>
            </a:r>
            <a:r>
              <a:rPr lang="en-US" altLang="ko-KR" sz="1600" dirty="0"/>
              <a:t>	Get the current colorable artist.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919695-C661-4BCE-970A-E8A3E2A7FBA1}"/>
              </a:ext>
            </a:extLst>
          </p:cNvPr>
          <p:cNvSpPr txBox="1"/>
          <p:nvPr/>
        </p:nvSpPr>
        <p:spPr>
          <a:xfrm>
            <a:off x="2024108" y="6533058"/>
            <a:ext cx="57660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출처</a:t>
            </a:r>
            <a:r>
              <a:rPr lang="en-US" altLang="ko-KR" sz="1400" dirty="0"/>
              <a:t>: https://matplotlib.org/api/pyplot_summary.html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5271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A91D809-65FF-4589-84FC-F4090E23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matplotlib </a:t>
            </a:r>
            <a:r>
              <a:rPr lang="ko-KR" altLang="en-US" dirty="0"/>
              <a:t>설치 확인</a:t>
            </a:r>
            <a:r>
              <a:rPr lang="en-US" altLang="ko-KR" dirty="0"/>
              <a:t>, </a:t>
            </a:r>
            <a:r>
              <a:rPr lang="ko-KR" altLang="en-US" dirty="0"/>
              <a:t>예제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838D71-8A91-49BB-A969-5EFA71107B8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Arial" panose="020B0604020202020204" pitchFamily="34" charset="0"/>
              </a:rPr>
              <a:t>간단한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예제</a:t>
            </a:r>
            <a:r>
              <a:rPr lang="en-US" altLang="ko-KR" dirty="0">
                <a:latin typeface="Arial" panose="020B0604020202020204" pitchFamily="34" charset="0"/>
              </a:rPr>
              <a:t>1</a:t>
            </a: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</a:rPr>
              <a:t>설명</a:t>
            </a:r>
            <a:endParaRPr lang="en-US" altLang="ko-KR" dirty="0">
              <a:latin typeface="Arial" panose="020B0604020202020204" pitchFamily="34" charset="0"/>
            </a:endParaRPr>
          </a:p>
          <a:p>
            <a:pPr lvl="1"/>
            <a:r>
              <a:rPr lang="en-US" altLang="ko-KR" dirty="0">
                <a:latin typeface="Arial" panose="020B0604020202020204" pitchFamily="34" charset="0"/>
              </a:rPr>
              <a:t>Reset original view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</a:rPr>
              <a:t>Save the figure</a:t>
            </a:r>
          </a:p>
          <a:p>
            <a:endParaRPr lang="en-US" altLang="ko-KR" dirty="0"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EC9484-56A1-448A-9613-BFD7AD226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B0D056-06C1-427C-B095-DD5CAE33F6FD}" type="slidenum">
              <a:rPr lang="ko-KR" altLang="en-US" smtClean="0"/>
              <a:pPr/>
              <a:t>3</a:t>
            </a:fld>
            <a:endParaRPr lang="en-US" altLang="ko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3952F-FDAD-454A-81B9-9B67BE585104}"/>
              </a:ext>
            </a:extLst>
          </p:cNvPr>
          <p:cNvSpPr txBox="1"/>
          <p:nvPr/>
        </p:nvSpPr>
        <p:spPr>
          <a:xfrm>
            <a:off x="992080" y="1951672"/>
            <a:ext cx="34645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X = </a:t>
            </a:r>
            <a:r>
              <a:rPr lang="en-US" altLang="ko-KR" dirty="0">
                <a:solidFill>
                  <a:srgbClr val="0070C0"/>
                </a:solidFill>
              </a:rPr>
              <a:t>range(-3,4)</a:t>
            </a:r>
          </a:p>
          <a:p>
            <a:r>
              <a:rPr lang="en-US" altLang="ko-KR" dirty="0"/>
              <a:t>Y = [x**2 for x in X]</a:t>
            </a:r>
          </a:p>
          <a:p>
            <a:r>
              <a:rPr lang="en-US" altLang="ko-KR" dirty="0" err="1"/>
              <a:t>plt.plot</a:t>
            </a:r>
            <a:r>
              <a:rPr lang="en-US" altLang="ko-KR" dirty="0"/>
              <a:t>(X,Y)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B5C0AD4-2B57-45F7-9415-8AFCCE678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147" y="4335785"/>
            <a:ext cx="2238375" cy="2857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7D1EFBA-F42F-4D75-943F-B45F6A6C2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066" y="1506690"/>
            <a:ext cx="4330181" cy="37400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2475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267C814-0E0C-43DE-A75C-DD92B6C8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err="1"/>
              <a:t>Pyplot</a:t>
            </a:r>
            <a:r>
              <a:rPr lang="ko-KR" altLang="en-US" sz="3600" dirty="0"/>
              <a:t>의 함수들 </a:t>
            </a:r>
            <a:r>
              <a:rPr lang="en-US" altLang="ko-KR" sz="3600" dirty="0"/>
              <a:t>(</a:t>
            </a:r>
            <a:r>
              <a:rPr lang="en-US" altLang="ko-KR" sz="3600" dirty="0" err="1"/>
              <a:t>matplotlib.pyplot</a:t>
            </a:r>
            <a:r>
              <a:rPr lang="en-US" altLang="ko-KR" sz="3600" dirty="0"/>
              <a:t>) (3/6)</a:t>
            </a:r>
            <a:endParaRPr lang="ko-KR" altLang="en-US" sz="3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7752CB-D068-4651-9CB2-AE5FB124A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B0D056-06C1-427C-B095-DD5CAE33F6FD}" type="slidenum">
              <a:rPr lang="ko-KR" altLang="en-US" smtClean="0"/>
              <a:pPr/>
              <a:t>30</a:t>
            </a:fld>
            <a:endParaRPr lang="en-US" altLang="ko-KR" sz="120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662EDD-06EB-4270-ABD3-04861077185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/>
              <a:t>get	Return the value of an object's property, or print all of them.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get_figlabels</a:t>
            </a:r>
            <a:r>
              <a:rPr lang="en-US" altLang="ko-KR" sz="1600" dirty="0"/>
              <a:t>	Return a list of existing figure labels.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get_fignums</a:t>
            </a:r>
            <a:r>
              <a:rPr lang="en-US" altLang="ko-KR" sz="1600" dirty="0"/>
              <a:t>	Return a list of existing figure numbers.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getp</a:t>
            </a:r>
            <a:r>
              <a:rPr lang="en-US" altLang="ko-KR" sz="1600" dirty="0"/>
              <a:t>	Return the value of an object's property, or print all of them.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>
                <a:solidFill>
                  <a:srgbClr val="0070C0"/>
                </a:solidFill>
              </a:rPr>
              <a:t>grid</a:t>
            </a:r>
            <a:r>
              <a:rPr lang="en-US" altLang="ko-KR" sz="1600" dirty="0"/>
              <a:t>	Configure the grid lines.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hexbin</a:t>
            </a:r>
            <a:r>
              <a:rPr lang="en-US" altLang="ko-KR" sz="1600" dirty="0"/>
              <a:t>	Make a 2D hexagonal binning plot of points x, y.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>
                <a:solidFill>
                  <a:srgbClr val="0070C0"/>
                </a:solidFill>
              </a:rPr>
              <a:t>hist</a:t>
            </a:r>
            <a:r>
              <a:rPr lang="en-US" altLang="ko-KR" sz="1600" dirty="0"/>
              <a:t>	Plot a histogram.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/>
              <a:t>hist2d	Make a 2D histogram plot.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hlines</a:t>
            </a:r>
            <a:r>
              <a:rPr lang="en-US" altLang="ko-KR" sz="1600" dirty="0"/>
              <a:t>	Plot horizontal lines at each y from </a:t>
            </a:r>
            <a:r>
              <a:rPr lang="en-US" altLang="ko-KR" sz="1600" dirty="0" err="1"/>
              <a:t>xmin</a:t>
            </a:r>
            <a:r>
              <a:rPr lang="en-US" altLang="ko-KR" sz="1600" dirty="0"/>
              <a:t> to </a:t>
            </a:r>
            <a:r>
              <a:rPr lang="en-US" altLang="ko-KR" sz="1600" dirty="0" err="1"/>
              <a:t>xmax</a:t>
            </a:r>
            <a:r>
              <a:rPr lang="en-US" altLang="ko-KR" sz="1600" dirty="0"/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imread</a:t>
            </a:r>
            <a:r>
              <a:rPr lang="en-US" altLang="ko-KR" sz="1600" dirty="0"/>
              <a:t>	Read an image from a file into an array.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imsave</a:t>
            </a:r>
            <a:r>
              <a:rPr lang="en-US" altLang="ko-KR" sz="1600" dirty="0"/>
              <a:t>	Save an array as an image file.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imshow</a:t>
            </a:r>
            <a:r>
              <a:rPr lang="en-US" altLang="ko-KR" sz="1600" dirty="0"/>
              <a:t>	Display data as an image, i.e., on a 2D regular raster.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install_repl_displayhook</a:t>
            </a:r>
            <a:r>
              <a:rPr lang="en-US" altLang="ko-KR" sz="1600" dirty="0"/>
              <a:t>	Install a </a:t>
            </a:r>
            <a:r>
              <a:rPr lang="en-US" altLang="ko-KR" sz="1600" dirty="0" err="1"/>
              <a:t>repl</a:t>
            </a:r>
            <a:r>
              <a:rPr lang="en-US" altLang="ko-KR" sz="1600" dirty="0"/>
              <a:t> display hook so that any stale figure are automatically redrawn when control is returned to the repl.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ioff</a:t>
            </a:r>
            <a:r>
              <a:rPr lang="en-US" altLang="ko-KR" sz="1600" dirty="0"/>
              <a:t>	Turn the interactive mode off.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/>
              <a:t>ion	Turn the interactive mode on.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isinteractive</a:t>
            </a:r>
            <a:r>
              <a:rPr lang="en-US" altLang="ko-KR" sz="1600" dirty="0"/>
              <a:t>	Return if </a:t>
            </a:r>
            <a:r>
              <a:rPr lang="en-US" altLang="ko-KR" sz="1600" dirty="0" err="1"/>
              <a:t>pyplot</a:t>
            </a:r>
            <a:r>
              <a:rPr lang="en-US" altLang="ko-KR" sz="1600" dirty="0"/>
              <a:t> is in "interactive mode" or not.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>
                <a:solidFill>
                  <a:srgbClr val="0070C0"/>
                </a:solidFill>
              </a:rPr>
              <a:t>legend</a:t>
            </a:r>
            <a:r>
              <a:rPr lang="en-US" altLang="ko-KR" sz="1600" dirty="0"/>
              <a:t>	Place a legend on the axes.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locator_params</a:t>
            </a:r>
            <a:r>
              <a:rPr lang="en-US" altLang="ko-KR" sz="1600" dirty="0"/>
              <a:t>	Control behavior of major tick locators.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/>
              <a:t>loglog	Make a plot with log scaling on both the x and y axis.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magnitude_spectrum</a:t>
            </a:r>
            <a:r>
              <a:rPr lang="en-US" altLang="ko-KR" sz="1600" dirty="0"/>
              <a:t>	Plot the magnitude spectrum.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/>
              <a:t>margins	Set or retrieve autoscaling margins.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matshow</a:t>
            </a:r>
            <a:r>
              <a:rPr lang="en-US" altLang="ko-KR" sz="1600" dirty="0"/>
              <a:t>	Display an array as a matrix in a new figure window.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B0AF0-3419-4BED-B2C0-318FE375D1C6}"/>
              </a:ext>
            </a:extLst>
          </p:cNvPr>
          <p:cNvSpPr txBox="1"/>
          <p:nvPr/>
        </p:nvSpPr>
        <p:spPr>
          <a:xfrm>
            <a:off x="2024108" y="6533058"/>
            <a:ext cx="57660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출처</a:t>
            </a:r>
            <a:r>
              <a:rPr lang="en-US" altLang="ko-KR" sz="1400" dirty="0"/>
              <a:t>: https://matplotlib.org/api/pyplot_summary.html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73093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267C814-0E0C-43DE-A75C-DD92B6C8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err="1"/>
              <a:t>Pyplot</a:t>
            </a:r>
            <a:r>
              <a:rPr lang="ko-KR" altLang="en-US" sz="3600" dirty="0"/>
              <a:t>의 함수들 </a:t>
            </a:r>
            <a:r>
              <a:rPr lang="en-US" altLang="ko-KR" sz="3600" dirty="0"/>
              <a:t>(</a:t>
            </a:r>
            <a:r>
              <a:rPr lang="en-US" altLang="ko-KR" sz="3600" dirty="0" err="1"/>
              <a:t>matplotlib.pyplot</a:t>
            </a:r>
            <a:r>
              <a:rPr lang="en-US" altLang="ko-KR" sz="3600" dirty="0"/>
              <a:t>) (4/6)</a:t>
            </a:r>
            <a:endParaRPr lang="ko-KR" altLang="en-US" sz="3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7752CB-D068-4651-9CB2-AE5FB124A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B0D056-06C1-427C-B095-DD5CAE33F6FD}" type="slidenum">
              <a:rPr lang="ko-KR" altLang="en-US" smtClean="0"/>
              <a:pPr/>
              <a:t>31</a:t>
            </a:fld>
            <a:endParaRPr lang="en-US" altLang="ko-KR" sz="120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662EDD-06EB-4270-ABD3-04861077185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minorticks_off</a:t>
            </a:r>
            <a:r>
              <a:rPr lang="en-US" altLang="ko-KR" sz="1600" dirty="0"/>
              <a:t>	Remove minor ticks from the axes.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minorticks_on</a:t>
            </a:r>
            <a:r>
              <a:rPr lang="en-US" altLang="ko-KR" sz="1600" dirty="0"/>
              <a:t>	Display minor ticks on the axes.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new_figure_manager</a:t>
            </a:r>
            <a:r>
              <a:rPr lang="en-US" altLang="ko-KR" sz="1600" dirty="0"/>
              <a:t>	Create a new figure manager instance.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/>
              <a:t>pause	Run the GUI event loop for interval seconds.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pcolor</a:t>
            </a:r>
            <a:r>
              <a:rPr lang="en-US" altLang="ko-KR" sz="1600" dirty="0"/>
              <a:t>	 Create a </a:t>
            </a:r>
            <a:r>
              <a:rPr lang="en-US" altLang="ko-KR" sz="1600" dirty="0" err="1"/>
              <a:t>pseudocolor</a:t>
            </a:r>
            <a:r>
              <a:rPr lang="en-US" altLang="ko-KR" sz="1600" dirty="0"/>
              <a:t> plot with a non-regular rectangular grid.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>
                <a:solidFill>
                  <a:srgbClr val="0070C0"/>
                </a:solidFill>
              </a:rPr>
              <a:t>pcolormesh</a:t>
            </a:r>
            <a:r>
              <a:rPr lang="en-US" altLang="ko-KR" sz="1600" dirty="0"/>
              <a:t>	Create a </a:t>
            </a:r>
            <a:r>
              <a:rPr lang="en-US" altLang="ko-KR" sz="1600" dirty="0" err="1"/>
              <a:t>pseudocolor</a:t>
            </a:r>
            <a:r>
              <a:rPr lang="en-US" altLang="ko-KR" sz="1600" dirty="0"/>
              <a:t> plot with a non-regular rectangular grid.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phase_spectrum</a:t>
            </a:r>
            <a:r>
              <a:rPr lang="en-US" altLang="ko-KR" sz="1600" dirty="0"/>
              <a:t>	Plot the phase spectrum.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>
                <a:solidFill>
                  <a:srgbClr val="0070C0"/>
                </a:solidFill>
              </a:rPr>
              <a:t>pie</a:t>
            </a:r>
            <a:r>
              <a:rPr lang="en-US" altLang="ko-KR" sz="1600" dirty="0"/>
              <a:t>	Plot a pie chart.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>
                <a:solidFill>
                  <a:srgbClr val="0070C0"/>
                </a:solidFill>
              </a:rPr>
              <a:t>plot</a:t>
            </a:r>
            <a:r>
              <a:rPr lang="en-US" altLang="ko-KR" sz="1600" dirty="0"/>
              <a:t>	Plot y versus x as lines and/or markers.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plot_date</a:t>
            </a:r>
            <a:r>
              <a:rPr lang="en-US" altLang="ko-KR" sz="1600" dirty="0"/>
              <a:t>	Plot data that contains dates.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/>
              <a:t>polar	Make a polar plot.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psd</a:t>
            </a:r>
            <a:r>
              <a:rPr lang="en-US" altLang="ko-KR" sz="1600" dirty="0"/>
              <a:t>	Plot the power spectral density.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/>
              <a:t>quiver	Plot a 2D field of arrows.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quiverkey</a:t>
            </a:r>
            <a:r>
              <a:rPr lang="en-US" altLang="ko-KR" sz="1600" dirty="0"/>
              <a:t>	Add a key to a quiver plot.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rc</a:t>
            </a:r>
            <a:r>
              <a:rPr lang="en-US" altLang="ko-KR" sz="1600" dirty="0"/>
              <a:t>	Set the current </a:t>
            </a:r>
            <a:r>
              <a:rPr lang="en-US" altLang="ko-KR" sz="1600" dirty="0" err="1"/>
              <a:t>rcParams</a:t>
            </a:r>
            <a:r>
              <a:rPr lang="en-US" altLang="ko-KR" sz="1600" dirty="0"/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rc_context</a:t>
            </a:r>
            <a:r>
              <a:rPr lang="en-US" altLang="ko-KR" sz="1600" dirty="0"/>
              <a:t>	Return a context manager for temporarily changing </a:t>
            </a:r>
            <a:r>
              <a:rPr lang="en-US" altLang="ko-KR" sz="1600" dirty="0" err="1"/>
              <a:t>rcParams</a:t>
            </a:r>
            <a:r>
              <a:rPr lang="en-US" altLang="ko-KR" sz="1600" dirty="0"/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rcdefaults</a:t>
            </a:r>
            <a:r>
              <a:rPr lang="en-US" altLang="ko-KR" sz="1600" dirty="0"/>
              <a:t>	Restore the </a:t>
            </a:r>
            <a:r>
              <a:rPr lang="en-US" altLang="ko-KR" sz="1600" dirty="0" err="1"/>
              <a:t>rcParams</a:t>
            </a:r>
            <a:r>
              <a:rPr lang="en-US" altLang="ko-KR" sz="1600" dirty="0"/>
              <a:t> from Matplotlib's internal default style.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rgrids</a:t>
            </a:r>
            <a:r>
              <a:rPr lang="en-US" altLang="ko-KR" sz="1600" dirty="0"/>
              <a:t>	Get or set the radial gridlines on the current polar plot.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savefig</a:t>
            </a:r>
            <a:r>
              <a:rPr lang="en-US" altLang="ko-KR" sz="1600" dirty="0"/>
              <a:t>	Save the current figure.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sca</a:t>
            </a:r>
            <a:r>
              <a:rPr lang="en-US" altLang="ko-KR" sz="1600" dirty="0"/>
              <a:t>	Set the current Axes to ax and the current Figure to the parent of ax.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>
                <a:solidFill>
                  <a:srgbClr val="0070C0"/>
                </a:solidFill>
              </a:rPr>
              <a:t>scatter</a:t>
            </a:r>
            <a:r>
              <a:rPr lang="en-US" altLang="ko-KR" sz="1600" dirty="0"/>
              <a:t>	A scatter plot of y vs.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/>
              <a:t>sci	Set the current image.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semilogx</a:t>
            </a:r>
            <a:r>
              <a:rPr lang="en-US" altLang="ko-KR" sz="1600" dirty="0"/>
              <a:t>	Make a plot with log scaling on the x axis.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51B7B-55ED-401B-BCA1-8A5B6D7C360E}"/>
              </a:ext>
            </a:extLst>
          </p:cNvPr>
          <p:cNvSpPr txBox="1"/>
          <p:nvPr/>
        </p:nvSpPr>
        <p:spPr>
          <a:xfrm>
            <a:off x="2024108" y="6533058"/>
            <a:ext cx="57660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출처</a:t>
            </a:r>
            <a:r>
              <a:rPr lang="en-US" altLang="ko-KR" sz="1400" dirty="0"/>
              <a:t>: https://matplotlib.org/api/pyplot_summary.html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72131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267C814-0E0C-43DE-A75C-DD92B6C8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err="1"/>
              <a:t>Pyplot</a:t>
            </a:r>
            <a:r>
              <a:rPr lang="ko-KR" altLang="en-US" sz="3600" dirty="0"/>
              <a:t>의 함수들 </a:t>
            </a:r>
            <a:r>
              <a:rPr lang="en-US" altLang="ko-KR" sz="3600" dirty="0"/>
              <a:t>(</a:t>
            </a:r>
            <a:r>
              <a:rPr lang="en-US" altLang="ko-KR" sz="3600" dirty="0" err="1"/>
              <a:t>matplotlib.pyplot</a:t>
            </a:r>
            <a:r>
              <a:rPr lang="en-US" altLang="ko-KR" sz="3600" dirty="0"/>
              <a:t>) (5/6)</a:t>
            </a:r>
            <a:endParaRPr lang="ko-KR" altLang="en-US" sz="3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7752CB-D068-4651-9CB2-AE5FB124A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B0D056-06C1-427C-B095-DD5CAE33F6FD}" type="slidenum">
              <a:rPr lang="ko-KR" altLang="en-US" smtClean="0"/>
              <a:pPr/>
              <a:t>32</a:t>
            </a:fld>
            <a:endParaRPr lang="en-US" altLang="ko-KR" sz="120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662EDD-06EB-4270-ABD3-04861077185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semilogy</a:t>
            </a:r>
            <a:r>
              <a:rPr lang="en-US" altLang="ko-KR" sz="1600" dirty="0"/>
              <a:t>	Make a plot with log scaling on the y axis.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set_cmap</a:t>
            </a:r>
            <a:r>
              <a:rPr lang="en-US" altLang="ko-KR" sz="1600" dirty="0"/>
              <a:t>	Set the default colormap, and applies it to the current image if any.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setp</a:t>
            </a:r>
            <a:r>
              <a:rPr lang="en-US" altLang="ko-KR" sz="1600" dirty="0"/>
              <a:t>	Set a property on an artist object.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>
                <a:solidFill>
                  <a:srgbClr val="0070C0"/>
                </a:solidFill>
              </a:rPr>
              <a:t>show</a:t>
            </a:r>
            <a:r>
              <a:rPr lang="en-US" altLang="ko-KR" sz="1600" dirty="0"/>
              <a:t>	Display all open figures.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specgram</a:t>
            </a:r>
            <a:r>
              <a:rPr lang="en-US" altLang="ko-KR" sz="1600" dirty="0"/>
              <a:t>	Plot a spectrogram.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/>
              <a:t>spy	Plot the sparsity pattern of a 2D array.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stackplot</a:t>
            </a:r>
            <a:r>
              <a:rPr lang="en-US" altLang="ko-KR" sz="1600" dirty="0"/>
              <a:t>	Draw a stacked area plot.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/>
              <a:t>stem	Create a stem plot.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/>
              <a:t>step	Make a step plot.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streamplot</a:t>
            </a:r>
            <a:r>
              <a:rPr lang="en-US" altLang="ko-KR" sz="1600" dirty="0"/>
              <a:t>	Draw streamlines of a vector flow.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>
                <a:solidFill>
                  <a:srgbClr val="0070C0"/>
                </a:solidFill>
              </a:rPr>
              <a:t>subplot</a:t>
            </a:r>
            <a:r>
              <a:rPr lang="en-US" altLang="ko-KR" sz="1600" dirty="0"/>
              <a:t>	Add a subplot to the current figure.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/>
              <a:t>subplot2grid	Create a subplot at a specific location inside a regular grid.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subplot_mosaic</a:t>
            </a:r>
            <a:r>
              <a:rPr lang="en-US" altLang="ko-KR" sz="1600" dirty="0"/>
              <a:t>	Build a layout of Axes based on ASCII art or nested lists.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subplot_tool</a:t>
            </a:r>
            <a:r>
              <a:rPr lang="en-US" altLang="ko-KR" sz="1600" dirty="0"/>
              <a:t>	Launch a subplot tool window for a figure.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/>
              <a:t>subplots	Create a figure and a set of subplots.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subplots_adjust</a:t>
            </a:r>
            <a:r>
              <a:rPr lang="en-US" altLang="ko-KR" sz="1600" dirty="0"/>
              <a:t>	Adjust the subplot layout parameters.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suptitle</a:t>
            </a:r>
            <a:r>
              <a:rPr lang="en-US" altLang="ko-KR" sz="1600" dirty="0"/>
              <a:t>	Add a centered title to the figure.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switch_backend</a:t>
            </a:r>
            <a:r>
              <a:rPr lang="en-US" altLang="ko-KR" sz="1600" dirty="0"/>
              <a:t>	Close all open figures and set the Matplotlib backend.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/>
              <a:t>table	Add a table to an Axes.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>
                <a:solidFill>
                  <a:srgbClr val="0070C0"/>
                </a:solidFill>
              </a:rPr>
              <a:t>text</a:t>
            </a:r>
            <a:r>
              <a:rPr lang="en-US" altLang="ko-KR" sz="1600" dirty="0"/>
              <a:t>	Add text to the axes.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thetagrids</a:t>
            </a:r>
            <a:r>
              <a:rPr lang="en-US" altLang="ko-KR" sz="1600" dirty="0"/>
              <a:t>	Get or set the theta gridlines on the current polar plot.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tick_params</a:t>
            </a:r>
            <a:r>
              <a:rPr lang="en-US" altLang="ko-KR" sz="1600" dirty="0"/>
              <a:t>	Change the appearance of ticks, tick labels, and gridlines.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ticklabel_format</a:t>
            </a:r>
            <a:r>
              <a:rPr lang="en-US" altLang="ko-KR" sz="1600" dirty="0"/>
              <a:t>	Configure the </a:t>
            </a:r>
            <a:r>
              <a:rPr lang="en-US" altLang="ko-KR" sz="1600" dirty="0" err="1"/>
              <a:t>ScalarFormatter</a:t>
            </a:r>
            <a:r>
              <a:rPr lang="en-US" altLang="ko-KR" sz="1600" dirty="0"/>
              <a:t> used by default for linear axes.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91331-DD62-4689-ABD2-F8E2EEAB6E4F}"/>
              </a:ext>
            </a:extLst>
          </p:cNvPr>
          <p:cNvSpPr txBox="1"/>
          <p:nvPr/>
        </p:nvSpPr>
        <p:spPr>
          <a:xfrm>
            <a:off x="2024108" y="6533058"/>
            <a:ext cx="57660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출처</a:t>
            </a:r>
            <a:r>
              <a:rPr lang="en-US" altLang="ko-KR" sz="1400" dirty="0"/>
              <a:t>: https://matplotlib.org/api/pyplot_summary.html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86160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267C814-0E0C-43DE-A75C-DD92B6C8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err="1"/>
              <a:t>Pyplot</a:t>
            </a:r>
            <a:r>
              <a:rPr lang="ko-KR" altLang="en-US" sz="3600" dirty="0"/>
              <a:t>의 함수들 </a:t>
            </a:r>
            <a:r>
              <a:rPr lang="en-US" altLang="ko-KR" sz="3600" dirty="0"/>
              <a:t>(</a:t>
            </a:r>
            <a:r>
              <a:rPr lang="en-US" altLang="ko-KR" sz="3600" dirty="0" err="1"/>
              <a:t>matplotlib.pyplot</a:t>
            </a:r>
            <a:r>
              <a:rPr lang="en-US" altLang="ko-KR" sz="3600" dirty="0"/>
              <a:t>) (6/6)</a:t>
            </a:r>
            <a:endParaRPr lang="ko-KR" altLang="en-US" sz="3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7752CB-D068-4651-9CB2-AE5FB124A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B0D056-06C1-427C-B095-DD5CAE33F6FD}" type="slidenum">
              <a:rPr lang="ko-KR" altLang="en-US" smtClean="0"/>
              <a:pPr/>
              <a:t>33</a:t>
            </a:fld>
            <a:endParaRPr lang="en-US" altLang="ko-KR" sz="120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662EDD-06EB-4270-ABD3-04861077185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tight_layout</a:t>
            </a:r>
            <a:r>
              <a:rPr lang="en-US" altLang="ko-KR" sz="1600" dirty="0"/>
              <a:t>	Adjust the padding between and around subplots.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>
                <a:solidFill>
                  <a:srgbClr val="0070C0"/>
                </a:solidFill>
              </a:rPr>
              <a:t>title</a:t>
            </a:r>
            <a:r>
              <a:rPr lang="en-US" altLang="ko-KR" sz="1600" dirty="0"/>
              <a:t>	Set a title for the axes.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tricontour</a:t>
            </a:r>
            <a:r>
              <a:rPr lang="en-US" altLang="ko-KR" sz="1600" dirty="0"/>
              <a:t>	Draw contour lines on an unstructured triangular grid.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tricontourf</a:t>
            </a:r>
            <a:r>
              <a:rPr lang="en-US" altLang="ko-KR" sz="1600" dirty="0"/>
              <a:t>	Draw contour regions on an unstructured triangular grid.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tripcolor</a:t>
            </a:r>
            <a:r>
              <a:rPr lang="en-US" altLang="ko-KR" sz="1600" dirty="0"/>
              <a:t>	Create a </a:t>
            </a:r>
            <a:r>
              <a:rPr lang="en-US" altLang="ko-KR" sz="1600" dirty="0" err="1"/>
              <a:t>pseudocolor</a:t>
            </a:r>
            <a:r>
              <a:rPr lang="en-US" altLang="ko-KR" sz="1600" dirty="0"/>
              <a:t> plot of an unstructured triangular grid.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triplot</a:t>
            </a:r>
            <a:r>
              <a:rPr lang="en-US" altLang="ko-KR" sz="1600" dirty="0"/>
              <a:t>	Draw a unstructured triangular grid as lines and/or markers.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twinx</a:t>
            </a:r>
            <a:r>
              <a:rPr lang="en-US" altLang="ko-KR" sz="1600" dirty="0"/>
              <a:t>	Make and return a second axes that shares the x-axis.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twiny</a:t>
            </a:r>
            <a:r>
              <a:rPr lang="en-US" altLang="ko-KR" sz="1600" dirty="0"/>
              <a:t>	Make and return a second axes that shares the y-axis.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uninstall_repl_displayhook</a:t>
            </a:r>
            <a:r>
              <a:rPr lang="en-US" altLang="ko-KR" sz="1600" dirty="0"/>
              <a:t>	Uninstall the matplotlib display hook.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violinplot</a:t>
            </a:r>
            <a:r>
              <a:rPr lang="en-US" altLang="ko-KR" sz="1600" dirty="0"/>
              <a:t>	Make a violin plot.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vlines</a:t>
            </a:r>
            <a:r>
              <a:rPr lang="en-US" altLang="ko-KR" sz="1600" dirty="0"/>
              <a:t>	Plot vertical lines.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xcorr</a:t>
            </a:r>
            <a:r>
              <a:rPr lang="en-US" altLang="ko-KR" sz="1600" dirty="0"/>
              <a:t>	Plot the cross correlation between x and y.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xkcd</a:t>
            </a:r>
            <a:r>
              <a:rPr lang="en-US" altLang="ko-KR" sz="1600" dirty="0"/>
              <a:t>	Turn on </a:t>
            </a:r>
            <a:r>
              <a:rPr lang="en-US" altLang="ko-KR" sz="1600" dirty="0" err="1"/>
              <a:t>xkcd</a:t>
            </a:r>
            <a:r>
              <a:rPr lang="en-US" altLang="ko-KR" sz="1600" dirty="0"/>
              <a:t> sketch-style drawing mode.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>
                <a:solidFill>
                  <a:srgbClr val="0070C0"/>
                </a:solidFill>
              </a:rPr>
              <a:t>xlabel</a:t>
            </a:r>
            <a:r>
              <a:rPr lang="en-US" altLang="ko-KR" sz="1600" dirty="0"/>
              <a:t>	Set the label for the x-axis.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>
                <a:solidFill>
                  <a:srgbClr val="0070C0"/>
                </a:solidFill>
              </a:rPr>
              <a:t>xlim</a:t>
            </a:r>
            <a:r>
              <a:rPr lang="en-US" altLang="ko-KR" sz="1600" dirty="0"/>
              <a:t>	Get or set the x limits of the current axes.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xscale</a:t>
            </a:r>
            <a:r>
              <a:rPr lang="en-US" altLang="ko-KR" sz="1600" dirty="0"/>
              <a:t>	Set the x-axis scale.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>
                <a:solidFill>
                  <a:srgbClr val="0070C0"/>
                </a:solidFill>
              </a:rPr>
              <a:t>xticks</a:t>
            </a:r>
            <a:r>
              <a:rPr lang="en-US" altLang="ko-KR" sz="1600" dirty="0"/>
              <a:t>	Get or set the current tick locations and labels of the x-axis.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>
                <a:solidFill>
                  <a:srgbClr val="0070C0"/>
                </a:solidFill>
              </a:rPr>
              <a:t>ylabel</a:t>
            </a:r>
            <a:r>
              <a:rPr lang="en-US" altLang="ko-KR" sz="1600" dirty="0"/>
              <a:t>	Set the label for the y-axis.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>
                <a:solidFill>
                  <a:srgbClr val="0070C0"/>
                </a:solidFill>
              </a:rPr>
              <a:t>ylim</a:t>
            </a:r>
            <a:r>
              <a:rPr lang="en-US" altLang="ko-KR" sz="1600" dirty="0"/>
              <a:t>	Get or set the y-limits of the current axes.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/>
              <a:t>yscale</a:t>
            </a:r>
            <a:r>
              <a:rPr lang="en-US" altLang="ko-KR" sz="1600" dirty="0"/>
              <a:t>	Set the y-axis scale.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600" dirty="0" err="1">
                <a:solidFill>
                  <a:srgbClr val="0070C0"/>
                </a:solidFill>
              </a:rPr>
              <a:t>yticks</a:t>
            </a:r>
            <a:r>
              <a:rPr lang="en-US" altLang="ko-KR" sz="1600" dirty="0"/>
              <a:t>	Get or set the current tick locations and labels of the y-axis.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AC07A-D2A0-4F2A-B0D4-E34484C61A7B}"/>
              </a:ext>
            </a:extLst>
          </p:cNvPr>
          <p:cNvSpPr txBox="1"/>
          <p:nvPr/>
        </p:nvSpPr>
        <p:spPr>
          <a:xfrm>
            <a:off x="2024108" y="6533058"/>
            <a:ext cx="57660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출처</a:t>
            </a:r>
            <a:r>
              <a:rPr lang="en-US" altLang="ko-KR" sz="1400" dirty="0"/>
              <a:t>: https://matplotlib.org/api/pyplot_summary.html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3330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A91D809-65FF-4589-84FC-F4090E23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 활용</a:t>
            </a:r>
            <a:r>
              <a:rPr lang="en-US" altLang="ko-KR" dirty="0"/>
              <a:t>, </a:t>
            </a:r>
            <a:r>
              <a:rPr lang="ko-KR" altLang="en-US" dirty="0"/>
              <a:t>예제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838D71-8A91-49BB-A969-5EFA71107B8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Arial" panose="020B0604020202020204" pitchFamily="34" charset="0"/>
              </a:rPr>
              <a:t>간단한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예제</a:t>
            </a:r>
            <a:r>
              <a:rPr lang="en-US" altLang="ko-KR" dirty="0">
                <a:latin typeface="Arial" panose="020B0604020202020204" pitchFamily="34" charset="0"/>
              </a:rPr>
              <a:t>2</a:t>
            </a: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EC9484-56A1-448A-9613-BFD7AD226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B0D056-06C1-427C-B095-DD5CAE33F6FD}" type="slidenum">
              <a:rPr lang="ko-KR" altLang="en-US" smtClean="0"/>
              <a:pPr/>
              <a:t>4</a:t>
            </a:fld>
            <a:endParaRPr lang="en-US" altLang="ko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3952F-FDAD-454A-81B9-9B67BE585104}"/>
              </a:ext>
            </a:extLst>
          </p:cNvPr>
          <p:cNvSpPr txBox="1"/>
          <p:nvPr/>
        </p:nvSpPr>
        <p:spPr>
          <a:xfrm>
            <a:off x="992080" y="1951672"/>
            <a:ext cx="34645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</a:rPr>
              <a:t>import </a:t>
            </a:r>
            <a:r>
              <a:rPr lang="en-US" altLang="ko-KR" dirty="0" err="1">
                <a:solidFill>
                  <a:srgbClr val="0070C0"/>
                </a:solidFill>
              </a:rPr>
              <a:t>numpy</a:t>
            </a:r>
            <a:r>
              <a:rPr lang="en-US" altLang="ko-KR" dirty="0">
                <a:solidFill>
                  <a:srgbClr val="0070C0"/>
                </a:solidFill>
              </a:rPr>
              <a:t> as np</a:t>
            </a:r>
          </a:p>
          <a:p>
            <a:r>
              <a:rPr lang="en-US" altLang="ko-KR" dirty="0"/>
              <a:t>X = </a:t>
            </a:r>
            <a:r>
              <a:rPr lang="en-US" altLang="ko-KR" dirty="0" err="1">
                <a:solidFill>
                  <a:srgbClr val="0070C0"/>
                </a:solidFill>
              </a:rPr>
              <a:t>np.linspace</a:t>
            </a:r>
            <a:r>
              <a:rPr lang="en-US" altLang="ko-KR" dirty="0">
                <a:solidFill>
                  <a:srgbClr val="0070C0"/>
                </a:solidFill>
              </a:rPr>
              <a:t>(-3,3,100)</a:t>
            </a:r>
          </a:p>
          <a:p>
            <a:r>
              <a:rPr lang="en-US" altLang="ko-KR" dirty="0"/>
              <a:t>Y = [x**2 for x in X]</a:t>
            </a:r>
          </a:p>
          <a:p>
            <a:r>
              <a:rPr lang="en-US" altLang="ko-KR" dirty="0" err="1"/>
              <a:t>plt.plot</a:t>
            </a:r>
            <a:r>
              <a:rPr lang="en-US" altLang="ko-KR" dirty="0"/>
              <a:t>(X,Y)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9490AD-E455-472B-816B-0CFF5D4E6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047" y="1951672"/>
            <a:ext cx="3773753" cy="289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2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A91D809-65FF-4589-84FC-F4090E23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Arial" panose="020B0604020202020204" pitchFamily="34" charset="0"/>
              </a:rPr>
              <a:t>꺽은</a:t>
            </a:r>
            <a:r>
              <a:rPr lang="ko-KR" altLang="en-US" dirty="0">
                <a:latin typeface="Arial" panose="020B0604020202020204" pitchFamily="34" charset="0"/>
              </a:rPr>
              <a:t> 선 그래프</a:t>
            </a:r>
            <a:endParaRPr lang="en-US" altLang="ko-KR" dirty="0">
              <a:latin typeface="Arial" panose="020B0604020202020204" pitchFamily="34" charset="0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838D71-8A91-49BB-A969-5EFA71107B8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>
                <a:latin typeface="Arial" panose="020B0604020202020204" pitchFamily="34" charset="0"/>
              </a:rPr>
              <a:t>꺽은</a:t>
            </a:r>
            <a:r>
              <a:rPr lang="ko-KR" altLang="en-US" dirty="0">
                <a:latin typeface="Arial" panose="020B0604020202020204" pitchFamily="34" charset="0"/>
              </a:rPr>
              <a:t> 선 그래프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EC9484-56A1-448A-9613-BFD7AD226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B0D056-06C1-427C-B095-DD5CAE33F6FD}" type="slidenum">
              <a:rPr lang="ko-KR" altLang="en-US" smtClean="0"/>
              <a:pPr/>
              <a:t>5</a:t>
            </a:fld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1E3C7-9F23-41D2-8696-F8AA19CC8BE8}"/>
              </a:ext>
            </a:extLst>
          </p:cNvPr>
          <p:cNvSpPr txBox="1"/>
          <p:nvPr/>
        </p:nvSpPr>
        <p:spPr>
          <a:xfrm>
            <a:off x="841160" y="1900202"/>
            <a:ext cx="34645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en-US" altLang="ko-KR" dirty="0"/>
              <a:t>X = [1, 2, 3, 4, 5]</a:t>
            </a:r>
          </a:p>
          <a:p>
            <a:r>
              <a:rPr lang="en-US" altLang="ko-KR" dirty="0"/>
              <a:t>Y = [1, 4, 2, 3, 1]</a:t>
            </a:r>
          </a:p>
          <a:p>
            <a:r>
              <a:rPr lang="en-US" altLang="ko-KR" dirty="0" err="1"/>
              <a:t>plt.plot</a:t>
            </a:r>
            <a:r>
              <a:rPr lang="en-US" altLang="ko-KR" dirty="0"/>
              <a:t>(X,Y)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F8A453-F7E3-4D51-B823-6F7BCCFC0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667" y="1484784"/>
            <a:ext cx="3600133" cy="278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7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A91D809-65FF-4589-84FC-F4090E23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rial" panose="020B0604020202020204" pitchFamily="34" charset="0"/>
              </a:rPr>
              <a:t>파일 데이터로 </a:t>
            </a:r>
            <a:r>
              <a:rPr lang="ko-KR" altLang="en-US" dirty="0" err="1">
                <a:latin typeface="Arial" panose="020B0604020202020204" pitchFamily="34" charset="0"/>
              </a:rPr>
              <a:t>부터</a:t>
            </a:r>
            <a:r>
              <a:rPr lang="ko-KR" altLang="en-US" dirty="0">
                <a:latin typeface="Arial" panose="020B0604020202020204" pitchFamily="34" charset="0"/>
              </a:rPr>
              <a:t> </a:t>
            </a:r>
            <a:r>
              <a:rPr lang="ko-KR" altLang="en-US" dirty="0" err="1">
                <a:latin typeface="Arial" panose="020B0604020202020204" pitchFamily="34" charset="0"/>
              </a:rPr>
              <a:t>꺽은선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838D71-8A91-49BB-A969-5EFA71107B8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Arial" panose="020B0604020202020204" pitchFamily="34" charset="0"/>
              </a:rPr>
              <a:t>파일 데이터로 </a:t>
            </a:r>
            <a:r>
              <a:rPr lang="ko-KR" altLang="en-US" dirty="0" err="1">
                <a:latin typeface="Arial" panose="020B0604020202020204" pitchFamily="34" charset="0"/>
              </a:rPr>
              <a:t>부터</a:t>
            </a:r>
            <a:r>
              <a:rPr lang="ko-KR" altLang="en-US" dirty="0">
                <a:latin typeface="Arial" panose="020B0604020202020204" pitchFamily="34" charset="0"/>
              </a:rPr>
              <a:t> </a:t>
            </a:r>
            <a:r>
              <a:rPr lang="ko-KR" altLang="en-US" dirty="0" err="1">
                <a:latin typeface="Arial" panose="020B0604020202020204" pitchFamily="34" charset="0"/>
              </a:rPr>
              <a:t>꺽은선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r>
              <a:rPr lang="en-US" altLang="ko-KR" sz="2000" dirty="0">
                <a:latin typeface="Arial" panose="020B0604020202020204" pitchFamily="34" charset="0"/>
              </a:rPr>
              <a:t>my_data.txt</a:t>
            </a:r>
            <a:r>
              <a:rPr lang="ko-KR" altLang="en-US" sz="2000" dirty="0">
                <a:latin typeface="Arial" panose="020B0604020202020204" pitchFamily="34" charset="0"/>
              </a:rPr>
              <a:t>인 </a:t>
            </a:r>
            <a:r>
              <a:rPr lang="ko-KR" altLang="en-US" sz="2000" dirty="0" err="1">
                <a:latin typeface="Arial" panose="020B0604020202020204" pitchFamily="34" charset="0"/>
              </a:rPr>
              <a:t>평문</a:t>
            </a:r>
            <a:r>
              <a:rPr lang="ko-KR" altLang="en-US" sz="2000" dirty="0">
                <a:latin typeface="Arial" panose="020B0604020202020204" pitchFamily="34" charset="0"/>
              </a:rPr>
              <a:t> 텍스트 파일</a:t>
            </a:r>
            <a:endParaRPr lang="en-US" altLang="ko-KR" sz="2000" dirty="0">
              <a:latin typeface="Arial" panose="020B0604020202020204" pitchFamily="34" charset="0"/>
            </a:endParaRPr>
          </a:p>
          <a:p>
            <a:endParaRPr lang="en-US" altLang="ko-KR" sz="2000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EC9484-56A1-448A-9613-BFD7AD226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B0D056-06C1-427C-B095-DD5CAE33F6FD}" type="slidenum">
              <a:rPr lang="ko-KR" altLang="en-US" smtClean="0"/>
              <a:pPr/>
              <a:t>6</a:t>
            </a:fld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1E3C7-9F23-41D2-8696-F8AA19CC8BE8}"/>
              </a:ext>
            </a:extLst>
          </p:cNvPr>
          <p:cNvSpPr txBox="1"/>
          <p:nvPr/>
        </p:nvSpPr>
        <p:spPr>
          <a:xfrm>
            <a:off x="841160" y="1900202"/>
            <a:ext cx="51884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en-US" altLang="ko-KR" dirty="0"/>
              <a:t>X, Y = [], []</a:t>
            </a:r>
          </a:p>
          <a:p>
            <a:r>
              <a:rPr lang="en-US" altLang="ko-KR" dirty="0"/>
              <a:t>for line in open("my_data.txt", "r"):</a:t>
            </a:r>
          </a:p>
          <a:p>
            <a:r>
              <a:rPr lang="en-US" altLang="ko-KR" dirty="0"/>
              <a:t>    values = [float(s) for  s in </a:t>
            </a:r>
            <a:r>
              <a:rPr lang="en-US" altLang="ko-KR" dirty="0" err="1"/>
              <a:t>line.split</a:t>
            </a:r>
            <a:r>
              <a:rPr lang="en-US" altLang="ko-KR" dirty="0"/>
              <a:t>()]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X.append</a:t>
            </a:r>
            <a:r>
              <a:rPr lang="en-US" altLang="ko-KR" dirty="0"/>
              <a:t>(values[0])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Y.append</a:t>
            </a:r>
            <a:r>
              <a:rPr lang="en-US" altLang="ko-KR" dirty="0"/>
              <a:t>(values[1])</a:t>
            </a:r>
          </a:p>
          <a:p>
            <a:r>
              <a:rPr lang="en-US" altLang="ko-KR" dirty="0" err="1"/>
              <a:t>plt.plot</a:t>
            </a:r>
            <a:r>
              <a:rPr lang="en-US" altLang="ko-KR" dirty="0"/>
              <a:t>(X,Y)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5322DF-62F6-4818-8956-15F6A8BEFA47}"/>
              </a:ext>
            </a:extLst>
          </p:cNvPr>
          <p:cNvSpPr txBox="1"/>
          <p:nvPr/>
        </p:nvSpPr>
        <p:spPr>
          <a:xfrm>
            <a:off x="814128" y="6538627"/>
            <a:ext cx="7420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출처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>
                <a:latin typeface="+mn-ea"/>
              </a:rPr>
              <a:t>알렉상드르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드베르</a:t>
            </a:r>
            <a:r>
              <a:rPr lang="ko-KR" altLang="en-US" sz="1200" dirty="0">
                <a:latin typeface="+mn-ea"/>
              </a:rPr>
              <a:t> 지음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 err="1">
                <a:latin typeface="+mn-ea"/>
              </a:rPr>
              <a:t>이문호</a:t>
            </a:r>
            <a:r>
              <a:rPr lang="ko-KR" altLang="en-US" sz="1200" dirty="0">
                <a:latin typeface="+mn-ea"/>
              </a:rPr>
              <a:t> 옮김</a:t>
            </a:r>
            <a:r>
              <a:rPr lang="en-US" altLang="ko-KR" sz="1200" dirty="0">
                <a:latin typeface="+mn-ea"/>
              </a:rPr>
              <a:t>, matplotlib</a:t>
            </a:r>
            <a:r>
              <a:rPr lang="ko-KR" altLang="en-US" sz="1200" dirty="0">
                <a:latin typeface="+mn-ea"/>
              </a:rPr>
              <a:t>을 이용한 데이터 시각화 프로그래밍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에이콘</a:t>
            </a:r>
            <a:r>
              <a:rPr lang="en-US" altLang="ko-KR" sz="1200" dirty="0">
                <a:latin typeface="+mn-ea"/>
              </a:rPr>
              <a:t>, 2015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4DC2A2-5A95-4AF0-97AB-7EC3648F442E}"/>
              </a:ext>
            </a:extLst>
          </p:cNvPr>
          <p:cNvSpPr txBox="1"/>
          <p:nvPr/>
        </p:nvSpPr>
        <p:spPr>
          <a:xfrm>
            <a:off x="1030561" y="4684380"/>
            <a:ext cx="24920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0 0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2 4</a:t>
            </a:r>
          </a:p>
          <a:p>
            <a:r>
              <a:rPr lang="en-US" altLang="ko-KR" dirty="0"/>
              <a:t>4 16</a:t>
            </a:r>
          </a:p>
          <a:p>
            <a:r>
              <a:rPr lang="en-US" altLang="ko-KR" dirty="0"/>
              <a:t>5 25</a:t>
            </a:r>
          </a:p>
          <a:p>
            <a:r>
              <a:rPr lang="en-US" altLang="ko-KR" dirty="0"/>
              <a:t>6 36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CA643F6-E0A1-40D6-98D4-0F2B80AAE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261" y="1739031"/>
            <a:ext cx="3768219" cy="286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38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A91D809-65FF-4589-84FC-F4090E23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rial" panose="020B0604020202020204" pitchFamily="34" charset="0"/>
              </a:rPr>
              <a:t>점 그리기</a:t>
            </a:r>
            <a:endParaRPr lang="en-US" altLang="ko-KR" dirty="0">
              <a:latin typeface="Arial" panose="020B0604020202020204" pitchFamily="34" charset="0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838D71-8A91-49BB-A969-5EFA71107B8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Arial" panose="020B0604020202020204" pitchFamily="34" charset="0"/>
              </a:rPr>
              <a:t>점 그리기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r>
              <a:rPr lang="en-US" altLang="ko-KR" sz="2000" dirty="0">
                <a:latin typeface="Arial" panose="020B0604020202020204" pitchFamily="34" charset="0"/>
              </a:rPr>
              <a:t>my_data.txt</a:t>
            </a:r>
            <a:r>
              <a:rPr lang="ko-KR" altLang="en-US" sz="2000" dirty="0">
                <a:latin typeface="Arial" panose="020B0604020202020204" pitchFamily="34" charset="0"/>
              </a:rPr>
              <a:t>인 </a:t>
            </a:r>
            <a:r>
              <a:rPr lang="ko-KR" altLang="en-US" sz="2000" dirty="0" err="1">
                <a:latin typeface="Arial" panose="020B0604020202020204" pitchFamily="34" charset="0"/>
              </a:rPr>
              <a:t>평문</a:t>
            </a:r>
            <a:r>
              <a:rPr lang="ko-KR" altLang="en-US" sz="2000" dirty="0">
                <a:latin typeface="Arial" panose="020B0604020202020204" pitchFamily="34" charset="0"/>
              </a:rPr>
              <a:t> 텍스트 파일</a:t>
            </a:r>
            <a:endParaRPr lang="en-US" altLang="ko-KR" sz="2000" dirty="0">
              <a:latin typeface="Arial" panose="020B0604020202020204" pitchFamily="34" charset="0"/>
            </a:endParaRPr>
          </a:p>
          <a:p>
            <a:endParaRPr lang="en-US" altLang="ko-KR" sz="2000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EC9484-56A1-448A-9613-BFD7AD226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B0D056-06C1-427C-B095-DD5CAE33F6FD}" type="slidenum">
              <a:rPr lang="ko-KR" altLang="en-US" smtClean="0"/>
              <a:pPr/>
              <a:t>7</a:t>
            </a:fld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1E3C7-9F23-41D2-8696-F8AA19CC8BE8}"/>
              </a:ext>
            </a:extLst>
          </p:cNvPr>
          <p:cNvSpPr txBox="1"/>
          <p:nvPr/>
        </p:nvSpPr>
        <p:spPr>
          <a:xfrm>
            <a:off x="841160" y="1900202"/>
            <a:ext cx="51884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en-US" altLang="ko-KR" dirty="0"/>
              <a:t>X, Y = [], []</a:t>
            </a:r>
          </a:p>
          <a:p>
            <a:r>
              <a:rPr lang="en-US" altLang="ko-KR" dirty="0"/>
              <a:t>for line in open("my_data.txt", "r"):</a:t>
            </a:r>
          </a:p>
          <a:p>
            <a:r>
              <a:rPr lang="en-US" altLang="ko-KR" dirty="0"/>
              <a:t>    values = [float(s) for  s in </a:t>
            </a:r>
            <a:r>
              <a:rPr lang="en-US" altLang="ko-KR" dirty="0" err="1"/>
              <a:t>line.split</a:t>
            </a:r>
            <a:r>
              <a:rPr lang="en-US" altLang="ko-KR" dirty="0"/>
              <a:t>()]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X.append</a:t>
            </a:r>
            <a:r>
              <a:rPr lang="en-US" altLang="ko-KR" dirty="0"/>
              <a:t>(values[0])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Y.append</a:t>
            </a:r>
            <a:r>
              <a:rPr lang="en-US" altLang="ko-KR" dirty="0"/>
              <a:t>(values[1])</a:t>
            </a:r>
          </a:p>
          <a:p>
            <a:r>
              <a:rPr lang="en-US" altLang="ko-KR" dirty="0" err="1"/>
              <a:t>plt.</a:t>
            </a:r>
            <a:r>
              <a:rPr lang="en-US" altLang="ko-KR" dirty="0" err="1">
                <a:solidFill>
                  <a:srgbClr val="0070C0"/>
                </a:solidFill>
              </a:rPr>
              <a:t>scatter</a:t>
            </a:r>
            <a:r>
              <a:rPr lang="en-US" altLang="ko-KR" dirty="0"/>
              <a:t>(X,Y)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4DC2A2-5A95-4AF0-97AB-7EC3648F442E}"/>
              </a:ext>
            </a:extLst>
          </p:cNvPr>
          <p:cNvSpPr txBox="1"/>
          <p:nvPr/>
        </p:nvSpPr>
        <p:spPr>
          <a:xfrm>
            <a:off x="1030561" y="4684380"/>
            <a:ext cx="24920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0 0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2 4</a:t>
            </a:r>
          </a:p>
          <a:p>
            <a:r>
              <a:rPr lang="en-US" altLang="ko-KR" dirty="0"/>
              <a:t>4 16</a:t>
            </a:r>
          </a:p>
          <a:p>
            <a:r>
              <a:rPr lang="en-US" altLang="ko-KR" dirty="0"/>
              <a:t>5 25</a:t>
            </a:r>
          </a:p>
          <a:p>
            <a:r>
              <a:rPr lang="en-US" altLang="ko-KR" dirty="0"/>
              <a:t>6 36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7FD2D12-8ADA-4748-8651-E58DB69E5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218" y="1834944"/>
            <a:ext cx="3672304" cy="284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24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A91D809-65FF-4589-84FC-F4090E23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막대 그래프</a:t>
            </a:r>
            <a:r>
              <a:rPr lang="en-US" altLang="ko-KR" dirty="0"/>
              <a:t>, </a:t>
            </a:r>
            <a:r>
              <a:rPr lang="ko-KR" altLang="en-US" dirty="0"/>
              <a:t>수평 막대 그래프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838D71-8A91-49BB-A969-5EFA71107B8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Arial" panose="020B0604020202020204" pitchFamily="34" charset="0"/>
              </a:rPr>
              <a:t>막대 그래프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</a:rPr>
              <a:t>수평 막대 그래프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EC9484-56A1-448A-9613-BFD7AD226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B0D056-06C1-427C-B095-DD5CAE33F6F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1E3C7-9F23-41D2-8696-F8AA19CC8BE8}"/>
              </a:ext>
            </a:extLst>
          </p:cNvPr>
          <p:cNvSpPr txBox="1"/>
          <p:nvPr/>
        </p:nvSpPr>
        <p:spPr>
          <a:xfrm>
            <a:off x="841160" y="1900202"/>
            <a:ext cx="51884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en-US" altLang="ko-KR" dirty="0"/>
              <a:t>X = [1, 2, 3, 4, 5]</a:t>
            </a:r>
          </a:p>
          <a:p>
            <a:r>
              <a:rPr lang="en-US" altLang="ko-KR" dirty="0"/>
              <a:t>Y = [1, 4, 2, 3, 1]</a:t>
            </a:r>
          </a:p>
          <a:p>
            <a:r>
              <a:rPr lang="en-US" altLang="ko-KR" dirty="0" err="1"/>
              <a:t>plt.</a:t>
            </a:r>
            <a:r>
              <a:rPr lang="en-US" altLang="ko-KR" dirty="0" err="1">
                <a:solidFill>
                  <a:srgbClr val="0070C0"/>
                </a:solidFill>
              </a:rPr>
              <a:t>bar</a:t>
            </a:r>
            <a:r>
              <a:rPr lang="en-US" altLang="ko-KR" dirty="0"/>
              <a:t>(X,Y)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D33206-7E0D-4B4A-89AC-341D8E52F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601" y="1219201"/>
            <a:ext cx="3425239" cy="25360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6387E2-0B0A-4D04-A4C4-A34BB088C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601" y="3859487"/>
            <a:ext cx="3525571" cy="26781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B911A0-C85D-40A6-853D-965CC1E23CFE}"/>
              </a:ext>
            </a:extLst>
          </p:cNvPr>
          <p:cNvSpPr txBox="1"/>
          <p:nvPr/>
        </p:nvSpPr>
        <p:spPr>
          <a:xfrm>
            <a:off x="736108" y="4248696"/>
            <a:ext cx="51884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en-US" altLang="ko-KR" dirty="0"/>
              <a:t>X = [1, 2, 3, 4, 5]</a:t>
            </a:r>
          </a:p>
          <a:p>
            <a:r>
              <a:rPr lang="en-US" altLang="ko-KR" dirty="0"/>
              <a:t>Y = [1, 4, 2, 3, 1]</a:t>
            </a:r>
          </a:p>
          <a:p>
            <a:r>
              <a:rPr lang="en-US" altLang="ko-KR" dirty="0" err="1"/>
              <a:t>plt.</a:t>
            </a:r>
            <a:r>
              <a:rPr lang="en-US" altLang="ko-KR" dirty="0" err="1">
                <a:solidFill>
                  <a:srgbClr val="0070C0"/>
                </a:solidFill>
              </a:rPr>
              <a:t>barh</a:t>
            </a:r>
            <a:r>
              <a:rPr lang="en-US" altLang="ko-KR" dirty="0"/>
              <a:t>(X,Y)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83294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A91D809-65FF-4589-84FC-F4090E23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막대 그래프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838D71-8A91-49BB-A969-5EFA71107B8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Arial" panose="020B0604020202020204" pitchFamily="34" charset="0"/>
              </a:rPr>
              <a:t>다중 막대 그래프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EC9484-56A1-448A-9613-BFD7AD226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B0D056-06C1-427C-B095-DD5CAE33F6F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1E3C7-9F23-41D2-8696-F8AA19CC8BE8}"/>
              </a:ext>
            </a:extLst>
          </p:cNvPr>
          <p:cNvSpPr txBox="1"/>
          <p:nvPr/>
        </p:nvSpPr>
        <p:spPr>
          <a:xfrm>
            <a:off x="459420" y="4125516"/>
            <a:ext cx="59413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plot</a:t>
            </a:r>
          </a:p>
          <a:p>
            <a:r>
              <a:rPr lang="en-US" altLang="ko-KR" dirty="0"/>
              <a:t>data = [[5., 25., 50., 20.],</a:t>
            </a:r>
          </a:p>
          <a:p>
            <a:r>
              <a:rPr lang="en-US" altLang="ko-KR" dirty="0"/>
              <a:t>        [4., 23., 51., 17.],</a:t>
            </a:r>
          </a:p>
          <a:p>
            <a:r>
              <a:rPr lang="en-US" altLang="ko-KR" dirty="0"/>
              <a:t>        [6., 22., 52., 19.]]</a:t>
            </a:r>
          </a:p>
          <a:p>
            <a:r>
              <a:rPr lang="en-US" altLang="ko-KR" dirty="0" err="1"/>
              <a:t>plot.bar</a:t>
            </a:r>
            <a:r>
              <a:rPr lang="en-US" altLang="ko-KR" dirty="0"/>
              <a:t>(range(4), data[0], width = 0.25)</a:t>
            </a:r>
          </a:p>
          <a:p>
            <a:r>
              <a:rPr lang="en-US" altLang="ko-KR" dirty="0" err="1"/>
              <a:t>plot.bar</a:t>
            </a:r>
            <a:r>
              <a:rPr lang="en-US" altLang="ko-KR" dirty="0"/>
              <a:t>([x + 0.25 for x in range(4)], data[1], width = 0.25)</a:t>
            </a:r>
          </a:p>
          <a:p>
            <a:r>
              <a:rPr lang="en-US" altLang="ko-KR" dirty="0" err="1"/>
              <a:t>plot.bar</a:t>
            </a:r>
            <a:r>
              <a:rPr lang="en-US" altLang="ko-KR" dirty="0"/>
              <a:t>([x + 0.50 for x in range(4)], data[2], width = 0.25)</a:t>
            </a:r>
          </a:p>
          <a:p>
            <a:r>
              <a:rPr lang="en-US" altLang="ko-KR" dirty="0" err="1"/>
              <a:t>plot.show</a:t>
            </a:r>
            <a:r>
              <a:rPr lang="en-US" altLang="ko-KR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EF619D-B09D-4EFC-81E4-7C521C5182B6}"/>
              </a:ext>
            </a:extLst>
          </p:cNvPr>
          <p:cNvSpPr txBox="1"/>
          <p:nvPr/>
        </p:nvSpPr>
        <p:spPr>
          <a:xfrm>
            <a:off x="814128" y="6538627"/>
            <a:ext cx="7420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출처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>
                <a:latin typeface="+mn-ea"/>
              </a:rPr>
              <a:t>알렉상드르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드베르</a:t>
            </a:r>
            <a:r>
              <a:rPr lang="ko-KR" altLang="en-US" sz="1200" dirty="0">
                <a:latin typeface="+mn-ea"/>
              </a:rPr>
              <a:t> 지음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 err="1">
                <a:latin typeface="+mn-ea"/>
              </a:rPr>
              <a:t>이문호</a:t>
            </a:r>
            <a:r>
              <a:rPr lang="ko-KR" altLang="en-US" sz="1200" dirty="0">
                <a:latin typeface="+mn-ea"/>
              </a:rPr>
              <a:t> 옮김</a:t>
            </a:r>
            <a:r>
              <a:rPr lang="en-US" altLang="ko-KR" sz="1200" dirty="0">
                <a:latin typeface="+mn-ea"/>
              </a:rPr>
              <a:t>, matplotlib</a:t>
            </a:r>
            <a:r>
              <a:rPr lang="ko-KR" altLang="en-US" sz="1200" dirty="0">
                <a:latin typeface="+mn-ea"/>
              </a:rPr>
              <a:t>을 이용한 데이터 시각화 프로그래밍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에이콘</a:t>
            </a:r>
            <a:r>
              <a:rPr lang="en-US" altLang="ko-KR" sz="1200" dirty="0">
                <a:latin typeface="+mn-ea"/>
              </a:rPr>
              <a:t>, 2015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ACA81A-E99B-4DB6-AE96-45E43824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146" y="1376484"/>
            <a:ext cx="4983656" cy="379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7183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3721</TotalTime>
  <Words>5560</Words>
  <Application>Microsoft Office PowerPoint</Application>
  <PresentationFormat>화면 슬라이드 쇼(4:3)</PresentationFormat>
  <Paragraphs>678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helvetica neue</vt:lpstr>
      <vt:lpstr>Malgun Gothic Semilight</vt:lpstr>
      <vt:lpstr>굴림체</vt:lpstr>
      <vt:lpstr>맑은 고딕</vt:lpstr>
      <vt:lpstr>Arial</vt:lpstr>
      <vt:lpstr>Wingdings</vt:lpstr>
      <vt:lpstr>Wingdings 2</vt:lpstr>
      <vt:lpstr>New_Natural01</vt:lpstr>
      <vt:lpstr>3_가을</vt:lpstr>
      <vt:lpstr>그래프그리기 모듈 (matplotlib) </vt:lpstr>
      <vt:lpstr>matplotlib 설치</vt:lpstr>
      <vt:lpstr>matplotlib 설치 확인, 예제</vt:lpstr>
      <vt:lpstr>numpy 활용, 예제</vt:lpstr>
      <vt:lpstr>꺽은 선 그래프</vt:lpstr>
      <vt:lpstr>파일 데이터로 부터 꺽은선</vt:lpstr>
      <vt:lpstr>점 그리기</vt:lpstr>
      <vt:lpstr>막대 그래프, 수평 막대 그래프</vt:lpstr>
      <vt:lpstr>다중 막대 그래프</vt:lpstr>
      <vt:lpstr>분할 막대 그래프</vt:lpstr>
      <vt:lpstr>양방향 막대 그래프</vt:lpstr>
      <vt:lpstr>원형 (Pie) 차트</vt:lpstr>
      <vt:lpstr>히스토그램 (Histogram)</vt:lpstr>
      <vt:lpstr>상자 그림 (Boxplot)</vt:lpstr>
      <vt:lpstr>여러 곡선 그리기</vt:lpstr>
      <vt:lpstr>선 추가</vt:lpstr>
      <vt:lpstr>matplotlib.pyplot.plot API (1/3)</vt:lpstr>
      <vt:lpstr>matplotlib.pyplot.plot API (2/3)</vt:lpstr>
      <vt:lpstr>matplotlib.pyplot.plot API (3/3)</vt:lpstr>
      <vt:lpstr>채움 패턴 제어</vt:lpstr>
      <vt:lpstr>축 레이블</vt:lpstr>
      <vt:lpstr>그래프 구성 요소들</vt:lpstr>
      <vt:lpstr>범례 (legend) 추가</vt:lpstr>
      <vt:lpstr>눈금 레이블 붙이기</vt:lpstr>
      <vt:lpstr>PowerPoint 프레젠테이션</vt:lpstr>
      <vt:lpstr>2D 스칼라장 시각화</vt:lpstr>
      <vt:lpstr>3D 시각화 (3D surface, color map)</vt:lpstr>
      <vt:lpstr>Pyplot의 함수들 (matplotlib.pyplot) (1/6)</vt:lpstr>
      <vt:lpstr>Pyplot의 함수들 (matplotlib.pyplot) (2/6)</vt:lpstr>
      <vt:lpstr>Pyplot의 함수들 (matplotlib.pyplot) (3/6)</vt:lpstr>
      <vt:lpstr>Pyplot의 함수들 (matplotlib.pyplot) (4/6)</vt:lpstr>
      <vt:lpstr>Pyplot의 함수들 (matplotlib.pyplot) (5/6)</vt:lpstr>
      <vt:lpstr>Pyplot의 함수들 (matplotlib.pyplot) (6/6)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그래프그리기 모듈 (matplotlib) </dc:title>
  <dc:creator>jjs</dc:creator>
  <cp:lastModifiedBy>jjs</cp:lastModifiedBy>
  <cp:revision>648</cp:revision>
  <dcterms:created xsi:type="dcterms:W3CDTF">2007-06-29T06:43:39Z</dcterms:created>
  <dcterms:modified xsi:type="dcterms:W3CDTF">2020-12-14T10:57:14Z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