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14737825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7653-5E71-462B-A76B-BDFBE5F6E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6A57F-E27A-4417-AFA2-5E2ECA2EA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147A29-FBFB-4CC6-9759-524962CAAC18}"/>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5" name="Footer Placeholder 4">
            <a:extLst>
              <a:ext uri="{FF2B5EF4-FFF2-40B4-BE49-F238E27FC236}">
                <a16:creationId xmlns:a16="http://schemas.microsoft.com/office/drawing/2014/main" id="{E0596F2D-EC88-43B9-BD58-1723E0587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E56F6-58B6-4951-9AF5-EB333C029A50}"/>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42179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46B3-291C-41E3-8E5F-F8B82E7442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244278-8FE4-4402-B8AF-C3013086D7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454C7-5695-4CFA-8088-340E7C1EE4E2}"/>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5" name="Footer Placeholder 4">
            <a:extLst>
              <a:ext uri="{FF2B5EF4-FFF2-40B4-BE49-F238E27FC236}">
                <a16:creationId xmlns:a16="http://schemas.microsoft.com/office/drawing/2014/main" id="{13AFD3E1-58CA-4B60-964C-045974574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D066E-3EDA-4934-A4CF-7DBCAB46AE27}"/>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393335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7B0BC7-82F0-4955-A77B-750D1920A4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F2B34-49AB-49BE-B4CA-1ABF4F15E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0568B-70EA-4DBA-B276-32A61F1A56F8}"/>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5" name="Footer Placeholder 4">
            <a:extLst>
              <a:ext uri="{FF2B5EF4-FFF2-40B4-BE49-F238E27FC236}">
                <a16:creationId xmlns:a16="http://schemas.microsoft.com/office/drawing/2014/main" id="{E8688A3C-6EDA-4E0F-838F-C1FA99223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80F8F-BB7C-4FBA-823A-FF6D9C0139B6}"/>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177002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23E6-4B15-4414-991D-F45642E41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0528A0-7FD4-40E8-B764-AAD0224314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F48BBA-1AE4-4FFC-A5D1-15766B16F925}"/>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5" name="Footer Placeholder 4">
            <a:extLst>
              <a:ext uri="{FF2B5EF4-FFF2-40B4-BE49-F238E27FC236}">
                <a16:creationId xmlns:a16="http://schemas.microsoft.com/office/drawing/2014/main" id="{4975D553-6199-4F7B-94E9-FA5ED62B2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B83DC-3C0E-4FE3-9E9A-F397EC9C9001}"/>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389659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C07A-0A79-41CD-93BF-E5A00836C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C4745-8D65-4E88-B4C0-15D5E1980C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04A148-FE09-4EBC-A8F5-7816A3C87A87}"/>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5" name="Footer Placeholder 4">
            <a:extLst>
              <a:ext uri="{FF2B5EF4-FFF2-40B4-BE49-F238E27FC236}">
                <a16:creationId xmlns:a16="http://schemas.microsoft.com/office/drawing/2014/main" id="{7AD3D534-4874-4654-B3E5-CA5584652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B8515-7A2F-4A08-93FF-4D804B62E4E8}"/>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647273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DFBB-6FD4-4F6A-80A0-8313B83BA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A0268-CE1A-442A-9464-D0B027E838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A4AA05-8D7C-4BBD-B70A-15E2CF133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3AC260-DB79-4ECA-AA63-CE452D63442E}"/>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6" name="Footer Placeholder 5">
            <a:extLst>
              <a:ext uri="{FF2B5EF4-FFF2-40B4-BE49-F238E27FC236}">
                <a16:creationId xmlns:a16="http://schemas.microsoft.com/office/drawing/2014/main" id="{A74E2A28-3255-4D78-8598-E73243FBB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6F601-DC79-4667-8F80-27133768F71D}"/>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279684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5C06-40DC-492E-BC00-A36E9A4D46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4EA7E1-3D4C-4C49-846F-AABF4CF73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3F22E2-8AB7-4074-AF37-D559A7126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70A231-51D7-4A3B-A010-15F92DE89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6E8E6-6EA8-4335-992B-7A595A4E57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F9634-EAF5-4605-8F95-0BEBD49A41AF}"/>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8" name="Footer Placeholder 7">
            <a:extLst>
              <a:ext uri="{FF2B5EF4-FFF2-40B4-BE49-F238E27FC236}">
                <a16:creationId xmlns:a16="http://schemas.microsoft.com/office/drawing/2014/main" id="{36BAE871-00C6-46B1-AEE0-EEC1D716D1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46584E-C8B8-46CF-A040-1A7E5A381E1E}"/>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234037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42FC-C2AF-4595-9EB6-84BDF9DE59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A66F9C-BBFD-423E-8918-07CA655D1EF2}"/>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4" name="Footer Placeholder 3">
            <a:extLst>
              <a:ext uri="{FF2B5EF4-FFF2-40B4-BE49-F238E27FC236}">
                <a16:creationId xmlns:a16="http://schemas.microsoft.com/office/drawing/2014/main" id="{3D4CC49A-6612-4F62-9A87-7497E26B62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207D1F-C2BC-4502-B070-8F1995C5BF4B}"/>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281126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BA40B-4E74-4C4C-96B7-DCDFE2191B49}"/>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3" name="Footer Placeholder 2">
            <a:extLst>
              <a:ext uri="{FF2B5EF4-FFF2-40B4-BE49-F238E27FC236}">
                <a16:creationId xmlns:a16="http://schemas.microsoft.com/office/drawing/2014/main" id="{5018EBB4-8ABC-43E4-A091-24A9AC5E2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DEC9D-E4EA-4B59-AA65-B974278B8EE4}"/>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305810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A064-4B2E-4538-9F75-F76A6D66C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E66F8E-9A56-4B47-A209-FD322AC3E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7084C8-C020-4B69-B76B-2D09A66F2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634EA-9186-4AD2-BF30-EB0478288560}"/>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6" name="Footer Placeholder 5">
            <a:extLst>
              <a:ext uri="{FF2B5EF4-FFF2-40B4-BE49-F238E27FC236}">
                <a16:creationId xmlns:a16="http://schemas.microsoft.com/office/drawing/2014/main" id="{AA70E460-042C-4C06-8F40-28F70CD4BD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503B8-B424-402B-984B-385A63271A8C}"/>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96852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872B-47D6-4B4B-8D5E-5EAB6263C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893F42-F93E-4B66-A97C-9ACB60D80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6A7E0C-DCC3-468B-A762-2440EDC03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9C7EE-C7EB-4ACB-85BD-D2F2F6606BCB}"/>
              </a:ext>
            </a:extLst>
          </p:cNvPr>
          <p:cNvSpPr>
            <a:spLocks noGrp="1"/>
          </p:cNvSpPr>
          <p:nvPr>
            <p:ph type="dt" sz="half" idx="10"/>
          </p:nvPr>
        </p:nvSpPr>
        <p:spPr/>
        <p:txBody>
          <a:bodyPr/>
          <a:lstStyle/>
          <a:p>
            <a:fld id="{22C424FF-4130-4730-A59A-0AEE7A44EF24}" type="datetimeFigureOut">
              <a:rPr lang="en-US" smtClean="0"/>
              <a:t>6/12/23</a:t>
            </a:fld>
            <a:endParaRPr lang="en-US"/>
          </a:p>
        </p:txBody>
      </p:sp>
      <p:sp>
        <p:nvSpPr>
          <p:cNvPr id="6" name="Footer Placeholder 5">
            <a:extLst>
              <a:ext uri="{FF2B5EF4-FFF2-40B4-BE49-F238E27FC236}">
                <a16:creationId xmlns:a16="http://schemas.microsoft.com/office/drawing/2014/main" id="{48028C9E-7EBE-4D54-8897-061470CF2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D5C8C-175D-4E79-A51A-17EA6687710B}"/>
              </a:ext>
            </a:extLst>
          </p:cNvPr>
          <p:cNvSpPr>
            <a:spLocks noGrp="1"/>
          </p:cNvSpPr>
          <p:nvPr>
            <p:ph type="sldNum" sz="quarter" idx="12"/>
          </p:nvPr>
        </p:nvSpPr>
        <p:spPr/>
        <p:txBody>
          <a:bodyPr/>
          <a:lstStyle/>
          <a:p>
            <a:fld id="{09C0C7C3-C621-411F-9810-CF8901FD8A27}" type="slidenum">
              <a:rPr lang="en-US" smtClean="0"/>
              <a:t>‹#›</a:t>
            </a:fld>
            <a:endParaRPr lang="en-US"/>
          </a:p>
        </p:txBody>
      </p:sp>
    </p:spTree>
    <p:extLst>
      <p:ext uri="{BB962C8B-B14F-4D97-AF65-F5344CB8AC3E}">
        <p14:creationId xmlns:p14="http://schemas.microsoft.com/office/powerpoint/2010/main" val="217429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AF494-ADBE-4243-9EE2-8DF50A571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617075-A847-43FD-BDA8-A138AEC15E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98607-AB7D-4721-B20D-DB7E89F8E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424FF-4130-4730-A59A-0AEE7A44EF24}" type="datetimeFigureOut">
              <a:rPr lang="en-US" smtClean="0"/>
              <a:t>6/12/23</a:t>
            </a:fld>
            <a:endParaRPr lang="en-US"/>
          </a:p>
        </p:txBody>
      </p:sp>
      <p:sp>
        <p:nvSpPr>
          <p:cNvPr id="5" name="Footer Placeholder 4">
            <a:extLst>
              <a:ext uri="{FF2B5EF4-FFF2-40B4-BE49-F238E27FC236}">
                <a16:creationId xmlns:a16="http://schemas.microsoft.com/office/drawing/2014/main" id="{BC02B102-9DC1-4DB5-912D-80998F533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A07AEB-D6A6-4925-9FAA-DC2102CAEF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0C7C3-C621-411F-9810-CF8901FD8A27}" type="slidenum">
              <a:rPr lang="en-US" smtClean="0"/>
              <a:t>‹#›</a:t>
            </a:fld>
            <a:endParaRPr lang="en-US"/>
          </a:p>
        </p:txBody>
      </p:sp>
    </p:spTree>
    <p:extLst>
      <p:ext uri="{BB962C8B-B14F-4D97-AF65-F5344CB8AC3E}">
        <p14:creationId xmlns:p14="http://schemas.microsoft.com/office/powerpoint/2010/main" val="1315051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wr7QZ364jPY&amp;feature=youtu.be" TargetMode="External"/><Relationship Id="rId13" Type="http://schemas.openxmlformats.org/officeDocument/2006/relationships/hyperlink" Target="https://www.youtube.com/watch?v=fx4pUFkyhdc" TargetMode="External"/><Relationship Id="rId18" Type="http://schemas.openxmlformats.org/officeDocument/2006/relationships/hyperlink" Target="https://docs.google.com/spreadsheets/d/1KkMGkxsSaFtcIgnDu2EvVG_xEdgA-SN4cwIARXCjSqQ/edit?usp=sharing" TargetMode="External"/><Relationship Id="rId3" Type="http://schemas.openxmlformats.org/officeDocument/2006/relationships/hyperlink" Target="https://www.youtube.com/watch?v=FiMC58I5ve8" TargetMode="External"/><Relationship Id="rId7" Type="http://schemas.openxmlformats.org/officeDocument/2006/relationships/hyperlink" Target="https://www.youtube.com/watch?v=8NXLKRW1IEU&amp;t=2516s" TargetMode="External"/><Relationship Id="rId12" Type="http://schemas.openxmlformats.org/officeDocument/2006/relationships/hyperlink" Target="https://www.youtube.com/watch?v=6qIGfth8zgU" TargetMode="External"/><Relationship Id="rId17" Type="http://schemas.openxmlformats.org/officeDocument/2006/relationships/hyperlink" Target="https://www.youtube.com/watch?v=3ILFaNSOZGQ" TargetMode="External"/><Relationship Id="rId2" Type="http://schemas.openxmlformats.org/officeDocument/2006/relationships/hyperlink" Target="https://www.youtube.com/watch?v=hQwgXrb3XPs" TargetMode="External"/><Relationship Id="rId16" Type="http://schemas.openxmlformats.org/officeDocument/2006/relationships/hyperlink" Target="https://www.youtube.com/watch?v=6w7a4IK1d_8" TargetMode="External"/><Relationship Id="rId1" Type="http://schemas.openxmlformats.org/officeDocument/2006/relationships/slideLayout" Target="../slideLayouts/slideLayout2.xml"/><Relationship Id="rId6" Type="http://schemas.openxmlformats.org/officeDocument/2006/relationships/hyperlink" Target="https://ore.catapult.org.uk/press-releases/haliade-x-arrival-uk/" TargetMode="External"/><Relationship Id="rId11" Type="http://schemas.openxmlformats.org/officeDocument/2006/relationships/hyperlink" Target="https://www.youtube.com/watch?v=LNXTm7aHvWc" TargetMode="External"/><Relationship Id="rId5" Type="http://schemas.openxmlformats.org/officeDocument/2006/relationships/hyperlink" Target="https://www.youtube.com/watch?app=desktop&amp;v=PdKvmwsFGPE" TargetMode="External"/><Relationship Id="rId15" Type="http://schemas.openxmlformats.org/officeDocument/2006/relationships/hyperlink" Target="https://www.irena.org/renewables/Knowledge-Gateway/webinars/2015/Jan/Launch-of-the-Global-Wind-Atlas-presented-by-IRENA-and-DTU" TargetMode="External"/><Relationship Id="rId10" Type="http://schemas.openxmlformats.org/officeDocument/2006/relationships/hyperlink" Target="https://www.youtube.com/watch?v=qSWm_nprfqE" TargetMode="External"/><Relationship Id="rId4" Type="http://schemas.openxmlformats.org/officeDocument/2006/relationships/hyperlink" Target="https://www.youtube.com/watch?app=desktop&amp;v=oHXN9qq-S6Y" TargetMode="External"/><Relationship Id="rId9" Type="http://schemas.openxmlformats.org/officeDocument/2006/relationships/hyperlink" Target="https://www.youtube.com/watch?app=desktop&amp;v=a5ENMhjcoxQ" TargetMode="External"/><Relationship Id="rId14" Type="http://schemas.openxmlformats.org/officeDocument/2006/relationships/hyperlink" Target="https://www.youtube.com/watch?v=qQHYs8xQO5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miling at the camera&#10;&#10;Description automatically generated with medium confidence">
            <a:extLst>
              <a:ext uri="{FF2B5EF4-FFF2-40B4-BE49-F238E27FC236}">
                <a16:creationId xmlns:a16="http://schemas.microsoft.com/office/drawing/2014/main" id="{9376417F-02F5-5961-1E1E-6EB7CD8B1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94" y="241110"/>
            <a:ext cx="2697707" cy="2478024"/>
          </a:xfrm>
          <a:prstGeom prst="rect">
            <a:avLst/>
          </a:prstGeom>
        </p:spPr>
      </p:pic>
      <p:sp>
        <p:nvSpPr>
          <p:cNvPr id="5" name="TextBox 4">
            <a:extLst>
              <a:ext uri="{FF2B5EF4-FFF2-40B4-BE49-F238E27FC236}">
                <a16:creationId xmlns:a16="http://schemas.microsoft.com/office/drawing/2014/main" id="{96B4E284-BAE9-4C2A-86DF-3B4E1561BD79}"/>
              </a:ext>
            </a:extLst>
          </p:cNvPr>
          <p:cNvSpPr txBox="1"/>
          <p:nvPr/>
        </p:nvSpPr>
        <p:spPr>
          <a:xfrm>
            <a:off x="3302978" y="959849"/>
            <a:ext cx="8355724" cy="5909310"/>
          </a:xfrm>
          <a:prstGeom prst="rect">
            <a:avLst/>
          </a:prstGeom>
          <a:noFill/>
        </p:spPr>
        <p:txBody>
          <a:bodyPr wrap="square" rtlCol="0">
            <a:spAutoFit/>
          </a:bodyPr>
          <a:lstStyle/>
          <a:p>
            <a:r>
              <a:rPr lang="en-US" b="1" dirty="0"/>
              <a:t>Bio: </a:t>
            </a:r>
            <a:r>
              <a:rPr lang="en-US" sz="1800" dirty="0">
                <a:effectLst/>
                <a:latin typeface="Calibri" panose="020F0502020204030204" pitchFamily="34" charset="0"/>
                <a:ea typeface="Times New Roman" panose="02020603050405020304" pitchFamily="18" charset="0"/>
                <a:cs typeface="Calibri" panose="020F0502020204030204" pitchFamily="34" charset="0"/>
              </a:rPr>
              <a:t>Annie Murphy is a marine scientist with expertise in benthic biogeochemistry, microbial ecology, aquaculture research, and marine environmental change.  Her expertise lies at the interface between benthic community ecology and biogeochemistry with interest in the response of aquatic ecosystems to anthropogenic disturbances. </a:t>
            </a:r>
            <a:r>
              <a:rPr lang="en-US" dirty="0">
                <a:latin typeface="Calibri" panose="020F0502020204030204" pitchFamily="34" charset="0"/>
                <a:ea typeface="Times New Roman" panose="02020603050405020304" pitchFamily="18" charset="0"/>
                <a:cs typeface="Calibri" panose="020F0502020204030204" pitchFamily="34" charset="0"/>
              </a:rPr>
              <a:t>S</a:t>
            </a:r>
            <a:r>
              <a:rPr lang="en-US" sz="1800" dirty="0">
                <a:effectLst/>
                <a:latin typeface="Calibri" panose="020F0502020204030204" pitchFamily="34" charset="0"/>
                <a:ea typeface="Times New Roman" panose="02020603050405020304" pitchFamily="18" charset="0"/>
                <a:cs typeface="Calibri" panose="020F0502020204030204" pitchFamily="34" charset="0"/>
              </a:rPr>
              <a:t>he leads projects assessing the benthic habitats associated with offshore wind areas and develops hypothesis-driven benthic monitoring plans to investigate effects of construction and operation of offshore wind on benthic functions</a:t>
            </a:r>
            <a:r>
              <a:rPr lang="en-US" dirty="0">
                <a:latin typeface="Calibri" panose="020F0502020204030204" pitchFamily="34" charset="0"/>
                <a:cs typeface="Calibri" panose="020F0502020204030204" pitchFamily="34" charset="0"/>
              </a:rPr>
              <a:t>. Dr. Murphy participates in several working groups aimed at advancing the science in the offshore wind space including the Regional Synthesis Group within NY E-TWG, the habitat subcommittee of the Regional Wildlife Science Collaborative (RWSC), ICES Working Group on Marine Benthal and Renewable Energy Developments (WGMBRED), and UN Global Compact Working Group on Net Biodiversity Positive Offshore Renewables. </a:t>
            </a:r>
          </a:p>
          <a:p>
            <a:endParaRPr lang="en-US" dirty="0"/>
          </a:p>
          <a:p>
            <a:r>
              <a:rPr lang="en-US" b="1" dirty="0"/>
              <a:t>Why MOCEAN: </a:t>
            </a:r>
            <a:r>
              <a:rPr lang="en-US" dirty="0"/>
              <a:t>To collaborate with other researchers in exploring the role of renewables infrastructure on ecosystem ecology.   </a:t>
            </a:r>
          </a:p>
          <a:p>
            <a:endParaRPr lang="en-US" dirty="0"/>
          </a:p>
          <a:p>
            <a:r>
              <a:rPr lang="en-US" b="1" dirty="0"/>
              <a:t>Broad Question: </a:t>
            </a:r>
            <a:r>
              <a:rPr lang="en-US" dirty="0"/>
              <a:t>How does the introduction of novel substrate (like turbine foundations) change the flow of energy through the ecosystem?</a:t>
            </a:r>
          </a:p>
          <a:p>
            <a:endParaRPr lang="en-US" dirty="0"/>
          </a:p>
          <a:p>
            <a:r>
              <a:rPr lang="en-US" b="1" dirty="0"/>
              <a:t>Focused Question:</a:t>
            </a:r>
            <a:r>
              <a:rPr lang="en-US" dirty="0"/>
              <a:t> To what extent do offshore wind structures facilitate carbon sequestration through biological activity that draws carbon to the seafloor? </a:t>
            </a:r>
          </a:p>
        </p:txBody>
      </p:sp>
      <p:sp>
        <p:nvSpPr>
          <p:cNvPr id="6" name="TextBox 5">
            <a:extLst>
              <a:ext uri="{FF2B5EF4-FFF2-40B4-BE49-F238E27FC236}">
                <a16:creationId xmlns:a16="http://schemas.microsoft.com/office/drawing/2014/main" id="{4C6704BB-737A-4DA1-B0E5-2E446BA5EEAD}"/>
              </a:ext>
            </a:extLst>
          </p:cNvPr>
          <p:cNvSpPr txBox="1"/>
          <p:nvPr/>
        </p:nvSpPr>
        <p:spPr>
          <a:xfrm>
            <a:off x="533298" y="2972874"/>
            <a:ext cx="2323415" cy="1754326"/>
          </a:xfrm>
          <a:prstGeom prst="rect">
            <a:avLst/>
          </a:prstGeom>
          <a:noFill/>
        </p:spPr>
        <p:txBody>
          <a:bodyPr wrap="square" rtlCol="0">
            <a:spAutoFit/>
          </a:bodyPr>
          <a:lstStyle/>
          <a:p>
            <a:r>
              <a:rPr lang="en-US" b="1" dirty="0"/>
              <a:t>Annie Murphy,</a:t>
            </a:r>
          </a:p>
          <a:p>
            <a:r>
              <a:rPr lang="en-US" dirty="0"/>
              <a:t>INSPIRE Environmental</a:t>
            </a:r>
          </a:p>
          <a:p>
            <a:r>
              <a:rPr lang="en-US" dirty="0"/>
              <a:t>Ecosystem Ecology, Benthic Function, Carbon and Nutrient Cycling</a:t>
            </a:r>
          </a:p>
        </p:txBody>
      </p:sp>
      <p:sp>
        <p:nvSpPr>
          <p:cNvPr id="7" name="Rectangle 6">
            <a:extLst>
              <a:ext uri="{FF2B5EF4-FFF2-40B4-BE49-F238E27FC236}">
                <a16:creationId xmlns:a16="http://schemas.microsoft.com/office/drawing/2014/main" id="{F4128805-D6E5-4BC7-A402-259E55E3D318}"/>
              </a:ext>
            </a:extLst>
          </p:cNvPr>
          <p:cNvSpPr/>
          <p:nvPr/>
        </p:nvSpPr>
        <p:spPr>
          <a:xfrm>
            <a:off x="3176854" y="819838"/>
            <a:ext cx="8481848" cy="597197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E375872-C99C-41CF-9C71-928BAAF42513}"/>
              </a:ext>
            </a:extLst>
          </p:cNvPr>
          <p:cNvSpPr txBox="1"/>
          <p:nvPr/>
        </p:nvSpPr>
        <p:spPr>
          <a:xfrm>
            <a:off x="3403878" y="66184"/>
            <a:ext cx="8027800" cy="646331"/>
          </a:xfrm>
          <a:prstGeom prst="rect">
            <a:avLst/>
          </a:prstGeom>
          <a:noFill/>
        </p:spPr>
        <p:txBody>
          <a:bodyPr wrap="square" rtlCol="0">
            <a:spAutoFit/>
          </a:bodyPr>
          <a:lstStyle/>
          <a:p>
            <a:r>
              <a:rPr lang="en-US">
                <a:solidFill>
                  <a:srgbClr val="FF0000"/>
                </a:solidFill>
              </a:rPr>
              <a:t>Instructions: Complete the text box below so that it does not extend beyond the boundaries of the blue box. Do not change the font from Calibri 18 point. </a:t>
            </a:r>
          </a:p>
        </p:txBody>
      </p:sp>
    </p:spTree>
    <p:extLst>
      <p:ext uri="{BB962C8B-B14F-4D97-AF65-F5344CB8AC3E}">
        <p14:creationId xmlns:p14="http://schemas.microsoft.com/office/powerpoint/2010/main" val="421406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2186BFB0-4AD0-E772-FEF0-4C6BF6E69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43" y="352168"/>
            <a:ext cx="11134514" cy="6153664"/>
          </a:xfrm>
          <a:prstGeom prst="rect">
            <a:avLst/>
          </a:prstGeom>
        </p:spPr>
      </p:pic>
    </p:spTree>
    <p:extLst>
      <p:ext uri="{BB962C8B-B14F-4D97-AF65-F5344CB8AC3E}">
        <p14:creationId xmlns:p14="http://schemas.microsoft.com/office/powerpoint/2010/main" val="175799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CB2828-1ED9-4B01-A51A-685D0169CD56}"/>
              </a:ext>
            </a:extLst>
          </p:cNvPr>
          <p:cNvGraphicFramePr>
            <a:graphicFrameLocks noGrp="1"/>
          </p:cNvGraphicFramePr>
          <p:nvPr>
            <p:extLst>
              <p:ext uri="{D42A27DB-BD31-4B8C-83A1-F6EECF244321}">
                <p14:modId xmlns:p14="http://schemas.microsoft.com/office/powerpoint/2010/main" val="1197437621"/>
              </p:ext>
            </p:extLst>
          </p:nvPr>
        </p:nvGraphicFramePr>
        <p:xfrm>
          <a:off x="107636" y="770754"/>
          <a:ext cx="11797144" cy="5951731"/>
        </p:xfrm>
        <a:graphic>
          <a:graphicData uri="http://schemas.openxmlformats.org/drawingml/2006/table">
            <a:tbl>
              <a:tblPr/>
              <a:tblGrid>
                <a:gridCol w="957225">
                  <a:extLst>
                    <a:ext uri="{9D8B030D-6E8A-4147-A177-3AD203B41FA5}">
                      <a16:colId xmlns:a16="http://schemas.microsoft.com/office/drawing/2014/main" val="417303619"/>
                    </a:ext>
                  </a:extLst>
                </a:gridCol>
                <a:gridCol w="2638028">
                  <a:extLst>
                    <a:ext uri="{9D8B030D-6E8A-4147-A177-3AD203B41FA5}">
                      <a16:colId xmlns:a16="http://schemas.microsoft.com/office/drawing/2014/main" val="532846872"/>
                    </a:ext>
                  </a:extLst>
                </a:gridCol>
                <a:gridCol w="793436">
                  <a:extLst>
                    <a:ext uri="{9D8B030D-6E8A-4147-A177-3AD203B41FA5}">
                      <a16:colId xmlns:a16="http://schemas.microsoft.com/office/drawing/2014/main" val="4132076655"/>
                    </a:ext>
                  </a:extLst>
                </a:gridCol>
                <a:gridCol w="7408455">
                  <a:extLst>
                    <a:ext uri="{9D8B030D-6E8A-4147-A177-3AD203B41FA5}">
                      <a16:colId xmlns:a16="http://schemas.microsoft.com/office/drawing/2014/main" val="3984084242"/>
                    </a:ext>
                  </a:extLst>
                </a:gridCol>
              </a:tblGrid>
              <a:tr h="258195">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b="1">
                          <a:effectLst/>
                        </a:rPr>
                        <a:t>Length</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b="1">
                          <a:effectLst/>
                        </a:rPr>
                        <a:t>Direct Video Link or </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64279432"/>
                  </a:ext>
                </a:extLst>
              </a:tr>
              <a:tr h="258195">
                <a:tc>
                  <a:txBody>
                    <a:bodyPr/>
                    <a:lstStyle/>
                    <a:p>
                      <a:pPr rtl="0" fontAlgn="b"/>
                      <a:r>
                        <a:rPr lang="en-US" sz="1400" b="1">
                          <a:effectLst/>
                        </a:rPr>
                        <a:t>Catagory</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b="1">
                          <a:effectLst/>
                        </a:rPr>
                        <a:t>Topic</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b="1">
                          <a:effectLst/>
                        </a:rPr>
                        <a:t>(min:sec)</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b="1">
                          <a:effectLst/>
                        </a:rPr>
                        <a:t>Page with Video Link</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07997042"/>
                  </a:ext>
                </a:extLst>
              </a:tr>
              <a:tr h="140380">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90460666"/>
                  </a:ext>
                </a:extLst>
              </a:tr>
              <a:tr h="258195">
                <a:tc>
                  <a:txBody>
                    <a:bodyPr/>
                    <a:lstStyle/>
                    <a:p>
                      <a:pPr rtl="0" fontAlgn="b"/>
                      <a:r>
                        <a:rPr lang="en-US" sz="1400" b="1">
                          <a:effectLst/>
                        </a:rPr>
                        <a:t>General</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97965027"/>
                  </a:ext>
                </a:extLst>
              </a:tr>
              <a:tr h="258195">
                <a:tc>
                  <a:txBody>
                    <a:bodyPr/>
                    <a:lstStyle/>
                    <a:p>
                      <a:pPr algn="r" rtl="0" fontAlgn="b"/>
                      <a:r>
                        <a:rPr lang="en-US" sz="1400">
                          <a:effectLst/>
                        </a:rPr>
                        <a:t>G1</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How to build offshore wind farms</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6:46</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2"/>
                        </a:rPr>
                        <a:t>https://www.youtube.com/watch?v=hQwgXrb3XPs</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82597749"/>
                  </a:ext>
                </a:extLst>
              </a:tr>
              <a:tr h="258195">
                <a:tc>
                  <a:txBody>
                    <a:bodyPr/>
                    <a:lstStyle/>
                    <a:p>
                      <a:pPr algn="r" rtl="0" fontAlgn="b"/>
                      <a:r>
                        <a:rPr lang="en-US" sz="1400">
                          <a:effectLst/>
                        </a:rPr>
                        <a:t>G2</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Building of a Wind Farm</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22:31</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3"/>
                        </a:rPr>
                        <a:t>https://www.youtube.com/watch?v=FiMC58I5ve8</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10254495"/>
                  </a:ext>
                </a:extLst>
              </a:tr>
              <a:tr h="258195">
                <a:tc>
                  <a:txBody>
                    <a:bodyPr/>
                    <a:lstStyle/>
                    <a:p>
                      <a:pPr algn="r" rtl="0" fontAlgn="b"/>
                      <a:r>
                        <a:rPr lang="en-US" sz="1400">
                          <a:effectLst/>
                        </a:rPr>
                        <a:t>G3</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Transportion of Components</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4:44</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4"/>
                        </a:rPr>
                        <a:t>https://www.youtube.com/watch?app=desktop&amp;v=oHXN9qq-S6Y</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535185"/>
                  </a:ext>
                </a:extLst>
              </a:tr>
              <a:tr h="258195">
                <a:tc>
                  <a:txBody>
                    <a:bodyPr/>
                    <a:lstStyle/>
                    <a:p>
                      <a:pPr algn="r" rtl="0" fontAlgn="b"/>
                      <a:r>
                        <a:rPr lang="en-US" sz="1400">
                          <a:effectLst/>
                        </a:rPr>
                        <a:t>G4</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Grand Challenges Wind Energy</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88:35</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5"/>
                        </a:rPr>
                        <a:t>https://www.youtube.com/watch?app=desktop&amp;v=PdKvmwsFGPE</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78114228"/>
                  </a:ext>
                </a:extLst>
              </a:tr>
              <a:tr h="258195">
                <a:tc>
                  <a:txBody>
                    <a:bodyPr/>
                    <a:lstStyle/>
                    <a:p>
                      <a:pPr algn="r" rtl="0" fontAlgn="b"/>
                      <a:r>
                        <a:rPr lang="en-US" sz="1400">
                          <a:effectLst/>
                        </a:rPr>
                        <a:t>G5</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Testing of GE 12 MW Drive Train</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1:00</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u="sng">
                          <a:solidFill>
                            <a:srgbClr val="1155CC"/>
                          </a:solidFill>
                          <a:effectLst/>
                          <a:hlinkClick r:id="rId6"/>
                        </a:rPr>
                        <a:t>https://ore.catapult.org.uk/press-releases/haliade-x-arrival-uk/</a:t>
                      </a:r>
                      <a:endParaRPr lang="en-US" sz="1400" u="sng">
                        <a:solidFill>
                          <a:srgbClr val="1155CC"/>
                        </a:solidFill>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02071424"/>
                  </a:ext>
                </a:extLst>
              </a:tr>
              <a:tr h="258195">
                <a:tc>
                  <a:txBody>
                    <a:bodyPr/>
                    <a:lstStyle/>
                    <a:p>
                      <a:pPr algn="r" rtl="0" fontAlgn="b"/>
                      <a:r>
                        <a:rPr lang="en-US" sz="1400">
                          <a:effectLst/>
                        </a:rPr>
                        <a:t>G6 (DK)</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Making of a Wind Turbine</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49:42</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7"/>
                        </a:rPr>
                        <a:t>https://www.youtube.com/watch?v=8NXLKRW1IEU&amp;t=2516s</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83400499"/>
                  </a:ext>
                </a:extLst>
              </a:tr>
              <a:tr h="258195">
                <a:tc>
                  <a:txBody>
                    <a:bodyPr/>
                    <a:lstStyle/>
                    <a:p>
                      <a:pPr algn="r" rtl="0" fontAlgn="b"/>
                      <a:r>
                        <a:rPr lang="en-US" sz="1400">
                          <a:effectLst/>
                        </a:rPr>
                        <a:t>G7 (DK)</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How Big Can They Get Real Eng.</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13:49</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8"/>
                        </a:rPr>
                        <a:t>https://www.youtube.com/watch?v=wr7QZ364jPY&amp;feature=youtu.be</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93844965"/>
                  </a:ext>
                </a:extLst>
              </a:tr>
              <a:tr h="258195">
                <a:tc>
                  <a:txBody>
                    <a:bodyPr/>
                    <a:lstStyle/>
                    <a:p>
                      <a:pPr algn="r" rtl="0" fontAlgn="b"/>
                      <a:r>
                        <a:rPr lang="en-US" sz="1400">
                          <a:effectLst/>
                        </a:rPr>
                        <a:t>G8</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Onshore Wind Farm</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49:28</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9"/>
                        </a:rPr>
                        <a:t>https://www.youtube.com/watch?app=desktop&amp;v=a5ENMhjcoxQ</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89686548"/>
                  </a:ext>
                </a:extLst>
              </a:tr>
              <a:tr h="258195">
                <a:tc>
                  <a:txBody>
                    <a:bodyPr/>
                    <a:lstStyle/>
                    <a:p>
                      <a:pPr algn="r" rtl="0" fontAlgn="b"/>
                      <a:r>
                        <a:rPr lang="en-US" sz="1400">
                          <a:effectLst/>
                        </a:rPr>
                        <a:t>G9</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How Wind Farms Work</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5:28</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10"/>
                        </a:rPr>
                        <a:t>https://www.youtube.com/watch?v=qSWm_nprfqE</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68931840"/>
                  </a:ext>
                </a:extLst>
              </a:tr>
              <a:tr h="258195">
                <a:tc>
                  <a:txBody>
                    <a:bodyPr/>
                    <a:lstStyle/>
                    <a:p>
                      <a:pPr algn="r" rtl="0" fontAlgn="b"/>
                      <a:r>
                        <a:rPr lang="en-US" sz="1400">
                          <a:effectLst/>
                        </a:rPr>
                        <a:t>G10</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What's Inside of a Wind Turbine</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9:53</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11"/>
                        </a:rPr>
                        <a:t>https://www.youtube.com/watch?v=LNXTm7aHvWc</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99392525"/>
                  </a:ext>
                </a:extLst>
              </a:tr>
              <a:tr h="258195">
                <a:tc>
                  <a:txBody>
                    <a:bodyPr/>
                    <a:lstStyle/>
                    <a:p>
                      <a:pPr algn="r" rtl="0" fontAlgn="b"/>
                      <a:r>
                        <a:rPr lang="en-US" sz="1400">
                          <a:effectLst/>
                        </a:rPr>
                        <a:t>G11</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Heroes of Burbo Bank Extension</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14:19</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12"/>
                        </a:rPr>
                        <a:t>https://www.youtube.com/watch?v=6qIGfth8zgU</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23457783"/>
                  </a:ext>
                </a:extLst>
              </a:tr>
              <a:tr h="258195">
                <a:tc>
                  <a:txBody>
                    <a:bodyPr/>
                    <a:lstStyle/>
                    <a:p>
                      <a:pPr algn="r" rtl="0" fontAlgn="b"/>
                      <a:r>
                        <a:rPr lang="en-US" sz="1400">
                          <a:effectLst/>
                        </a:rPr>
                        <a:t>G12</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Small Size Wind Turbines</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59:24</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13"/>
                        </a:rPr>
                        <a:t>https://www.youtube.com/watch?v=fx4pUFkyhdc</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37956646"/>
                  </a:ext>
                </a:extLst>
              </a:tr>
              <a:tr h="258195">
                <a:tc>
                  <a:txBody>
                    <a:bodyPr/>
                    <a:lstStyle/>
                    <a:p>
                      <a:pPr algn="r" rtl="0" fontAlgn="b"/>
                      <a:r>
                        <a:rPr lang="en-US" sz="1400">
                          <a:effectLst/>
                        </a:rPr>
                        <a:t>G13</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Broad &amp; Complete Introduction</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105:00</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u="sng">
                          <a:solidFill>
                            <a:srgbClr val="1155CC"/>
                          </a:solidFill>
                          <a:effectLst/>
                          <a:hlinkClick r:id="rId14"/>
                        </a:rPr>
                        <a:t>https://www.youtube.com/watch?v=qQHYs8xQO5A</a:t>
                      </a:r>
                      <a:endParaRPr lang="en-US" sz="1400" u="sng">
                        <a:solidFill>
                          <a:srgbClr val="1155CC"/>
                        </a:solidFill>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16273330"/>
                  </a:ext>
                </a:extLst>
              </a:tr>
              <a:tr h="455959">
                <a:tc>
                  <a:txBody>
                    <a:bodyPr/>
                    <a:lstStyle/>
                    <a:p>
                      <a:pPr algn="r" rtl="0" fontAlgn="b"/>
                      <a:r>
                        <a:rPr lang="en-US" sz="1400">
                          <a:effectLst/>
                        </a:rPr>
                        <a:t>G14</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Global Offshore Wind Atlas</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91:02</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15"/>
                        </a:rPr>
                        <a:t>https://www.irena.org/renewables/Knowledge-Gateway/webinars/2015/Jan/Launch-of-the-Global-Wind-Atlas-presented-by-IRENA-and-DTU</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09251801"/>
                  </a:ext>
                </a:extLst>
              </a:tr>
              <a:tr h="258195">
                <a:tc>
                  <a:txBody>
                    <a:bodyPr/>
                    <a:lstStyle/>
                    <a:p>
                      <a:pPr algn="r" rtl="0" fontAlgn="b"/>
                      <a:r>
                        <a:rPr lang="en-US" sz="1400">
                          <a:effectLst/>
                        </a:rPr>
                        <a:t>G15</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605DFF"/>
                      </a:solidFill>
                      <a:prstDash val="solid"/>
                      <a:round/>
                      <a:headEnd type="none" w="med" len="med"/>
                      <a:tailEnd type="none" w="med" len="med"/>
                    </a:lnB>
                  </a:tcPr>
                </a:tc>
                <a:tc>
                  <a:txBody>
                    <a:bodyPr/>
                    <a:lstStyle/>
                    <a:p>
                      <a:pPr rtl="0" fontAlgn="b"/>
                      <a:r>
                        <a:rPr lang="en-US" sz="1400">
                          <a:effectLst/>
                        </a:rPr>
                        <a:t>Offshore Wind Market Report</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56:52</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16"/>
                        </a:rPr>
                        <a:t>https://www.youtube.com/watch?v=6w7a4IK1d_8</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16768276"/>
                  </a:ext>
                </a:extLst>
              </a:tr>
              <a:tr h="625102">
                <a:tc>
                  <a:txBody>
                    <a:bodyPr/>
                    <a:lstStyle/>
                    <a:p>
                      <a:pPr rtl="0" fontAlgn="b"/>
                      <a:r>
                        <a:rPr lang="en-US" sz="1400" b="1">
                          <a:effectLst/>
                        </a:rPr>
                        <a:t>Fixed Base Foundations</a:t>
                      </a:r>
                    </a:p>
                  </a:txBody>
                  <a:tcPr marL="7350" marR="7350" marT="4900" marB="4900" anchor="b">
                    <a:lnL w="7620" cap="flat" cmpd="sng" algn="ctr">
                      <a:solidFill>
                        <a:srgbClr val="605DFF"/>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605DFF"/>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64306728"/>
                  </a:ext>
                </a:extLst>
              </a:tr>
              <a:tr h="258195">
                <a:tc>
                  <a:txBody>
                    <a:bodyPr/>
                    <a:lstStyle/>
                    <a:p>
                      <a:pPr algn="r" rtl="0" fontAlgn="b"/>
                      <a:r>
                        <a:rPr lang="en-US" sz="1400">
                          <a:effectLst/>
                        </a:rPr>
                        <a:t>F1 (DK)</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rPr>
                        <a:t>Monopile Fabrication</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400">
                          <a:effectLst/>
                        </a:rPr>
                        <a:t>3:55</a:t>
                      </a: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400">
                          <a:effectLst/>
                          <a:hlinkClick r:id="rId17"/>
                        </a:rPr>
                        <a:t>https://www.youtube.com/watch?v=3ILFaNSOZGQ</a:t>
                      </a:r>
                      <a:endParaRPr lang="en-US" sz="1400">
                        <a:effectLst/>
                      </a:endParaRPr>
                    </a:p>
                  </a:txBody>
                  <a:tcPr marL="7350" marR="7350" marT="4900" marB="490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04850421"/>
                  </a:ext>
                </a:extLst>
              </a:tr>
            </a:tbl>
          </a:graphicData>
        </a:graphic>
      </p:graphicFrame>
      <p:sp>
        <p:nvSpPr>
          <p:cNvPr id="7" name="TextBox 6">
            <a:extLst>
              <a:ext uri="{FF2B5EF4-FFF2-40B4-BE49-F238E27FC236}">
                <a16:creationId xmlns:a16="http://schemas.microsoft.com/office/drawing/2014/main" id="{7FF04ABE-33F2-4766-A4D4-65C94EACF5AB}"/>
              </a:ext>
            </a:extLst>
          </p:cNvPr>
          <p:cNvSpPr txBox="1"/>
          <p:nvPr/>
        </p:nvSpPr>
        <p:spPr>
          <a:xfrm>
            <a:off x="236770" y="401422"/>
            <a:ext cx="11215302" cy="369332"/>
          </a:xfrm>
          <a:prstGeom prst="rect">
            <a:avLst/>
          </a:prstGeom>
          <a:noFill/>
        </p:spPr>
        <p:txBody>
          <a:bodyPr wrap="square">
            <a:spAutoFit/>
          </a:bodyPr>
          <a:lstStyle/>
          <a:p>
            <a:r>
              <a:rPr lang="en-US">
                <a:hlinkClick r:id="rId18"/>
              </a:rPr>
              <a:t>https://docs.google.com/spreadsheets/d/1KkMGkxsSaFtcIgnDu2EvVG_xEdgA-SN4cwIARXCjSqQ/edit?usp=sharing</a:t>
            </a:r>
            <a:r>
              <a:rPr lang="en-US"/>
              <a:t> </a:t>
            </a:r>
          </a:p>
        </p:txBody>
      </p:sp>
      <p:sp>
        <p:nvSpPr>
          <p:cNvPr id="8" name="TextBox 7">
            <a:extLst>
              <a:ext uri="{FF2B5EF4-FFF2-40B4-BE49-F238E27FC236}">
                <a16:creationId xmlns:a16="http://schemas.microsoft.com/office/drawing/2014/main" id="{D01E9B9F-EB48-4C74-A72D-9C32BB0CD5B3}"/>
              </a:ext>
            </a:extLst>
          </p:cNvPr>
          <p:cNvSpPr txBox="1"/>
          <p:nvPr/>
        </p:nvSpPr>
        <p:spPr>
          <a:xfrm>
            <a:off x="236770" y="56756"/>
            <a:ext cx="10899991" cy="369332"/>
          </a:xfrm>
          <a:prstGeom prst="rect">
            <a:avLst/>
          </a:prstGeom>
          <a:noFill/>
        </p:spPr>
        <p:txBody>
          <a:bodyPr wrap="square" rtlCol="0">
            <a:spAutoFit/>
          </a:bodyPr>
          <a:lstStyle/>
          <a:p>
            <a:r>
              <a:rPr lang="en-US">
                <a:solidFill>
                  <a:srgbClr val="FF0000"/>
                </a:solidFill>
              </a:rPr>
              <a:t>Instructions: Add your suggested Videos in the “New Videos” Tabs</a:t>
            </a:r>
          </a:p>
        </p:txBody>
      </p:sp>
      <p:sp>
        <p:nvSpPr>
          <p:cNvPr id="9" name="TextBox 8">
            <a:extLst>
              <a:ext uri="{FF2B5EF4-FFF2-40B4-BE49-F238E27FC236}">
                <a16:creationId xmlns:a16="http://schemas.microsoft.com/office/drawing/2014/main" id="{4C48795C-6488-4807-B8A6-D5393E20909B}"/>
              </a:ext>
            </a:extLst>
          </p:cNvPr>
          <p:cNvSpPr txBox="1"/>
          <p:nvPr/>
        </p:nvSpPr>
        <p:spPr>
          <a:xfrm>
            <a:off x="4444062" y="6087246"/>
            <a:ext cx="6612452" cy="369332"/>
          </a:xfrm>
          <a:prstGeom prst="rect">
            <a:avLst/>
          </a:prstGeom>
          <a:noFill/>
        </p:spPr>
        <p:txBody>
          <a:bodyPr wrap="square" rtlCol="0">
            <a:spAutoFit/>
          </a:bodyPr>
          <a:lstStyle/>
          <a:p>
            <a:r>
              <a:rPr lang="en-US">
                <a:solidFill>
                  <a:srgbClr val="FF0000"/>
                </a:solidFill>
              </a:rPr>
              <a:t>Click on the link below for an example</a:t>
            </a:r>
          </a:p>
        </p:txBody>
      </p:sp>
    </p:spTree>
    <p:extLst>
      <p:ext uri="{BB962C8B-B14F-4D97-AF65-F5344CB8AC3E}">
        <p14:creationId xmlns:p14="http://schemas.microsoft.com/office/powerpoint/2010/main" val="162790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3401</TotalTime>
  <Words>676</Words>
  <Application>Microsoft Macintosh PowerPoint</Application>
  <PresentationFormat>Widescreen</PresentationFormat>
  <Paragraphs>86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Kuchma, Dan</dc:creator>
  <cp:lastModifiedBy>Annie Murphy</cp:lastModifiedBy>
  <cp:revision>5</cp:revision>
  <dcterms:created xsi:type="dcterms:W3CDTF">2023-01-31T18:08:00Z</dcterms:created>
  <dcterms:modified xsi:type="dcterms:W3CDTF">2023-06-12T12:00:09Z</dcterms:modified>
</cp:coreProperties>
</file>