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8" r:id="rId2"/>
    <p:sldId id="256" r:id="rId3"/>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09" autoAdjust="0"/>
    <p:restoredTop sz="94660"/>
  </p:normalViewPr>
  <p:slideViewPr>
    <p:cSldViewPr snapToGrid="0">
      <p:cViewPr>
        <p:scale>
          <a:sx n="167" d="100"/>
          <a:sy n="167" d="100"/>
        </p:scale>
        <p:origin x="1440" y="-5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64FFE0-C125-4A30-9E51-5013CBA5B34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360757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4FFE0-C125-4A30-9E51-5013CBA5B34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333304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4FFE0-C125-4A30-9E51-5013CBA5B34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348533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64FFE0-C125-4A30-9E51-5013CBA5B34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246372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4FFE0-C125-4A30-9E51-5013CBA5B34D}"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199387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64FFE0-C125-4A30-9E51-5013CBA5B34D}"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209973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64FFE0-C125-4A30-9E51-5013CBA5B34D}" type="datetimeFigureOut">
              <a:rPr lang="en-US" smtClean="0"/>
              <a:t>6/17/2023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314211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64FFE0-C125-4A30-9E51-5013CBA5B34D}" type="datetimeFigureOut">
              <a:rPr lang="en-US" smtClean="0"/>
              <a:t>6/17/2023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122949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4FFE0-C125-4A30-9E51-5013CBA5B34D}" type="datetimeFigureOut">
              <a:rPr lang="en-US" smtClean="0"/>
              <a:t>6/17/2023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78647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3764FFE0-C125-4A30-9E51-5013CBA5B34D}"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104866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3764FFE0-C125-4A30-9E51-5013CBA5B34D}" type="datetimeFigureOut">
              <a:rPr lang="en-US" smtClean="0"/>
              <a:t>6/17/2023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84E6F-D0CD-4504-85F5-A41251E44865}" type="slidenum">
              <a:rPr lang="en-US" smtClean="0"/>
              <a:t>‹#›</a:t>
            </a:fld>
            <a:endParaRPr lang="en-US"/>
          </a:p>
        </p:txBody>
      </p:sp>
    </p:spTree>
    <p:extLst>
      <p:ext uri="{BB962C8B-B14F-4D97-AF65-F5344CB8AC3E}">
        <p14:creationId xmlns:p14="http://schemas.microsoft.com/office/powerpoint/2010/main" val="344845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3764FFE0-C125-4A30-9E51-5013CBA5B34D}" type="datetimeFigureOut">
              <a:rPr lang="en-US" smtClean="0"/>
              <a:t>6/17/2023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7C84E6F-D0CD-4504-85F5-A41251E44865}" type="slidenum">
              <a:rPr lang="en-US" smtClean="0"/>
              <a:t>‹#›</a:t>
            </a:fld>
            <a:endParaRPr lang="en-US"/>
          </a:p>
        </p:txBody>
      </p:sp>
    </p:spTree>
    <p:extLst>
      <p:ext uri="{BB962C8B-B14F-4D97-AF65-F5344CB8AC3E}">
        <p14:creationId xmlns:p14="http://schemas.microsoft.com/office/powerpoint/2010/main" val="2612786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m-ocean.or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m-ocean.org/"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3D080AC-0096-4B5B-BDA0-C8C4608196D8}"/>
              </a:ext>
            </a:extLst>
          </p:cNvPr>
          <p:cNvSpPr txBox="1">
            <a:spLocks noChangeArrowheads="1"/>
          </p:cNvSpPr>
          <p:nvPr/>
        </p:nvSpPr>
        <p:spPr bwMode="auto">
          <a:xfrm>
            <a:off x="387887" y="516225"/>
            <a:ext cx="7020181" cy="800219"/>
          </a:xfrm>
          <a:prstGeom prst="rect">
            <a:avLst/>
          </a:prstGeom>
          <a:solidFill>
            <a:srgbClr val="3E8EDE"/>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a:solidFill>
                  <a:srgbClr val="FFFFFF"/>
                </a:solidFill>
                <a:latin typeface="Verdana" panose="020B0604030504040204" pitchFamily="34" charset="0"/>
                <a:ea typeface="Calibri" panose="020F0502020204030204" pitchFamily="34" charset="0"/>
                <a:cs typeface="Times New Roman" panose="02020603050405020304" pitchFamily="18" charset="0"/>
              </a:rPr>
              <a:t>MOCEAN</a:t>
            </a:r>
            <a:r>
              <a:rPr kumimoji="0" lang="en-US" altLang="en-US" sz="1800" b="0" i="0" u="none" strike="noStrike" cap="none" normalizeH="0" baseline="0">
                <a:ln>
                  <a:noFill/>
                </a:ln>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 </a:t>
            </a:r>
            <a:r>
              <a:rPr kumimoji="0" lang="en-US" altLang="en-US" sz="1800" b="0" i="0" u="none" strike="noStrike" cap="none" normalizeH="0" baseline="0">
                <a:ln>
                  <a:noFill/>
                </a:ln>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800" b="0" i="0" u="none" strike="noStrike" cap="none" normalizeH="0" baseline="0">
                <a:ln>
                  <a:noFill/>
                </a:ln>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 Nature Inclusive Offshore Wind Farms</a:t>
            </a:r>
            <a:endParaRPr kumimoji="0" lang="en-US" altLang="en-US" sz="3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For Healthy Oceans, </a:t>
            </a:r>
            <a:r>
              <a:rPr lang="en-US" altLang="en-US" sz="1400">
                <a:solidFill>
                  <a:srgbClr val="FFFFFF"/>
                </a:solidFill>
                <a:latin typeface="Verdana" panose="020B0604030504040204" pitchFamily="34" charset="0"/>
                <a:ea typeface="Calibri" panose="020F0502020204030204" pitchFamily="34" charset="0"/>
                <a:cs typeface="Times New Roman" panose="02020603050405020304" pitchFamily="18" charset="0"/>
              </a:rPr>
              <a:t>Thriving</a:t>
            </a:r>
            <a:r>
              <a:rPr kumimoji="0" lang="en-US" altLang="en-US" sz="1400" b="0" i="0" u="none" strike="noStrike" cap="none" normalizeH="0" baseline="0">
                <a:ln>
                  <a:noFill/>
                </a:ln>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 Communities, &amp; Energy Justice</a:t>
            </a:r>
            <a:endParaRPr kumimoji="0" lang="en-US" altLang="en-US" sz="3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FFD966"/>
                </a:solidFill>
                <a:effectLst/>
                <a:latin typeface="Verdana" panose="020B0604030504040204" pitchFamily="34" charset="0"/>
                <a:ea typeface="Calibri" panose="020F0502020204030204" pitchFamily="34" charset="0"/>
                <a:cs typeface="Times New Roman" panose="02020603050405020304" pitchFamily="18" charset="0"/>
              </a:rPr>
              <a:t>Overview of Engine Region and </a:t>
            </a:r>
            <a:r>
              <a:rPr lang="en-US" altLang="en-US" sz="1400">
                <a:solidFill>
                  <a:srgbClr val="FFD966"/>
                </a:solidFill>
                <a:latin typeface="Verdana" panose="020B0604030504040204" pitchFamily="34" charset="0"/>
                <a:ea typeface="Calibri" panose="020F0502020204030204" pitchFamily="34" charset="0"/>
                <a:cs typeface="Times New Roman" panose="02020603050405020304" pitchFamily="18" charset="0"/>
              </a:rPr>
              <a:t>Key Partners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 Box 7">
            <a:extLst>
              <a:ext uri="{FF2B5EF4-FFF2-40B4-BE49-F238E27FC236}">
                <a16:creationId xmlns:a16="http://schemas.microsoft.com/office/drawing/2014/main" id="{336912FA-9353-4FEB-986E-5124D462BA6C}"/>
              </a:ext>
            </a:extLst>
          </p:cNvPr>
          <p:cNvSpPr txBox="1">
            <a:spLocks noChangeArrowheads="1"/>
          </p:cNvSpPr>
          <p:nvPr/>
        </p:nvSpPr>
        <p:spPr bwMode="auto">
          <a:xfrm>
            <a:off x="5723243" y="3262837"/>
            <a:ext cx="1696049" cy="4540595"/>
          </a:xfrm>
          <a:prstGeom prst="rect">
            <a:avLst/>
          </a:prstGeom>
          <a:solidFill>
            <a:srgbClr val="3E8EDE"/>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300"/>
              </a:spcAft>
              <a:buClrTx/>
              <a:buSzTx/>
              <a:buFontTx/>
              <a:buNone/>
              <a:tabLst/>
            </a:pPr>
            <a:r>
              <a:rPr lang="en-US" altLang="en-US" sz="1100" b="1">
                <a:solidFill>
                  <a:srgbClr val="FFD966"/>
                </a:solidFill>
                <a:ea typeface="Calibri" panose="020F0502020204030204" pitchFamily="34" charset="0"/>
                <a:cs typeface="Arial" panose="020B0604020202020204" pitchFamily="34" charset="0"/>
              </a:rPr>
              <a:t>Engine </a:t>
            </a:r>
            <a:r>
              <a:rPr kumimoji="0" lang="en-US" altLang="en-US" sz="1100" b="1" i="0" u="none" strike="noStrike" cap="none" normalizeH="0" baseline="0">
                <a:ln>
                  <a:noFill/>
                </a:ln>
                <a:solidFill>
                  <a:srgbClr val="FFD966"/>
                </a:solidFill>
                <a:effectLst/>
                <a:ea typeface="Calibri" panose="020F0502020204030204" pitchFamily="34" charset="0"/>
                <a:cs typeface="Arial" panose="020B0604020202020204" pitchFamily="34" charset="0"/>
              </a:rPr>
              <a:t>Region Description</a:t>
            </a:r>
          </a:p>
          <a:p>
            <a:pPr marL="112713" marR="0" lvl="0" indent="-112713" algn="l" defTabSz="914400" rtl="0" eaLnBrk="0" fontAlgn="base" latinLnBrk="0" hangingPunct="0">
              <a:lnSpc>
                <a:spcPct val="100000"/>
              </a:lnSpc>
              <a:spcBef>
                <a:spcPct val="0"/>
              </a:spcBef>
              <a:spcAft>
                <a:spcPts val="300"/>
              </a:spcAft>
              <a:buClrTx/>
              <a:buSzTx/>
              <a:buFontTx/>
              <a:buChar char="•"/>
              <a:tabLst/>
            </a:pP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Overall region defined by location of offshore </a:t>
            </a:r>
            <a:r>
              <a:rPr lang="en-US" altLang="en-US" sz="1100">
                <a:solidFill>
                  <a:srgbClr val="FFFFFF"/>
                </a:solidFill>
                <a:ea typeface="Calibri" panose="020F0502020204030204" pitchFamily="34" charset="0"/>
                <a:cs typeface="Arial" panose="020B0604020202020204" pitchFamily="34" charset="0"/>
              </a:rPr>
              <a:t>w</a:t>
            </a: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ind </a:t>
            </a:r>
            <a:r>
              <a:rPr lang="en-US" altLang="en-US" sz="1100">
                <a:solidFill>
                  <a:srgbClr val="FFFFFF"/>
                </a:solidFill>
                <a:ea typeface="Calibri" panose="020F0502020204030204" pitchFamily="34" charset="0"/>
                <a:cs typeface="Arial" panose="020B0604020202020204" pitchFamily="34" charset="0"/>
              </a:rPr>
              <a:t>l</a:t>
            </a: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ease areas </a:t>
            </a:r>
            <a:r>
              <a:rPr lang="en-US" altLang="en-US" sz="1100">
                <a:solidFill>
                  <a:srgbClr val="FFFFFF"/>
                </a:solidFill>
                <a:ea typeface="Calibri" panose="020F0502020204030204" pitchFamily="34" charset="0"/>
                <a:cs typeface="Arial" panose="020B0604020202020204" pitchFamily="34" charset="0"/>
              </a:rPr>
              <a:t>and adjacent communities</a:t>
            </a:r>
            <a:endPar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endParaRPr>
          </a:p>
          <a:p>
            <a:pPr marL="112713" lvl="0" indent="-112713" defTabSz="914400">
              <a:spcAft>
                <a:spcPts val="300"/>
              </a:spcAft>
              <a:buFontTx/>
              <a:buChar char="•"/>
            </a:pPr>
            <a:r>
              <a:rPr lang="en-US" altLang="en-US" sz="1100">
                <a:solidFill>
                  <a:srgbClr val="FFFFFF"/>
                </a:solidFill>
                <a:ea typeface="Calibri" panose="020F0502020204030204" pitchFamily="34" charset="0"/>
                <a:cs typeface="Arial" panose="020B0604020202020204" pitchFamily="34" charset="0"/>
              </a:rPr>
              <a:t>The colored regions in the water are the wind lease areas, and the legend identifies the estimated number of turbines (if 15-MW) to be installed each year </a:t>
            </a:r>
          </a:p>
          <a:p>
            <a:pPr marL="112713" lvl="0" indent="-112713" defTabSz="914400">
              <a:spcAft>
                <a:spcPts val="300"/>
              </a:spcAft>
              <a:buFontTx/>
              <a:buChar char="•"/>
            </a:pPr>
            <a:r>
              <a:rPr lang="en-US" altLang="en-US" sz="1100">
                <a:solidFill>
                  <a:srgbClr val="FFFFFF"/>
                </a:solidFill>
                <a:ea typeface="Calibri" panose="020F0502020204030204" pitchFamily="34" charset="0"/>
                <a:cs typeface="Arial" panose="020B0604020202020204" pitchFamily="34" charset="0"/>
              </a:rPr>
              <a:t>Pink land area are low-income zones</a:t>
            </a:r>
          </a:p>
          <a:p>
            <a:pPr marL="112713" lvl="0" indent="-112713" defTabSz="914400">
              <a:spcAft>
                <a:spcPts val="300"/>
              </a:spcAft>
              <a:buFontTx/>
              <a:buChar char="•"/>
            </a:pP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Convergence Project Hubs in New Bedford MA, Bridgeport CT,  NJ, and Hampton VA</a:t>
            </a:r>
          </a:p>
          <a:p>
            <a:pPr marL="112713" indent="-112713" defTabSz="914400">
              <a:spcAft>
                <a:spcPts val="300"/>
              </a:spcAft>
              <a:buFontTx/>
              <a:buChar char="•"/>
            </a:pP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Emphasis in first 2 years </a:t>
            </a:r>
            <a:r>
              <a:rPr lang="en-US" altLang="en-US" sz="1100">
                <a:solidFill>
                  <a:srgbClr val="FFFFFF"/>
                </a:solidFill>
                <a:ea typeface="Calibri" panose="020F0502020204030204" pitchFamily="34" charset="0"/>
                <a:cs typeface="Arial" panose="020B0604020202020204" pitchFamily="34" charset="0"/>
              </a:rPr>
              <a:t>are</a:t>
            </a: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 </a:t>
            </a:r>
            <a:r>
              <a:rPr lang="en-US" altLang="en-US" sz="1100">
                <a:solidFill>
                  <a:srgbClr val="FFFFFF"/>
                </a:solidFill>
                <a:ea typeface="Calibri" panose="020F0502020204030204" pitchFamily="34" charset="0"/>
                <a:cs typeface="Arial" panose="020B0604020202020204" pitchFamily="34" charset="0"/>
              </a:rPr>
              <a:t>s</a:t>
            </a:r>
            <a:r>
              <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rPr>
              <a:t>ub-regions where wind farms are being </a:t>
            </a:r>
            <a:r>
              <a:rPr lang="en-US" altLang="en-US" sz="1100">
                <a:solidFill>
                  <a:srgbClr val="FFFFFF"/>
                </a:solidFill>
                <a:ea typeface="Calibri" panose="020F0502020204030204" pitchFamily="34" charset="0"/>
                <a:cs typeface="Arial" panose="020B0604020202020204" pitchFamily="34" charset="0"/>
              </a:rPr>
              <a:t>constructed</a:t>
            </a:r>
          </a:p>
          <a:p>
            <a:pPr defTabSz="914400">
              <a:spcAft>
                <a:spcPts val="300"/>
              </a:spcAft>
            </a:pPr>
            <a:endParaRPr kumimoji="0" lang="en-US" altLang="en-US" sz="1100" b="0" i="0" u="none" strike="noStrike" cap="none" normalizeH="0" baseline="0">
              <a:ln>
                <a:noFill/>
              </a:ln>
              <a:solidFill>
                <a:srgbClr val="FFFFFF"/>
              </a:solidFill>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ts val="600"/>
              </a:spcAft>
              <a:buClrTx/>
              <a:buSzTx/>
              <a:tabLst/>
            </a:pPr>
            <a:endParaRPr kumimoji="0" lang="en-US" altLang="en-US" sz="11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ts val="600"/>
              </a:spcAft>
              <a:buClrTx/>
              <a:buSzTx/>
              <a:tabLst/>
            </a:pPr>
            <a:endParaRPr kumimoji="0" lang="en-US" altLang="en-US" sz="1100" b="0"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p:txBody>
      </p:sp>
      <p:sp>
        <p:nvSpPr>
          <p:cNvPr id="7" name="Rectangle 8">
            <a:extLst>
              <a:ext uri="{FF2B5EF4-FFF2-40B4-BE49-F238E27FC236}">
                <a16:creationId xmlns:a16="http://schemas.microsoft.com/office/drawing/2014/main" id="{507617F8-C87B-4892-A8EA-EA6C5A81A66C}"/>
              </a:ext>
            </a:extLst>
          </p:cNvPr>
          <p:cNvSpPr>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2">
            <a:extLst>
              <a:ext uri="{FF2B5EF4-FFF2-40B4-BE49-F238E27FC236}">
                <a16:creationId xmlns:a16="http://schemas.microsoft.com/office/drawing/2014/main" id="{DC370FF1-3AF1-457B-B86D-5EC33244B759}"/>
              </a:ext>
            </a:extLst>
          </p:cNvPr>
          <p:cNvSpPr>
            <a:spLocks noChangeArrowheads="1"/>
          </p:cNvSpPr>
          <p:nvPr/>
        </p:nvSpPr>
        <p:spPr bwMode="auto">
          <a:xfrm>
            <a:off x="0" y="457200"/>
            <a:ext cx="7772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 Box 6">
            <a:extLst>
              <a:ext uri="{FF2B5EF4-FFF2-40B4-BE49-F238E27FC236}">
                <a16:creationId xmlns:a16="http://schemas.microsoft.com/office/drawing/2014/main" id="{787EF078-1FF9-4024-AA33-CA7BCCB7F4BD}"/>
              </a:ext>
            </a:extLst>
          </p:cNvPr>
          <p:cNvSpPr txBox="1">
            <a:spLocks noChangeArrowheads="1"/>
          </p:cNvSpPr>
          <p:nvPr/>
        </p:nvSpPr>
        <p:spPr bwMode="auto">
          <a:xfrm>
            <a:off x="399112" y="1323846"/>
            <a:ext cx="7020181" cy="1938992"/>
          </a:xfrm>
          <a:prstGeom prst="rect">
            <a:avLst/>
          </a:prstGeom>
          <a:solidFill>
            <a:schemeClr val="bg1"/>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bmk="_Hlk121034439">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a:t>
            </a:r>
            <a:r>
              <a:rPr kumimoji="0" lang="en-US" altLang="en-US" sz="1200" b="1" i="0" u="none" strike="noStrike" cap="none" normalizeH="0" baseline="0" bmk="">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ngine Purpose and Region:</a:t>
            </a:r>
            <a:r>
              <a:rPr kumimoji="0" lang="en-US" altLang="en-US" sz="1200" b="0" i="0" u="none" strike="noStrike" cap="none" normalizeH="0" baseline="0" bmk="_Hlk12103444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Our nation is at the cusp of the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large-scale development of offshore wind energy </a:t>
            </a:r>
            <a:r>
              <a:rPr lang="en-US" altLang="en-US" sz="1200">
                <a:latin typeface="Times New Roman" panose="02020603050405020304" pitchFamily="18" charset="0"/>
                <a:ea typeface="Calibri" panose="020F0502020204030204" pitchFamily="34" charset="0"/>
                <a:cs typeface="Times New Roman" panose="02020603050405020304" pitchFamily="18" charset="0"/>
              </a:rPr>
              <a:t>farms. The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vast majority of </a:t>
            </a:r>
            <a:r>
              <a:rPr lang="en-US" altLang="en-US" sz="1200">
                <a:latin typeface="Times New Roman" panose="02020603050405020304" pitchFamily="18" charset="0"/>
                <a:ea typeface="Calibri" panose="020F0502020204030204" pitchFamily="34" charset="0"/>
                <a:cs typeface="Times New Roman" panose="02020603050405020304" pitchFamily="18" charset="0"/>
              </a:rPr>
              <a:t>the development over the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next decade (&gt;30 GW; a $120B investment) will be </a:t>
            </a:r>
            <a:r>
              <a:rPr lang="en-US" altLang="en-US" sz="1200">
                <a:latin typeface="Times New Roman" panose="02020603050405020304" pitchFamily="18" charset="0"/>
                <a:ea typeface="Calibri" panose="020F0502020204030204" pitchFamily="34" charset="0"/>
                <a:cs typeface="Times New Roman" panose="02020603050405020304" pitchFamily="18" charset="0"/>
              </a:rPr>
              <a:t>in the region presented in the figure below (Engine’s region).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development will be the most significant </a:t>
            </a:r>
            <a:r>
              <a:rPr lang="en-US" altLang="en-US" sz="1200">
                <a:latin typeface="Times New Roman" panose="02020603050405020304" pitchFamily="18" charset="0"/>
                <a:ea typeface="Calibri" panose="020F0502020204030204" pitchFamily="34" charset="0"/>
                <a:cs typeface="Times New Roman" panose="02020603050405020304" pitchFamily="18" charset="0"/>
              </a:rPr>
              <a:t>challenge and opportunity for effective </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management and use of our coastal oceans in a generation, and we are not prepared for this. We lack the needed workforce, research communities, data sources, methods for learning, convergent activities, policies, and the system-level approach needed for responsible large-scale development. MOCEAN (our Engine) will create an offshore wind research, innovation, economic, and justice-centric ecosystem that creates resilient and healthy oceans, a broad-based new blue economy, thriving coastal communities, and accelerates energy justice. Through this, MOCEAN will maximize the acceptable level of responsible offshore wind development and thereby its contributions to reducing the nation’s CO2e emissions.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4">
            <a:extLst>
              <a:ext uri="{FF2B5EF4-FFF2-40B4-BE49-F238E27FC236}">
                <a16:creationId xmlns:a16="http://schemas.microsoft.com/office/drawing/2014/main" id="{E470CA9E-82B5-4029-9338-73CBC15C25BA}"/>
              </a:ext>
            </a:extLst>
          </p:cNvPr>
          <p:cNvSpPr txBox="1">
            <a:spLocks noChangeArrowheads="1"/>
          </p:cNvSpPr>
          <p:nvPr/>
        </p:nvSpPr>
        <p:spPr bwMode="auto">
          <a:xfrm>
            <a:off x="399112" y="7842796"/>
            <a:ext cx="3526821" cy="1931298"/>
          </a:xfrm>
          <a:prstGeom prst="rect">
            <a:avLst/>
          </a:prstGeom>
          <a:solidFill>
            <a:srgbClr val="3E8EDE"/>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140"/>
              </a:spcAft>
              <a:buClrTx/>
              <a:buSzTx/>
              <a:buFontTx/>
              <a:buNone/>
              <a:tabLst>
                <a:tab pos="457200" algn="l"/>
              </a:tabLst>
            </a:pPr>
            <a:r>
              <a:rPr lang="en-US" altLang="en-US" sz="1120" b="1">
                <a:solidFill>
                  <a:srgbClr val="FFD966"/>
                </a:solidFill>
                <a:latin typeface="Verdana" panose="020B0604030504040204" pitchFamily="34" charset="0"/>
                <a:ea typeface="Calibri" panose="020F0502020204030204" pitchFamily="34" charset="0"/>
                <a:cs typeface="Times New Roman" panose="02020603050405020304" pitchFamily="18" charset="0"/>
              </a:rPr>
              <a:t>Initial Core Partners</a:t>
            </a:r>
            <a:endParaRPr kumimoji="0" lang="en-US" altLang="en-US" sz="1120" b="1" i="0" u="none" strike="noStrike" cap="none" normalizeH="0" baseline="0">
              <a:ln>
                <a:noFill/>
              </a:ln>
              <a:solidFill>
                <a:srgbClr val="FFD966"/>
              </a:solidFill>
              <a:effectLst/>
              <a:latin typeface="Verdana" panose="020B0604030504040204" pitchFamily="34" charset="0"/>
              <a:ea typeface="Calibri" panose="020F0502020204030204" pitchFamily="34" charset="0"/>
              <a:cs typeface="Times New Roman" panose="02020603050405020304" pitchFamily="18" charset="0"/>
            </a:endParaRPr>
          </a:p>
          <a:p>
            <a:pPr defTabSz="914400">
              <a:spcAft>
                <a:spcPts val="140"/>
              </a:spcAft>
              <a:buFontTx/>
              <a:buChar char="•"/>
            </a:pPr>
            <a:r>
              <a:rPr lang="en-US" altLang="en-US" sz="1120">
                <a:solidFill>
                  <a:srgbClr val="FFFFFF"/>
                </a:solidFill>
                <a:ea typeface="Times New Roman" panose="02020603050405020304" pitchFamily="18" charset="0"/>
              </a:rPr>
              <a:t> Bristol Community College (BCC) – Workforce</a:t>
            </a:r>
          </a:p>
          <a:p>
            <a:pPr>
              <a:spcAft>
                <a:spcPts val="140"/>
              </a:spcAft>
              <a:buFontTx/>
              <a:buChar char="•"/>
            </a:pPr>
            <a:r>
              <a:rPr kumimoji="0" lang="en-US" altLang="en-US" sz="1120" b="0" i="0" u="none" strike="noStrike" cap="none" normalizeH="0" baseline="0">
                <a:ln>
                  <a:noFill/>
                </a:ln>
                <a:solidFill>
                  <a:schemeClr val="bg1"/>
                </a:solidFill>
                <a:effectLst/>
                <a:latin typeface="Arial" panose="020B0604020202020204" pitchFamily="34" charset="0"/>
                <a:ea typeface="Times New Roman" panose="02020603050405020304" pitchFamily="18" charset="0"/>
              </a:rPr>
              <a:t> EforAll – Entraprenureship for all (DEIA focus)</a:t>
            </a:r>
          </a:p>
          <a:p>
            <a:pPr>
              <a:spcAft>
                <a:spcPts val="140"/>
              </a:spcAft>
              <a:buFontTx/>
              <a:buChar char="•"/>
            </a:pPr>
            <a:r>
              <a:rPr lang="en-US" altLang="en-US" sz="1120">
                <a:solidFill>
                  <a:schemeClr val="bg1"/>
                </a:solidFill>
                <a:ea typeface="Times New Roman" panose="02020603050405020304" pitchFamily="18" charset="0"/>
              </a:rPr>
              <a:t> Inspire Environmental – Habitat Monitoring </a:t>
            </a:r>
          </a:p>
          <a:p>
            <a:pPr lvl="0" defTabSz="914400">
              <a:spcAft>
                <a:spcPts val="140"/>
              </a:spcAft>
              <a:buFontTx/>
              <a:buChar char="•"/>
            </a:pPr>
            <a:r>
              <a:rPr kumimoji="0" lang="en-US" altLang="en-US" sz="1120" b="0" i="0" u="none" strike="noStrike" cap="none" normalizeH="0" baseline="0">
                <a:ln>
                  <a:noFill/>
                </a:ln>
                <a:solidFill>
                  <a:srgbClr val="FFFFFF"/>
                </a:solidFill>
                <a:effectLst/>
                <a:latin typeface="Arial" panose="020B0604020202020204" pitchFamily="34" charset="0"/>
                <a:ea typeface="Times New Roman" panose="02020603050405020304" pitchFamily="18" charset="0"/>
              </a:rPr>
              <a:t> Florida Institute of Tech. (FIT) – </a:t>
            </a:r>
            <a:r>
              <a:rPr lang="en-US" altLang="en-US" sz="1120">
                <a:solidFill>
                  <a:srgbClr val="FFFFFF"/>
                </a:solidFill>
                <a:ea typeface="Times New Roman" panose="02020603050405020304" pitchFamily="18" charset="0"/>
              </a:rPr>
              <a:t>Asset Mgnt.</a:t>
            </a:r>
            <a:endParaRPr kumimoji="0" lang="en-US" altLang="en-US" sz="1120" b="0" i="0" u="none" strike="noStrike" cap="none" normalizeH="0" baseline="0">
              <a:ln>
                <a:noFill/>
              </a:ln>
              <a:solidFill>
                <a:srgbClr val="FFFFFF"/>
              </a:solidFill>
              <a:effectLst/>
              <a:latin typeface="Arial" panose="020B0604020202020204" pitchFamily="34" charset="0"/>
              <a:ea typeface="Times New Roman" panose="02020603050405020304" pitchFamily="18" charset="0"/>
            </a:endParaRPr>
          </a:p>
          <a:p>
            <a:pPr lvl="0" defTabSz="914400">
              <a:spcAft>
                <a:spcPts val="140"/>
              </a:spcAft>
              <a:buFontTx/>
              <a:buChar char="•"/>
            </a:pPr>
            <a:r>
              <a:rPr kumimoji="0" lang="en-US" altLang="en-US" sz="1120" b="0" i="0" u="none" strike="noStrike" cap="none" normalizeH="0" baseline="0">
                <a:ln>
                  <a:noFill/>
                </a:ln>
                <a:solidFill>
                  <a:srgbClr val="FFFFFF"/>
                </a:solidFill>
                <a:effectLst/>
                <a:latin typeface="Arial" panose="020B0604020202020204" pitchFamily="34" charset="0"/>
                <a:ea typeface="Times New Roman" panose="02020603050405020304" pitchFamily="18" charset="0"/>
              </a:rPr>
              <a:t> </a:t>
            </a:r>
            <a:r>
              <a:rPr lang="en-US" altLang="en-US" sz="1120">
                <a:solidFill>
                  <a:srgbClr val="FFFFFF"/>
                </a:solidFill>
                <a:ea typeface="Times New Roman" panose="02020603050405020304" pitchFamily="18" charset="0"/>
              </a:rPr>
              <a:t>Hampton Univ. – Marine Habitats</a:t>
            </a:r>
          </a:p>
          <a:p>
            <a:pPr defTabSz="914400">
              <a:spcAft>
                <a:spcPts val="140"/>
              </a:spcAft>
              <a:buFontTx/>
              <a:buChar char="•"/>
            </a:pPr>
            <a:r>
              <a:rPr lang="en-US" altLang="en-US" sz="1120">
                <a:solidFill>
                  <a:srgbClr val="FFFFFF"/>
                </a:solidFill>
                <a:ea typeface="Times New Roman" panose="02020603050405020304" pitchFamily="18" charset="0"/>
              </a:rPr>
              <a:t> Marine Biological Lab. (MBL) – Artificial Reefs</a:t>
            </a:r>
          </a:p>
          <a:p>
            <a:pPr>
              <a:spcAft>
                <a:spcPts val="140"/>
              </a:spcAft>
              <a:buFontTx/>
              <a:buChar char="•"/>
            </a:pPr>
            <a:r>
              <a:rPr lang="en-US" altLang="en-US" sz="1120">
                <a:solidFill>
                  <a:srgbClr val="FFFFFF"/>
                </a:solidFill>
                <a:ea typeface="Times New Roman" panose="02020603050405020304" pitchFamily="18" charset="0"/>
              </a:rPr>
              <a:t> New England Aquarium – Science &amp; Outreach</a:t>
            </a:r>
          </a:p>
          <a:p>
            <a:pPr>
              <a:spcAft>
                <a:spcPts val="140"/>
              </a:spcAft>
              <a:buFontTx/>
              <a:buChar char="•"/>
            </a:pPr>
            <a:r>
              <a:rPr lang="en-US" altLang="en-US" sz="1120">
                <a:solidFill>
                  <a:srgbClr val="FFFFFF"/>
                </a:solidFill>
                <a:ea typeface="Times New Roman" panose="02020603050405020304" pitchFamily="18" charset="0"/>
              </a:rPr>
              <a:t> </a:t>
            </a:r>
            <a:r>
              <a:rPr lang="en-US" altLang="en-US" sz="1120">
                <a:solidFill>
                  <a:schemeClr val="bg1"/>
                </a:solidFill>
                <a:ea typeface="Times New Roman" panose="02020603050405020304" pitchFamily="18" charset="0"/>
              </a:rPr>
              <a:t>Regional Wildlife Science Collaborative (RWSC)</a:t>
            </a:r>
          </a:p>
          <a:p>
            <a:pPr>
              <a:spcAft>
                <a:spcPts val="140"/>
              </a:spcAft>
              <a:buFontTx/>
              <a:buChar char="•"/>
            </a:pPr>
            <a:r>
              <a:rPr lang="en-US" altLang="en-US" sz="1120">
                <a:solidFill>
                  <a:schemeClr val="bg1"/>
                </a:solidFill>
                <a:ea typeface="Times New Roman" panose="02020603050405020304" pitchFamily="18" charset="0"/>
              </a:rPr>
              <a:t> Responsible Offshore Science Alliance (ROSA)</a:t>
            </a:r>
          </a:p>
        </p:txBody>
      </p:sp>
      <p:sp>
        <p:nvSpPr>
          <p:cNvPr id="34" name="TextBox 14">
            <a:extLst>
              <a:ext uri="{FF2B5EF4-FFF2-40B4-BE49-F238E27FC236}">
                <a16:creationId xmlns:a16="http://schemas.microsoft.com/office/drawing/2014/main" id="{146DC620-6503-4870-B68B-1BB4A39D6C6F}"/>
              </a:ext>
            </a:extLst>
          </p:cNvPr>
          <p:cNvSpPr txBox="1">
            <a:spLocks noChangeArrowheads="1"/>
          </p:cNvSpPr>
          <p:nvPr/>
        </p:nvSpPr>
        <p:spPr bwMode="auto">
          <a:xfrm>
            <a:off x="3709851" y="7842796"/>
            <a:ext cx="3709441" cy="1931298"/>
          </a:xfrm>
          <a:prstGeom prst="rect">
            <a:avLst/>
          </a:prstGeom>
          <a:solidFill>
            <a:srgbClr val="3E8EDE"/>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defTabSz="914400">
              <a:spcAft>
                <a:spcPts val="140"/>
              </a:spcAft>
              <a:buFontTx/>
              <a:buChar char="•"/>
            </a:pPr>
            <a:r>
              <a:rPr lang="en-US" altLang="en-US" sz="1120" dirty="0">
                <a:solidFill>
                  <a:schemeClr val="bg1"/>
                </a:solidFill>
                <a:ea typeface="Times New Roman" panose="02020603050405020304" pitchFamily="18" charset="0"/>
              </a:rPr>
              <a:t> </a:t>
            </a:r>
            <a:r>
              <a:rPr lang="en-US" altLang="en-US" sz="1120" dirty="0">
                <a:solidFill>
                  <a:srgbClr val="FFFFFF"/>
                </a:solidFill>
                <a:ea typeface="Times New Roman" panose="02020603050405020304" pitchFamily="18" charset="0"/>
              </a:rPr>
              <a:t>Rutgers University – New Blue Economy </a:t>
            </a:r>
          </a:p>
          <a:p>
            <a:pPr defTabSz="914400">
              <a:spcAft>
                <a:spcPts val="140"/>
              </a:spcAft>
              <a:buFontTx/>
              <a:buChar char="•"/>
            </a:pPr>
            <a:r>
              <a:rPr lang="en-US" altLang="en-US" sz="1120" dirty="0">
                <a:solidFill>
                  <a:srgbClr val="FFFFFF"/>
                </a:solidFill>
                <a:ea typeface="Times New Roman" panose="02020603050405020304" pitchFamily="18" charset="0"/>
              </a:rPr>
              <a:t> </a:t>
            </a:r>
            <a:r>
              <a:rPr lang="en-US" altLang="en-US" sz="1120" dirty="0" err="1">
                <a:solidFill>
                  <a:schemeClr val="bg1"/>
                </a:solidFill>
                <a:ea typeface="Times New Roman" panose="02020603050405020304" pitchFamily="18" charset="0"/>
              </a:rPr>
              <a:t>SeaAhead</a:t>
            </a:r>
            <a:r>
              <a:rPr lang="en-US" altLang="en-US" sz="1120" dirty="0">
                <a:solidFill>
                  <a:schemeClr val="bg1"/>
                </a:solidFill>
                <a:ea typeface="Times New Roman" panose="02020603050405020304" pitchFamily="18" charset="0"/>
              </a:rPr>
              <a:t> – </a:t>
            </a:r>
            <a:r>
              <a:rPr lang="en-US" altLang="en-US" sz="1120" dirty="0" err="1">
                <a:solidFill>
                  <a:schemeClr val="bg1"/>
                </a:solidFill>
                <a:ea typeface="Times New Roman" panose="02020603050405020304" pitchFamily="18" charset="0"/>
              </a:rPr>
              <a:t>Bluetech</a:t>
            </a:r>
            <a:r>
              <a:rPr lang="en-US" altLang="en-US" sz="1120" dirty="0">
                <a:solidFill>
                  <a:schemeClr val="bg1"/>
                </a:solidFill>
                <a:ea typeface="Times New Roman" panose="02020603050405020304" pitchFamily="18" charset="0"/>
              </a:rPr>
              <a:t> Innovation</a:t>
            </a:r>
          </a:p>
          <a:p>
            <a:pPr lvl="0" defTabSz="914400">
              <a:spcAft>
                <a:spcPts val="140"/>
              </a:spcAft>
              <a:buFontTx/>
              <a:buChar char="•"/>
            </a:pPr>
            <a:r>
              <a:rPr lang="en-US" altLang="en-US" sz="1120" dirty="0">
                <a:solidFill>
                  <a:srgbClr val="FFFFFF"/>
                </a:solidFill>
                <a:ea typeface="Times New Roman" panose="02020603050405020304" pitchFamily="18" charset="0"/>
              </a:rPr>
              <a:t> Tufts University – Foundations</a:t>
            </a:r>
          </a:p>
          <a:p>
            <a:pPr lvl="0" defTabSz="914400">
              <a:spcAft>
                <a:spcPts val="140"/>
              </a:spcAft>
              <a:buFontTx/>
              <a:buChar char="•"/>
            </a:pPr>
            <a:r>
              <a:rPr lang="en-US" altLang="en-US" sz="1120" dirty="0">
                <a:solidFill>
                  <a:srgbClr val="FFFFFF"/>
                </a:solidFill>
                <a:ea typeface="Times New Roman" panose="02020603050405020304" pitchFamily="18" charset="0"/>
              </a:rPr>
              <a:t> Univ. of Connecticut  (U-Conn) – New Blue Economy</a:t>
            </a:r>
          </a:p>
          <a:p>
            <a:pPr lvl="0" defTabSz="914400">
              <a:spcAft>
                <a:spcPts val="140"/>
              </a:spcAft>
              <a:buFontTx/>
              <a:buChar char="•"/>
            </a:pPr>
            <a:r>
              <a:rPr lang="en-US" altLang="en-US" sz="1120" dirty="0">
                <a:solidFill>
                  <a:srgbClr val="FFFFFF"/>
                </a:solidFill>
                <a:ea typeface="Times New Roman" panose="02020603050405020304" pitchFamily="18" charset="0"/>
              </a:rPr>
              <a:t> Univ. of Delaware – New Blue Economy</a:t>
            </a:r>
          </a:p>
          <a:p>
            <a:pPr lvl="0" defTabSz="914400">
              <a:spcAft>
                <a:spcPts val="140"/>
              </a:spcAft>
              <a:buFontTx/>
              <a:buChar char="•"/>
            </a:pPr>
            <a:r>
              <a:rPr lang="en-US" altLang="en-US" sz="1120" dirty="0">
                <a:solidFill>
                  <a:srgbClr val="FFFFFF"/>
                </a:solidFill>
                <a:ea typeface="Times New Roman" panose="02020603050405020304" pitchFamily="18" charset="0"/>
              </a:rPr>
              <a:t> Univ. of Mass.-Boston (UMB) – Workforce </a:t>
            </a:r>
          </a:p>
          <a:p>
            <a:pPr defTabSz="914400">
              <a:spcAft>
                <a:spcPts val="140"/>
              </a:spcAft>
              <a:buFontTx/>
              <a:buChar char="•"/>
            </a:pPr>
            <a:r>
              <a:rPr lang="en-US" altLang="en-US" sz="1120" dirty="0">
                <a:solidFill>
                  <a:srgbClr val="FFFFFF"/>
                </a:solidFill>
                <a:ea typeface="Times New Roman" panose="02020603050405020304" pitchFamily="18" charset="0"/>
              </a:rPr>
              <a:t> Univ. of Mass.-Dartmouth (UMD) – Fisheries, </a:t>
            </a:r>
            <a:r>
              <a:rPr lang="en-US" altLang="en-US" sz="1120" dirty="0" err="1">
                <a:solidFill>
                  <a:srgbClr val="FFFFFF"/>
                </a:solidFill>
                <a:ea typeface="Times New Roman" panose="02020603050405020304" pitchFamily="18" charset="0"/>
              </a:rPr>
              <a:t>SCoE</a:t>
            </a:r>
            <a:endParaRPr lang="en-US" altLang="en-US" sz="1120" dirty="0">
              <a:solidFill>
                <a:srgbClr val="FFFFFF"/>
              </a:solidFill>
              <a:ea typeface="Times New Roman" panose="02020603050405020304" pitchFamily="18" charset="0"/>
            </a:endParaRPr>
          </a:p>
          <a:p>
            <a:pPr lvl="0" defTabSz="914400">
              <a:spcAft>
                <a:spcPts val="140"/>
              </a:spcAft>
              <a:buFontTx/>
              <a:buChar char="•"/>
            </a:pPr>
            <a:r>
              <a:rPr kumimoji="0" lang="en-US" altLang="en-US" sz="1120" b="0" i="0" u="none" strike="noStrike" cap="none" normalizeH="0" baseline="0" dirty="0">
                <a:ln>
                  <a:noFill/>
                </a:ln>
                <a:solidFill>
                  <a:srgbClr val="FFFFFF"/>
                </a:solidFill>
                <a:effectLst/>
                <a:latin typeface="Arial" panose="020B0604020202020204" pitchFamily="34" charset="0"/>
                <a:ea typeface="Times New Roman" panose="02020603050405020304" pitchFamily="18" charset="0"/>
              </a:rPr>
              <a:t> Univ. of Rhode Island (URI) – Foundations</a:t>
            </a:r>
          </a:p>
          <a:p>
            <a:pPr lvl="0" defTabSz="914400">
              <a:spcAft>
                <a:spcPts val="140"/>
              </a:spcAft>
              <a:buFontTx/>
              <a:buChar char="•"/>
            </a:pPr>
            <a:r>
              <a:rPr kumimoji="0" lang="en-US" altLang="en-US" sz="1120" b="0" i="0" u="none" strike="noStrike" cap="none" normalizeH="0" baseline="0" dirty="0">
                <a:ln>
                  <a:noFill/>
                </a:ln>
                <a:solidFill>
                  <a:srgbClr val="FFFFFF"/>
                </a:solidFill>
                <a:effectLst/>
                <a:latin typeface="Arial" panose="020B0604020202020204" pitchFamily="34" charset="0"/>
                <a:ea typeface="Times New Roman" panose="02020603050405020304" pitchFamily="18" charset="0"/>
              </a:rPr>
              <a:t> Woods Hole Oceanographic Inst.– </a:t>
            </a:r>
            <a:r>
              <a:rPr kumimoji="0" lang="en-US" altLang="en-US" sz="1120" b="0" i="0" u="none" strike="noStrike" cap="none" normalizeH="0" baseline="0">
                <a:ln>
                  <a:noFill/>
                </a:ln>
                <a:solidFill>
                  <a:srgbClr val="FFFFFF"/>
                </a:solidFill>
                <a:effectLst/>
                <a:latin typeface="Arial" panose="020B0604020202020204" pitchFamily="34" charset="0"/>
                <a:ea typeface="Times New Roman" panose="02020603050405020304" pitchFamily="18" charset="0"/>
              </a:rPr>
              <a:t>Ocean Science</a:t>
            </a:r>
          </a:p>
          <a:p>
            <a:pPr lvl="0" algn="ctr" defTabSz="914400">
              <a:spcAft>
                <a:spcPts val="140"/>
              </a:spcAft>
            </a:pPr>
            <a:r>
              <a:rPr kumimoji="0" lang="en-US" altLang="en-US" sz="1120" b="0" i="0" u="none" strike="noStrike" cap="none" normalizeH="0" baseline="0">
                <a:ln>
                  <a:noFill/>
                </a:ln>
                <a:solidFill>
                  <a:schemeClr val="tx1"/>
                </a:solidFill>
                <a:effectLst/>
                <a:latin typeface="Arial" panose="020B0604020202020204" pitchFamily="34" charset="0"/>
              </a:rPr>
              <a:t>For more info</a:t>
            </a:r>
            <a:r>
              <a:rPr lang="en-US" altLang="en-US" sz="1120"/>
              <a:t>: contact dan.kuchma@tufts.edu</a:t>
            </a:r>
            <a:endParaRPr kumimoji="0" lang="en-US" altLang="en-US" sz="1120" b="0" i="0" u="none" strike="noStrike" cap="none" normalizeH="0" baseline="0" dirty="0">
              <a:ln>
                <a:noFill/>
              </a:ln>
              <a:solidFill>
                <a:schemeClr val="tx1"/>
              </a:solidFill>
              <a:effectLst/>
              <a:latin typeface="Arial" panose="020B0604020202020204" pitchFamily="34" charset="0"/>
            </a:endParaRPr>
          </a:p>
        </p:txBody>
      </p:sp>
      <p:pic>
        <p:nvPicPr>
          <p:cNvPr id="11" name="Picture 10" descr="Map&#10;&#10;Description automatically generated">
            <a:extLst>
              <a:ext uri="{FF2B5EF4-FFF2-40B4-BE49-F238E27FC236}">
                <a16:creationId xmlns:a16="http://schemas.microsoft.com/office/drawing/2014/main" id="{81970D62-497B-429F-9A36-1FD55936E6C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08" t="886" r="802" b="691"/>
          <a:stretch/>
        </p:blipFill>
        <p:spPr bwMode="auto">
          <a:xfrm>
            <a:off x="399111" y="3302201"/>
            <a:ext cx="5324133" cy="4501232"/>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EE53B667-B8AC-435B-81A5-923B55553F6B}"/>
              </a:ext>
            </a:extLst>
          </p:cNvPr>
          <p:cNvSpPr txBox="1"/>
          <p:nvPr/>
        </p:nvSpPr>
        <p:spPr>
          <a:xfrm>
            <a:off x="1779047" y="3335241"/>
            <a:ext cx="1248031" cy="215444"/>
          </a:xfrm>
          <a:prstGeom prst="rect">
            <a:avLst/>
          </a:prstGeom>
          <a:solidFill>
            <a:schemeClr val="bg1"/>
          </a:solidFill>
        </p:spPr>
        <p:txBody>
          <a:bodyPr wrap="square" rtlCol="0">
            <a:spAutoFit/>
          </a:bodyPr>
          <a:lstStyle/>
          <a:p>
            <a:r>
              <a:rPr lang="en-US" sz="800" b="1" dirty="0"/>
              <a:t>Installations by 2029-31</a:t>
            </a:r>
          </a:p>
        </p:txBody>
      </p:sp>
      <p:pic>
        <p:nvPicPr>
          <p:cNvPr id="9" name="Picture 8">
            <a:extLst>
              <a:ext uri="{FF2B5EF4-FFF2-40B4-BE49-F238E27FC236}">
                <a16:creationId xmlns:a16="http://schemas.microsoft.com/office/drawing/2014/main" id="{936D7C67-9966-4D95-8E7D-AC2DD7501A19}"/>
              </a:ext>
            </a:extLst>
          </p:cNvPr>
          <p:cNvPicPr>
            <a:picLocks noChangeAspect="1"/>
          </p:cNvPicPr>
          <p:nvPr/>
        </p:nvPicPr>
        <p:blipFill>
          <a:blip r:embed="rId4"/>
          <a:stretch>
            <a:fillRect/>
          </a:stretch>
        </p:blipFill>
        <p:spPr>
          <a:xfrm>
            <a:off x="3027078" y="7264328"/>
            <a:ext cx="314104" cy="84056"/>
          </a:xfrm>
          <a:prstGeom prst="rect">
            <a:avLst/>
          </a:prstGeom>
        </p:spPr>
      </p:pic>
      <p:sp>
        <p:nvSpPr>
          <p:cNvPr id="12" name="TextBox 11">
            <a:extLst>
              <a:ext uri="{FF2B5EF4-FFF2-40B4-BE49-F238E27FC236}">
                <a16:creationId xmlns:a16="http://schemas.microsoft.com/office/drawing/2014/main" id="{E834DCDD-40EA-47BE-B2C2-FBCE081F6581}"/>
              </a:ext>
            </a:extLst>
          </p:cNvPr>
          <p:cNvSpPr txBox="1"/>
          <p:nvPr/>
        </p:nvSpPr>
        <p:spPr>
          <a:xfrm>
            <a:off x="2650485" y="189403"/>
            <a:ext cx="2118731" cy="369332"/>
          </a:xfrm>
          <a:prstGeom prst="rect">
            <a:avLst/>
          </a:prstGeom>
          <a:noFill/>
        </p:spPr>
        <p:txBody>
          <a:bodyPr wrap="square" rtlCol="0">
            <a:spAutoFit/>
          </a:bodyPr>
          <a:lstStyle/>
          <a:p>
            <a:r>
              <a:rPr lang="en-US">
                <a:hlinkClick r:id="rId5"/>
              </a:rPr>
              <a:t>https://m-ocean.org</a:t>
            </a:r>
            <a:r>
              <a:rPr lang="en-US"/>
              <a:t> </a:t>
            </a:r>
          </a:p>
        </p:txBody>
      </p:sp>
    </p:spTree>
    <p:extLst>
      <p:ext uri="{BB962C8B-B14F-4D97-AF65-F5344CB8AC3E}">
        <p14:creationId xmlns:p14="http://schemas.microsoft.com/office/powerpoint/2010/main" val="3358444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996EEAB-B192-454F-9942-E8C38B60706B}"/>
              </a:ext>
            </a:extLst>
          </p:cNvPr>
          <p:cNvSpPr txBox="1">
            <a:spLocks noChangeArrowheads="1"/>
          </p:cNvSpPr>
          <p:nvPr/>
        </p:nvSpPr>
        <p:spPr bwMode="auto">
          <a:xfrm>
            <a:off x="485703" y="538527"/>
            <a:ext cx="6845300" cy="594360"/>
          </a:xfrm>
          <a:prstGeom prst="rect">
            <a:avLst/>
          </a:prstGeom>
          <a:solidFill>
            <a:srgbClr val="3E8EDE"/>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Nature Inclusive Offshore Wind Farms</a:t>
            </a:r>
            <a:endParaRPr kumimoji="0" lang="en-US" altLang="en-US" sz="3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FFFF"/>
                </a:solidFill>
                <a:effectLst/>
                <a:latin typeface="Verdana" panose="020B0604030504040204" pitchFamily="34" charset="0"/>
                <a:ea typeface="Calibri" panose="020F0502020204030204" pitchFamily="34" charset="0"/>
                <a:cs typeface="Times New Roman" panose="02020603050405020304" pitchFamily="18" charset="0"/>
              </a:rPr>
              <a:t>Framework &amp; Engine Activities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5">
            <a:extLst>
              <a:ext uri="{FF2B5EF4-FFF2-40B4-BE49-F238E27FC236}">
                <a16:creationId xmlns:a16="http://schemas.microsoft.com/office/drawing/2014/main" id="{CE61C107-95E2-496A-A05E-C3DC4258E84B}"/>
              </a:ext>
            </a:extLst>
          </p:cNvPr>
          <p:cNvSpPr txBox="1">
            <a:spLocks noChangeArrowheads="1"/>
          </p:cNvSpPr>
          <p:nvPr/>
        </p:nvSpPr>
        <p:spPr bwMode="auto">
          <a:xfrm>
            <a:off x="485703" y="1140737"/>
            <a:ext cx="6842125" cy="230832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lvl="0" algn="just" defTabSz="914400" eaLnBrk="0" fontAlgn="base" hangingPunct="0">
              <a:spcBef>
                <a:spcPct val="0"/>
              </a:spcBef>
              <a:spcAft>
                <a:spcPct val="0"/>
              </a:spcAft>
            </a:pPr>
            <a:r>
              <a:rPr kumimoji="0" lang="en-US" altLang="en-US" sz="12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Engine Structure:</a:t>
            </a:r>
            <a:r>
              <a:rPr kumimoji="0" lang="en-US" altLang="en-US" sz="12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activities of the Engine are presented in the figure below, and they consist of Working Groups (WGs), Convergent Projects (CPs), and crosscutting services (Engine Infrastructure, EI). </a:t>
            </a:r>
            <a:r>
              <a:rPr lang="en-US" altLang="en-US" sz="1200">
                <a:latin typeface="Times New Roman" panose="02020603050405020304" pitchFamily="18" charset="0"/>
                <a:ea typeface="Calibri" panose="020F0502020204030204" pitchFamily="34" charset="0"/>
                <a:cs typeface="Times New Roman" panose="02020603050405020304" pitchFamily="18" charset="0"/>
              </a:rPr>
              <a:t>The members for the WGs will be from research, education, industry, investment, regulatory, non-profit, and stakeholder communities. They will examine and discuss existing needs, resources, and opportunities to help inform ongoing CPs, identify objectives for new CPs, and define requirements for EI services. They will also coordinate MOCEAN’s work with relevant national and international work in related areas and help establish best industry and research practices. The majority of the Engine’s funding in the first two years (all that is part of the initial budget) will be in support of the CPs that bring together the WG activities across the five Convergent Projects (CPs); these are distributed across the Engine’s region in places where new economic development opportunities are greatly needed. The WGs will set the research agenda for years 3-10 when additional partners will be added to MOCEAN and supported by the increased funding that starts in year 3. The crosscutting Engine Infrastructure (EI) services are shown in the middle of the figure below.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 Box 2">
            <a:extLst>
              <a:ext uri="{FF2B5EF4-FFF2-40B4-BE49-F238E27FC236}">
                <a16:creationId xmlns:a16="http://schemas.microsoft.com/office/drawing/2014/main" id="{C46C2749-1FB0-43DB-94A8-7BB2A019F858}"/>
              </a:ext>
            </a:extLst>
          </p:cNvPr>
          <p:cNvSpPr txBox="1">
            <a:spLocks noChangeArrowheads="1"/>
          </p:cNvSpPr>
          <p:nvPr/>
        </p:nvSpPr>
        <p:spPr bwMode="auto">
          <a:xfrm>
            <a:off x="475670" y="7372735"/>
            <a:ext cx="6810954" cy="23544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C000"/>
                </a:solidFill>
                <a:effectLst/>
                <a:latin typeface="Verdana" panose="020B0604030504040204" pitchFamily="34" charset="0"/>
                <a:ea typeface="Calibri" panose="020F0502020204030204" pitchFamily="34" charset="0"/>
                <a:cs typeface="Times New Roman" panose="02020603050405020304" pitchFamily="18" charset="0"/>
              </a:rPr>
              <a:t>Description of Convergent Projects</a:t>
            </a:r>
            <a:endParaRPr kumimoji="0" lang="en-US" altLang="en-US" sz="1200" b="1"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ts val="200"/>
              </a:spcAft>
              <a:buClrTx/>
              <a:buSzTx/>
              <a:tabLst/>
            </a:pPr>
            <a:r>
              <a:rPr lang="en-US" altLang="en-US" sz="1000" b="1" dirty="0">
                <a:latin typeface="Arial" panose="020B0604020202020204" pitchFamily="34" charset="0"/>
              </a:rPr>
              <a:t>CP-1: </a:t>
            </a:r>
            <a:r>
              <a:rPr lang="en-US" altLang="en-US" sz="1000" dirty="0">
                <a:latin typeface="Arial" panose="020B0604020202020204" pitchFamily="34" charset="0"/>
              </a:rPr>
              <a:t>This will involve the fabrication, extensive instrumentation, installation, and monitoring of small structures placed on the seabed off coastal New Bedford, the Woods Hole Research Docks, the Air Sea Interaction tower that is located south of Martha’s Vineyard, and other locations down the coastline in the Engine’s region</a:t>
            </a:r>
            <a:r>
              <a:rPr lang="en-US" altLang="en-US" sz="1000">
                <a:latin typeface="Arial" panose="020B0604020202020204" pitchFamily="34" charset="0"/>
              </a:rPr>
              <a:t>. This </a:t>
            </a:r>
            <a:r>
              <a:rPr lang="en-US" altLang="en-US" sz="1000" dirty="0">
                <a:latin typeface="Arial" panose="020B0604020202020204" pitchFamily="34" charset="0"/>
              </a:rPr>
              <a:t>will advance ocean science, and the impact of engineered materials and geometry on marine ecosystems and habitats.</a:t>
            </a:r>
          </a:p>
          <a:p>
            <a:pPr marL="0" marR="0" lvl="0" indent="0" algn="l" defTabSz="914400" rtl="0" eaLnBrk="0" fontAlgn="base" latinLnBrk="0" hangingPunct="0">
              <a:lnSpc>
                <a:spcPct val="100000"/>
              </a:lnSpc>
              <a:spcBef>
                <a:spcPct val="0"/>
              </a:spcBef>
              <a:spcAft>
                <a:spcPts val="20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CP-2: </a:t>
            </a:r>
            <a:r>
              <a:rPr kumimoji="0" lang="en-US" altLang="en-US" sz="1000" b="0" i="0" u="none" strike="noStrike" cap="none" normalizeH="0" baseline="0" dirty="0">
                <a:ln>
                  <a:noFill/>
                </a:ln>
                <a:solidFill>
                  <a:schemeClr val="tx1"/>
                </a:solidFill>
                <a:effectLst/>
                <a:latin typeface="Arial" panose="020B0604020202020204" pitchFamily="34" charset="0"/>
              </a:rPr>
              <a:t>This will involve the design of concrete gravity base foundations for offshore wind turbines that can serve as long-lasting and future proof infrastructure, and a proper cost-benefit comparison of different types of foundations.</a:t>
            </a:r>
          </a:p>
          <a:p>
            <a:pPr marL="0" marR="0" lvl="0" indent="0" algn="l" defTabSz="914400" rtl="0" eaLnBrk="0" fontAlgn="base" latinLnBrk="0" hangingPunct="0">
              <a:lnSpc>
                <a:spcPct val="100000"/>
              </a:lnSpc>
              <a:spcBef>
                <a:spcPct val="0"/>
              </a:spcBef>
              <a:spcAft>
                <a:spcPts val="200"/>
              </a:spcAft>
              <a:buClrTx/>
              <a:buSzTx/>
              <a:tabLst/>
            </a:pPr>
            <a:r>
              <a:rPr lang="en-US" altLang="en-US" sz="1000" b="1" dirty="0">
                <a:latin typeface="Arial" panose="020B0604020202020204" pitchFamily="34" charset="0"/>
              </a:rPr>
              <a:t>CP-3: </a:t>
            </a:r>
            <a:r>
              <a:rPr lang="en-US" altLang="en-US" sz="1000" dirty="0">
                <a:latin typeface="Arial" panose="020B0604020202020204" pitchFamily="34" charset="0"/>
              </a:rPr>
              <a:t>This will focus on the development of ecological products based on existing observations and data assimilative ocean models through the integration of new statistical frameworks. These new tools will serve future fisher communities in a shared-use with offshore wind energy farms.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CP-4: </a:t>
            </a:r>
            <a:r>
              <a:rPr kumimoji="0" lang="en-US" altLang="en-US" sz="1000" b="0" i="0" u="none" strike="noStrike" cap="none" normalizeH="0" baseline="0" dirty="0">
                <a:ln>
                  <a:noFill/>
                </a:ln>
                <a:solidFill>
                  <a:schemeClr val="tx1"/>
                </a:solidFill>
                <a:effectLst/>
                <a:latin typeface="Arial" panose="020B0604020202020204" pitchFamily="34" charset="0"/>
              </a:rPr>
              <a:t>This will study the development of marine ecosystems and habitats on the two monopiles that are located off the Virginia coastline. This builds upon initial and very promising observations on the benefits to marine ecosystems. It will also evaluate and progress </a:t>
            </a:r>
            <a:r>
              <a:rPr kumimoji="0" lang="en-US" altLang="en-US" sz="1000" b="0" i="0" u="none" strike="noStrike" cap="none" normalizeH="0" baseline="0" dirty="0" err="1">
                <a:ln>
                  <a:noFill/>
                </a:ln>
                <a:solidFill>
                  <a:schemeClr val="tx1"/>
                </a:solidFill>
                <a:effectLst/>
                <a:latin typeface="Arial" panose="020B0604020202020204" pitchFamily="34" charset="0"/>
              </a:rPr>
              <a:t>bluetech</a:t>
            </a:r>
            <a:r>
              <a:rPr kumimoji="0" lang="en-US" altLang="en-US" sz="1000" b="0" i="0" u="none" strike="noStrike" cap="none" normalizeH="0" baseline="0" dirty="0">
                <a:ln>
                  <a:noFill/>
                </a:ln>
                <a:solidFill>
                  <a:schemeClr val="tx1"/>
                </a:solidFill>
                <a:effectLst/>
                <a:latin typeface="Arial" panose="020B0604020202020204" pitchFamily="34" charset="0"/>
              </a:rPr>
              <a:t> innovations for understanding ocean habitats.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CP-5: </a:t>
            </a:r>
            <a:r>
              <a:rPr kumimoji="0" lang="en-US" altLang="en-US" sz="1000" b="0" i="0" u="none" strike="noStrike" cap="none" normalizeH="0" baseline="0" dirty="0">
                <a:ln>
                  <a:noFill/>
                </a:ln>
                <a:solidFill>
                  <a:schemeClr val="tx1"/>
                </a:solidFill>
                <a:effectLst/>
                <a:latin typeface="Arial" panose="020B0604020202020204" pitchFamily="34" charset="0"/>
              </a:rPr>
              <a:t>This is the development and piloting of specific new EOT activities for a just energy transition.</a:t>
            </a:r>
          </a:p>
        </p:txBody>
      </p:sp>
      <p:sp>
        <p:nvSpPr>
          <p:cNvPr id="8" name="Rectangle 6">
            <a:extLst>
              <a:ext uri="{FF2B5EF4-FFF2-40B4-BE49-F238E27FC236}">
                <a16:creationId xmlns:a16="http://schemas.microsoft.com/office/drawing/2014/main" id="{57AD5005-087B-4AD0-AF7A-18FB10AAA05F}"/>
              </a:ext>
            </a:extLst>
          </p:cNvPr>
          <p:cNvSpPr>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9">
            <a:extLst>
              <a:ext uri="{FF2B5EF4-FFF2-40B4-BE49-F238E27FC236}">
                <a16:creationId xmlns:a16="http://schemas.microsoft.com/office/drawing/2014/main" id="{3CDBCCDB-C1BF-4117-8CD3-D848CFD2FD0A}"/>
              </a:ext>
            </a:extLst>
          </p:cNvPr>
          <p:cNvSpPr>
            <a:spLocks noChangeArrowheads="1"/>
          </p:cNvSpPr>
          <p:nvPr/>
        </p:nvSpPr>
        <p:spPr bwMode="auto">
          <a:xfrm>
            <a:off x="0" y="500378"/>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2">
            <a:extLst>
              <a:ext uri="{FF2B5EF4-FFF2-40B4-BE49-F238E27FC236}">
                <a16:creationId xmlns:a16="http://schemas.microsoft.com/office/drawing/2014/main" id="{38533A0F-37D2-434E-A39A-6D2D23B88568}"/>
              </a:ext>
            </a:extLst>
          </p:cNvPr>
          <p:cNvSpPr>
            <a:spLocks noChangeArrowheads="1"/>
          </p:cNvSpPr>
          <p:nvPr/>
        </p:nvSpPr>
        <p:spPr bwMode="auto">
          <a:xfrm>
            <a:off x="0" y="957578"/>
            <a:ext cx="7772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28D377CF-2BD3-4893-8822-E7889497553D}"/>
              </a:ext>
            </a:extLst>
          </p:cNvPr>
          <p:cNvPicPr>
            <a:picLocks noChangeAspect="1"/>
          </p:cNvPicPr>
          <p:nvPr/>
        </p:nvPicPr>
        <p:blipFill>
          <a:blip r:embed="rId2"/>
          <a:stretch>
            <a:fillRect/>
          </a:stretch>
        </p:blipFill>
        <p:spPr>
          <a:xfrm>
            <a:off x="464993" y="3478566"/>
            <a:ext cx="6810954" cy="3864664"/>
          </a:xfrm>
          <a:prstGeom prst="rect">
            <a:avLst/>
          </a:prstGeom>
        </p:spPr>
      </p:pic>
      <p:sp>
        <p:nvSpPr>
          <p:cNvPr id="11" name="TextBox 10">
            <a:extLst>
              <a:ext uri="{FF2B5EF4-FFF2-40B4-BE49-F238E27FC236}">
                <a16:creationId xmlns:a16="http://schemas.microsoft.com/office/drawing/2014/main" id="{38B7A1A7-3E30-480C-BE29-C56DE6C41215}"/>
              </a:ext>
            </a:extLst>
          </p:cNvPr>
          <p:cNvSpPr txBox="1"/>
          <p:nvPr/>
        </p:nvSpPr>
        <p:spPr>
          <a:xfrm>
            <a:off x="2680797" y="221518"/>
            <a:ext cx="2118731" cy="369332"/>
          </a:xfrm>
          <a:prstGeom prst="rect">
            <a:avLst/>
          </a:prstGeom>
          <a:noFill/>
        </p:spPr>
        <p:txBody>
          <a:bodyPr wrap="square" rtlCol="0">
            <a:spAutoFit/>
          </a:bodyPr>
          <a:lstStyle/>
          <a:p>
            <a:r>
              <a:rPr lang="en-US">
                <a:hlinkClick r:id="rId3"/>
              </a:rPr>
              <a:t>https://m-ocean.org</a:t>
            </a:r>
            <a:r>
              <a:rPr lang="en-US"/>
              <a:t> </a:t>
            </a:r>
          </a:p>
        </p:txBody>
      </p:sp>
    </p:spTree>
    <p:extLst>
      <p:ext uri="{BB962C8B-B14F-4D97-AF65-F5344CB8AC3E}">
        <p14:creationId xmlns:p14="http://schemas.microsoft.com/office/powerpoint/2010/main" val="3492009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1287</TotalTime>
  <Words>946</Words>
  <Application>Microsoft Office PowerPoint</Application>
  <PresentationFormat>Custom</PresentationFormat>
  <Paragraphs>43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Kuchma, Dan</dc:creator>
  <cp:lastModifiedBy>Kuchma, Dan</cp:lastModifiedBy>
  <cp:revision>29</cp:revision>
  <dcterms:created xsi:type="dcterms:W3CDTF">2022-12-04T13:43:52Z</dcterms:created>
  <dcterms:modified xsi:type="dcterms:W3CDTF">2023-06-17T16:43:49Z</dcterms:modified>
</cp:coreProperties>
</file>